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69" r:id="rId2"/>
    <p:sldId id="270" r:id="rId3"/>
    <p:sldId id="271" r:id="rId4"/>
    <p:sldId id="272" r:id="rId5"/>
    <p:sldId id="273" r:id="rId6"/>
    <p:sldId id="278" r:id="rId7"/>
    <p:sldId id="275" r:id="rId8"/>
    <p:sldId id="276" r:id="rId9"/>
    <p:sldId id="277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1" autoAdjust="0"/>
    <p:restoredTop sz="94709" autoAdjust="0"/>
  </p:normalViewPr>
  <p:slideViewPr>
    <p:cSldViewPr>
      <p:cViewPr varScale="1">
        <p:scale>
          <a:sx n="58" d="100"/>
          <a:sy n="58" d="100"/>
        </p:scale>
        <p:origin x="-6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chemeClr val="accent5">
                    <a:lumMod val="75000"/>
                  </a:schemeClr>
                </a:solidFill>
                <a:cs typeface="Andalus" pitchFamily="2" charset="-78"/>
              </a:rPr>
              <a:t>محركات البحث ومحركات البحث </a:t>
            </a:r>
            <a:r>
              <a:rPr lang="ar-SA" sz="3600" b="1" dirty="0" smtClean="0">
                <a:solidFill>
                  <a:schemeClr val="accent5">
                    <a:lumMod val="75000"/>
                  </a:schemeClr>
                </a:solidFill>
                <a:cs typeface="Andalus" pitchFamily="2" charset="-78"/>
              </a:rPr>
              <a:t>المدمجة</a:t>
            </a:r>
            <a:endParaRPr lang="ar-SA" sz="3600" b="1" dirty="0">
              <a:solidFill>
                <a:schemeClr val="accent5">
                  <a:lumMod val="75000"/>
                </a:schemeClr>
              </a:solidFill>
              <a:cs typeface="Andalus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9101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b="1" dirty="0" smtClean="0">
                <a:cs typeface="Akhbar MT" pitchFamily="2" charset="-78"/>
              </a:rPr>
              <a:t>هي عبارة عن </a:t>
            </a:r>
            <a:r>
              <a:rPr lang="ar-SA" b="1" dirty="0" err="1" smtClean="0">
                <a:cs typeface="Akhbar MT" pitchFamily="2" charset="-78"/>
              </a:rPr>
              <a:t>ادوات</a:t>
            </a:r>
            <a:r>
              <a:rPr lang="ar-SA" b="1" dirty="0" smtClean="0">
                <a:cs typeface="Akhbar MT" pitchFamily="2" charset="-78"/>
              </a:rPr>
              <a:t> بحث تستخدم برامج  حاسب آلي يطلق عليها العديد من </a:t>
            </a:r>
            <a:r>
              <a:rPr lang="ar-SA" b="1" dirty="0" err="1" smtClean="0">
                <a:cs typeface="Akhbar MT" pitchFamily="2" charset="-78"/>
              </a:rPr>
              <a:t>الاسماء</a:t>
            </a:r>
            <a:r>
              <a:rPr lang="ar-SA" b="1" dirty="0" smtClean="0">
                <a:cs typeface="Akhbar MT" pitchFamily="2" charset="-78"/>
              </a:rPr>
              <a:t> منها العنكبوت – الزاحف – </a:t>
            </a:r>
            <a:r>
              <a:rPr lang="ar-SA" b="1" dirty="0" err="1" smtClean="0">
                <a:cs typeface="Akhbar MT" pitchFamily="2" charset="-78"/>
              </a:rPr>
              <a:t>الانسان</a:t>
            </a:r>
            <a:r>
              <a:rPr lang="ar-SA" b="1" dirty="0" smtClean="0">
                <a:cs typeface="Akhbar MT" pitchFamily="2" charset="-78"/>
              </a:rPr>
              <a:t> </a:t>
            </a:r>
            <a:r>
              <a:rPr lang="ar-SA" b="1" dirty="0" err="1" smtClean="0">
                <a:cs typeface="Akhbar MT" pitchFamily="2" charset="-78"/>
              </a:rPr>
              <a:t>الألي</a:t>
            </a:r>
            <a:r>
              <a:rPr lang="ar-SA" b="1" dirty="0" smtClean="0">
                <a:cs typeface="Akhbar MT" pitchFamily="2" charset="-78"/>
              </a:rPr>
              <a:t>(</a:t>
            </a:r>
            <a:r>
              <a:rPr lang="ar-SA" b="1" dirty="0" err="1" smtClean="0">
                <a:cs typeface="Akhbar MT" pitchFamily="2" charset="-78"/>
              </a:rPr>
              <a:t>الروبورت</a:t>
            </a:r>
            <a:r>
              <a:rPr lang="ar-SA" b="1" dirty="0" smtClean="0">
                <a:cs typeface="Akhbar MT" pitchFamily="2" charset="-78"/>
              </a:rPr>
              <a:t>) تجمع المعلومات من الانترنت آلياً ويتم </a:t>
            </a:r>
            <a:r>
              <a:rPr lang="ar-SA" b="1" dirty="0" err="1" smtClean="0">
                <a:cs typeface="Akhbar MT" pitchFamily="2" charset="-78"/>
              </a:rPr>
              <a:t>تكشيفها</a:t>
            </a:r>
            <a:r>
              <a:rPr lang="ar-SA" b="1" dirty="0" smtClean="0">
                <a:cs typeface="Akhbar MT" pitchFamily="2" charset="-78"/>
              </a:rPr>
              <a:t> تبعاً لذلك ومن خلال هذه المعلومات تبني محركات البحث </a:t>
            </a:r>
            <a:r>
              <a:rPr lang="ar-SA" b="1" dirty="0" err="1" smtClean="0">
                <a:cs typeface="Akhbar MT" pitchFamily="2" charset="-78"/>
              </a:rPr>
              <a:t>قواعدالمعلومات</a:t>
            </a:r>
            <a:r>
              <a:rPr lang="ar-SA" b="1" dirty="0" smtClean="0">
                <a:cs typeface="Akhbar MT" pitchFamily="2" charset="-78"/>
              </a:rPr>
              <a:t> الخاصة </a:t>
            </a:r>
            <a:r>
              <a:rPr lang="ar-SA" b="1" dirty="0" err="1" smtClean="0">
                <a:cs typeface="Akhbar MT" pitchFamily="2" charset="-78"/>
              </a:rPr>
              <a:t>بها</a:t>
            </a:r>
            <a:endParaRPr lang="ar-SA" b="1" dirty="0" smtClean="0">
              <a:cs typeface="Akhbar MT" pitchFamily="2" charset="-78"/>
            </a:endParaRP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Akhbar MT" pitchFamily="2" charset="-78"/>
              </a:rPr>
              <a:t>وظيفة محركات البحث:</a:t>
            </a:r>
          </a:p>
          <a:p>
            <a:pPr>
              <a:buNone/>
            </a:pPr>
            <a:r>
              <a:rPr lang="ar-SA" b="1" dirty="0" smtClean="0">
                <a:cs typeface="Akhbar MT" pitchFamily="2" charset="-78"/>
              </a:rPr>
              <a:t>تجميع أكبر قدر من المصادر والمواقع المتاحة على شبكة </a:t>
            </a:r>
            <a:r>
              <a:rPr lang="ar-SA" b="1" dirty="0" err="1" smtClean="0">
                <a:cs typeface="Akhbar MT" pitchFamily="2" charset="-78"/>
              </a:rPr>
              <a:t>الأنترنت</a:t>
            </a:r>
            <a:r>
              <a:rPr lang="ar-SA" b="1" dirty="0" smtClean="0">
                <a:cs typeface="Akhbar MT" pitchFamily="2" charset="-78"/>
              </a:rPr>
              <a:t> وتنظيمها آلياً ليسهل الوصول للمواقع والصفحات في هذه البيئة المفتوحة</a:t>
            </a:r>
          </a:p>
          <a:p>
            <a:pPr>
              <a:buNone/>
            </a:pPr>
            <a:endParaRPr lang="en-US" b="1" dirty="0" smtClean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تعددت أنواع </a:t>
            </a:r>
            <a:r>
              <a:rPr lang="ar-SA" sz="4000" b="1" dirty="0" err="1" smtClean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و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أشكال محركات البحث من حيث الكم والكيف تبعا لكبر شبكة الانترنت وتزايد عدد المواقع بشكل يومي  أصبح من الصعب جداً على محرك بحث واحد تغطيتها0</a:t>
            </a:r>
          </a:p>
          <a:p>
            <a:pPr>
              <a:buNone/>
            </a:pPr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تتكون محركات البحث من ثلاث </a:t>
            </a:r>
            <a:r>
              <a:rPr lang="ar-SA" sz="4000" b="1" dirty="0" err="1" smtClean="0">
                <a:solidFill>
                  <a:srgbClr val="FF0000"/>
                </a:solidFill>
                <a:cs typeface="Akhbar MT" pitchFamily="2" charset="-78"/>
              </a:rPr>
              <a:t>اجزاء</a:t>
            </a:r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 رئيسة:</a:t>
            </a:r>
          </a:p>
          <a:p>
            <a:pPr>
              <a:buNone/>
            </a:pPr>
            <a:r>
              <a:rPr lang="ar-SA" sz="4000" b="1" dirty="0" smtClean="0">
                <a:cs typeface="Akhbar MT" pitchFamily="2" charset="-78"/>
              </a:rPr>
              <a:t>1- برنامج العنكبوت(الكاشف)</a:t>
            </a:r>
          </a:p>
          <a:p>
            <a:pPr>
              <a:buNone/>
            </a:pPr>
            <a:r>
              <a:rPr lang="ar-SA" sz="4000" b="1" dirty="0" smtClean="0">
                <a:cs typeface="Akhbar MT" pitchFamily="2" charset="-78"/>
              </a:rPr>
              <a:t>2- برنامج ِالمفهرس (المكشف والمنظم)</a:t>
            </a:r>
          </a:p>
          <a:p>
            <a:pPr>
              <a:buNone/>
            </a:pPr>
            <a:r>
              <a:rPr lang="ar-SA" sz="4000" b="1" dirty="0" smtClean="0">
                <a:cs typeface="Akhbar MT" pitchFamily="2" charset="-78"/>
              </a:rPr>
              <a:t>3- برنامج محرك البحث(الكشاف)</a:t>
            </a:r>
            <a:endParaRPr lang="en-US" sz="4000" b="1" dirty="0" smtClean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428604"/>
            <a:ext cx="7719274" cy="6072230"/>
          </a:xfrm>
        </p:spPr>
        <p:txBody>
          <a:bodyPr>
            <a:normAutofit fontScale="92500" lnSpcReduction="10000"/>
          </a:bodyPr>
          <a:lstStyle/>
          <a:p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برنامج العنكبوت: </a:t>
            </a:r>
          </a:p>
          <a:p>
            <a:pPr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يستخدم </a:t>
            </a:r>
            <a:r>
              <a:rPr lang="ar-SA" dirty="0" err="1" smtClean="0">
                <a:latin typeface="Arabic Typesetting" pitchFamily="66" charset="-78"/>
                <a:cs typeface="Arabic Typesetting" pitchFamily="66" charset="-78"/>
              </a:rPr>
              <a:t>لايجاد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 صفحات جديدة على الانترنت أو الشبكة العالمية </a:t>
            </a:r>
            <a:r>
              <a:rPr lang="ar-SA" dirty="0" err="1" smtClean="0">
                <a:latin typeface="Arabic Typesetting" pitchFamily="66" charset="-78"/>
                <a:cs typeface="Arabic Typesetting" pitchFamily="66" charset="-78"/>
              </a:rPr>
              <a:t>العنكبوتية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 لإضافتها  لقاعدة البيانات الخاصة بمحرك البحث</a:t>
            </a:r>
            <a:r>
              <a:rPr lang="ar-SA" sz="43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يقوم هذا البرنامج بأخذ مؤشرات المواقع من عنوان الصفحة  والكلمات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المفتاحية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فيها 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اضافة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الى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محتويات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الميتا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(</a:t>
            </a:r>
            <a:r>
              <a:rPr lang="en-US" sz="4300" dirty="0" smtClean="0">
                <a:latin typeface="Arabic Typesetting" pitchFamily="66" charset="-78"/>
                <a:cs typeface="Arabic Typesetting" pitchFamily="66" charset="-78"/>
              </a:rPr>
              <a:t>Meta </a:t>
            </a:r>
            <a:r>
              <a:rPr lang="en-US" sz="4300" dirty="0" err="1" smtClean="0">
                <a:latin typeface="Arabic Typesetting" pitchFamily="66" charset="-78"/>
                <a:cs typeface="Arabic Typesetting" pitchFamily="66" charset="-78"/>
              </a:rPr>
              <a:t>tage</a:t>
            </a:r>
            <a:r>
              <a:rPr lang="ar-SA" sz="4300" dirty="0" smtClean="0">
                <a:latin typeface="Arabic Typesetting" pitchFamily="66" charset="-78"/>
                <a:cs typeface="Arabic Typesetting" pitchFamily="66" charset="-78"/>
              </a:rPr>
              <a:t>) فيها ويتعقب البرنامج كل الوصلات في الصفحات الأخرى</a:t>
            </a:r>
          </a:p>
          <a:p>
            <a:pPr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الهدف من الزيارة: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وضع النصوص المنتقاة في نظام الفهارس لمحرك  البحث ,ليتمكن من العودة  إليها فيما بعد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كما ينظم زيارات دورية للمواقع الموجودة في الفهرس للتأكد من التعديلات في المواقع المفهرسة(التجميع )</a:t>
            </a:r>
          </a:p>
          <a:p>
            <a:pPr>
              <a:buNone/>
            </a:pPr>
            <a:endParaRPr lang="ar-SA" sz="43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idx="1"/>
          </p:nvPr>
        </p:nvSpPr>
        <p:spPr>
          <a:xfrm>
            <a:off x="1142976" y="214290"/>
            <a:ext cx="7790712" cy="621510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ar-SA" dirty="0" smtClean="0"/>
          </a:p>
          <a:p>
            <a:r>
              <a:rPr lang="ar-SA" sz="71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برنامج المفهرس:</a:t>
            </a:r>
            <a:endParaRPr lang="en-US" sz="4400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يمثل قاعدة بيانات ضخمة توصًف صفحات الشبكة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العنكبوتية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وتعتمد في التوصيف على معلومات برنامج العنكبوت ,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كماتعتمد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على بعض المعايير مثل الكلمات الأكثر تكراراً وتختلف المحركات عن بعضها في هذه المعايير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و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كذلك في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خوازميات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المطابقة</a:t>
            </a:r>
          </a:p>
          <a:p>
            <a:pPr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برنامج محرك البحث :</a:t>
            </a:r>
          </a:p>
          <a:p>
            <a:pPr>
              <a:buNone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يبدأ دوره عند كتابة مصطلح البحث أو الكلمة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المفتاحية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 في خانة البحث ويبحث عنها في برنامج المفهرس في قاعدة بياناته ثم تعرض نتيجة البحث المتمثلة بصفحات الشبكة العالمية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العنكبوتية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التي طلبها المستفيد في نافذة المتصفح</a:t>
            </a:r>
          </a:p>
          <a:p>
            <a:pPr>
              <a:buNone/>
            </a:pPr>
            <a:endParaRPr lang="ar-SA" sz="4800" b="1" dirty="0" smtClean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en-US" sz="4400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428604"/>
            <a:ext cx="7790712" cy="6143668"/>
          </a:xfrm>
        </p:spPr>
        <p:txBody>
          <a:bodyPr>
            <a:normAutofit/>
          </a:bodyPr>
          <a:lstStyle/>
          <a:p>
            <a:r>
              <a:rPr lang="ar-SA" sz="5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قواعد بيانات محركات البحث :</a:t>
            </a:r>
          </a:p>
          <a:p>
            <a:pPr>
              <a:buNone/>
            </a:pP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عملية فهرسة وتوصيف البيانات تختلف من محرك إلى آخر فالمحركات الكبيرة مثل: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Googl-Altavista-Excit</a:t>
            </a: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تقوم بفهرسة جميع النصوص المتاحة في الصفحات أو المواقع المخزنة في قاعدة البيانات وتأخذ الواجهة من تلك الصفحات بنسب مختلفة,بينما تعتمد محركات </a:t>
            </a:r>
            <a:r>
              <a:rPr lang="ar-SA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اخرى</a:t>
            </a: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على المعلومات التي يقدمها </a:t>
            </a:r>
            <a:r>
              <a:rPr lang="ar-SA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اصحاب</a:t>
            </a: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المواقع  من خلال الواصفات</a:t>
            </a:r>
          </a:p>
          <a:p>
            <a:pPr>
              <a:buNone/>
            </a:pPr>
            <a:r>
              <a:rPr lang="ar-SA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كماتختلف</a:t>
            </a: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قدرات برنامج المفهرس  من محرك لآخر   </a:t>
            </a:r>
            <a:endParaRPr lang="en-US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285728"/>
            <a:ext cx="7719274" cy="5962672"/>
          </a:xfrm>
        </p:spPr>
        <p:txBody>
          <a:bodyPr>
            <a:normAutofit/>
          </a:bodyPr>
          <a:lstStyle/>
          <a:p>
            <a:r>
              <a:rPr lang="ar-S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الواصفات أو </a:t>
            </a:r>
            <a:r>
              <a:rPr lang="ar-SA" sz="5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الميتا</a:t>
            </a:r>
            <a:r>
              <a:rPr lang="ar-S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: </a:t>
            </a:r>
            <a:endParaRPr lang="en-US" sz="5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هي عبارة عن كلمات تصف محتويات الصفحات أو المواقع  التي تحمل نصوص فائقة  وتساعد محددات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الميتا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الصفحات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العنكبوتية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التي ليس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بها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نصوص كبيرة بأن تسترجع عند عملية البحث بالكلمة.</a:t>
            </a:r>
          </a:p>
          <a:p>
            <a:pPr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فوائد استخدام محركات البحث: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-الحصول على معلومات حديثة (التحديث الدوري)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-الوصول إلى كم هائل وشامل من المعلومات  </a:t>
            </a:r>
          </a:p>
          <a:p>
            <a:pPr>
              <a:buFontTx/>
              <a:buChar char="-"/>
            </a:pP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افضل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مكان للبدء عند البحث عن معلومات محددة</a:t>
            </a:r>
          </a:p>
          <a:p>
            <a:pPr>
              <a:buFontTx/>
              <a:buChar char="-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اشهر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محركات البحث ص105)</a:t>
            </a:r>
            <a:endParaRPr lang="en-US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285728"/>
            <a:ext cx="7790712" cy="6286544"/>
          </a:xfrm>
        </p:spPr>
        <p:txBody>
          <a:bodyPr>
            <a:normAutofit/>
          </a:bodyPr>
          <a:lstStyle/>
          <a:p>
            <a:r>
              <a:rPr lang="ar-SA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محركات البحث باللغة العربية :</a:t>
            </a:r>
          </a:p>
          <a:p>
            <a:pPr>
              <a:buNone/>
            </a:pP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انقسمت إلى مجموعتين:</a:t>
            </a:r>
          </a:p>
          <a:p>
            <a:pPr>
              <a:buNone/>
            </a:pP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1- قلدت محركات البحث الانجليزية  ولذلك جاءت نتائجها ضعيفة </a:t>
            </a:r>
          </a:p>
          <a:p>
            <a:pPr>
              <a:buNone/>
            </a:pP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2- اعتمدت هذه المجموعة على تقنيات متقدمة لمعالجة اللغة العربية والتي تميز بإمكانات إضافية  مثل البحث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باللواصق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أو البحث بالمشتقات</a:t>
            </a:r>
          </a:p>
          <a:p>
            <a:pPr>
              <a:buNone/>
            </a:pP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مثل: محرك بحث العالم العربي –نسيج-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اريبيا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–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ميدل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ايست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اولاين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- البحار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idx="1"/>
          </p:nvPr>
        </p:nvSpPr>
        <p:spPr>
          <a:xfrm>
            <a:off x="1285852" y="357166"/>
            <a:ext cx="7647836" cy="6000792"/>
          </a:xfrm>
        </p:spPr>
        <p:txBody>
          <a:bodyPr>
            <a:normAutofit/>
          </a:bodyPr>
          <a:lstStyle/>
          <a:p>
            <a:r>
              <a:rPr lang="ar-SA" sz="72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طرق البحث في محركات البحث:</a:t>
            </a:r>
          </a:p>
          <a:p>
            <a:r>
              <a:rPr lang="ar-SA" sz="2800" dirty="0" smtClean="0"/>
              <a:t>يتم البحث عن الموضوع إما على شكل كلمات أو عبارات  ويتم الاسترجاع بعرض المعلومات المطابقة</a:t>
            </a:r>
          </a:p>
          <a:p>
            <a:pPr>
              <a:buNone/>
            </a:pPr>
            <a:r>
              <a:rPr lang="ar-SA" sz="2800" dirty="0" smtClean="0"/>
              <a:t>لموضوع البحث ثم تليها المعلومات الأقل علاقة وهكذا</a:t>
            </a:r>
          </a:p>
          <a:p>
            <a:pPr>
              <a:buNone/>
            </a:pPr>
            <a:r>
              <a:rPr lang="ar-SA" sz="2800" dirty="0" smtClean="0"/>
              <a:t>كما تختلف خوارزميات المطابقة من محرك إلى أخر وان كان اغلبها يعتمد على عدد تردد كلمات أو مصطلحات الاستفسار</a:t>
            </a:r>
          </a:p>
          <a:p>
            <a:pPr>
              <a:buNone/>
            </a:pPr>
            <a:r>
              <a:rPr lang="ar-SA" sz="2800" dirty="0" smtClean="0"/>
              <a:t>كما توفر اغلب محركات البحث الرئيسة إمكانية البحث بالمنطق البوليني  لدعم إمكانية البحث بالكلمة إضافة </a:t>
            </a:r>
            <a:r>
              <a:rPr lang="ar-SA" sz="2800" dirty="0" err="1" smtClean="0"/>
              <a:t>الى</a:t>
            </a:r>
            <a:r>
              <a:rPr lang="ar-SA" sz="2800" dirty="0" smtClean="0"/>
              <a:t> العبارة وذلك لتقديم أفضل النتائج كما توفر مستويات بسيطة ومتقدمة لواجهات البحث التي يمكن للمستفيد التعامل معها ولذلك يجب التعرف على إمكانات كل محرك ومستويات البحث </a:t>
            </a:r>
            <a:r>
              <a:rPr lang="ar-SA" sz="2800" smtClean="0"/>
              <a:t>وامكاناته </a:t>
            </a:r>
            <a:endParaRPr lang="ar-SA" sz="2800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4414" y="428604"/>
            <a:ext cx="7719274" cy="5819796"/>
          </a:xfrm>
        </p:spPr>
        <p:txBody>
          <a:bodyPr>
            <a:normAutofit fontScale="92500" lnSpcReduction="10000"/>
          </a:bodyPr>
          <a:lstStyle/>
          <a:p>
            <a:r>
              <a:rPr lang="ar-SA" sz="54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الاختلافات بين محركات البحث:</a:t>
            </a:r>
          </a:p>
          <a:p>
            <a:pPr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-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حجم التغطية </a:t>
            </a:r>
          </a:p>
          <a:p>
            <a:pPr>
              <a:buNone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-حجم الكشاف</a:t>
            </a:r>
          </a:p>
          <a:p>
            <a:pPr>
              <a:buFontTx/>
              <a:buChar char="-"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خيارات البحث</a:t>
            </a:r>
          </a:p>
          <a:p>
            <a:pPr>
              <a:buFontTx/>
              <a:buChar char="-"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-السرعة في استرجاع المعلومات</a:t>
            </a:r>
          </a:p>
          <a:p>
            <a:pPr>
              <a:buFontTx/>
              <a:buChar char="-"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- التحديث</a:t>
            </a:r>
          </a:p>
          <a:p>
            <a:pPr>
              <a:buFontTx/>
              <a:buChar char="-"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مدى مطابقة النتائج لموضوع الاستفسار</a:t>
            </a:r>
          </a:p>
          <a:p>
            <a:pPr>
              <a:buFontTx/>
              <a:buChar char="-"/>
            </a:pP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الحدود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والامكانات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المتاحة  مثل الحدود </a:t>
            </a:r>
            <a:r>
              <a:rPr lang="ar-SA" sz="4400" dirty="0" err="1" smtClean="0">
                <a:latin typeface="Arabic Typesetting" pitchFamily="66" charset="-78"/>
                <a:cs typeface="Arabic Typesetting" pitchFamily="66" charset="-78"/>
              </a:rPr>
              <a:t>الزمانية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 والمكانية واللغوية ونوع الملف 000 الخ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464</TotalTime>
  <Words>588</Words>
  <PresentationFormat>عرض على الشاشة (3:4)‏</PresentationFormat>
  <Paragraphs>49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انقلاب</vt:lpstr>
      <vt:lpstr>محركات البحث ومحركات البحث المدمجة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61</cp:revision>
  <dcterms:modified xsi:type="dcterms:W3CDTF">2013-03-18T13:02:29Z</dcterms:modified>
</cp:coreProperties>
</file>