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56" d="100"/>
          <a:sy n="56" d="100"/>
        </p:scale>
        <p:origin x="-7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7627925-8915-4842-A7F6-77C7FB33C40B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F2B777A-E850-4460-B6E1-272261642F5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B777A-E850-4460-B6E1-272261642F53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B4DDFBC-53FB-4084-B55C-C11797F019F4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EBC09BC-240C-4032-8E33-874A7FD6AAE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642941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المحاور الرئيسية في المحاضرة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1428736"/>
            <a:ext cx="7272366" cy="4786346"/>
          </a:xfrm>
        </p:spPr>
        <p:txBody>
          <a:bodyPr>
            <a:normAutofit/>
          </a:bodyPr>
          <a:lstStyle/>
          <a:p>
            <a:pPr algn="r"/>
            <a:r>
              <a:rPr lang="ar-SA" dirty="0" smtClean="0">
                <a:cs typeface="+mj-cs"/>
              </a:rPr>
              <a:t>1-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ماهي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الانترنت                  -كاشف المصدر المنتظم </a:t>
            </a: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2-ابرز خدمات الانترنت       -الرسائل الخطأ</a:t>
            </a: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-خدمة </a:t>
            </a:r>
            <a:r>
              <a:rPr lang="en-US" b="1" dirty="0" smtClean="0">
                <a:solidFill>
                  <a:srgbClr val="002060"/>
                </a:solidFill>
                <a:cs typeface="+mj-cs"/>
              </a:rPr>
              <a:t>RSS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                    </a:t>
            </a:r>
            <a:endParaRPr lang="en-US" b="1" dirty="0" smtClean="0">
              <a:solidFill>
                <a:srgbClr val="002060"/>
              </a:solidFill>
              <a:cs typeface="+mj-cs"/>
            </a:endParaRP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-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الويكي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</a:t>
            </a:r>
            <a:r>
              <a:rPr lang="en-US" b="1" dirty="0" smtClean="0">
                <a:solidFill>
                  <a:srgbClr val="002060"/>
                </a:solidFill>
                <a:cs typeface="+mj-cs"/>
              </a:rPr>
              <a:t>Wiki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                 </a:t>
            </a:r>
            <a:endParaRPr lang="en-US" b="1" dirty="0" smtClean="0">
              <a:solidFill>
                <a:srgbClr val="002060"/>
              </a:solidFill>
              <a:cs typeface="+mj-cs"/>
            </a:endParaRPr>
          </a:p>
          <a:p>
            <a:pPr algn="r"/>
            <a:r>
              <a:rPr lang="en-US" b="1" dirty="0" smtClean="0">
                <a:solidFill>
                  <a:srgbClr val="002060"/>
                </a:solidFill>
                <a:cs typeface="+mj-cs"/>
              </a:rPr>
              <a:t>-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الشبكة العالمية العنكبوتية</a:t>
            </a: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-الجيل الجديد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للعنكبوتية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الويب2</a:t>
            </a: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العميل والخادم </a:t>
            </a: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–برتوكول نقل النصوص الفائقة</a:t>
            </a:r>
          </a:p>
          <a:p>
            <a:pPr algn="r"/>
            <a:r>
              <a:rPr lang="ar-SA" b="1" dirty="0" smtClean="0">
                <a:solidFill>
                  <a:srgbClr val="002060"/>
                </a:solidFill>
                <a:cs typeface="+mj-cs"/>
              </a:rPr>
              <a:t>لغة النصوص الفائقة المضافة(</a:t>
            </a:r>
            <a:r>
              <a:rPr lang="en-US" b="1" dirty="0" smtClean="0">
                <a:solidFill>
                  <a:srgbClr val="002060"/>
                </a:solidFill>
                <a:cs typeface="+mj-cs"/>
              </a:rPr>
              <a:t>HTML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)</a:t>
            </a:r>
          </a:p>
          <a:p>
            <a:pPr algn="r"/>
            <a:endParaRPr lang="ar-SA" dirty="0">
              <a:cs typeface="Andal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ماهي</a:t>
            </a:r>
            <a:r>
              <a:rPr lang="ar-SA" dirty="0" smtClean="0"/>
              <a:t> </a:t>
            </a:r>
            <a:r>
              <a:rPr lang="ar-SA" dirty="0" err="1" smtClean="0"/>
              <a:t>الأنترنت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هو مجموعة من عشرات </a:t>
            </a:r>
            <a:r>
              <a:rPr lang="ar-SA" dirty="0" err="1" smtClean="0">
                <a:solidFill>
                  <a:srgbClr val="002060"/>
                </a:solidFill>
              </a:rPr>
              <a:t>الالاف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r>
              <a:rPr lang="ar-SA" dirty="0" err="1" smtClean="0">
                <a:solidFill>
                  <a:srgbClr val="002060"/>
                </a:solidFill>
              </a:rPr>
              <a:t>او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r>
              <a:rPr lang="ar-SA" dirty="0" err="1" smtClean="0">
                <a:solidFill>
                  <a:srgbClr val="002060"/>
                </a:solidFill>
              </a:rPr>
              <a:t>اكثر</a:t>
            </a:r>
            <a:r>
              <a:rPr lang="ar-SA" dirty="0" smtClean="0">
                <a:solidFill>
                  <a:srgbClr val="002060"/>
                </a:solidFill>
              </a:rPr>
              <a:t> من شبكات الحاسب الآلي والتي تتبادل المعلومات على أساس متفق عليه من </a:t>
            </a:r>
            <a:r>
              <a:rPr lang="ar-SA" dirty="0" err="1" smtClean="0">
                <a:solidFill>
                  <a:srgbClr val="002060"/>
                </a:solidFill>
              </a:rPr>
              <a:t>الانضمة</a:t>
            </a:r>
            <a:r>
              <a:rPr lang="ar-SA" dirty="0" smtClean="0">
                <a:solidFill>
                  <a:srgbClr val="002060"/>
                </a:solidFill>
              </a:rPr>
              <a:t> والبرتوكولات المنسقة في </a:t>
            </a:r>
            <a:r>
              <a:rPr lang="ar-SA" dirty="0" err="1" smtClean="0">
                <a:solidFill>
                  <a:srgbClr val="002060"/>
                </a:solidFill>
              </a:rPr>
              <a:t>مابينها</a:t>
            </a:r>
            <a:r>
              <a:rPr lang="ar-SA" dirty="0" smtClean="0">
                <a:solidFill>
                  <a:srgbClr val="002060"/>
                </a:solidFill>
              </a:rPr>
              <a:t>.</a:t>
            </a:r>
          </a:p>
          <a:p>
            <a:r>
              <a:rPr lang="ar-SA" dirty="0" smtClean="0">
                <a:solidFill>
                  <a:srgbClr val="002060"/>
                </a:solidFill>
              </a:rPr>
              <a:t>يعد الانترنت </a:t>
            </a:r>
            <a:r>
              <a:rPr lang="ar-SA" dirty="0" smtClean="0">
                <a:solidFill>
                  <a:srgbClr val="FF0000"/>
                </a:solidFill>
              </a:rPr>
              <a:t>وسيلة لنقل المعلومات </a:t>
            </a:r>
            <a:r>
              <a:rPr lang="ar-SA" dirty="0" smtClean="0">
                <a:solidFill>
                  <a:srgbClr val="002060"/>
                </a:solidFill>
              </a:rPr>
              <a:t>المخزنة في ملفات أو وثائق في </a:t>
            </a:r>
            <a:r>
              <a:rPr lang="ar-SA" dirty="0" err="1" smtClean="0">
                <a:solidFill>
                  <a:srgbClr val="002060"/>
                </a:solidFill>
              </a:rPr>
              <a:t>جهازحاسب</a:t>
            </a:r>
            <a:r>
              <a:rPr lang="ar-SA" dirty="0" smtClean="0">
                <a:solidFill>
                  <a:srgbClr val="002060"/>
                </a:solidFill>
              </a:rPr>
              <a:t> آلي </a:t>
            </a:r>
            <a:r>
              <a:rPr lang="ar-SA" dirty="0" err="1" smtClean="0">
                <a:solidFill>
                  <a:srgbClr val="002060"/>
                </a:solidFill>
              </a:rPr>
              <a:t>الى</a:t>
            </a:r>
            <a:r>
              <a:rPr lang="ar-SA" dirty="0" smtClean="0">
                <a:solidFill>
                  <a:srgbClr val="002060"/>
                </a:solidFill>
              </a:rPr>
              <a:t> جهاز آخر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effectLst/>
              </a:rPr>
              <a:t>ابرز خدمات </a:t>
            </a:r>
            <a:r>
              <a:rPr lang="ar-SA" sz="4400" b="1" dirty="0" err="1" smtClean="0">
                <a:effectLst/>
              </a:rPr>
              <a:t>الأنترنت</a:t>
            </a:r>
            <a:endParaRPr lang="ar-SA" sz="4400" b="1" dirty="0">
              <a:effectLst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3600" b="1" dirty="0" smtClean="0">
                <a:solidFill>
                  <a:srgbClr val="C00000"/>
                </a:solidFill>
                <a:cs typeface="+mj-cs"/>
              </a:rPr>
              <a:t>البريد </a:t>
            </a:r>
            <a:r>
              <a:rPr lang="ar-SA" sz="3600" b="1" dirty="0" err="1" smtClean="0">
                <a:solidFill>
                  <a:srgbClr val="C00000"/>
                </a:solidFill>
                <a:cs typeface="+mj-cs"/>
              </a:rPr>
              <a:t>الألكتروني</a:t>
            </a:r>
            <a:r>
              <a:rPr lang="en-US" b="1" dirty="0" smtClean="0">
                <a:solidFill>
                  <a:srgbClr val="C00000"/>
                </a:solidFill>
                <a:cs typeface="+mj-cs"/>
              </a:rPr>
              <a:t>E-mail</a:t>
            </a:r>
            <a:r>
              <a:rPr lang="ar-SA" sz="3600" b="1" dirty="0" smtClean="0">
                <a:solidFill>
                  <a:srgbClr val="C00000"/>
                </a:solidFill>
                <a:cs typeface="+mj-cs"/>
              </a:rPr>
              <a:t>:</a:t>
            </a:r>
          </a:p>
          <a:p>
            <a:r>
              <a:rPr lang="ar-SA" b="1" dirty="0" smtClean="0">
                <a:solidFill>
                  <a:srgbClr val="002060"/>
                </a:solidFill>
                <a:cs typeface="+mj-cs"/>
              </a:rPr>
              <a:t>تسمح هذه الخدمة باستقبال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ارسال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البريد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و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كذلك يمكن الوصول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الى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جماعات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المنقاشة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(</a:t>
            </a:r>
            <a:r>
              <a:rPr lang="en-US" b="1" dirty="0" err="1" smtClean="0">
                <a:solidFill>
                  <a:srgbClr val="002060"/>
                </a:solidFill>
                <a:cs typeface="+mj-cs"/>
              </a:rPr>
              <a:t>listservs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)بعد وضع برنامج خاص</a:t>
            </a:r>
          </a:p>
          <a:p>
            <a:r>
              <a:rPr lang="ar-SA" b="1" dirty="0" smtClean="0">
                <a:solidFill>
                  <a:srgbClr val="C00000"/>
                </a:solidFill>
                <a:cs typeface="+mj-cs"/>
              </a:rPr>
              <a:t>تلينت </a:t>
            </a:r>
            <a:r>
              <a:rPr lang="en-US" b="1" dirty="0" smtClean="0">
                <a:solidFill>
                  <a:srgbClr val="C00000"/>
                </a:solidFill>
                <a:cs typeface="+mj-cs"/>
              </a:rPr>
              <a:t>Telnet</a:t>
            </a:r>
            <a:r>
              <a:rPr lang="ar-SA" b="1" dirty="0" smtClean="0">
                <a:solidFill>
                  <a:srgbClr val="C00000"/>
                </a:solidFill>
                <a:cs typeface="+mj-cs"/>
              </a:rPr>
              <a:t>:</a:t>
            </a:r>
          </a:p>
          <a:p>
            <a:r>
              <a:rPr lang="ar-SA" b="1" dirty="0" smtClean="0">
                <a:solidFill>
                  <a:srgbClr val="002060"/>
                </a:solidFill>
                <a:cs typeface="+mj-cs"/>
              </a:rPr>
              <a:t>تسمح بتسجيل الدخول عن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بعدلجهاز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حاسب آلي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اخر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واستخدامه عن بعد</a:t>
            </a:r>
          </a:p>
          <a:p>
            <a:r>
              <a:rPr lang="ar-SA" b="1" dirty="0" smtClean="0">
                <a:solidFill>
                  <a:srgbClr val="C00000"/>
                </a:solidFill>
                <a:cs typeface="+mj-cs"/>
              </a:rPr>
              <a:t>برتوكول نقل الملفات</a:t>
            </a:r>
            <a:r>
              <a:rPr lang="en-US" b="1" dirty="0" smtClean="0">
                <a:solidFill>
                  <a:srgbClr val="C00000"/>
                </a:solidFill>
                <a:cs typeface="+mj-cs"/>
              </a:rPr>
              <a:t>FTP</a:t>
            </a:r>
            <a:r>
              <a:rPr lang="ar-SA" b="1" dirty="0" smtClean="0">
                <a:solidFill>
                  <a:srgbClr val="C00000"/>
                </a:solidFill>
                <a:cs typeface="+mj-cs"/>
              </a:rPr>
              <a:t>:</a:t>
            </a:r>
          </a:p>
          <a:p>
            <a:r>
              <a:rPr lang="ar-SA" b="1" dirty="0" smtClean="0">
                <a:solidFill>
                  <a:srgbClr val="002060"/>
                </a:solidFill>
                <a:cs typeface="+mj-cs"/>
              </a:rPr>
              <a:t> تسمح بنقل الملفات بين أجهزة الحاسب </a:t>
            </a:r>
            <a:r>
              <a:rPr lang="ar-SA" b="1" dirty="0" err="1" smtClean="0">
                <a:solidFill>
                  <a:srgbClr val="002060"/>
                </a:solidFill>
                <a:cs typeface="+mj-cs"/>
              </a:rPr>
              <a:t>الألي</a:t>
            </a:r>
            <a:r>
              <a:rPr lang="ar-SA" b="1" dirty="0" smtClean="0">
                <a:solidFill>
                  <a:srgbClr val="002060"/>
                </a:solidFill>
                <a:cs typeface="+mj-cs"/>
              </a:rPr>
              <a:t> </a:t>
            </a:r>
          </a:p>
          <a:p>
            <a:endParaRPr lang="ar-SA" b="1" dirty="0">
              <a:solidFill>
                <a:srgbClr val="002060"/>
              </a:solidFill>
              <a:cs typeface="Andal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600" b="1" dirty="0" err="1" smtClean="0">
                <a:solidFill>
                  <a:srgbClr val="C00000"/>
                </a:solidFill>
              </a:rPr>
              <a:t>جوفر</a:t>
            </a:r>
            <a:r>
              <a:rPr lang="en-US" sz="3600" b="1" dirty="0" smtClean="0">
                <a:solidFill>
                  <a:srgbClr val="C00000"/>
                </a:solidFill>
              </a:rPr>
              <a:t> Gopher :</a:t>
            </a:r>
          </a:p>
          <a:p>
            <a:pPr algn="ctr"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تسمح بتصفح النصوص فقط</a:t>
            </a:r>
          </a:p>
          <a:p>
            <a:pPr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الشبكة العالمية </a:t>
            </a:r>
            <a:r>
              <a:rPr lang="ar-SA" b="1" dirty="0" err="1" smtClean="0">
                <a:solidFill>
                  <a:srgbClr val="C00000"/>
                </a:solidFill>
              </a:rPr>
              <a:t>العنكبوتية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world wide web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تعرف </a:t>
            </a:r>
            <a:r>
              <a:rPr lang="ar-SA" sz="2800" b="1" dirty="0" err="1" smtClean="0">
                <a:solidFill>
                  <a:srgbClr val="002060"/>
                </a:solidFill>
              </a:rPr>
              <a:t>بالوب</a:t>
            </a:r>
            <a:r>
              <a:rPr lang="ar-SA" sz="2800" b="1" dirty="0" smtClean="0">
                <a:solidFill>
                  <a:srgbClr val="002060"/>
                </a:solidFill>
              </a:rPr>
              <a:t> وهي أكبر وأسرع خدمة متنامية في الانترنت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مدونة (</a:t>
            </a:r>
            <a:r>
              <a:rPr lang="en-US" sz="2800" b="1" dirty="0" smtClean="0">
                <a:solidFill>
                  <a:srgbClr val="C00000"/>
                </a:solidFill>
              </a:rPr>
              <a:t>Blog </a:t>
            </a:r>
            <a:r>
              <a:rPr lang="ar-SA" sz="2800" b="1" dirty="0" smtClean="0">
                <a:solidFill>
                  <a:srgbClr val="C00000"/>
                </a:solidFill>
              </a:rPr>
              <a:t>) :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نحت من كلمتي </a:t>
            </a:r>
            <a:r>
              <a:rPr lang="en-US" sz="2800" b="1" dirty="0" smtClean="0">
                <a:solidFill>
                  <a:srgbClr val="002060"/>
                </a:solidFill>
              </a:rPr>
              <a:t>Web log</a:t>
            </a:r>
            <a:r>
              <a:rPr lang="ar-SA" sz="2800" b="1" dirty="0" smtClean="0">
                <a:solidFill>
                  <a:srgbClr val="002060"/>
                </a:solidFill>
              </a:rPr>
              <a:t> بمعنى سجل الشبكة (المفكرة الإلكترونية) تعمل من خلال نضام الكتروني لإدارة المحتوى وآلية </a:t>
            </a:r>
            <a:r>
              <a:rPr lang="ar-SA" sz="2800" b="1" dirty="0" err="1" smtClean="0">
                <a:solidFill>
                  <a:srgbClr val="002060"/>
                </a:solidFill>
              </a:rPr>
              <a:t>لآرشفة</a:t>
            </a:r>
            <a:r>
              <a:rPr lang="ar-SA" sz="2800" b="1" dirty="0" smtClean="0">
                <a:solidFill>
                  <a:srgbClr val="002060"/>
                </a:solidFill>
              </a:rPr>
              <a:t> </a:t>
            </a:r>
            <a:r>
              <a:rPr lang="ar-SA" sz="2800" b="1" dirty="0" err="1" smtClean="0">
                <a:solidFill>
                  <a:srgbClr val="002060"/>
                </a:solidFill>
              </a:rPr>
              <a:t>المدخلات</a:t>
            </a:r>
            <a:r>
              <a:rPr lang="ar-SA" sz="2800" b="1" dirty="0" smtClean="0">
                <a:solidFill>
                  <a:srgbClr val="002060"/>
                </a:solidFill>
              </a:rPr>
              <a:t> القديمة تحوي رسوم وصور لربطها بالمواقع ذات الصلة وتتضمن خواطر وتعليقات (</a:t>
            </a:r>
            <a:r>
              <a:rPr lang="ar-SA" sz="2800" b="1" dirty="0" err="1" smtClean="0">
                <a:solidFill>
                  <a:srgbClr val="002060"/>
                </a:solidFill>
              </a:rPr>
              <a:t>مدخلات</a:t>
            </a:r>
            <a:r>
              <a:rPr lang="ar-SA" sz="2800" b="1" dirty="0" smtClean="0">
                <a:solidFill>
                  <a:srgbClr val="002060"/>
                </a:solidFill>
              </a:rPr>
              <a:t>) قديمة مرتبة زمنياً تحمل عنوان ثابت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هناك مدونات خاصة وأخرى جماعية ومصوره أو مقاطع فيديو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latin typeface="+mj-lt"/>
              </a:rPr>
              <a:t>خدمة </a:t>
            </a:r>
            <a:r>
              <a:rPr lang="en-US" b="1" dirty="0" smtClean="0">
                <a:solidFill>
                  <a:srgbClr val="C00000"/>
                </a:solidFill>
                <a:latin typeface="+mj-lt"/>
              </a:rPr>
              <a:t>RSS</a:t>
            </a:r>
            <a:r>
              <a:rPr lang="ar-SA" b="1" dirty="0" smtClean="0">
                <a:solidFill>
                  <a:srgbClr val="C00000"/>
                </a:solidFill>
                <a:latin typeface="+mj-lt"/>
              </a:rPr>
              <a:t> : </a:t>
            </a:r>
          </a:p>
          <a:p>
            <a:pPr>
              <a:buNone/>
            </a:pPr>
            <a:r>
              <a:rPr lang="ar-SA" b="1" dirty="0" smtClean="0">
                <a:solidFill>
                  <a:srgbClr val="C00000"/>
                </a:solidFill>
                <a:latin typeface="+mj-lt"/>
              </a:rPr>
              <a:t>   </a:t>
            </a:r>
            <a:r>
              <a:rPr lang="ar-SA" b="1" dirty="0" smtClean="0">
                <a:solidFill>
                  <a:srgbClr val="002060"/>
                </a:solidFill>
                <a:latin typeface="+mj-lt"/>
              </a:rPr>
              <a:t>بداية كانت تعني ملخص مكثف للموقع ثم تغيرت حديثاً وأصبح يشار لها بالملقم المبسط جداً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  <a:latin typeface="+mj-lt"/>
              </a:rPr>
              <a:t>وهي خدمة تمكن من الحصول على آخر الأخبار على المواقع التي اشترك بالخدمة فيها 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  <a:latin typeface="+mj-lt"/>
              </a:rPr>
              <a:t>(يرد الخبر مختصراً ثم تحيلك </a:t>
            </a:r>
            <a:r>
              <a:rPr lang="ar-SA" b="1" dirty="0" err="1" smtClean="0">
                <a:solidFill>
                  <a:srgbClr val="002060"/>
                </a:solidFill>
                <a:latin typeface="+mj-lt"/>
              </a:rPr>
              <a:t>الى</a:t>
            </a:r>
            <a:r>
              <a:rPr lang="ar-SA" b="1" dirty="0" smtClean="0">
                <a:solidFill>
                  <a:srgbClr val="002060"/>
                </a:solidFill>
                <a:latin typeface="+mj-lt"/>
              </a:rPr>
              <a:t> وصلات أو روابط لنص الكامل للخبر)</a:t>
            </a:r>
          </a:p>
          <a:p>
            <a:pPr>
              <a:buNone/>
            </a:pPr>
            <a:r>
              <a:rPr lang="ar-SA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انظرأيضاً</a:t>
            </a:r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       الإحاطة الجارية والبث الانتقائي للمعلومات</a:t>
            </a:r>
            <a:r>
              <a:rPr lang="ar-SA" b="1" dirty="0" smtClean="0">
                <a:solidFill>
                  <a:srgbClr val="002060"/>
                </a:solidFill>
                <a:latin typeface="+mj-lt"/>
              </a:rPr>
              <a:t> </a:t>
            </a:r>
            <a:endParaRPr lang="ar-SA" b="1" dirty="0" smtClean="0">
              <a:solidFill>
                <a:srgbClr val="C00000"/>
              </a:solidFill>
              <a:latin typeface="+mj-lt"/>
            </a:endParaRPr>
          </a:p>
          <a:p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سهم إلى اليسار 3"/>
          <p:cNvSpPr/>
          <p:nvPr/>
        </p:nvSpPr>
        <p:spPr>
          <a:xfrm>
            <a:off x="6929454" y="4214818"/>
            <a:ext cx="642942" cy="1988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/>
          <a:lstStyle/>
          <a:p>
            <a:r>
              <a:rPr lang="ar-SA" b="1" dirty="0" err="1" smtClean="0">
                <a:solidFill>
                  <a:srgbClr val="C00000"/>
                </a:solidFill>
                <a:latin typeface="+mj-lt"/>
                <a:cs typeface="+mj-cs"/>
              </a:rPr>
              <a:t>الويكي</a:t>
            </a:r>
            <a:r>
              <a:rPr lang="ar-SA" b="1" dirty="0" smtClean="0">
                <a:solidFill>
                  <a:srgbClr val="C00000"/>
                </a:solidFill>
                <a:latin typeface="+mj-lt"/>
                <a:cs typeface="+mj-cs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+mj-lt"/>
                <a:cs typeface="+mj-cs"/>
              </a:rPr>
              <a:t>wiki</a:t>
            </a:r>
            <a:r>
              <a:rPr lang="ar-SA" b="1" dirty="0" smtClean="0">
                <a:solidFill>
                  <a:srgbClr val="C00000"/>
                </a:solidFill>
                <a:latin typeface="+mj-lt"/>
                <a:cs typeface="+mj-cs"/>
              </a:rPr>
              <a:t>  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تعني بلغة جزر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الهاواي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الاصليين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بسرعة كما يعرف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كننجهام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(ابسط قواعد البيانات يمكن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ان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تعمل في الشبكة العالمية فهي تتيح لزوار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اضافة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وتعديل المحتويات  في الغالب دون قيود وربما تشير هذه الكلمة إلى برامج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ويكي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المستخدمة في إدارة هذا النوع من المواقع وقد شكل موقع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ويكي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مجتمعاً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متعاوناًمفتوحا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للجميع</a:t>
            </a:r>
          </a:p>
          <a:p>
            <a:r>
              <a:rPr lang="ar-SA" sz="2800" b="1" dirty="0" smtClean="0">
                <a:solidFill>
                  <a:srgbClr val="00B050"/>
                </a:solidFill>
                <a:latin typeface="+mj-lt"/>
                <a:cs typeface="+mj-cs"/>
              </a:rPr>
              <a:t>الهدف: 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تبسيط عملية المشاركة والتعاون في تحسين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وتطويلر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المحتوياتإلى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</a:t>
            </a:r>
            <a:r>
              <a:rPr lang="ar-SA" sz="2800" b="1" dirty="0" err="1" smtClean="0">
                <a:solidFill>
                  <a:srgbClr val="002060"/>
                </a:solidFill>
                <a:latin typeface="+mj-lt"/>
                <a:cs typeface="+mj-cs"/>
              </a:rPr>
              <a:t>اقصى</a:t>
            </a:r>
            <a:r>
              <a:rPr lang="ar-SA" sz="2800" b="1" dirty="0" smtClean="0">
                <a:solidFill>
                  <a:srgbClr val="002060"/>
                </a:solidFill>
                <a:latin typeface="+mj-lt"/>
                <a:cs typeface="+mj-cs"/>
              </a:rPr>
              <a:t> حد ممكن</a:t>
            </a:r>
            <a:r>
              <a:rPr lang="ar-SA" sz="2800" b="1" dirty="0" smtClean="0">
                <a:solidFill>
                  <a:srgbClr val="00B050"/>
                </a:solidFill>
                <a:latin typeface="+mj-lt"/>
                <a:cs typeface="+mj-cs"/>
              </a:rPr>
              <a:t> </a:t>
            </a: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r>
              <a:rPr lang="ar-SA" sz="2800" b="1" dirty="0" smtClean="0">
                <a:solidFill>
                  <a:srgbClr val="00B050"/>
                </a:solidFill>
                <a:latin typeface="+mj-lt"/>
                <a:cs typeface="+mj-cs"/>
              </a:rPr>
              <a:t>في التسعينات </a:t>
            </a:r>
            <a:r>
              <a:rPr lang="ar-SA" sz="2800" b="1" dirty="0" err="1" smtClean="0">
                <a:solidFill>
                  <a:srgbClr val="00B050"/>
                </a:solidFill>
                <a:latin typeface="+mj-lt"/>
                <a:cs typeface="+mj-cs"/>
              </a:rPr>
              <a:t>انشأة</a:t>
            </a:r>
            <a:r>
              <a:rPr lang="ar-SA" sz="2800" b="1" dirty="0" smtClean="0">
                <a:solidFill>
                  <a:srgbClr val="00B050"/>
                </a:solidFill>
                <a:latin typeface="+mj-lt"/>
                <a:cs typeface="+mj-cs"/>
              </a:rPr>
              <a:t> قواعد معلومات عامة وخاصة </a:t>
            </a:r>
            <a:r>
              <a:rPr lang="ar-SA" sz="2800" b="1" dirty="0" err="1" smtClean="0">
                <a:solidFill>
                  <a:srgbClr val="00B050"/>
                </a:solidFill>
                <a:latin typeface="+mj-lt"/>
                <a:cs typeface="+mj-cs"/>
              </a:rPr>
              <a:t>ايضا</a:t>
            </a:r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  <a:p>
            <a:pPr>
              <a:buNone/>
            </a:pPr>
            <a:endParaRPr lang="ar-SA" sz="2800" b="1" dirty="0" smtClean="0">
              <a:solidFill>
                <a:srgbClr val="00B050"/>
              </a:solidFill>
              <a:latin typeface="+mj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/>
          <a:lstStyle/>
          <a:p>
            <a:pPr>
              <a:buNone/>
            </a:pPr>
            <a:endParaRPr lang="ar-SA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rgbClr val="C00000"/>
                </a:solidFill>
              </a:rPr>
              <a:t>مميـــــــــــزات </a:t>
            </a:r>
            <a:r>
              <a:rPr lang="ar-SA" b="1" dirty="0" err="1" smtClean="0">
                <a:solidFill>
                  <a:srgbClr val="C00000"/>
                </a:solidFill>
              </a:rPr>
              <a:t>الويـكي</a:t>
            </a:r>
            <a:r>
              <a:rPr lang="ar-SA" b="1" dirty="0" smtClean="0">
                <a:solidFill>
                  <a:srgbClr val="C00000"/>
                </a:solidFill>
              </a:rPr>
              <a:t> :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-تبسط عملية تحرير المحتوى</a:t>
            </a:r>
          </a:p>
          <a:p>
            <a:r>
              <a:rPr lang="ar-SA" b="1" dirty="0" smtClean="0">
                <a:solidFill>
                  <a:srgbClr val="7030A0"/>
                </a:solidFill>
              </a:rPr>
              <a:t>-</a:t>
            </a:r>
            <a:r>
              <a:rPr lang="ar-SA" sz="2800" b="1" dirty="0" smtClean="0">
                <a:solidFill>
                  <a:srgbClr val="7030A0"/>
                </a:solidFill>
              </a:rPr>
              <a:t>تستخدم </a:t>
            </a:r>
            <a:r>
              <a:rPr lang="ar-SA" sz="2800" b="1" dirty="0" err="1" smtClean="0">
                <a:solidFill>
                  <a:srgbClr val="7030A0"/>
                </a:solidFill>
              </a:rPr>
              <a:t>ويكي</a:t>
            </a:r>
            <a:r>
              <a:rPr lang="ar-SA" sz="2800" b="1" dirty="0" smtClean="0">
                <a:solidFill>
                  <a:srgbClr val="7030A0"/>
                </a:solidFill>
              </a:rPr>
              <a:t> أوامر بسيطة لتنسيق المحتوى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-تحتفظ بسجل التاريخ للصفحات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-تشجع على العمل الجماعي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تبسط عملية </a:t>
            </a:r>
            <a:r>
              <a:rPr lang="ar-SA" sz="2800" b="1" dirty="0" err="1" smtClean="0">
                <a:solidFill>
                  <a:srgbClr val="7030A0"/>
                </a:solidFill>
              </a:rPr>
              <a:t>انشاء</a:t>
            </a:r>
            <a:r>
              <a:rPr lang="ar-SA" sz="2800" b="1" dirty="0" smtClean="0">
                <a:solidFill>
                  <a:srgbClr val="7030A0"/>
                </a:solidFill>
              </a:rPr>
              <a:t> روابط لصفحات أخرى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يمكن بسهولة  </a:t>
            </a:r>
            <a:r>
              <a:rPr lang="ar-SA" sz="2800" b="1" dirty="0" err="1" smtClean="0">
                <a:solidFill>
                  <a:srgbClr val="7030A0"/>
                </a:solidFill>
              </a:rPr>
              <a:t>انشاء</a:t>
            </a:r>
            <a:r>
              <a:rPr lang="ar-SA" sz="2800" b="1" dirty="0" smtClean="0">
                <a:solidFill>
                  <a:srgbClr val="7030A0"/>
                </a:solidFill>
              </a:rPr>
              <a:t> صفحات جديدة 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تبسيط عملية تنظيم المحتويات</a:t>
            </a:r>
            <a:endParaRPr lang="ar-SA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الشبكة العالمية العنكبوتية</a:t>
            </a:r>
            <a:br>
              <a:rPr lang="ar-SA" dirty="0" smtClean="0"/>
            </a:br>
            <a:r>
              <a:rPr lang="en-US" dirty="0" smtClean="0"/>
              <a:t>The world wide web(www)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>
                <a:solidFill>
                  <a:srgbClr val="0070C0"/>
                </a:solidFill>
              </a:rPr>
              <a:t>هي عبارة عن مجموعة كبيرة من المعلومات والتي يمكن الوصول </a:t>
            </a:r>
            <a:r>
              <a:rPr lang="ar-SA" dirty="0" err="1" smtClean="0">
                <a:solidFill>
                  <a:srgbClr val="0070C0"/>
                </a:solidFill>
              </a:rPr>
              <a:t>اليها</a:t>
            </a:r>
            <a:r>
              <a:rPr lang="ar-SA" dirty="0" smtClean="0">
                <a:solidFill>
                  <a:srgbClr val="0070C0"/>
                </a:solidFill>
              </a:rPr>
              <a:t> عن طريق </a:t>
            </a:r>
            <a:r>
              <a:rPr lang="ar-SA" dirty="0" err="1" smtClean="0">
                <a:solidFill>
                  <a:srgbClr val="0070C0"/>
                </a:solidFill>
              </a:rPr>
              <a:t>الأنترنت</a:t>
            </a:r>
            <a:r>
              <a:rPr lang="ar-SA" dirty="0" smtClean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ar-SA" dirty="0" smtClean="0">
                <a:solidFill>
                  <a:srgbClr val="0070C0"/>
                </a:solidFill>
              </a:rPr>
              <a:t>تتوفر المعلومات على شكل وسائط متعددة </a:t>
            </a:r>
          </a:p>
          <a:p>
            <a:pPr>
              <a:buNone/>
            </a:pPr>
            <a:r>
              <a:rPr lang="en-US" dirty="0" err="1" smtClean="0">
                <a:solidFill>
                  <a:srgbClr val="0070C0"/>
                </a:solidFill>
              </a:rPr>
              <a:t>Multimedai</a:t>
            </a:r>
            <a:r>
              <a:rPr lang="en-US" dirty="0" smtClean="0">
                <a:solidFill>
                  <a:srgbClr val="0070C0"/>
                </a:solidFill>
              </a:rPr>
              <a:t> Format</a:t>
            </a:r>
            <a:r>
              <a:rPr lang="ar-SA" dirty="0" smtClean="0">
                <a:solidFill>
                  <a:srgbClr val="0070C0"/>
                </a:solidFill>
              </a:rPr>
              <a:t>  وتسمى الصفحات بالصفحة العنكبوتية </a:t>
            </a:r>
            <a:r>
              <a:rPr lang="en-US" dirty="0" smtClean="0">
                <a:solidFill>
                  <a:srgbClr val="0070C0"/>
                </a:solidFill>
              </a:rPr>
              <a:t>Web page</a:t>
            </a:r>
            <a:r>
              <a:rPr lang="ar-SA" dirty="0" smtClean="0">
                <a:solidFill>
                  <a:srgbClr val="0070C0"/>
                </a:solidFill>
              </a:rPr>
              <a:t> وتضم عدة </a:t>
            </a:r>
            <a:r>
              <a:rPr lang="ar-SA" dirty="0" err="1" smtClean="0">
                <a:solidFill>
                  <a:srgbClr val="0070C0"/>
                </a:solidFill>
              </a:rPr>
              <a:t>اشكال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dirty="0" smtClean="0">
                <a:solidFill>
                  <a:srgbClr val="0070C0"/>
                </a:solidFill>
              </a:rPr>
              <a:t>كما تضم وصلات </a:t>
            </a:r>
            <a:r>
              <a:rPr lang="en-US" dirty="0" smtClean="0">
                <a:solidFill>
                  <a:srgbClr val="0070C0"/>
                </a:solidFill>
              </a:rPr>
              <a:t>Links</a:t>
            </a:r>
            <a:r>
              <a:rPr lang="ar-SA" dirty="0" smtClean="0">
                <a:solidFill>
                  <a:srgbClr val="0070C0"/>
                </a:solidFill>
              </a:rPr>
              <a:t> لمصادر </a:t>
            </a:r>
            <a:r>
              <a:rPr lang="ar-SA" dirty="0" err="1" smtClean="0">
                <a:solidFill>
                  <a:srgbClr val="0070C0"/>
                </a:solidFill>
              </a:rPr>
              <a:t>اخرى</a:t>
            </a:r>
            <a:r>
              <a:rPr lang="ar-SA" dirty="0" smtClean="0">
                <a:solidFill>
                  <a:srgbClr val="0070C0"/>
                </a:solidFill>
              </a:rPr>
              <a:t> متاحة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/>
          <a:lstStyle/>
          <a:p>
            <a:pPr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الجيل الجديد </a:t>
            </a:r>
            <a:r>
              <a:rPr lang="ar-SA" b="1" dirty="0" err="1" smtClean="0">
                <a:solidFill>
                  <a:srgbClr val="C00000"/>
                </a:solidFill>
              </a:rPr>
              <a:t>للعنكبوتية</a:t>
            </a:r>
            <a:r>
              <a:rPr lang="ar-SA" b="1" dirty="0" smtClean="0">
                <a:solidFill>
                  <a:srgbClr val="C00000"/>
                </a:solidFill>
              </a:rPr>
              <a:t> الويب 2: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-هي امتداد للويب 1 وتدمج بين التقنيات والممارسات والمشاركة.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-هي نسخة جديدة من الويب تقوم بتحويل </a:t>
            </a:r>
            <a:r>
              <a:rPr lang="ar-SA" b="1" dirty="0" err="1" smtClean="0">
                <a:solidFill>
                  <a:srgbClr val="002060"/>
                </a:solidFill>
              </a:rPr>
              <a:t>الأنترنت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ar-SA" b="1" dirty="0" err="1" smtClean="0">
                <a:solidFill>
                  <a:srgbClr val="002060"/>
                </a:solidFill>
              </a:rPr>
              <a:t>الى</a:t>
            </a:r>
            <a:r>
              <a:rPr lang="ar-SA" b="1" dirty="0" smtClean="0">
                <a:solidFill>
                  <a:srgbClr val="002060"/>
                </a:solidFill>
              </a:rPr>
              <a:t> منصة عمل </a:t>
            </a:r>
            <a:r>
              <a:rPr lang="ar-SA" b="1" dirty="0" err="1" smtClean="0">
                <a:solidFill>
                  <a:srgbClr val="002060"/>
                </a:solidFill>
              </a:rPr>
              <a:t>بدلاًمن</a:t>
            </a:r>
            <a:r>
              <a:rPr lang="ar-SA" b="1" dirty="0" smtClean="0">
                <a:solidFill>
                  <a:srgbClr val="002060"/>
                </a:solidFill>
              </a:rPr>
              <a:t> كونها مواقع فقط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-هي ظاهرة التحول في </a:t>
            </a:r>
            <a:r>
              <a:rPr lang="ar-SA" b="1" dirty="0" err="1" smtClean="0">
                <a:solidFill>
                  <a:srgbClr val="002060"/>
                </a:solidFill>
              </a:rPr>
              <a:t>نشرمحتويات</a:t>
            </a:r>
            <a:r>
              <a:rPr lang="ar-SA" b="1" dirty="0" smtClean="0">
                <a:solidFill>
                  <a:srgbClr val="002060"/>
                </a:solidFill>
              </a:rPr>
              <a:t> المواقع بشكل ثوري حديث يعتمد على المشاركة والتفاعل والتعديل المفتوح وإعطاء الحرية للرواد والمشاركين لتعديل المحتوى وهذا تمثله المدونات </a:t>
            </a:r>
            <a:r>
              <a:rPr lang="en-US" b="1" dirty="0" smtClean="0">
                <a:solidFill>
                  <a:srgbClr val="002060"/>
                </a:solidFill>
              </a:rPr>
              <a:t>Blogs</a:t>
            </a:r>
            <a:r>
              <a:rPr lang="ar-SA" b="1" dirty="0" smtClean="0">
                <a:solidFill>
                  <a:srgbClr val="002060"/>
                </a:solidFill>
              </a:rPr>
              <a:t> والويكي00وغيرها 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1143000"/>
          </a:xfrm>
        </p:spPr>
        <p:txBody>
          <a:bodyPr/>
          <a:lstStyle/>
          <a:p>
            <a:r>
              <a:rPr lang="ar-SA" dirty="0" smtClean="0"/>
              <a:t>كيف نحكم على موقع انه من الجيل الثالث؟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خصائص الويب 2: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الويب هي منصة تطوير متكاملة 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الذكاء الحسي  والإبداعي: </a:t>
            </a:r>
            <a:r>
              <a:rPr lang="ar-SA" b="1" dirty="0" smtClean="0">
                <a:solidFill>
                  <a:srgbClr val="00B050"/>
                </a:solidFill>
              </a:rPr>
              <a:t>مثال</a:t>
            </a:r>
            <a:r>
              <a:rPr lang="ar-SA" b="1" dirty="0" smtClean="0">
                <a:solidFill>
                  <a:srgbClr val="002060"/>
                </a:solidFill>
              </a:rPr>
              <a:t> موقع جوجل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البيانات هي الأهم 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دورة </a:t>
            </a:r>
            <a:r>
              <a:rPr lang="ar-SA" b="1" dirty="0" err="1" smtClean="0">
                <a:solidFill>
                  <a:srgbClr val="002060"/>
                </a:solidFill>
              </a:rPr>
              <a:t>انتاج</a:t>
            </a:r>
            <a:r>
              <a:rPr lang="ar-SA" b="1" dirty="0" smtClean="0">
                <a:solidFill>
                  <a:srgbClr val="002060"/>
                </a:solidFill>
              </a:rPr>
              <a:t> البرمجيات مستمرة في التطوير والصيانة والتحليل والتصميم والمشاركة من خلال </a:t>
            </a:r>
            <a:r>
              <a:rPr lang="ar-SA" b="1" dirty="0" err="1" smtClean="0">
                <a:solidFill>
                  <a:srgbClr val="002060"/>
                </a:solidFill>
              </a:rPr>
              <a:t>البريدوغيره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ar-SA" b="1" dirty="0" err="1" smtClean="0">
                <a:solidFill>
                  <a:srgbClr val="002060"/>
                </a:solidFill>
              </a:rPr>
              <a:t>ممايسمى</a:t>
            </a:r>
            <a:r>
              <a:rPr lang="ar-SA" b="1" dirty="0" smtClean="0">
                <a:solidFill>
                  <a:srgbClr val="002060"/>
                </a:solidFill>
              </a:rPr>
              <a:t> بالنسخة التجريبية</a:t>
            </a:r>
          </a:p>
          <a:p>
            <a:r>
              <a:rPr lang="ar-SA" b="1" dirty="0" err="1" smtClean="0">
                <a:solidFill>
                  <a:srgbClr val="002060"/>
                </a:solidFill>
              </a:rPr>
              <a:t>الإستفادةالقصوى</a:t>
            </a:r>
            <a:r>
              <a:rPr lang="ar-SA" b="1" dirty="0" smtClean="0">
                <a:solidFill>
                  <a:srgbClr val="002060"/>
                </a:solidFill>
              </a:rPr>
              <a:t> من تقنيات التطوير المساندة مثل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RSS ,AJAX</a:t>
            </a:r>
            <a:r>
              <a:rPr lang="ar-SA" b="1" dirty="0" smtClean="0">
                <a:solidFill>
                  <a:srgbClr val="002060"/>
                </a:solidFill>
              </a:rPr>
              <a:t>  وتقنيات مشهورة</a:t>
            </a:r>
            <a:r>
              <a:rPr lang="en-US" b="1" dirty="0" smtClean="0">
                <a:solidFill>
                  <a:srgbClr val="002060"/>
                </a:solidFill>
              </a:rPr>
              <a:t>        XSLT,XML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-الثقة بالزوار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-الخدمات وليس حزم البرمجيات </a:t>
            </a:r>
            <a:r>
              <a:rPr lang="ar-SA" b="1" dirty="0" err="1" smtClean="0">
                <a:solidFill>
                  <a:srgbClr val="002060"/>
                </a:solidFill>
              </a:rPr>
              <a:t>والفكرةهي</a:t>
            </a:r>
            <a:r>
              <a:rPr lang="ar-SA" b="1" dirty="0" smtClean="0">
                <a:solidFill>
                  <a:srgbClr val="002060"/>
                </a:solidFill>
              </a:rPr>
              <a:t> تنظيم الملفات الصوتية ومشاركتها </a:t>
            </a:r>
            <a:r>
              <a:rPr lang="ar-SA" b="1" dirty="0" err="1" smtClean="0">
                <a:solidFill>
                  <a:srgbClr val="002060"/>
                </a:solidFill>
              </a:rPr>
              <a:t>او</a:t>
            </a:r>
            <a:r>
              <a:rPr lang="ar-SA" b="1" dirty="0" smtClean="0">
                <a:solidFill>
                  <a:srgbClr val="002060"/>
                </a:solidFill>
              </a:rPr>
              <a:t> نشرها على الويب </a:t>
            </a:r>
            <a:r>
              <a:rPr lang="ar-SA" b="1" dirty="0" smtClean="0">
                <a:solidFill>
                  <a:srgbClr val="00B050"/>
                </a:solidFill>
              </a:rPr>
              <a:t>مثال</a:t>
            </a:r>
            <a:r>
              <a:rPr lang="ar-SA" b="1" dirty="0" smtClean="0">
                <a:solidFill>
                  <a:srgbClr val="002060"/>
                </a:solidFill>
              </a:rPr>
              <a:t> برنامج </a:t>
            </a:r>
            <a:r>
              <a:rPr lang="en-US" b="1" dirty="0" err="1" smtClean="0">
                <a:solidFill>
                  <a:srgbClr val="002060"/>
                </a:solidFill>
              </a:rPr>
              <a:t>itunes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فهو خدمة وليس حزمة برمجيات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-المشاركة 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</a:t>
            </a:r>
            <a:r>
              <a:rPr lang="ar-SA" b="1" dirty="0" err="1" smtClean="0">
                <a:solidFill>
                  <a:srgbClr val="002060"/>
                </a:solidFill>
              </a:rPr>
              <a:t>انظمة</a:t>
            </a:r>
            <a:r>
              <a:rPr lang="ar-SA" b="1" dirty="0" smtClean="0">
                <a:solidFill>
                  <a:srgbClr val="002060"/>
                </a:solidFill>
              </a:rPr>
              <a:t> تتطور إذا كثر استخدامها </a:t>
            </a:r>
            <a:r>
              <a:rPr lang="ar-SA" b="1" dirty="0" smtClean="0">
                <a:solidFill>
                  <a:srgbClr val="00B050"/>
                </a:solidFill>
              </a:rPr>
              <a:t>مثال:</a:t>
            </a:r>
            <a:r>
              <a:rPr lang="ar-SA" b="1" dirty="0" smtClean="0">
                <a:solidFill>
                  <a:srgbClr val="002060"/>
                </a:solidFill>
              </a:rPr>
              <a:t>استخدام موقع فليكر </a:t>
            </a:r>
            <a:r>
              <a:rPr lang="ar-SA" b="1" dirty="0" err="1" smtClean="0">
                <a:solidFill>
                  <a:srgbClr val="002060"/>
                </a:solidFill>
              </a:rPr>
              <a:t>أوخدمة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ar-SA" b="1" dirty="0" err="1" smtClean="0">
                <a:solidFill>
                  <a:srgbClr val="002060"/>
                </a:solidFill>
              </a:rPr>
              <a:t>ويكيبيديا</a:t>
            </a:r>
            <a:endParaRPr lang="ar-SA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-الخدمة الذاتية للوصول </a:t>
            </a:r>
            <a:r>
              <a:rPr lang="ar-SA" b="1" dirty="0" err="1" smtClean="0">
                <a:solidFill>
                  <a:srgbClr val="002060"/>
                </a:solidFill>
              </a:rPr>
              <a:t>الى</a:t>
            </a:r>
            <a:r>
              <a:rPr lang="ar-SA" b="1" dirty="0" smtClean="0">
                <a:solidFill>
                  <a:srgbClr val="002060"/>
                </a:solidFill>
              </a:rPr>
              <a:t> أي مكان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 lnSpcReduction="10000"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العميل /الخادم</a:t>
            </a:r>
            <a:r>
              <a:rPr lang="en-US" b="1" dirty="0" smtClean="0">
                <a:solidFill>
                  <a:srgbClr val="C00000"/>
                </a:solidFill>
              </a:rPr>
              <a:t>                        client/Server  </a:t>
            </a:r>
            <a:r>
              <a:rPr lang="ar-SA" b="1" dirty="0" smtClean="0">
                <a:solidFill>
                  <a:srgbClr val="002060"/>
                </a:solidFill>
              </a:rPr>
              <a:t>هي العملية التفاعلية التي تتم بين جهازي حاسب آلي احدهما يقوم النظام فيه بطلب المعلومة </a:t>
            </a:r>
            <a:r>
              <a:rPr lang="ar-SA" b="1" dirty="0" err="1" smtClean="0">
                <a:solidFill>
                  <a:srgbClr val="002060"/>
                </a:solidFill>
              </a:rPr>
              <a:t>والاخر</a:t>
            </a:r>
            <a:r>
              <a:rPr lang="ar-SA" b="1" dirty="0" smtClean="0">
                <a:solidFill>
                  <a:srgbClr val="002060"/>
                </a:solidFill>
              </a:rPr>
              <a:t> يقدمها  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فيطلق على </a:t>
            </a:r>
            <a:r>
              <a:rPr lang="ar-SA" b="1" dirty="0" err="1" smtClean="0">
                <a:solidFill>
                  <a:srgbClr val="002060"/>
                </a:solidFill>
              </a:rPr>
              <a:t>الاول</a:t>
            </a:r>
            <a:r>
              <a:rPr lang="ar-SA" b="1" dirty="0" smtClean="0">
                <a:solidFill>
                  <a:srgbClr val="002060"/>
                </a:solidFill>
              </a:rPr>
              <a:t> بالعميل والأخر بالخادم</a:t>
            </a:r>
          </a:p>
          <a:p>
            <a:pPr>
              <a:buNone/>
            </a:pPr>
            <a:r>
              <a:rPr lang="ar-SA" b="1" dirty="0" smtClean="0">
                <a:solidFill>
                  <a:srgbClr val="C00000"/>
                </a:solidFill>
              </a:rPr>
              <a:t>برتوكول نقل النصوص الفائقة :</a:t>
            </a:r>
            <a:r>
              <a:rPr lang="en-US" b="1" dirty="0" smtClean="0">
                <a:solidFill>
                  <a:srgbClr val="C00000"/>
                </a:solidFill>
              </a:rPr>
              <a:t>HTTP)</a:t>
            </a:r>
            <a:r>
              <a:rPr lang="ar-SA" b="1" dirty="0" smtClean="0">
                <a:solidFill>
                  <a:srgbClr val="C00000"/>
                </a:solidFill>
              </a:rPr>
              <a:t>) 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accent2"/>
                </a:solidFill>
              </a:rPr>
              <a:t>Hypertext Transfer Protocol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تتم عملية نقل الملفات بين العميل والخادم بناء على </a:t>
            </a:r>
            <a:r>
              <a:rPr lang="ar-SA" b="1" dirty="0" err="1" smtClean="0">
                <a:solidFill>
                  <a:srgbClr val="002060"/>
                </a:solidFill>
              </a:rPr>
              <a:t>اجراءات</a:t>
            </a:r>
            <a:r>
              <a:rPr lang="ar-SA" b="1" dirty="0" smtClean="0">
                <a:solidFill>
                  <a:srgbClr val="002060"/>
                </a:solidFill>
              </a:rPr>
              <a:t> محددة تسمى البرتوكول </a:t>
            </a:r>
            <a:r>
              <a:rPr lang="ar-SA" b="1" dirty="0" err="1" smtClean="0">
                <a:solidFill>
                  <a:srgbClr val="002060"/>
                </a:solidFill>
              </a:rPr>
              <a:t>والاكثر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r>
              <a:rPr lang="ar-SA" b="1" dirty="0" err="1" smtClean="0">
                <a:solidFill>
                  <a:srgbClr val="002060"/>
                </a:solidFill>
              </a:rPr>
              <a:t>شيوعاًهو</a:t>
            </a:r>
            <a:r>
              <a:rPr lang="ar-SA" b="1" dirty="0" smtClean="0">
                <a:solidFill>
                  <a:srgbClr val="002060"/>
                </a:solidFill>
              </a:rPr>
              <a:t> برتوكول نقل النصوص الفائقة  لأن المعلومات المتبادلة على شكل نصوص فائقة </a:t>
            </a:r>
            <a:r>
              <a:rPr lang="ar-SA" b="1" dirty="0" err="1" smtClean="0">
                <a:solidFill>
                  <a:srgbClr val="002060"/>
                </a:solidFill>
              </a:rPr>
              <a:t>او</a:t>
            </a:r>
            <a:r>
              <a:rPr lang="ar-SA" b="1" dirty="0" smtClean="0">
                <a:solidFill>
                  <a:srgbClr val="002060"/>
                </a:solidFill>
              </a:rPr>
              <a:t> وسائط فائقة  </a:t>
            </a:r>
          </a:p>
          <a:p>
            <a:pPr>
              <a:buNone/>
            </a:pPr>
            <a:r>
              <a:rPr lang="ar-SA" b="1" dirty="0" smtClean="0">
                <a:solidFill>
                  <a:srgbClr val="00B050"/>
                </a:solidFill>
              </a:rPr>
              <a:t>-يستخدم برتوكول </a:t>
            </a:r>
            <a:r>
              <a:rPr lang="en-US" b="1" dirty="0" smtClean="0">
                <a:solidFill>
                  <a:srgbClr val="00B050"/>
                </a:solidFill>
              </a:rPr>
              <a:t>FTP ,https://</a:t>
            </a:r>
            <a:r>
              <a:rPr lang="ar-SA" b="1" dirty="0" smtClean="0">
                <a:solidFill>
                  <a:srgbClr val="00B050"/>
                </a:solidFill>
              </a:rPr>
              <a:t> للمواقع الحساسة أو </a:t>
            </a:r>
            <a:r>
              <a:rPr lang="ar-SA" b="1" dirty="0" err="1" smtClean="0">
                <a:solidFill>
                  <a:srgbClr val="00B050"/>
                </a:solidFill>
              </a:rPr>
              <a:t>الؤمنة</a:t>
            </a:r>
            <a:r>
              <a:rPr lang="ar-SA" b="1" dirty="0" smtClean="0">
                <a:solidFill>
                  <a:srgbClr val="00B050"/>
                </a:solidFill>
              </a:rPr>
              <a:t> لإرسال واستقبال المعلومات</a:t>
            </a:r>
            <a:r>
              <a:rPr lang="ar-SA" b="1" dirty="0" smtClean="0">
                <a:solidFill>
                  <a:srgbClr val="002060"/>
                </a:solidFill>
              </a:rPr>
              <a:t> 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 smtClean="0"/>
              <a:t>لغة النصوص الفائقة المضافة </a:t>
            </a:r>
            <a:r>
              <a:rPr lang="en-US" sz="3600" b="1" dirty="0" smtClean="0"/>
              <a:t>HTML)</a:t>
            </a:r>
            <a:r>
              <a:rPr lang="ar-SA" sz="3600" b="1" dirty="0" smtClean="0"/>
              <a:t>)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en-US" sz="4000" b="1" dirty="0" smtClean="0"/>
              <a:t>Hypertext Markup Language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>
                <a:solidFill>
                  <a:srgbClr val="002060"/>
                </a:solidFill>
              </a:rPr>
              <a:t>هو البرتوكول  الخاص بإنشاء صفحة عنكبوتية ,هذه اللغة لديها إمكانية تحديد نص ليظهر بشكل معين وهو إجراء مهم في برتوكول إنشاء الصفحة لكي نجعل أي نص أو شكل  </a:t>
            </a:r>
            <a:r>
              <a:rPr lang="ar-SA" b="1" dirty="0" smtClean="0">
                <a:solidFill>
                  <a:srgbClr val="00B050"/>
                </a:solidFill>
              </a:rPr>
              <a:t>وصلة/ </a:t>
            </a:r>
            <a:r>
              <a:rPr lang="en-US" b="1" dirty="0" smtClean="0">
                <a:solidFill>
                  <a:srgbClr val="00B050"/>
                </a:solidFill>
              </a:rPr>
              <a:t>Link</a:t>
            </a:r>
            <a:r>
              <a:rPr lang="ar-SA" b="1" dirty="0" smtClean="0">
                <a:solidFill>
                  <a:srgbClr val="002060"/>
                </a:solidFill>
              </a:rPr>
              <a:t>نقطة اتصال يجب أن نحدد هذا النص أو الشكل كوصلة أو نقطة وصول مع كاشف المصدر المنتظم </a:t>
            </a:r>
            <a:r>
              <a:rPr lang="en-US" b="1" dirty="0" smtClean="0">
                <a:solidFill>
                  <a:srgbClr val="00B050"/>
                </a:solidFill>
              </a:rPr>
              <a:t>URL</a:t>
            </a:r>
            <a:r>
              <a:rPr lang="ar-SA" b="1" dirty="0" smtClean="0">
                <a:solidFill>
                  <a:srgbClr val="00B050"/>
                </a:solidFill>
              </a:rPr>
              <a:t> </a:t>
            </a:r>
            <a:r>
              <a:rPr lang="ar-SA" b="1" dirty="0" smtClean="0">
                <a:solidFill>
                  <a:srgbClr val="002060"/>
                </a:solidFill>
              </a:rPr>
              <a:t>لايظهر الكاشف إلا عند استخدام المتصفح وتخزن الصفحة العنكبوتية في ملف ينتهي ب </a:t>
            </a:r>
            <a:r>
              <a:rPr lang="en-US" b="1" dirty="0" smtClean="0">
                <a:solidFill>
                  <a:srgbClr val="00B050"/>
                </a:solidFill>
              </a:rPr>
              <a:t>html ,htm</a:t>
            </a:r>
            <a:r>
              <a:rPr lang="ar-SA" b="1" dirty="0" smtClean="0">
                <a:solidFill>
                  <a:srgbClr val="00B050"/>
                </a:solidFill>
              </a:rPr>
              <a:t> </a:t>
            </a:r>
            <a:r>
              <a:rPr lang="ar-SA" b="1" dirty="0" smtClean="0">
                <a:solidFill>
                  <a:srgbClr val="002060"/>
                </a:solidFill>
              </a:rPr>
              <a:t>لدلالة على أن هذا الملف مكتوب بلغة النصوص الفائقة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 smtClean="0"/>
              <a:t>كاشف المصدر المنتظم</a:t>
            </a:r>
            <a:br>
              <a:rPr lang="ar-SA" b="1" dirty="0" smtClean="0"/>
            </a:br>
            <a:r>
              <a:rPr lang="en-US" b="1" dirty="0" smtClean="0"/>
              <a:t>uniform Resource Locator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ar-SA" dirty="0" smtClean="0"/>
              <a:t>هو عبارة عن عنوان الكتروني يعطى لأي ملف أو مصدر أو موقع متاح على شبكة الانترنت حتى يسهل إمكانية الوصول إليه.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</a:rPr>
              <a:t>استخدامات كاشف المصدر المنتظم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URL)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</a:rPr>
              <a:t>):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6"/>
                </a:solidFill>
              </a:rPr>
              <a:t>1- كل </a:t>
            </a:r>
            <a:r>
              <a:rPr lang="ar-SA" dirty="0" err="1" smtClean="0">
                <a:solidFill>
                  <a:schemeClr val="accent6"/>
                </a:solidFill>
              </a:rPr>
              <a:t>الوصلا</a:t>
            </a:r>
            <a:r>
              <a:rPr lang="ar-SA" dirty="0" smtClean="0">
                <a:solidFill>
                  <a:schemeClr val="accent6"/>
                </a:solidFill>
              </a:rPr>
              <a:t> في الصفحة العنكبوتية ممثلة على شكل</a:t>
            </a:r>
            <a:r>
              <a:rPr lang="en-US" dirty="0" smtClean="0">
                <a:solidFill>
                  <a:schemeClr val="accent6"/>
                </a:solidFill>
              </a:rPr>
              <a:t>URL </a:t>
            </a:r>
            <a:endParaRPr lang="ar-SA" dirty="0" smtClean="0">
              <a:solidFill>
                <a:schemeClr val="accent6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6"/>
                </a:solidFill>
              </a:rPr>
              <a:t>2-كل المداخل في قائمة المفضلة </a:t>
            </a:r>
            <a:r>
              <a:rPr lang="ar-SA" dirty="0" err="1" smtClean="0">
                <a:solidFill>
                  <a:schemeClr val="accent6"/>
                </a:solidFill>
              </a:rPr>
              <a:t>و</a:t>
            </a:r>
            <a:r>
              <a:rPr lang="ar-SA" dirty="0" smtClean="0">
                <a:solidFill>
                  <a:schemeClr val="accent6"/>
                </a:solidFill>
              </a:rPr>
              <a:t> قائمة التاريخ.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6"/>
                </a:solidFill>
              </a:rPr>
              <a:t>3- يمكن كتابته مباشرة عندما نرغب فتح موقع مباشرة من المتصفح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6"/>
                </a:solidFill>
              </a:rPr>
              <a:t>4- المعلومات المرجعية التي نوثق </a:t>
            </a:r>
            <a:r>
              <a:rPr lang="ar-SA" dirty="0" err="1" smtClean="0">
                <a:solidFill>
                  <a:schemeClr val="accent6"/>
                </a:solidFill>
              </a:rPr>
              <a:t>بها</a:t>
            </a:r>
            <a:r>
              <a:rPr lang="ar-SA" dirty="0" smtClean="0">
                <a:solidFill>
                  <a:schemeClr val="accent6"/>
                </a:solidFill>
              </a:rPr>
              <a:t> المعلومات من المواقع يكون من ضمنها </a:t>
            </a:r>
            <a:r>
              <a:rPr lang="en-US" dirty="0" smtClean="0">
                <a:solidFill>
                  <a:schemeClr val="accent6"/>
                </a:solidFill>
              </a:rPr>
              <a:t>URL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6"/>
                </a:solidFill>
              </a:rPr>
              <a:t>عندما نريد </a:t>
            </a:r>
            <a:r>
              <a:rPr lang="ar-SA" dirty="0" err="1" smtClean="0">
                <a:solidFill>
                  <a:schemeClr val="accent6"/>
                </a:solidFill>
              </a:rPr>
              <a:t>ان</a:t>
            </a:r>
            <a:r>
              <a:rPr lang="ar-SA" dirty="0" smtClean="0">
                <a:solidFill>
                  <a:schemeClr val="accent6"/>
                </a:solidFill>
              </a:rPr>
              <a:t> نخبر احد عن موقع .</a:t>
            </a:r>
            <a:endParaRPr lang="ar-SA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اجزاء</a:t>
            </a:r>
            <a:r>
              <a:rPr lang="ar-SA" dirty="0" smtClean="0"/>
              <a:t> كاشف المصدر المنتظم: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6715140" y="2000240"/>
            <a:ext cx="171451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ADMISSION\ HOME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4000496" y="2000240"/>
            <a:ext cx="221457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u="sng" dirty="0" smtClean="0"/>
              <a:t>www.ud.edu.sa</a:t>
            </a:r>
            <a:endParaRPr lang="ar-SA" u="sng" dirty="0"/>
          </a:p>
        </p:txBody>
      </p:sp>
      <p:sp>
        <p:nvSpPr>
          <p:cNvPr id="6" name="مستطيل 5"/>
          <p:cNvSpPr/>
          <p:nvPr/>
        </p:nvSpPr>
        <p:spPr>
          <a:xfrm>
            <a:off x="1857356" y="2000240"/>
            <a:ext cx="114300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http:</a:t>
            </a:r>
            <a:endParaRPr lang="ar-SA" dirty="0"/>
          </a:p>
        </p:txBody>
      </p:sp>
      <p:sp>
        <p:nvSpPr>
          <p:cNvPr id="7" name="سهم لأعلى 6"/>
          <p:cNvSpPr/>
          <p:nvPr/>
        </p:nvSpPr>
        <p:spPr>
          <a:xfrm>
            <a:off x="2357422" y="2786058"/>
            <a:ext cx="214314" cy="1000132"/>
          </a:xfrm>
          <a:prstGeom prst="up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لأعلى 7"/>
          <p:cNvSpPr/>
          <p:nvPr/>
        </p:nvSpPr>
        <p:spPr>
          <a:xfrm>
            <a:off x="7572396" y="2786058"/>
            <a:ext cx="214314" cy="1071570"/>
          </a:xfrm>
          <a:prstGeom prst="up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رابط كسهم مستقيم 13"/>
          <p:cNvCxnSpPr/>
          <p:nvPr/>
        </p:nvCxnSpPr>
        <p:spPr>
          <a:xfrm rot="16200000" flipV="1">
            <a:off x="5000628" y="2857496"/>
            <a:ext cx="1143008" cy="28575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rot="5400000" flipH="1" flipV="1">
            <a:off x="4321967" y="2464587"/>
            <a:ext cx="785818" cy="71438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rot="5400000" flipH="1" flipV="1">
            <a:off x="4929587" y="3214289"/>
            <a:ext cx="428628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 rot="16200000" flipV="1">
            <a:off x="5679289" y="2536025"/>
            <a:ext cx="714380" cy="50006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rot="10800000">
            <a:off x="4286248" y="3000372"/>
            <a:ext cx="1714512" cy="158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سهم لأعلى 42"/>
          <p:cNvSpPr/>
          <p:nvPr/>
        </p:nvSpPr>
        <p:spPr>
          <a:xfrm>
            <a:off x="4214810" y="2643182"/>
            <a:ext cx="142876" cy="357190"/>
          </a:xfrm>
          <a:prstGeom prst="up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سهم لأعلى 45"/>
          <p:cNvSpPr/>
          <p:nvPr/>
        </p:nvSpPr>
        <p:spPr>
          <a:xfrm>
            <a:off x="5857884" y="2643182"/>
            <a:ext cx="142876" cy="357190"/>
          </a:xfrm>
          <a:prstGeom prst="up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مستطيل 53"/>
          <p:cNvSpPr/>
          <p:nvPr/>
        </p:nvSpPr>
        <p:spPr>
          <a:xfrm>
            <a:off x="1714480" y="4000504"/>
            <a:ext cx="1357322" cy="785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البرتوكول المستخدم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5" name="مستطيل 54"/>
          <p:cNvSpPr/>
          <p:nvPr/>
        </p:nvSpPr>
        <p:spPr>
          <a:xfrm>
            <a:off x="4643438" y="3643314"/>
            <a:ext cx="928694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المجال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6" name="مستطيل 55"/>
          <p:cNvSpPr/>
          <p:nvPr/>
        </p:nvSpPr>
        <p:spPr>
          <a:xfrm>
            <a:off x="6572264" y="4000504"/>
            <a:ext cx="2357422" cy="1000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اسم الملف الذي يحتوي المعلومات داخل الحاسب الآلي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1" name="مستطيل 60"/>
          <p:cNvSpPr/>
          <p:nvPr/>
        </p:nvSpPr>
        <p:spPr>
          <a:xfrm>
            <a:off x="6143636" y="3286124"/>
            <a:ext cx="785818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الدولة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3" name="مستطيل 62"/>
          <p:cNvSpPr/>
          <p:nvPr/>
        </p:nvSpPr>
        <p:spPr>
          <a:xfrm>
            <a:off x="5715008" y="3571876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نوع الموقع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6" name="مستطيل 65"/>
          <p:cNvSpPr/>
          <p:nvPr/>
        </p:nvSpPr>
        <p:spPr>
          <a:xfrm>
            <a:off x="3643306" y="3286124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المضيف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الرسائل الخطأ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Error400</a:t>
            </a:r>
            <a:r>
              <a:rPr lang="ar-SA" dirty="0" smtClean="0"/>
              <a:t>- طلب خطأ </a:t>
            </a:r>
            <a:r>
              <a:rPr lang="ar-SA" dirty="0" err="1" smtClean="0"/>
              <a:t>او</a:t>
            </a:r>
            <a:r>
              <a:rPr lang="ar-SA" dirty="0" smtClean="0"/>
              <a:t> غير متاح عن طريقه لذلك يجب التأكد من هجائية </a:t>
            </a:r>
            <a:r>
              <a:rPr lang="ar-SA" dirty="0" err="1" smtClean="0"/>
              <a:t>و</a:t>
            </a:r>
            <a:r>
              <a:rPr lang="ar-SA" dirty="0" smtClean="0"/>
              <a:t> شكل العنوان المطلوب و اكتماله للتأكد من صحته.</a:t>
            </a:r>
          </a:p>
          <a:p>
            <a:r>
              <a:rPr lang="en-US" dirty="0" smtClean="0"/>
              <a:t>Error401</a:t>
            </a:r>
            <a:r>
              <a:rPr lang="ar-SA" dirty="0" smtClean="0"/>
              <a:t>-  الموقع يتطلب اسم مستخدم و كلمة مرور </a:t>
            </a:r>
            <a:r>
              <a:rPr lang="ar-SA" dirty="0" err="1" smtClean="0"/>
              <a:t>و</a:t>
            </a:r>
            <a:r>
              <a:rPr lang="ar-SA" dirty="0" smtClean="0"/>
              <a:t> تمت كتابتهما بشكل خاطئ. </a:t>
            </a:r>
          </a:p>
          <a:p>
            <a:r>
              <a:rPr lang="en-US" dirty="0" smtClean="0"/>
              <a:t>Error403</a:t>
            </a:r>
            <a:r>
              <a:rPr lang="ar-SA" dirty="0" smtClean="0"/>
              <a:t>- الموقع خاص </a:t>
            </a:r>
            <a:r>
              <a:rPr lang="ar-SA" dirty="0" err="1" smtClean="0"/>
              <a:t>و</a:t>
            </a:r>
            <a:r>
              <a:rPr lang="ar-SA" dirty="0" smtClean="0"/>
              <a:t> غير متاح للجميع.</a:t>
            </a:r>
          </a:p>
          <a:p>
            <a:r>
              <a:rPr lang="en-US" dirty="0" smtClean="0"/>
              <a:t>Error404</a:t>
            </a:r>
            <a:r>
              <a:rPr lang="ar-SA" dirty="0" smtClean="0"/>
              <a:t>- الموقع ملغى , انتقال الموقع </a:t>
            </a:r>
            <a:r>
              <a:rPr lang="ar-SA" dirty="0" err="1" smtClean="0"/>
              <a:t>الى</a:t>
            </a:r>
            <a:r>
              <a:rPr lang="ar-SA" dirty="0" smtClean="0"/>
              <a:t> خادم </a:t>
            </a:r>
            <a:r>
              <a:rPr lang="ar-SA" dirty="0" err="1" smtClean="0"/>
              <a:t>اخر</a:t>
            </a:r>
            <a:r>
              <a:rPr lang="ar-SA" dirty="0" smtClean="0"/>
              <a:t> , كتابة </a:t>
            </a:r>
            <a:r>
              <a:rPr lang="ar-SA" dirty="0" err="1" smtClean="0"/>
              <a:t>الـ</a:t>
            </a:r>
            <a:r>
              <a:rPr lang="en-US" dirty="0" smtClean="0"/>
              <a:t>URL</a:t>
            </a:r>
            <a:r>
              <a:rPr lang="ar-SA" dirty="0" smtClean="0"/>
              <a:t> بشكل خاطئ.</a:t>
            </a:r>
          </a:p>
          <a:p>
            <a:r>
              <a:rPr lang="en-US" dirty="0" smtClean="0"/>
              <a:t>Error502</a:t>
            </a:r>
            <a:r>
              <a:rPr lang="ar-SA" dirty="0" smtClean="0"/>
              <a:t>- الخدمة مؤقتا تعاني من كثافة الطلب.</a:t>
            </a:r>
          </a:p>
          <a:p>
            <a:r>
              <a:rPr lang="en-US" dirty="0" smtClean="0"/>
              <a:t>Error503</a:t>
            </a:r>
            <a:r>
              <a:rPr lang="ar-SA" dirty="0" smtClean="0"/>
              <a:t>- الخدمة غير متاحة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  <a:ln>
            <a:solidFill>
              <a:schemeClr val="bg1"/>
            </a:solidFill>
          </a:ln>
        </p:spPr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/>
                </a:solidFill>
              </a:rPr>
              <a:t>الصفحة الرئيسة</a:t>
            </a:r>
            <a:r>
              <a:rPr lang="en-US" dirty="0" smtClean="0">
                <a:solidFill>
                  <a:schemeClr val="accent3"/>
                </a:solidFill>
              </a:rPr>
              <a:t> Home page </a:t>
            </a:r>
            <a:endParaRPr lang="ar-SA" dirty="0" smtClean="0">
              <a:solidFill>
                <a:schemeClr val="accent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/>
                </a:solidFill>
              </a:rPr>
              <a:t>المتصفح </a:t>
            </a:r>
            <a:r>
              <a:rPr lang="en-US" dirty="0" smtClean="0">
                <a:solidFill>
                  <a:schemeClr val="accent3"/>
                </a:solidFill>
              </a:rPr>
              <a:t>Browser</a:t>
            </a:r>
            <a:r>
              <a:rPr lang="ar-SA" dirty="0" smtClean="0">
                <a:solidFill>
                  <a:schemeClr val="accent3"/>
                </a:solidFill>
              </a:rPr>
              <a:t>:</a:t>
            </a:r>
          </a:p>
          <a:p>
            <a:pPr>
              <a:buNone/>
            </a:pPr>
            <a:r>
              <a:rPr lang="ar-SA" dirty="0" smtClean="0"/>
              <a:t>  عبارة عن برنامج آلي يسمح لجهاز الحاسب الآلي بالوصول إلى الانترنت </a:t>
            </a:r>
            <a:r>
              <a:rPr lang="ar-SA" dirty="0" err="1" smtClean="0"/>
              <a:t>و</a:t>
            </a:r>
            <a:r>
              <a:rPr lang="ar-SA" dirty="0" smtClean="0"/>
              <a:t> من ثم تصفح وثائق الشبكة العالمية العنكبوتية .</a:t>
            </a:r>
          </a:p>
          <a:p>
            <a:pPr>
              <a:buNone/>
            </a:pPr>
            <a:r>
              <a:rPr lang="ar-SA" dirty="0" smtClean="0"/>
              <a:t>و أشهر برامج التصفح هما برنامجي </a:t>
            </a:r>
            <a:r>
              <a:rPr lang="en-US" dirty="0" smtClean="0"/>
              <a:t>Netscape Navigator </a:t>
            </a:r>
            <a:r>
              <a:rPr lang="ar-SA" dirty="0" smtClean="0"/>
              <a:t>و </a:t>
            </a:r>
            <a:r>
              <a:rPr lang="en-US" dirty="0" smtClean="0"/>
              <a:t>Internet Explorer</a:t>
            </a:r>
            <a:r>
              <a:rPr lang="ar-SA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/>
                </a:solidFill>
              </a:rPr>
              <a:t>النصوص الفائقة </a:t>
            </a:r>
            <a:r>
              <a:rPr lang="ar-SA" dirty="0" err="1" smtClean="0">
                <a:solidFill>
                  <a:schemeClr val="accent3"/>
                </a:solidFill>
              </a:rPr>
              <a:t>و</a:t>
            </a:r>
            <a:r>
              <a:rPr lang="ar-SA" dirty="0" smtClean="0">
                <a:solidFill>
                  <a:schemeClr val="accent3"/>
                </a:solidFill>
              </a:rPr>
              <a:t> الوسائط الفائقة:</a:t>
            </a:r>
          </a:p>
          <a:p>
            <a:pPr>
              <a:buNone/>
            </a:pPr>
            <a:r>
              <a:rPr lang="ar-SA" dirty="0" smtClean="0"/>
              <a:t> و تعني القدرة على التحرك </a:t>
            </a:r>
            <a:r>
              <a:rPr lang="ar-SA" dirty="0" err="1" smtClean="0"/>
              <a:t>و</a:t>
            </a:r>
            <a:r>
              <a:rPr lang="ar-SA" dirty="0" smtClean="0"/>
              <a:t> التنقل بين مادة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اخرى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صفحة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اخرى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موضوع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اخر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الرجوع </a:t>
            </a:r>
            <a:r>
              <a:rPr lang="ar-SA" dirty="0" err="1" smtClean="0"/>
              <a:t>الى</a:t>
            </a:r>
            <a:r>
              <a:rPr lang="ar-SA" dirty="0" smtClean="0"/>
              <a:t> نفس المادة دون </a:t>
            </a:r>
            <a:r>
              <a:rPr lang="ar-SA" dirty="0" err="1" smtClean="0"/>
              <a:t>اتباع</a:t>
            </a:r>
            <a:r>
              <a:rPr lang="ar-SA" dirty="0" smtClean="0"/>
              <a:t> طريق محدد.يستخدم مصطلح النصوص الفائقة عندما تحتوي النصوص على وصلات لنصوص </a:t>
            </a:r>
            <a:r>
              <a:rPr lang="ar-SA" dirty="0" err="1" smtClean="0"/>
              <a:t>اخرى</a:t>
            </a:r>
            <a:r>
              <a:rPr lang="ar-SA" dirty="0" smtClean="0"/>
              <a:t>. و عندما تحتوي الوصلات على </a:t>
            </a:r>
            <a:r>
              <a:rPr lang="ar-SA" dirty="0" err="1" smtClean="0"/>
              <a:t>اشكال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فيديو </a:t>
            </a:r>
            <a:r>
              <a:rPr lang="ar-SA" dirty="0" err="1" smtClean="0"/>
              <a:t>او</a:t>
            </a:r>
            <a:r>
              <a:rPr lang="ar-SA" dirty="0" smtClean="0"/>
              <a:t> صور </a:t>
            </a:r>
            <a:r>
              <a:rPr lang="ar-SA" dirty="0" err="1" smtClean="0"/>
              <a:t>او</a:t>
            </a:r>
            <a:r>
              <a:rPr lang="ar-SA" dirty="0" smtClean="0"/>
              <a:t> صوت نستخدم مصطلح الوسائط الفائقة.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14290"/>
            <a:ext cx="7498080" cy="6034110"/>
          </a:xfrm>
        </p:spPr>
        <p:txBody>
          <a:bodyPr>
            <a:normAutofit fontScale="77500" lnSpcReduction="20000"/>
          </a:bodyPr>
          <a:lstStyle/>
          <a:p>
            <a:r>
              <a:rPr lang="ar-SA" dirty="0" smtClean="0">
                <a:solidFill>
                  <a:schemeClr val="accent3"/>
                </a:solidFill>
              </a:rPr>
              <a:t>الصورة الكبرى لبيئة الانترنت:</a:t>
            </a:r>
          </a:p>
          <a:p>
            <a:pPr>
              <a:buNone/>
            </a:pPr>
            <a:r>
              <a:rPr lang="ar-SA" dirty="0" smtClean="0">
                <a:solidFill>
                  <a:schemeClr val="accent3"/>
                </a:solidFill>
              </a:rPr>
              <a:t>        </a:t>
            </a:r>
            <a:r>
              <a:rPr lang="ar-S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أ_ بيئة منضبطة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controlled</a:t>
            </a:r>
            <a:r>
              <a:rPr lang="ar-S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3"/>
                </a:solidFill>
              </a:rPr>
              <a:t>   </a:t>
            </a:r>
            <a:r>
              <a:rPr lang="ar-SA" dirty="0" smtClean="0">
                <a:solidFill>
                  <a:schemeClr val="accent3"/>
                </a:solidFill>
              </a:rPr>
              <a:t> </a:t>
            </a:r>
            <a:r>
              <a:rPr lang="en-US" dirty="0" smtClean="0">
                <a:solidFill>
                  <a:schemeClr val="accent3"/>
                </a:solidFill>
              </a:rPr>
              <a:t>    </a:t>
            </a:r>
            <a:r>
              <a:rPr lang="ar-SA" dirty="0" smtClean="0"/>
              <a:t>توفر ضبط كامل لمحتوى المعلوماتي </a:t>
            </a:r>
            <a:r>
              <a:rPr lang="ar-SA" dirty="0" err="1" smtClean="0"/>
              <a:t>و</a:t>
            </a:r>
            <a:r>
              <a:rPr lang="ar-SA" dirty="0" smtClean="0"/>
              <a:t> توفر </a:t>
            </a:r>
            <a:r>
              <a:rPr lang="ar-SA" dirty="0" err="1" smtClean="0"/>
              <a:t>الادوات</a:t>
            </a:r>
            <a:r>
              <a:rPr lang="ar-SA" dirty="0" smtClean="0"/>
              <a:t> اللازمة للوصول للمعلومات </a:t>
            </a:r>
            <a:r>
              <a:rPr lang="ar-SA" dirty="0" err="1" smtClean="0"/>
              <a:t>و</a:t>
            </a:r>
            <a:r>
              <a:rPr lang="ar-SA" dirty="0" smtClean="0"/>
              <a:t> مصادرها وهذه تمثل كل البيئات التي يمكن معرفة حدودها بالكامل. مثل قواعد البيانات </a:t>
            </a:r>
            <a:r>
              <a:rPr lang="ar-SA" dirty="0" err="1" smtClean="0"/>
              <a:t>و</a:t>
            </a:r>
            <a:r>
              <a:rPr lang="ar-SA" dirty="0" smtClean="0"/>
              <a:t> المكتبات الافتراضية </a:t>
            </a:r>
            <a:r>
              <a:rPr lang="ar-SA" dirty="0" err="1" smtClean="0"/>
              <a:t>و</a:t>
            </a:r>
            <a:r>
              <a:rPr lang="ar-SA" dirty="0" smtClean="0"/>
              <a:t> هي تلك البيئة التي يكون </a:t>
            </a:r>
            <a:r>
              <a:rPr lang="ar-SA" dirty="0" err="1" smtClean="0"/>
              <a:t>للافراد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المؤسسات سيطرة كاملة على محتوياتها </a:t>
            </a:r>
            <a:r>
              <a:rPr lang="ar-SA" dirty="0" err="1" smtClean="0"/>
              <a:t>و</a:t>
            </a:r>
            <a:r>
              <a:rPr lang="ar-SA" dirty="0" smtClean="0"/>
              <a:t> عادة ما يكون المحتوى البحثي </a:t>
            </a:r>
            <a:r>
              <a:rPr lang="ar-SA" dirty="0" err="1" smtClean="0"/>
              <a:t>و</a:t>
            </a:r>
            <a:r>
              <a:rPr lang="ar-SA" dirty="0" smtClean="0"/>
              <a:t> العلمي هو الغالب على معلومات هذه البيئة.</a:t>
            </a:r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r>
              <a:rPr lang="ar-SA" i="1" u="sng" dirty="0" smtClean="0">
                <a:solidFill>
                  <a:schemeClr val="accent1"/>
                </a:solidFill>
              </a:rPr>
              <a:t>* مميزاتها:</a:t>
            </a:r>
            <a:r>
              <a:rPr lang="ar-SA" dirty="0" smtClean="0">
                <a:solidFill>
                  <a:schemeClr val="accent1"/>
                </a:solidFill>
              </a:rPr>
              <a:t> 1- </a:t>
            </a:r>
            <a:r>
              <a:rPr lang="ar-SA" dirty="0" smtClean="0"/>
              <a:t>اقل حجما من البيئة المفتوحة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اكثر</a:t>
            </a:r>
            <a:r>
              <a:rPr lang="ar-SA" dirty="0" smtClean="0"/>
              <a:t> تخصيصا </a:t>
            </a:r>
          </a:p>
          <a:p>
            <a:pPr>
              <a:buNone/>
            </a:pPr>
            <a:r>
              <a:rPr lang="ar-SA" dirty="0" smtClean="0">
                <a:solidFill>
                  <a:schemeClr val="accent1"/>
                </a:solidFill>
              </a:rPr>
              <a:t>2- </a:t>
            </a:r>
            <a:r>
              <a:rPr lang="ar-SA" dirty="0" smtClean="0"/>
              <a:t> تخضع </a:t>
            </a:r>
            <a:r>
              <a:rPr lang="ar-SA" dirty="0" err="1" smtClean="0"/>
              <a:t>للتكشيف</a:t>
            </a:r>
            <a:r>
              <a:rPr lang="ar-SA" dirty="0" smtClean="0"/>
              <a:t> و التحليل </a:t>
            </a:r>
            <a:r>
              <a:rPr lang="ar-SA" dirty="0" err="1" smtClean="0"/>
              <a:t>و</a:t>
            </a:r>
            <a:r>
              <a:rPr lang="ar-SA" dirty="0" smtClean="0"/>
              <a:t> الضبط </a:t>
            </a:r>
            <a:r>
              <a:rPr lang="ar-SA" dirty="0" err="1" smtClean="0"/>
              <a:t>و</a:t>
            </a:r>
            <a:r>
              <a:rPr lang="ar-SA" dirty="0" smtClean="0"/>
              <a:t> توفير </a:t>
            </a:r>
            <a:r>
              <a:rPr lang="ar-SA" dirty="0" err="1" smtClean="0"/>
              <a:t>ادوات</a:t>
            </a:r>
            <a:r>
              <a:rPr lang="ar-SA" dirty="0" smtClean="0"/>
              <a:t> البحث المتخصصة.</a:t>
            </a:r>
          </a:p>
          <a:p>
            <a:pPr>
              <a:buNone/>
            </a:pPr>
            <a:endParaRPr lang="ar-SA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ar-SA" dirty="0" smtClean="0"/>
              <a:t>     </a:t>
            </a:r>
            <a:r>
              <a:rPr lang="ar-SA" dirty="0" smtClean="0">
                <a:solidFill>
                  <a:schemeClr val="accent1"/>
                </a:solidFill>
              </a:rPr>
              <a:t>ب_البيئة المفتوحة</a:t>
            </a:r>
            <a:r>
              <a:rPr lang="en-US" dirty="0" smtClean="0">
                <a:solidFill>
                  <a:schemeClr val="accent1"/>
                </a:solidFill>
              </a:rPr>
              <a:t>open</a:t>
            </a:r>
            <a:r>
              <a:rPr lang="ar-SA" dirty="0" smtClean="0">
                <a:solidFill>
                  <a:schemeClr val="accent1"/>
                </a:solidFill>
              </a:rPr>
              <a:t>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و هي البيئة التي يقوم فيها الإفراد و الجهات بإنتاج و توزيع المعلومات عبر الانترنت مع عدم وجود السيطرة التامة عليها </a:t>
            </a:r>
            <a:r>
              <a:rPr lang="ar-SA" dirty="0" err="1" smtClean="0"/>
              <a:t>و</a:t>
            </a:r>
            <a:r>
              <a:rPr lang="ar-SA" dirty="0" smtClean="0"/>
              <a:t> مثالها المواقع التجارية </a:t>
            </a:r>
            <a:r>
              <a:rPr lang="ar-SA" dirty="0" err="1" smtClean="0"/>
              <a:t>و</a:t>
            </a:r>
            <a:r>
              <a:rPr lang="ar-SA" dirty="0" smtClean="0"/>
              <a:t> الشخصية </a:t>
            </a:r>
            <a:r>
              <a:rPr lang="ar-SA" dirty="0" err="1" smtClean="0"/>
              <a:t>و</a:t>
            </a:r>
            <a:r>
              <a:rPr lang="ar-SA" dirty="0" smtClean="0"/>
              <a:t> المؤسساتية.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>
            <a:normAutofit fontScale="77500" lnSpcReduction="20000"/>
          </a:bodyPr>
          <a:lstStyle/>
          <a:p>
            <a:r>
              <a:rPr lang="ar-SA" dirty="0" smtClean="0">
                <a:solidFill>
                  <a:schemeClr val="accent1"/>
                </a:solidFill>
              </a:rPr>
              <a:t>البيئة المنضبطة المفتوحة :</a:t>
            </a:r>
          </a:p>
          <a:p>
            <a:pPr>
              <a:buNone/>
            </a:pPr>
            <a:r>
              <a:rPr lang="ar-SA" dirty="0" smtClean="0"/>
              <a:t> و التي تحمل بعض خصائص البيئتين السابقتين  </a:t>
            </a:r>
            <a:r>
              <a:rPr lang="ar-SA" dirty="0" err="1" smtClean="0"/>
              <a:t>و</a:t>
            </a:r>
            <a:r>
              <a:rPr lang="ar-SA" dirty="0" smtClean="0"/>
              <a:t> يمثلها ماتوفره البوابات </a:t>
            </a:r>
            <a:r>
              <a:rPr lang="ar-SA" dirty="0" err="1" smtClean="0"/>
              <a:t>و</a:t>
            </a:r>
            <a:r>
              <a:rPr lang="ar-SA" dirty="0" smtClean="0"/>
              <a:t> الأدلة مثلا.</a:t>
            </a:r>
          </a:p>
          <a:p>
            <a:pPr>
              <a:buNone/>
            </a:pPr>
            <a:r>
              <a:rPr lang="ar-SA" dirty="0" smtClean="0"/>
              <a:t>وتختص هذه البيئة عن غيرها بجمع و تنظيم بعض المحتوى بشكل انتقائي غير متخصص. </a:t>
            </a:r>
          </a:p>
          <a:p>
            <a:pPr>
              <a:buNone/>
            </a:pPr>
            <a:r>
              <a:rPr lang="ar-SA" dirty="0" smtClean="0"/>
              <a:t>فهناك الكثير من المعلومات المتاحة على الشبكة العالمية يصبح من المستحيل في بعض الأحيان الوصول لكل هذه المعلومات لذلك وجب تنظيمها بطريقة تساعد للوصول إلى هذه المعلومات </a:t>
            </a:r>
            <a:r>
              <a:rPr lang="ar-SA" dirty="0" err="1" smtClean="0"/>
              <a:t>و</a:t>
            </a:r>
            <a:r>
              <a:rPr lang="ar-SA" dirty="0" smtClean="0"/>
              <a:t> قد تم إنشاء مجموعة من أداوت البرامج لتسهل الوصول إليها .ومن ضمنها:</a:t>
            </a:r>
          </a:p>
          <a:p>
            <a:pPr>
              <a:buNone/>
            </a:pPr>
            <a:r>
              <a:rPr lang="ar-SA" dirty="0" smtClean="0"/>
              <a:t>1- الأدلة و الفهارس الموضوعية </a:t>
            </a:r>
          </a:p>
          <a:p>
            <a:pPr>
              <a:buNone/>
            </a:pPr>
            <a:r>
              <a:rPr lang="ar-SA" dirty="0" smtClean="0"/>
              <a:t>2- محركات البحث </a:t>
            </a:r>
          </a:p>
          <a:p>
            <a:pPr>
              <a:buNone/>
            </a:pPr>
            <a:r>
              <a:rPr lang="ar-SA" dirty="0" smtClean="0"/>
              <a:t>3- محركات البحث المدمجة </a:t>
            </a:r>
          </a:p>
          <a:p>
            <a:pPr>
              <a:buNone/>
            </a:pPr>
            <a:r>
              <a:rPr lang="ar-SA" dirty="0" smtClean="0"/>
              <a:t>4- المكتبات الافتراضية أو الرقمية </a:t>
            </a:r>
          </a:p>
          <a:p>
            <a:pPr>
              <a:buNone/>
            </a:pPr>
            <a:r>
              <a:rPr lang="ar-SA" dirty="0" smtClean="0"/>
              <a:t>5- البوابات </a:t>
            </a:r>
          </a:p>
          <a:p>
            <a:pPr>
              <a:buNone/>
            </a:pPr>
            <a:r>
              <a:rPr lang="ar-SA" dirty="0" smtClean="0"/>
              <a:t>6- قواعد البيانات المتخصصة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553</TotalTime>
  <Words>1275</Words>
  <Application>Microsoft Office PowerPoint</Application>
  <PresentationFormat>عرض على الشاشة (3:4)‏</PresentationFormat>
  <Paragraphs>238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انقلاب</vt:lpstr>
      <vt:lpstr>المحاور الرئيسية في المحاضرة</vt:lpstr>
      <vt:lpstr>ماهي الأنترنت</vt:lpstr>
      <vt:lpstr>ابرز خدمات الأنترنت</vt:lpstr>
      <vt:lpstr>الشريحة 4</vt:lpstr>
      <vt:lpstr>الشريحة 5</vt:lpstr>
      <vt:lpstr>الشريحة 6</vt:lpstr>
      <vt:lpstr>الشريحة 7</vt:lpstr>
      <vt:lpstr>الشبكة العالمية العنكبوتية The world wide web(www) </vt:lpstr>
      <vt:lpstr>الشريحة 9</vt:lpstr>
      <vt:lpstr>كيف نحكم على موقع انه من الجيل الثالث؟</vt:lpstr>
      <vt:lpstr>الشريحة 11</vt:lpstr>
      <vt:lpstr>الشريحة 12</vt:lpstr>
      <vt:lpstr>لغة النصوص الفائقة المضافة HTML)) Hypertext Markup Language</vt:lpstr>
      <vt:lpstr>كاشف المصدر المنتظم uniform Resource Locator</vt:lpstr>
      <vt:lpstr>اجزاء كاشف المصدر المنتظم:</vt:lpstr>
      <vt:lpstr>الرسائل الخطأ</vt:lpstr>
      <vt:lpstr>الشريحة 17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المحاور الرئيسية في المحاضرة</dc:title>
  <dc:creator>max</dc:creator>
  <cp:lastModifiedBy>User</cp:lastModifiedBy>
  <cp:revision>61</cp:revision>
  <dcterms:created xsi:type="dcterms:W3CDTF">2013-02-14T14:31:01Z</dcterms:created>
  <dcterms:modified xsi:type="dcterms:W3CDTF">2013-03-12T19:17:20Z</dcterms:modified>
</cp:coreProperties>
</file>