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ustom.xml" ContentType="application/vnd.openxmlformats-officedocument.custom-properties+xml"/>
  <Override PartName="/ppt/commentAuthors.xml" ContentType="application/vnd.openxmlformats-officedocument.presentationml.commentAuthors+xml"/>
  <Override PartName="/ppt/slideLayouts/slideLayout10.xml" ContentType="application/vnd.openxmlformats-officedocument.presentationml.slideLayout+xml"/>
  <Override PartName="/ppt/comments/comment1.xml" ContentType="application/vnd.openxmlformats-officedocument.presentationml.comments+xml"/>
  <Override PartName="/ppt/diagrams/layout2.xml" ContentType="application/vnd.openxmlformats-officedocument.drawingml.diagramLayout+xml"/>
  <Override PartName="/ppt/diagrams/layout1.xml" ContentType="application/vnd.openxmlformats-officedocument.drawingml.diagramLayout+xml"/>
  <Override PartName="/ppt/diagrams/data2.xml" ContentType="application/vnd.openxmlformats-officedocument.drawingml.diagramData+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diagrams/colors2.xml" ContentType="application/vnd.openxmlformats-officedocument.drawingml.diagramColors+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5" r:id="rId1"/>
  </p:sldMasterIdLst>
  <p:notesMasterIdLst>
    <p:notesMasterId r:id="rId31"/>
  </p:notesMasterIdLst>
  <p:handoutMasterIdLst>
    <p:handoutMasterId r:id="rId32"/>
  </p:handoutMasterIdLst>
  <p:sldIdLst>
    <p:sldId id="256" r:id="rId2"/>
    <p:sldId id="257" r:id="rId3"/>
    <p:sldId id="331" r:id="rId4"/>
    <p:sldId id="332" r:id="rId5"/>
    <p:sldId id="333" r:id="rId6"/>
    <p:sldId id="334" r:id="rId7"/>
    <p:sldId id="335" r:id="rId8"/>
    <p:sldId id="336" r:id="rId9"/>
    <p:sldId id="337" r:id="rId10"/>
    <p:sldId id="338" r:id="rId11"/>
    <p:sldId id="339" r:id="rId12"/>
    <p:sldId id="340" r:id="rId13"/>
    <p:sldId id="345" r:id="rId14"/>
    <p:sldId id="341" r:id="rId15"/>
    <p:sldId id="342" r:id="rId16"/>
    <p:sldId id="343" r:id="rId17"/>
    <p:sldId id="344" r:id="rId18"/>
    <p:sldId id="322" r:id="rId19"/>
    <p:sldId id="323" r:id="rId20"/>
    <p:sldId id="346" r:id="rId21"/>
    <p:sldId id="313" r:id="rId22"/>
    <p:sldId id="347" r:id="rId23"/>
    <p:sldId id="348" r:id="rId24"/>
    <p:sldId id="349" r:id="rId25"/>
    <p:sldId id="350" r:id="rId26"/>
    <p:sldId id="351" r:id="rId27"/>
    <p:sldId id="352" r:id="rId28"/>
    <p:sldId id="353" r:id="rId29"/>
    <p:sldId id="354" r:id="rId30"/>
  </p:sldIdLst>
  <p:sldSz cx="9144000" cy="6858000" type="screen4x3"/>
  <p:notesSz cx="6858000" cy="9144000"/>
  <p:defaultTextStyle>
    <a:defPPr>
      <a:defRPr lang="en-US"/>
    </a:defPPr>
    <a:lvl1pPr algn="r" rtl="1" fontAlgn="base">
      <a:spcBef>
        <a:spcPct val="0"/>
      </a:spcBef>
      <a:spcAft>
        <a:spcPct val="0"/>
      </a:spcAft>
      <a:defRPr kern="1200">
        <a:solidFill>
          <a:schemeClr val="tx1"/>
        </a:solidFill>
        <a:latin typeface="Arial" charset="0"/>
        <a:ea typeface="+mn-ea"/>
        <a:cs typeface="Arial" charset="0"/>
      </a:defRPr>
    </a:lvl1pPr>
    <a:lvl2pPr marL="457200" algn="r" rtl="1" fontAlgn="base">
      <a:spcBef>
        <a:spcPct val="0"/>
      </a:spcBef>
      <a:spcAft>
        <a:spcPct val="0"/>
      </a:spcAft>
      <a:defRPr kern="1200">
        <a:solidFill>
          <a:schemeClr val="tx1"/>
        </a:solidFill>
        <a:latin typeface="Arial" charset="0"/>
        <a:ea typeface="+mn-ea"/>
        <a:cs typeface="Arial" charset="0"/>
      </a:defRPr>
    </a:lvl2pPr>
    <a:lvl3pPr marL="914400" algn="r" rtl="1" fontAlgn="base">
      <a:spcBef>
        <a:spcPct val="0"/>
      </a:spcBef>
      <a:spcAft>
        <a:spcPct val="0"/>
      </a:spcAft>
      <a:defRPr kern="1200">
        <a:solidFill>
          <a:schemeClr val="tx1"/>
        </a:solidFill>
        <a:latin typeface="Arial" charset="0"/>
        <a:ea typeface="+mn-ea"/>
        <a:cs typeface="Arial" charset="0"/>
      </a:defRPr>
    </a:lvl3pPr>
    <a:lvl4pPr marL="1371600" algn="r" rtl="1" fontAlgn="base">
      <a:spcBef>
        <a:spcPct val="0"/>
      </a:spcBef>
      <a:spcAft>
        <a:spcPct val="0"/>
      </a:spcAft>
      <a:defRPr kern="1200">
        <a:solidFill>
          <a:schemeClr val="tx1"/>
        </a:solidFill>
        <a:latin typeface="Arial" charset="0"/>
        <a:ea typeface="+mn-ea"/>
        <a:cs typeface="Arial" charset="0"/>
      </a:defRPr>
    </a:lvl4pPr>
    <a:lvl5pPr marL="1828800" algn="r" rtl="1"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 initials="." lastIdx="1" clrIdx="0"/>
</p:cmAuthorLst>
</file>

<file path=ppt/presProps.xml><?xml version="1.0" encoding="utf-8"?>
<p:presentationPr xmlns:a="http://schemas.openxmlformats.org/drawingml/2006/main" xmlns:r="http://schemas.openxmlformats.org/officeDocument/2006/relationships" xmlns:p="http://schemas.openxmlformats.org/presentationml/2006/main">
  <p:webPr encoding="windows-1256"/>
  <p:clrMru>
    <a:srgbClr val="D60093"/>
    <a:srgbClr val="29B156"/>
    <a:srgbClr val="FF9900"/>
    <a:srgbClr val="FFFF66"/>
    <a:srgbClr val="993300"/>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62532" autoAdjust="0"/>
    <p:restoredTop sz="94633" autoAdjust="0"/>
  </p:normalViewPr>
  <p:slideViewPr>
    <p:cSldViewPr>
      <p:cViewPr varScale="1">
        <p:scale>
          <a:sx n="69" d="100"/>
          <a:sy n="69" d="100"/>
        </p:scale>
        <p:origin x="-1182" y="-1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66" d="100"/>
          <a:sy n="66" d="100"/>
        </p:scale>
        <p:origin x="0" y="0"/>
      </p:cViewPr>
      <p:guideLst/>
    </p:cSldViewPr>
  </p:notesViewPr>
  <p:gridSpacing cx="36868100" cy="368681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handoutMaster" Target="handoutMasters/handout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comments/comment1.xml><?xml version="1.0" encoding="utf-8"?>
<p:cmLst xmlns:a="http://schemas.openxmlformats.org/drawingml/2006/main" xmlns:r="http://schemas.openxmlformats.org/officeDocument/2006/relationships" xmlns:p="http://schemas.openxmlformats.org/presentationml/2006/main">
  <p:cm authorId="0" dt="2005-03-24T13:01:45.406" idx="1">
    <p:pos x="3145" y="2363"/>
    <p:text>RSS: Rich Site Summary ملخصات المواقع الغنيه بالمعلومات</p:text>
  </p:cm>
</p:cmLst>
</file>

<file path=ppt/diagrams/colors1.xml><?xml version="1.0" encoding="utf-8"?>
<dgm:colorsDef xmlns:dgm="http://schemas.openxmlformats.org/drawingml/2006/diagram" xmlns:a="http://schemas.openxmlformats.org/drawingml/2006/main" uniqueId="urn:microsoft.com/office/officeart/2005/8/colors/accent6_5">
  <dgm:title val=""/>
  <dgm:desc val=""/>
  <dgm:catLst>
    <dgm:cat type="accent6" pri="11500"/>
  </dgm:catLst>
  <dgm:styleLbl name="node0">
    <dgm:fillClrLst meth="cycle">
      <a:schemeClr val="accent6">
        <a:alpha val="80000"/>
      </a:schemeClr>
    </dgm:fillClrLst>
    <dgm:linClrLst meth="repeat">
      <a:schemeClr val="lt1"/>
    </dgm:linClrLst>
    <dgm:effectClrLst/>
    <dgm:txLinClrLst/>
    <dgm:txFillClrLst/>
    <dgm:txEffectClrLst/>
  </dgm:styleLbl>
  <dgm:styleLbl name="alignNode1">
    <dgm:fillClrLst>
      <a:schemeClr val="accent6">
        <a:alpha val="90000"/>
      </a:schemeClr>
      <a:schemeClr val="accent6">
        <a:alpha val="50000"/>
      </a:schemeClr>
    </dgm:fillClrLst>
    <dgm:linClrLst>
      <a:schemeClr val="accent6">
        <a:alpha val="90000"/>
      </a:schemeClr>
      <a:schemeClr val="accent6">
        <a:alpha val="50000"/>
      </a:schemeClr>
    </dgm:linClrLst>
    <dgm:effectClrLst/>
    <dgm:txLinClrLst/>
    <dgm:txFillClrLst/>
    <dgm:txEffectClrLst/>
  </dgm:styleLbl>
  <dgm:styleLbl name="node1">
    <dgm:fillClrLst>
      <a:schemeClr val="accent6">
        <a:alpha val="90000"/>
      </a:schemeClr>
      <a:schemeClr val="accent6">
        <a:alpha val="50000"/>
      </a:schemeClr>
    </dgm:fillClrLst>
    <dgm:linClrLst meth="repeat">
      <a:schemeClr val="lt1"/>
    </dgm:linClrLst>
    <dgm:effectClrLst/>
    <dgm:txLinClrLst/>
    <dgm:txFillClrLst/>
    <dgm:txEffectClrLst/>
  </dgm:styleLbl>
  <dgm:styleLbl name="lnNode1">
    <dgm:fillClrLst>
      <a:schemeClr val="accent6">
        <a:shade val="90000"/>
      </a:schemeClr>
      <a:schemeClr val="accent6">
        <a:tint val="50000"/>
        <a:alpha val="50000"/>
      </a:schemeClr>
    </dgm:fillClrLst>
    <dgm:linClrLst meth="repeat">
      <a:schemeClr val="lt1"/>
    </dgm:linClrLst>
    <dgm:effectClrLst/>
    <dgm:txLinClrLst/>
    <dgm:txFillClrLst/>
    <dgm:txEffectClrLst/>
  </dgm:styleLbl>
  <dgm:styleLbl name="vennNode1">
    <dgm:fillClrLst>
      <a:schemeClr val="accent6">
        <a:shade val="80000"/>
        <a:alpha val="50000"/>
      </a:schemeClr>
      <a:schemeClr val="accent6">
        <a:alpha val="80000"/>
      </a:schemeClr>
    </dgm:fillClrLst>
    <dgm:linClrLst meth="repeat">
      <a:schemeClr val="lt1"/>
    </dgm:linClrLst>
    <dgm:effectClrLst/>
    <dgm:txLinClrLst/>
    <dgm:txFillClrLst/>
    <dgm:txEffectClrLst/>
  </dgm:styleLbl>
  <dgm:styleLbl name="node2">
    <dgm:fillClrLst>
      <a:schemeClr val="accent6">
        <a:alpha val="70000"/>
      </a:schemeClr>
    </dgm:fillClrLst>
    <dgm:linClrLst meth="repeat">
      <a:schemeClr val="lt1"/>
    </dgm:linClrLst>
    <dgm:effectClrLst/>
    <dgm:txLinClrLst/>
    <dgm:txFillClrLst/>
    <dgm:txEffectClrLst/>
  </dgm:styleLbl>
  <dgm:styleLbl name="node3">
    <dgm:fillClrLst>
      <a:schemeClr val="accent6">
        <a:alpha val="50000"/>
      </a:schemeClr>
    </dgm:fillClrLst>
    <dgm:linClrLst meth="repeat">
      <a:schemeClr val="lt1"/>
    </dgm:linClrLst>
    <dgm:effectClrLst/>
    <dgm:txLinClrLst/>
    <dgm:txFillClrLst/>
    <dgm:txEffectClrLst/>
  </dgm:styleLbl>
  <dgm:styleLbl name="node4">
    <dgm:fillClrLst>
      <a:schemeClr val="accent6">
        <a:alpha val="30000"/>
      </a:schemeClr>
    </dgm:fillClrLst>
    <dgm:linClrLst meth="repeat">
      <a:schemeClr val="lt1"/>
    </dgm:linClrLst>
    <dgm:effectClrLst/>
    <dgm:txLinClrLst/>
    <dgm:txFillClrLst/>
    <dgm:txEffectClrLst/>
  </dgm:styleLbl>
  <dgm:styleLbl name="fgImgPlace1">
    <dgm:fillClrLst>
      <a:schemeClr val="accent6">
        <a:tint val="50000"/>
        <a:alpha val="90000"/>
      </a:schemeClr>
      <a:schemeClr val="accent6">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f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b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sibTrans1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alpha val="90000"/>
      </a:schemeClr>
    </dgm:fillClrLst>
    <dgm:linClrLst meth="repeat">
      <a:schemeClr val="lt1"/>
    </dgm:linClrLst>
    <dgm:effectClrLst/>
    <dgm:txLinClrLst/>
    <dgm:txFillClrLst/>
    <dgm:txEffectClrLst/>
  </dgm:styleLbl>
  <dgm:styleLbl name="asst1">
    <dgm:fillClrLst meth="repeat">
      <a:schemeClr val="accent6">
        <a:alpha val="90000"/>
      </a:schemeClr>
    </dgm:fillClrLst>
    <dgm:linClrLst meth="repeat">
      <a:schemeClr val="lt1"/>
    </dgm:linClrLst>
    <dgm:effectClrLst/>
    <dgm:txLinClrLst/>
    <dgm:txFillClrLst/>
    <dgm:txEffectClrLst/>
  </dgm:styleLbl>
  <dgm:styleLbl name="asst2">
    <dgm:fillClrLst>
      <a:schemeClr val="accent6">
        <a:alpha val="90000"/>
      </a:schemeClr>
    </dgm:fillClrLst>
    <dgm:linClrLst meth="repeat">
      <a:schemeClr val="lt1"/>
    </dgm:linClrLst>
    <dgm:effectClrLst/>
    <dgm:txLinClrLst/>
    <dgm:txFillClrLst/>
    <dgm:txEffectClrLst/>
  </dgm:styleLbl>
  <dgm:styleLbl name="asst3">
    <dgm:fillClrLst>
      <a:schemeClr val="accent6">
        <a:alpha val="70000"/>
      </a:schemeClr>
    </dgm:fillClrLst>
    <dgm:linClrLst meth="repeat">
      <a:schemeClr val="lt1"/>
    </dgm:linClrLst>
    <dgm:effectClrLst/>
    <dgm:txLinClrLst/>
    <dgm:txFillClrLst/>
    <dgm:txEffectClrLst/>
  </dgm:styleLbl>
  <dgm:styleLbl name="asst4">
    <dgm:fillClrLst>
      <a:schemeClr val="accent6">
        <a:alpha val="50000"/>
      </a:schemeClr>
    </dgm:fillClrLst>
    <dgm:linClrLst meth="repeat">
      <a:schemeClr val="lt1"/>
    </dgm:linClrLst>
    <dgm:effectClrLst/>
    <dgm:txLinClrLst/>
    <dgm:txFillClrLst/>
    <dgm:txEffectClrLst/>
  </dgm:styleLbl>
  <dgm:styleLbl name="parChTrans2D1">
    <dgm:fillClrLst meth="repeat">
      <a:schemeClr val="accent6">
        <a:shade val="8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a:schemeClr val="accent6">
        <a:alpha val="90000"/>
        <a:tint val="40000"/>
      </a:schemeClr>
      <a:schemeClr val="accent6">
        <a:alpha val="5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40E7E40-9881-47F0-A76B-49DA2147FDE7}" type="doc">
      <dgm:prSet loTypeId="urn:microsoft.com/office/officeart/2005/8/layout/venn2" loCatId="relationship" qsTypeId="urn:microsoft.com/office/officeart/2005/8/quickstyle/simple1" qsCatId="simple" csTypeId="urn:microsoft.com/office/officeart/2005/8/colors/accent6_5" csCatId="accent6" phldr="1"/>
      <dgm:spPr/>
      <dgm:t>
        <a:bodyPr/>
        <a:lstStyle/>
        <a:p>
          <a:pPr rtl="1"/>
          <a:endParaRPr lang="ar-EG"/>
        </a:p>
      </dgm:t>
    </dgm:pt>
    <dgm:pt modelId="{385BB22C-53BD-47CC-9050-EF0FB4C0949C}">
      <dgm:prSet/>
      <dgm:spPr>
        <a:solidFill>
          <a:srgbClr val="FF9900"/>
        </a:solidFill>
      </dgm:spPr>
      <dgm:t>
        <a:bodyPr/>
        <a:lstStyle/>
        <a:p>
          <a:pPr rtl="1"/>
          <a:r>
            <a:rPr lang="ar-EG" dirty="0" smtClean="0">
              <a:solidFill>
                <a:schemeClr val="bg2"/>
              </a:solidFill>
            </a:rPr>
            <a:t>القواعد المتخصصة </a:t>
          </a:r>
          <a:endParaRPr lang="ar-EG" dirty="0">
            <a:solidFill>
              <a:schemeClr val="bg2"/>
            </a:solidFill>
          </a:endParaRPr>
        </a:p>
      </dgm:t>
    </dgm:pt>
    <dgm:pt modelId="{C1EDC73B-454C-42FD-8ED3-B485D10352DD}" type="parTrans" cxnId="{30FC2BAB-6DF9-489A-A86E-D3B42F7DB78D}">
      <dgm:prSet/>
      <dgm:spPr/>
      <dgm:t>
        <a:bodyPr/>
        <a:lstStyle/>
        <a:p>
          <a:pPr rtl="1"/>
          <a:endParaRPr lang="ar-EG"/>
        </a:p>
      </dgm:t>
    </dgm:pt>
    <dgm:pt modelId="{905C4DFF-C6E8-4D6C-91CB-932365B2029C}" type="sibTrans" cxnId="{30FC2BAB-6DF9-489A-A86E-D3B42F7DB78D}">
      <dgm:prSet/>
      <dgm:spPr/>
      <dgm:t>
        <a:bodyPr/>
        <a:lstStyle/>
        <a:p>
          <a:pPr rtl="1"/>
          <a:endParaRPr lang="ar-EG"/>
        </a:p>
      </dgm:t>
    </dgm:pt>
    <dgm:pt modelId="{8CC98014-8953-44EA-887E-4EFD08A78513}">
      <dgm:prSet/>
      <dgm:spPr>
        <a:solidFill>
          <a:schemeClr val="accent4">
            <a:lumMod val="40000"/>
            <a:lumOff val="60000"/>
            <a:alpha val="76667"/>
          </a:schemeClr>
        </a:solidFill>
      </dgm:spPr>
      <dgm:t>
        <a:bodyPr/>
        <a:lstStyle/>
        <a:p>
          <a:pPr rtl="1"/>
          <a:r>
            <a:rPr lang="ar-EG" dirty="0" smtClean="0">
              <a:solidFill>
                <a:schemeClr val="bg2"/>
              </a:solidFill>
            </a:rPr>
            <a:t>الأدلة</a:t>
          </a:r>
          <a:r>
            <a:rPr lang="ar-EG" dirty="0" smtClean="0"/>
            <a:t> </a:t>
          </a:r>
          <a:endParaRPr lang="ar-EG" dirty="0"/>
        </a:p>
      </dgm:t>
    </dgm:pt>
    <dgm:pt modelId="{8B55DA06-52BD-4070-B376-EBBB9C1CA6C7}" type="parTrans" cxnId="{157779D1-218E-41A2-ABBA-305145EE1ABC}">
      <dgm:prSet/>
      <dgm:spPr/>
      <dgm:t>
        <a:bodyPr/>
        <a:lstStyle/>
        <a:p>
          <a:pPr rtl="1"/>
          <a:endParaRPr lang="ar-EG"/>
        </a:p>
      </dgm:t>
    </dgm:pt>
    <dgm:pt modelId="{57FF0FFE-9964-4750-9CE1-5662A5B77AA9}" type="sibTrans" cxnId="{157779D1-218E-41A2-ABBA-305145EE1ABC}">
      <dgm:prSet/>
      <dgm:spPr/>
      <dgm:t>
        <a:bodyPr/>
        <a:lstStyle/>
        <a:p>
          <a:pPr rtl="1"/>
          <a:endParaRPr lang="ar-EG"/>
        </a:p>
      </dgm:t>
    </dgm:pt>
    <dgm:pt modelId="{DC7CA835-7D5B-46D8-9226-F09D44CA9DAD}">
      <dgm:prSet/>
      <dgm:spPr>
        <a:solidFill>
          <a:srgbClr val="D60093">
            <a:alpha val="63333"/>
          </a:srgbClr>
        </a:solidFill>
      </dgm:spPr>
      <dgm:t>
        <a:bodyPr/>
        <a:lstStyle/>
        <a:p>
          <a:pPr rtl="1"/>
          <a:r>
            <a:rPr lang="ar-EG" dirty="0" smtClean="0">
              <a:solidFill>
                <a:schemeClr val="bg2"/>
              </a:solidFill>
            </a:rPr>
            <a:t>المحركات</a:t>
          </a:r>
          <a:r>
            <a:rPr lang="ar-EG" dirty="0" smtClean="0"/>
            <a:t> </a:t>
          </a:r>
          <a:endParaRPr lang="ar-EG" dirty="0"/>
        </a:p>
      </dgm:t>
    </dgm:pt>
    <dgm:pt modelId="{B0FB6C5E-C549-4FA0-A0B5-106A05535CCA}" type="parTrans" cxnId="{4A359CD6-0F7D-4B85-951C-F94822E0A110}">
      <dgm:prSet/>
      <dgm:spPr/>
      <dgm:t>
        <a:bodyPr/>
        <a:lstStyle/>
        <a:p>
          <a:pPr rtl="1"/>
          <a:endParaRPr lang="ar-EG"/>
        </a:p>
      </dgm:t>
    </dgm:pt>
    <dgm:pt modelId="{7EB0C482-38C4-4FE3-B15A-8C7E914960F9}" type="sibTrans" cxnId="{4A359CD6-0F7D-4B85-951C-F94822E0A110}">
      <dgm:prSet/>
      <dgm:spPr/>
      <dgm:t>
        <a:bodyPr/>
        <a:lstStyle/>
        <a:p>
          <a:pPr rtl="1"/>
          <a:endParaRPr lang="ar-EG"/>
        </a:p>
      </dgm:t>
    </dgm:pt>
    <dgm:pt modelId="{4297B95B-EA1D-44D8-92D0-316CE98ABAFC}">
      <dgm:prSet/>
      <dgm:spPr/>
      <dgm:t>
        <a:bodyPr/>
        <a:lstStyle/>
        <a:p>
          <a:pPr rtl="1"/>
          <a:r>
            <a:rPr lang="ar-EG" dirty="0" smtClean="0">
              <a:solidFill>
                <a:schemeClr val="bg2"/>
              </a:solidFill>
            </a:rPr>
            <a:t>العنكبوت الويب </a:t>
          </a:r>
          <a:endParaRPr lang="ar-EG" dirty="0">
            <a:solidFill>
              <a:schemeClr val="bg2"/>
            </a:solidFill>
          </a:endParaRPr>
        </a:p>
      </dgm:t>
    </dgm:pt>
    <dgm:pt modelId="{C36A8A21-B539-4A8E-BDC9-939BA6F929A4}" type="parTrans" cxnId="{18D81F9A-F741-4A31-8C9C-43425B6F2340}">
      <dgm:prSet/>
      <dgm:spPr/>
      <dgm:t>
        <a:bodyPr/>
        <a:lstStyle/>
        <a:p>
          <a:pPr rtl="1"/>
          <a:endParaRPr lang="ar-EG"/>
        </a:p>
      </dgm:t>
    </dgm:pt>
    <dgm:pt modelId="{AC72DCC4-15CC-4C93-9A04-5D2671F9CB6F}" type="sibTrans" cxnId="{18D81F9A-F741-4A31-8C9C-43425B6F2340}">
      <dgm:prSet/>
      <dgm:spPr/>
      <dgm:t>
        <a:bodyPr/>
        <a:lstStyle/>
        <a:p>
          <a:pPr rtl="1"/>
          <a:endParaRPr lang="ar-EG"/>
        </a:p>
      </dgm:t>
    </dgm:pt>
    <dgm:pt modelId="{31C81953-930D-4FE3-8553-68282D5B4EB1}" type="pres">
      <dgm:prSet presAssocID="{D40E7E40-9881-47F0-A76B-49DA2147FDE7}" presName="Name0" presStyleCnt="0">
        <dgm:presLayoutVars>
          <dgm:chMax val="7"/>
          <dgm:resizeHandles val="exact"/>
        </dgm:presLayoutVars>
      </dgm:prSet>
      <dgm:spPr/>
      <dgm:t>
        <a:bodyPr/>
        <a:lstStyle/>
        <a:p>
          <a:pPr rtl="1"/>
          <a:endParaRPr lang="ar-EG"/>
        </a:p>
      </dgm:t>
    </dgm:pt>
    <dgm:pt modelId="{1A22D0AB-B6F8-4294-BB66-946B9D013707}" type="pres">
      <dgm:prSet presAssocID="{D40E7E40-9881-47F0-A76B-49DA2147FDE7}" presName="comp1" presStyleCnt="0"/>
      <dgm:spPr/>
    </dgm:pt>
    <dgm:pt modelId="{DF661562-DA4C-40D8-84E3-EE51E4358A82}" type="pres">
      <dgm:prSet presAssocID="{D40E7E40-9881-47F0-A76B-49DA2147FDE7}" presName="circle1" presStyleLbl="node1" presStyleIdx="0" presStyleCnt="4"/>
      <dgm:spPr/>
      <dgm:t>
        <a:bodyPr/>
        <a:lstStyle/>
        <a:p>
          <a:pPr rtl="1"/>
          <a:endParaRPr lang="ar-EG"/>
        </a:p>
      </dgm:t>
    </dgm:pt>
    <dgm:pt modelId="{012CD5C2-E065-4073-B0A3-40CD39F12CCC}" type="pres">
      <dgm:prSet presAssocID="{D40E7E40-9881-47F0-A76B-49DA2147FDE7}" presName="c1text" presStyleLbl="node1" presStyleIdx="0" presStyleCnt="4">
        <dgm:presLayoutVars>
          <dgm:bulletEnabled val="1"/>
        </dgm:presLayoutVars>
      </dgm:prSet>
      <dgm:spPr/>
      <dgm:t>
        <a:bodyPr/>
        <a:lstStyle/>
        <a:p>
          <a:pPr rtl="1"/>
          <a:endParaRPr lang="ar-EG"/>
        </a:p>
      </dgm:t>
    </dgm:pt>
    <dgm:pt modelId="{9A8E30E0-25F9-4246-8604-1F0503A46A86}" type="pres">
      <dgm:prSet presAssocID="{D40E7E40-9881-47F0-A76B-49DA2147FDE7}" presName="comp2" presStyleCnt="0"/>
      <dgm:spPr/>
    </dgm:pt>
    <dgm:pt modelId="{478B7BFA-5D04-451C-AD3C-F732D13E2C6D}" type="pres">
      <dgm:prSet presAssocID="{D40E7E40-9881-47F0-A76B-49DA2147FDE7}" presName="circle2" presStyleLbl="node1" presStyleIdx="1" presStyleCnt="4"/>
      <dgm:spPr/>
      <dgm:t>
        <a:bodyPr/>
        <a:lstStyle/>
        <a:p>
          <a:pPr rtl="1"/>
          <a:endParaRPr lang="ar-EG"/>
        </a:p>
      </dgm:t>
    </dgm:pt>
    <dgm:pt modelId="{AF5DA61B-B34C-4527-8506-FFC5A36E6A46}" type="pres">
      <dgm:prSet presAssocID="{D40E7E40-9881-47F0-A76B-49DA2147FDE7}" presName="c2text" presStyleLbl="node1" presStyleIdx="1" presStyleCnt="4">
        <dgm:presLayoutVars>
          <dgm:bulletEnabled val="1"/>
        </dgm:presLayoutVars>
      </dgm:prSet>
      <dgm:spPr/>
      <dgm:t>
        <a:bodyPr/>
        <a:lstStyle/>
        <a:p>
          <a:pPr rtl="1"/>
          <a:endParaRPr lang="ar-EG"/>
        </a:p>
      </dgm:t>
    </dgm:pt>
    <dgm:pt modelId="{57C1E901-46FD-4891-9C69-2F45D0945313}" type="pres">
      <dgm:prSet presAssocID="{D40E7E40-9881-47F0-A76B-49DA2147FDE7}" presName="comp3" presStyleCnt="0"/>
      <dgm:spPr/>
    </dgm:pt>
    <dgm:pt modelId="{FA0C1D28-E544-4B14-A54F-AD3A52E05269}" type="pres">
      <dgm:prSet presAssocID="{D40E7E40-9881-47F0-A76B-49DA2147FDE7}" presName="circle3" presStyleLbl="node1" presStyleIdx="2" presStyleCnt="4"/>
      <dgm:spPr/>
      <dgm:t>
        <a:bodyPr/>
        <a:lstStyle/>
        <a:p>
          <a:pPr rtl="1"/>
          <a:endParaRPr lang="ar-EG"/>
        </a:p>
      </dgm:t>
    </dgm:pt>
    <dgm:pt modelId="{494E0C6E-A0AE-470A-B438-1A15AC372D37}" type="pres">
      <dgm:prSet presAssocID="{D40E7E40-9881-47F0-A76B-49DA2147FDE7}" presName="c3text" presStyleLbl="node1" presStyleIdx="2" presStyleCnt="4">
        <dgm:presLayoutVars>
          <dgm:bulletEnabled val="1"/>
        </dgm:presLayoutVars>
      </dgm:prSet>
      <dgm:spPr/>
      <dgm:t>
        <a:bodyPr/>
        <a:lstStyle/>
        <a:p>
          <a:pPr rtl="1"/>
          <a:endParaRPr lang="ar-EG"/>
        </a:p>
      </dgm:t>
    </dgm:pt>
    <dgm:pt modelId="{035A19BB-52E5-48F1-981B-4E4E862F4982}" type="pres">
      <dgm:prSet presAssocID="{D40E7E40-9881-47F0-A76B-49DA2147FDE7}" presName="comp4" presStyleCnt="0"/>
      <dgm:spPr/>
    </dgm:pt>
    <dgm:pt modelId="{6148C84A-81F9-4DF6-837E-43F848DF8D21}" type="pres">
      <dgm:prSet presAssocID="{D40E7E40-9881-47F0-A76B-49DA2147FDE7}" presName="circle4" presStyleLbl="node1" presStyleIdx="3" presStyleCnt="4"/>
      <dgm:spPr/>
      <dgm:t>
        <a:bodyPr/>
        <a:lstStyle/>
        <a:p>
          <a:pPr rtl="1"/>
          <a:endParaRPr lang="ar-EG"/>
        </a:p>
      </dgm:t>
    </dgm:pt>
    <dgm:pt modelId="{96086570-2702-4512-9B01-5C2D0611B6F9}" type="pres">
      <dgm:prSet presAssocID="{D40E7E40-9881-47F0-A76B-49DA2147FDE7}" presName="c4text" presStyleLbl="node1" presStyleIdx="3" presStyleCnt="4">
        <dgm:presLayoutVars>
          <dgm:bulletEnabled val="1"/>
        </dgm:presLayoutVars>
      </dgm:prSet>
      <dgm:spPr/>
      <dgm:t>
        <a:bodyPr/>
        <a:lstStyle/>
        <a:p>
          <a:pPr rtl="1"/>
          <a:endParaRPr lang="ar-EG"/>
        </a:p>
      </dgm:t>
    </dgm:pt>
  </dgm:ptLst>
  <dgm:cxnLst>
    <dgm:cxn modelId="{30FC2BAB-6DF9-489A-A86E-D3B42F7DB78D}" srcId="{D40E7E40-9881-47F0-A76B-49DA2147FDE7}" destId="{385BB22C-53BD-47CC-9050-EF0FB4C0949C}" srcOrd="0" destOrd="0" parTransId="{C1EDC73B-454C-42FD-8ED3-B485D10352DD}" sibTransId="{905C4DFF-C6E8-4D6C-91CB-932365B2029C}"/>
    <dgm:cxn modelId="{157779D1-218E-41A2-ABBA-305145EE1ABC}" srcId="{D40E7E40-9881-47F0-A76B-49DA2147FDE7}" destId="{8CC98014-8953-44EA-887E-4EFD08A78513}" srcOrd="1" destOrd="0" parTransId="{8B55DA06-52BD-4070-B376-EBBB9C1CA6C7}" sibTransId="{57FF0FFE-9964-4750-9CE1-5662A5B77AA9}"/>
    <dgm:cxn modelId="{B07C226A-F6B1-4AEE-83F3-A1CC4D86B811}" type="presOf" srcId="{4297B95B-EA1D-44D8-92D0-316CE98ABAFC}" destId="{6148C84A-81F9-4DF6-837E-43F848DF8D21}" srcOrd="0" destOrd="0" presId="urn:microsoft.com/office/officeart/2005/8/layout/venn2"/>
    <dgm:cxn modelId="{4A359CD6-0F7D-4B85-951C-F94822E0A110}" srcId="{D40E7E40-9881-47F0-A76B-49DA2147FDE7}" destId="{DC7CA835-7D5B-46D8-9226-F09D44CA9DAD}" srcOrd="2" destOrd="0" parTransId="{B0FB6C5E-C549-4FA0-A0B5-106A05535CCA}" sibTransId="{7EB0C482-38C4-4FE3-B15A-8C7E914960F9}"/>
    <dgm:cxn modelId="{D1AB5D59-E3BE-4CC3-B7F1-2EB439D936F5}" type="presOf" srcId="{DC7CA835-7D5B-46D8-9226-F09D44CA9DAD}" destId="{FA0C1D28-E544-4B14-A54F-AD3A52E05269}" srcOrd="0" destOrd="0" presId="urn:microsoft.com/office/officeart/2005/8/layout/venn2"/>
    <dgm:cxn modelId="{18F20233-3D34-43CC-9B1E-C2C4C2A79EC3}" type="presOf" srcId="{385BB22C-53BD-47CC-9050-EF0FB4C0949C}" destId="{012CD5C2-E065-4073-B0A3-40CD39F12CCC}" srcOrd="1" destOrd="0" presId="urn:microsoft.com/office/officeart/2005/8/layout/venn2"/>
    <dgm:cxn modelId="{9CD1CD83-5D81-4EAB-B29D-B4976498F1CA}" type="presOf" srcId="{8CC98014-8953-44EA-887E-4EFD08A78513}" destId="{AF5DA61B-B34C-4527-8506-FFC5A36E6A46}" srcOrd="1" destOrd="0" presId="urn:microsoft.com/office/officeart/2005/8/layout/venn2"/>
    <dgm:cxn modelId="{AFA55985-B25E-4190-A119-AA41093E21F7}" type="presOf" srcId="{4297B95B-EA1D-44D8-92D0-316CE98ABAFC}" destId="{96086570-2702-4512-9B01-5C2D0611B6F9}" srcOrd="1" destOrd="0" presId="urn:microsoft.com/office/officeart/2005/8/layout/venn2"/>
    <dgm:cxn modelId="{18D81F9A-F741-4A31-8C9C-43425B6F2340}" srcId="{D40E7E40-9881-47F0-A76B-49DA2147FDE7}" destId="{4297B95B-EA1D-44D8-92D0-316CE98ABAFC}" srcOrd="3" destOrd="0" parTransId="{C36A8A21-B539-4A8E-BDC9-939BA6F929A4}" sibTransId="{AC72DCC4-15CC-4C93-9A04-5D2671F9CB6F}"/>
    <dgm:cxn modelId="{4D028F58-556A-43E8-AD2A-73D275F5D961}" type="presOf" srcId="{385BB22C-53BD-47CC-9050-EF0FB4C0949C}" destId="{DF661562-DA4C-40D8-84E3-EE51E4358A82}" srcOrd="0" destOrd="0" presId="urn:microsoft.com/office/officeart/2005/8/layout/venn2"/>
    <dgm:cxn modelId="{E6BAFB1D-B430-4856-BA37-512E2A1A0B78}" type="presOf" srcId="{DC7CA835-7D5B-46D8-9226-F09D44CA9DAD}" destId="{494E0C6E-A0AE-470A-B438-1A15AC372D37}" srcOrd="1" destOrd="0" presId="urn:microsoft.com/office/officeart/2005/8/layout/venn2"/>
    <dgm:cxn modelId="{2D753210-0ABB-4248-A403-BA3D43C62EA9}" type="presOf" srcId="{D40E7E40-9881-47F0-A76B-49DA2147FDE7}" destId="{31C81953-930D-4FE3-8553-68282D5B4EB1}" srcOrd="0" destOrd="0" presId="urn:microsoft.com/office/officeart/2005/8/layout/venn2"/>
    <dgm:cxn modelId="{5EB458C7-1E95-4324-AEB8-01B7C941EFAE}" type="presOf" srcId="{8CC98014-8953-44EA-887E-4EFD08A78513}" destId="{478B7BFA-5D04-451C-AD3C-F732D13E2C6D}" srcOrd="0" destOrd="0" presId="urn:microsoft.com/office/officeart/2005/8/layout/venn2"/>
    <dgm:cxn modelId="{2BA66B8B-CB36-487B-9254-0742CB7A4B21}" type="presParOf" srcId="{31C81953-930D-4FE3-8553-68282D5B4EB1}" destId="{1A22D0AB-B6F8-4294-BB66-946B9D013707}" srcOrd="0" destOrd="0" presId="urn:microsoft.com/office/officeart/2005/8/layout/venn2"/>
    <dgm:cxn modelId="{C3073992-06FE-46D7-A48A-00AAEA9F31D1}" type="presParOf" srcId="{1A22D0AB-B6F8-4294-BB66-946B9D013707}" destId="{DF661562-DA4C-40D8-84E3-EE51E4358A82}" srcOrd="0" destOrd="0" presId="urn:microsoft.com/office/officeart/2005/8/layout/venn2"/>
    <dgm:cxn modelId="{FC18CF4D-0FDA-49CC-A9F4-DF32A2188615}" type="presParOf" srcId="{1A22D0AB-B6F8-4294-BB66-946B9D013707}" destId="{012CD5C2-E065-4073-B0A3-40CD39F12CCC}" srcOrd="1" destOrd="0" presId="urn:microsoft.com/office/officeart/2005/8/layout/venn2"/>
    <dgm:cxn modelId="{DCA1BC6C-ADFF-40A1-88AF-4C397B2F7DA5}" type="presParOf" srcId="{31C81953-930D-4FE3-8553-68282D5B4EB1}" destId="{9A8E30E0-25F9-4246-8604-1F0503A46A86}" srcOrd="1" destOrd="0" presId="urn:microsoft.com/office/officeart/2005/8/layout/venn2"/>
    <dgm:cxn modelId="{487EC570-3DDF-47E3-B4BD-DC85841D0F9B}" type="presParOf" srcId="{9A8E30E0-25F9-4246-8604-1F0503A46A86}" destId="{478B7BFA-5D04-451C-AD3C-F732D13E2C6D}" srcOrd="0" destOrd="0" presId="urn:microsoft.com/office/officeart/2005/8/layout/venn2"/>
    <dgm:cxn modelId="{645B64A3-55E1-43B4-A25B-C3EB59549D7D}" type="presParOf" srcId="{9A8E30E0-25F9-4246-8604-1F0503A46A86}" destId="{AF5DA61B-B34C-4527-8506-FFC5A36E6A46}" srcOrd="1" destOrd="0" presId="urn:microsoft.com/office/officeart/2005/8/layout/venn2"/>
    <dgm:cxn modelId="{66AA3C0E-207E-455A-816B-9594F77A27D3}" type="presParOf" srcId="{31C81953-930D-4FE3-8553-68282D5B4EB1}" destId="{57C1E901-46FD-4891-9C69-2F45D0945313}" srcOrd="2" destOrd="0" presId="urn:microsoft.com/office/officeart/2005/8/layout/venn2"/>
    <dgm:cxn modelId="{0ABF124F-43E1-4365-AC63-AC0DF3C0AD21}" type="presParOf" srcId="{57C1E901-46FD-4891-9C69-2F45D0945313}" destId="{FA0C1D28-E544-4B14-A54F-AD3A52E05269}" srcOrd="0" destOrd="0" presId="urn:microsoft.com/office/officeart/2005/8/layout/venn2"/>
    <dgm:cxn modelId="{4EDE21DE-8D5A-4AEF-AA10-509A7C24B3C1}" type="presParOf" srcId="{57C1E901-46FD-4891-9C69-2F45D0945313}" destId="{494E0C6E-A0AE-470A-B438-1A15AC372D37}" srcOrd="1" destOrd="0" presId="urn:microsoft.com/office/officeart/2005/8/layout/venn2"/>
    <dgm:cxn modelId="{BBE51350-6A7C-4139-AE59-F5C2C7CEB6A9}" type="presParOf" srcId="{31C81953-930D-4FE3-8553-68282D5B4EB1}" destId="{035A19BB-52E5-48F1-981B-4E4E862F4982}" srcOrd="3" destOrd="0" presId="urn:microsoft.com/office/officeart/2005/8/layout/venn2"/>
    <dgm:cxn modelId="{9DF8A095-A125-4851-A742-BB70E889EC05}" type="presParOf" srcId="{035A19BB-52E5-48F1-981B-4E4E862F4982}" destId="{6148C84A-81F9-4DF6-837E-43F848DF8D21}" srcOrd="0" destOrd="0" presId="urn:microsoft.com/office/officeart/2005/8/layout/venn2"/>
    <dgm:cxn modelId="{E5EFEAE4-C1C1-4BF6-8608-B2336CA787EE}" type="presParOf" srcId="{035A19BB-52E5-48F1-981B-4E4E862F4982}" destId="{96086570-2702-4512-9B01-5C2D0611B6F9}" srcOrd="1" destOrd="0" presId="urn:microsoft.com/office/officeart/2005/8/layout/venn2"/>
  </dgm:cxnLst>
  <dgm:bg/>
  <dgm:whole/>
  <dgm:extLst>
    <a:ext uri="http://schemas.microsoft.com/office/drawing/2008/diagram"/>
  </dgm:extLst>
</dgm:dataModel>
</file>

<file path=ppt/diagrams/data2.xml><?xml version="1.0" encoding="utf-8"?>
<dgm:dataModel xmlns:dgm="http://schemas.openxmlformats.org/drawingml/2006/diagram" xmlns:a="http://schemas.openxmlformats.org/drawingml/2006/main">
  <dgm:ptLst>
    <dgm:pt modelId="{C8A8052D-79E3-468E-8756-090817250CD5}" type="doc">
      <dgm:prSet loTypeId="urn:microsoft.com/office/officeart/2005/8/layout/process1" loCatId="process" qsTypeId="urn:microsoft.com/office/officeart/2005/8/quickstyle/simple1" qsCatId="simple" csTypeId="urn:microsoft.com/office/officeart/2005/8/colors/accent2_2" csCatId="accent2" phldr="1"/>
      <dgm:spPr/>
      <dgm:t>
        <a:bodyPr/>
        <a:lstStyle/>
        <a:p>
          <a:pPr rtl="1"/>
          <a:endParaRPr lang="ar-EG"/>
        </a:p>
      </dgm:t>
    </dgm:pt>
    <dgm:pt modelId="{54D54E69-5D41-42D0-BD56-95268E175D37}">
      <dgm:prSet custT="1"/>
      <dgm:spPr>
        <a:solidFill>
          <a:srgbClr val="FFC000"/>
        </a:solidFill>
      </dgm:spPr>
      <dgm:t>
        <a:bodyPr/>
        <a:lstStyle/>
        <a:p>
          <a:pPr rtl="1"/>
          <a:r>
            <a:rPr lang="ar-EG" sz="2800" b="1" dirty="0" smtClean="0"/>
            <a:t>قواعد البيانات تنقسم تبعاً لحدود أو المجالات  كل قاعدة إلى :</a:t>
          </a:r>
          <a:endParaRPr lang="ar-EG" sz="2800" dirty="0"/>
        </a:p>
      </dgm:t>
    </dgm:pt>
    <dgm:pt modelId="{780619C5-FC35-4E69-8F07-3C3D7A2B2093}" type="parTrans" cxnId="{16CECB01-6EDA-463B-92FF-25359DE18E64}">
      <dgm:prSet/>
      <dgm:spPr/>
      <dgm:t>
        <a:bodyPr/>
        <a:lstStyle/>
        <a:p>
          <a:pPr rtl="1"/>
          <a:endParaRPr lang="ar-EG"/>
        </a:p>
      </dgm:t>
    </dgm:pt>
    <dgm:pt modelId="{06F922A2-4CD7-4C17-BABC-D88EC0A34DA8}" type="sibTrans" cxnId="{16CECB01-6EDA-463B-92FF-25359DE18E64}">
      <dgm:prSet/>
      <dgm:spPr/>
      <dgm:t>
        <a:bodyPr/>
        <a:lstStyle/>
        <a:p>
          <a:pPr rtl="1"/>
          <a:endParaRPr lang="ar-EG"/>
        </a:p>
      </dgm:t>
    </dgm:pt>
    <dgm:pt modelId="{D3846109-D88B-4082-AFD8-886F5F2A2054}">
      <dgm:prSet custT="1"/>
      <dgm:spPr>
        <a:solidFill>
          <a:srgbClr val="29B156"/>
        </a:solidFill>
      </dgm:spPr>
      <dgm:t>
        <a:bodyPr/>
        <a:lstStyle/>
        <a:p>
          <a:pPr rtl="1"/>
          <a:r>
            <a:rPr lang="ar-EG" sz="2400" b="1" dirty="0" smtClean="0"/>
            <a:t>متخصصة في مجالات موضوعية كالطب والهندسة ...الخ ، وهناك بعض القواعد تجمع بعض التخصصات </a:t>
          </a:r>
          <a:r>
            <a:rPr lang="ar-EG" sz="1900" b="1" dirty="0" smtClean="0"/>
            <a:t>. </a:t>
          </a:r>
          <a:endParaRPr lang="ar-EG" sz="1900" dirty="0"/>
        </a:p>
      </dgm:t>
    </dgm:pt>
    <dgm:pt modelId="{B109F044-CC89-4CBB-990B-28608DB854F9}" type="parTrans" cxnId="{AB99D10F-E26A-4AAB-948B-62E0120F5F96}">
      <dgm:prSet/>
      <dgm:spPr/>
      <dgm:t>
        <a:bodyPr/>
        <a:lstStyle/>
        <a:p>
          <a:pPr rtl="1"/>
          <a:endParaRPr lang="ar-EG"/>
        </a:p>
      </dgm:t>
    </dgm:pt>
    <dgm:pt modelId="{E1CDC282-7EC9-4F15-AFD6-344F65487C2F}" type="sibTrans" cxnId="{AB99D10F-E26A-4AAB-948B-62E0120F5F96}">
      <dgm:prSet/>
      <dgm:spPr/>
      <dgm:t>
        <a:bodyPr/>
        <a:lstStyle/>
        <a:p>
          <a:pPr rtl="1"/>
          <a:endParaRPr lang="ar-EG"/>
        </a:p>
      </dgm:t>
    </dgm:pt>
    <dgm:pt modelId="{8232CBD6-8311-4504-8A4B-A4567F227B51}">
      <dgm:prSet/>
      <dgm:spPr/>
      <dgm:t>
        <a:bodyPr/>
        <a:lstStyle/>
        <a:p>
          <a:pPr rtl="1"/>
          <a:r>
            <a:rPr lang="ar-EG" b="1" dirty="0" smtClean="0"/>
            <a:t>حسب حدود التغطية لمصادر المعلومات ؛ فهناك قاعدة للرسائل الجامعية ، وأخرى لبراءات الإختراع وثالثة لأعمال المؤتمرات ..الخ ، كما أن هناك بعض القواعد تغطي المصادر العامة مثل المجلات والصحف والتقارير . </a:t>
          </a:r>
          <a:endParaRPr lang="ar-EG" dirty="0"/>
        </a:p>
      </dgm:t>
    </dgm:pt>
    <dgm:pt modelId="{68BC80AC-EAEB-4521-9526-8289BF91EDCA}" type="parTrans" cxnId="{906C49B1-6A0E-4D52-87BF-196965436065}">
      <dgm:prSet/>
      <dgm:spPr/>
      <dgm:t>
        <a:bodyPr/>
        <a:lstStyle/>
        <a:p>
          <a:pPr rtl="1"/>
          <a:endParaRPr lang="ar-EG"/>
        </a:p>
      </dgm:t>
    </dgm:pt>
    <dgm:pt modelId="{9B19EFFB-1A76-4E5A-B581-9E7BDF2B9C5E}" type="sibTrans" cxnId="{906C49B1-6A0E-4D52-87BF-196965436065}">
      <dgm:prSet/>
      <dgm:spPr/>
      <dgm:t>
        <a:bodyPr/>
        <a:lstStyle/>
        <a:p>
          <a:pPr rtl="1"/>
          <a:endParaRPr lang="ar-EG"/>
        </a:p>
      </dgm:t>
    </dgm:pt>
    <dgm:pt modelId="{C192E564-6BD4-410A-B80B-59357B7BB6E3}">
      <dgm:prSet custT="1"/>
      <dgm:spPr>
        <a:solidFill>
          <a:srgbClr val="D60093"/>
        </a:solidFill>
      </dgm:spPr>
      <dgm:t>
        <a:bodyPr/>
        <a:lstStyle/>
        <a:p>
          <a:pPr rtl="1"/>
          <a:r>
            <a:rPr lang="ar-EG" sz="2800" b="1" dirty="0" smtClean="0"/>
            <a:t>الإختلاف بين القواعد يأتي أيضاً فيما تقدمه من معلومات</a:t>
          </a:r>
          <a:endParaRPr lang="ar-EG" sz="2800" dirty="0"/>
        </a:p>
      </dgm:t>
    </dgm:pt>
    <dgm:pt modelId="{42513007-3E37-48E0-808B-315C4F0C162B}" type="parTrans" cxnId="{DC5DDE06-96F5-4C21-BA26-4639FAC311C6}">
      <dgm:prSet/>
      <dgm:spPr/>
      <dgm:t>
        <a:bodyPr/>
        <a:lstStyle/>
        <a:p>
          <a:pPr rtl="1"/>
          <a:endParaRPr lang="ar-EG"/>
        </a:p>
      </dgm:t>
    </dgm:pt>
    <dgm:pt modelId="{D9DF9626-296C-45A7-8B77-BE03D02904A3}" type="sibTrans" cxnId="{DC5DDE06-96F5-4C21-BA26-4639FAC311C6}">
      <dgm:prSet/>
      <dgm:spPr/>
      <dgm:t>
        <a:bodyPr/>
        <a:lstStyle/>
        <a:p>
          <a:pPr rtl="1"/>
          <a:endParaRPr lang="ar-EG"/>
        </a:p>
      </dgm:t>
    </dgm:pt>
    <dgm:pt modelId="{F4B7F679-9F69-48F8-B8AC-5170373759E0}">
      <dgm:prSet custT="1"/>
      <dgm:spPr>
        <a:solidFill>
          <a:srgbClr val="D60093"/>
        </a:solidFill>
      </dgm:spPr>
      <dgm:t>
        <a:bodyPr/>
        <a:lstStyle/>
        <a:p>
          <a:pPr rtl="1"/>
          <a:r>
            <a:rPr lang="ar-EG" sz="2000" b="1" dirty="0" smtClean="0"/>
            <a:t>قواعد المعلومات الببليوجرافية </a:t>
          </a:r>
          <a:endParaRPr lang="ar-EG" sz="2000" dirty="0"/>
        </a:p>
      </dgm:t>
    </dgm:pt>
    <dgm:pt modelId="{D09BDADD-33C3-4643-A4B5-CA88D8F71558}" type="parTrans" cxnId="{FDCF8F79-DD2F-414D-B2C7-B70ACFAFA8E2}">
      <dgm:prSet/>
      <dgm:spPr/>
      <dgm:t>
        <a:bodyPr/>
        <a:lstStyle/>
        <a:p>
          <a:pPr rtl="1"/>
          <a:endParaRPr lang="ar-EG"/>
        </a:p>
      </dgm:t>
    </dgm:pt>
    <dgm:pt modelId="{835C707B-C0CB-40DE-883E-13490C10C4B8}" type="sibTrans" cxnId="{FDCF8F79-DD2F-414D-B2C7-B70ACFAFA8E2}">
      <dgm:prSet/>
      <dgm:spPr/>
      <dgm:t>
        <a:bodyPr/>
        <a:lstStyle/>
        <a:p>
          <a:pPr rtl="1"/>
          <a:endParaRPr lang="ar-EG"/>
        </a:p>
      </dgm:t>
    </dgm:pt>
    <dgm:pt modelId="{D673C5DE-428C-43F7-B55A-C259D3A39910}">
      <dgm:prSet custT="1"/>
      <dgm:spPr>
        <a:solidFill>
          <a:srgbClr val="D60093"/>
        </a:solidFill>
      </dgm:spPr>
      <dgm:t>
        <a:bodyPr/>
        <a:lstStyle/>
        <a:p>
          <a:pPr rtl="1"/>
          <a:r>
            <a:rPr lang="ar-EG" sz="2000" b="1" dirty="0" smtClean="0"/>
            <a:t>قواعد المعلومات النص الكامل </a:t>
          </a:r>
          <a:endParaRPr lang="ar-EG" sz="2000" dirty="0"/>
        </a:p>
      </dgm:t>
    </dgm:pt>
    <dgm:pt modelId="{4ABF4188-78C0-4B10-9336-BD7537B4871C}" type="parTrans" cxnId="{232827EB-5C06-442F-BF1A-19875B4327BA}">
      <dgm:prSet/>
      <dgm:spPr/>
      <dgm:t>
        <a:bodyPr/>
        <a:lstStyle/>
        <a:p>
          <a:pPr rtl="1"/>
          <a:endParaRPr lang="ar-EG"/>
        </a:p>
      </dgm:t>
    </dgm:pt>
    <dgm:pt modelId="{761C3C3C-40BA-4C1C-9C8A-0CF5F336C74D}" type="sibTrans" cxnId="{232827EB-5C06-442F-BF1A-19875B4327BA}">
      <dgm:prSet/>
      <dgm:spPr/>
      <dgm:t>
        <a:bodyPr/>
        <a:lstStyle/>
        <a:p>
          <a:pPr rtl="1"/>
          <a:endParaRPr lang="ar-EG"/>
        </a:p>
      </dgm:t>
    </dgm:pt>
    <dgm:pt modelId="{3A4EA859-DD25-44DD-AAC9-FA9839C1F3CA}">
      <dgm:prSet custT="1"/>
      <dgm:spPr>
        <a:solidFill>
          <a:srgbClr val="D60093"/>
        </a:solidFill>
      </dgm:spPr>
      <dgm:t>
        <a:bodyPr/>
        <a:lstStyle/>
        <a:p>
          <a:pPr rtl="1"/>
          <a:r>
            <a:rPr lang="ar-EG" sz="2000" b="1" dirty="0" smtClean="0"/>
            <a:t>قواعد المعلومات الرقمية </a:t>
          </a:r>
          <a:endParaRPr lang="ar-EG" sz="2000" dirty="0"/>
        </a:p>
      </dgm:t>
    </dgm:pt>
    <dgm:pt modelId="{C2B2C576-B5DC-4881-AB33-FF69C597F723}" type="parTrans" cxnId="{31B44601-47C8-4D55-BFAF-FD0B07E8BEDD}">
      <dgm:prSet/>
      <dgm:spPr/>
      <dgm:t>
        <a:bodyPr/>
        <a:lstStyle/>
        <a:p>
          <a:pPr rtl="1"/>
          <a:endParaRPr lang="ar-EG"/>
        </a:p>
      </dgm:t>
    </dgm:pt>
    <dgm:pt modelId="{1DA8E983-4A34-497B-8CF1-298E5C1E7DA4}" type="sibTrans" cxnId="{31B44601-47C8-4D55-BFAF-FD0B07E8BEDD}">
      <dgm:prSet/>
      <dgm:spPr/>
      <dgm:t>
        <a:bodyPr/>
        <a:lstStyle/>
        <a:p>
          <a:pPr rtl="1"/>
          <a:endParaRPr lang="ar-EG"/>
        </a:p>
      </dgm:t>
    </dgm:pt>
    <dgm:pt modelId="{9E3193B6-4B51-4310-9D0C-DAA85383205A}" type="pres">
      <dgm:prSet presAssocID="{C8A8052D-79E3-468E-8756-090817250CD5}" presName="Name0" presStyleCnt="0">
        <dgm:presLayoutVars>
          <dgm:dir/>
          <dgm:resizeHandles val="exact"/>
        </dgm:presLayoutVars>
      </dgm:prSet>
      <dgm:spPr/>
      <dgm:t>
        <a:bodyPr/>
        <a:lstStyle/>
        <a:p>
          <a:pPr rtl="1"/>
          <a:endParaRPr lang="ar-EG"/>
        </a:p>
      </dgm:t>
    </dgm:pt>
    <dgm:pt modelId="{55DC1544-DAC7-4E50-91D2-3268A3261041}" type="pres">
      <dgm:prSet presAssocID="{54D54E69-5D41-42D0-BD56-95268E175D37}" presName="node" presStyleLbl="node1" presStyleIdx="0" presStyleCnt="4" custScaleY="114682" custLinFactNeighborX="-1208" custLinFactNeighborY="-4957">
        <dgm:presLayoutVars>
          <dgm:bulletEnabled val="1"/>
        </dgm:presLayoutVars>
      </dgm:prSet>
      <dgm:spPr/>
      <dgm:t>
        <a:bodyPr/>
        <a:lstStyle/>
        <a:p>
          <a:pPr rtl="1"/>
          <a:endParaRPr lang="ar-EG"/>
        </a:p>
      </dgm:t>
    </dgm:pt>
    <dgm:pt modelId="{63F49799-86A5-4F72-9782-1616BF448C21}" type="pres">
      <dgm:prSet presAssocID="{06F922A2-4CD7-4C17-BABC-D88EC0A34DA8}" presName="sibTrans" presStyleLbl="sibTrans2D1" presStyleIdx="0" presStyleCnt="3"/>
      <dgm:spPr/>
      <dgm:t>
        <a:bodyPr/>
        <a:lstStyle/>
        <a:p>
          <a:pPr rtl="1"/>
          <a:endParaRPr lang="ar-EG"/>
        </a:p>
      </dgm:t>
    </dgm:pt>
    <dgm:pt modelId="{9C509014-CD73-4BFB-9F6B-611AD80FA197}" type="pres">
      <dgm:prSet presAssocID="{06F922A2-4CD7-4C17-BABC-D88EC0A34DA8}" presName="connectorText" presStyleLbl="sibTrans2D1" presStyleIdx="0" presStyleCnt="3"/>
      <dgm:spPr/>
      <dgm:t>
        <a:bodyPr/>
        <a:lstStyle/>
        <a:p>
          <a:pPr rtl="1"/>
          <a:endParaRPr lang="ar-EG"/>
        </a:p>
      </dgm:t>
    </dgm:pt>
    <dgm:pt modelId="{B58C13D3-43E4-4818-8070-9036B5D7DFAE}" type="pres">
      <dgm:prSet presAssocID="{D3846109-D88B-4082-AFD8-886F5F2A2054}" presName="node" presStyleLbl="node1" presStyleIdx="1" presStyleCnt="4" custScaleY="113980" custLinFactNeighborX="23242" custLinFactNeighborY="-14299">
        <dgm:presLayoutVars>
          <dgm:bulletEnabled val="1"/>
        </dgm:presLayoutVars>
      </dgm:prSet>
      <dgm:spPr/>
      <dgm:t>
        <a:bodyPr/>
        <a:lstStyle/>
        <a:p>
          <a:pPr rtl="1"/>
          <a:endParaRPr lang="ar-EG"/>
        </a:p>
      </dgm:t>
    </dgm:pt>
    <dgm:pt modelId="{BBB375E7-5BEC-45B5-B409-F574CECF323A}" type="pres">
      <dgm:prSet presAssocID="{E1CDC282-7EC9-4F15-AFD6-344F65487C2F}" presName="sibTrans" presStyleLbl="sibTrans2D1" presStyleIdx="1" presStyleCnt="3"/>
      <dgm:spPr/>
      <dgm:t>
        <a:bodyPr/>
        <a:lstStyle/>
        <a:p>
          <a:pPr rtl="1"/>
          <a:endParaRPr lang="ar-EG"/>
        </a:p>
      </dgm:t>
    </dgm:pt>
    <dgm:pt modelId="{6B92DE38-CE46-4ACD-944F-E462085A5A95}" type="pres">
      <dgm:prSet presAssocID="{E1CDC282-7EC9-4F15-AFD6-344F65487C2F}" presName="connectorText" presStyleLbl="sibTrans2D1" presStyleIdx="1" presStyleCnt="3"/>
      <dgm:spPr/>
      <dgm:t>
        <a:bodyPr/>
        <a:lstStyle/>
        <a:p>
          <a:pPr rtl="1"/>
          <a:endParaRPr lang="ar-EG"/>
        </a:p>
      </dgm:t>
    </dgm:pt>
    <dgm:pt modelId="{F1E0CA1C-2E28-4525-AED1-F2804A8ED63E}" type="pres">
      <dgm:prSet presAssocID="{8232CBD6-8311-4504-8A4B-A4567F227B51}" presName="node" presStyleLbl="node1" presStyleIdx="2" presStyleCnt="4" custScaleY="113148" custLinFactNeighborX="885" custLinFactNeighborY="-2161">
        <dgm:presLayoutVars>
          <dgm:bulletEnabled val="1"/>
        </dgm:presLayoutVars>
      </dgm:prSet>
      <dgm:spPr/>
      <dgm:t>
        <a:bodyPr/>
        <a:lstStyle/>
        <a:p>
          <a:pPr rtl="1"/>
          <a:endParaRPr lang="ar-EG"/>
        </a:p>
      </dgm:t>
    </dgm:pt>
    <dgm:pt modelId="{58709654-D04B-4EE7-8606-7E5D9C445A2A}" type="pres">
      <dgm:prSet presAssocID="{9B19EFFB-1A76-4E5A-B581-9E7BDF2B9C5E}" presName="sibTrans" presStyleLbl="sibTrans2D1" presStyleIdx="2" presStyleCnt="3"/>
      <dgm:spPr/>
      <dgm:t>
        <a:bodyPr/>
        <a:lstStyle/>
        <a:p>
          <a:pPr rtl="1"/>
          <a:endParaRPr lang="ar-EG"/>
        </a:p>
      </dgm:t>
    </dgm:pt>
    <dgm:pt modelId="{AA1CC402-91EF-42F5-A4EF-263E0B0CEB59}" type="pres">
      <dgm:prSet presAssocID="{9B19EFFB-1A76-4E5A-B581-9E7BDF2B9C5E}" presName="connectorText" presStyleLbl="sibTrans2D1" presStyleIdx="2" presStyleCnt="3"/>
      <dgm:spPr/>
      <dgm:t>
        <a:bodyPr/>
        <a:lstStyle/>
        <a:p>
          <a:pPr rtl="1"/>
          <a:endParaRPr lang="ar-EG"/>
        </a:p>
      </dgm:t>
    </dgm:pt>
    <dgm:pt modelId="{729A4E26-FC74-4C94-B390-B1398A75897D}" type="pres">
      <dgm:prSet presAssocID="{C192E564-6BD4-410A-B80B-59357B7BB6E3}" presName="node" presStyleLbl="node1" presStyleIdx="3" presStyleCnt="4" custScaleY="106479">
        <dgm:presLayoutVars>
          <dgm:bulletEnabled val="1"/>
        </dgm:presLayoutVars>
      </dgm:prSet>
      <dgm:spPr/>
      <dgm:t>
        <a:bodyPr/>
        <a:lstStyle/>
        <a:p>
          <a:pPr rtl="1"/>
          <a:endParaRPr lang="ar-EG"/>
        </a:p>
      </dgm:t>
    </dgm:pt>
  </dgm:ptLst>
  <dgm:cxnLst>
    <dgm:cxn modelId="{C70B4F5D-FF76-4B81-8DBE-E10EF9CC4DE5}" type="presOf" srcId="{54D54E69-5D41-42D0-BD56-95268E175D37}" destId="{55DC1544-DAC7-4E50-91D2-3268A3261041}" srcOrd="0" destOrd="0" presId="urn:microsoft.com/office/officeart/2005/8/layout/process1"/>
    <dgm:cxn modelId="{31B44601-47C8-4D55-BFAF-FD0B07E8BEDD}" srcId="{C192E564-6BD4-410A-B80B-59357B7BB6E3}" destId="{3A4EA859-DD25-44DD-AAC9-FA9839C1F3CA}" srcOrd="2" destOrd="0" parTransId="{C2B2C576-B5DC-4881-AB33-FF69C597F723}" sibTransId="{1DA8E983-4A34-497B-8CF1-298E5C1E7DA4}"/>
    <dgm:cxn modelId="{AB99D10F-E26A-4AAB-948B-62E0120F5F96}" srcId="{C8A8052D-79E3-468E-8756-090817250CD5}" destId="{D3846109-D88B-4082-AFD8-886F5F2A2054}" srcOrd="1" destOrd="0" parTransId="{B109F044-CC89-4CBB-990B-28608DB854F9}" sibTransId="{E1CDC282-7EC9-4F15-AFD6-344F65487C2F}"/>
    <dgm:cxn modelId="{F0D87587-529B-47A8-BC92-A085EBB9D015}" type="presOf" srcId="{E1CDC282-7EC9-4F15-AFD6-344F65487C2F}" destId="{BBB375E7-5BEC-45B5-B409-F574CECF323A}" srcOrd="0" destOrd="0" presId="urn:microsoft.com/office/officeart/2005/8/layout/process1"/>
    <dgm:cxn modelId="{0B1C16B5-3EC7-46B5-9D7B-F6ABF4B810A6}" type="presOf" srcId="{F4B7F679-9F69-48F8-B8AC-5170373759E0}" destId="{729A4E26-FC74-4C94-B390-B1398A75897D}" srcOrd="0" destOrd="1" presId="urn:microsoft.com/office/officeart/2005/8/layout/process1"/>
    <dgm:cxn modelId="{A46F8650-D736-42D7-B9CF-87AEF241D576}" type="presOf" srcId="{C192E564-6BD4-410A-B80B-59357B7BB6E3}" destId="{729A4E26-FC74-4C94-B390-B1398A75897D}" srcOrd="0" destOrd="0" presId="urn:microsoft.com/office/officeart/2005/8/layout/process1"/>
    <dgm:cxn modelId="{C18B4D34-A548-496B-85D2-66052E108758}" type="presOf" srcId="{C8A8052D-79E3-468E-8756-090817250CD5}" destId="{9E3193B6-4B51-4310-9D0C-DAA85383205A}" srcOrd="0" destOrd="0" presId="urn:microsoft.com/office/officeart/2005/8/layout/process1"/>
    <dgm:cxn modelId="{87E2ECA2-CAB1-406D-BE41-46BAAA669200}" type="presOf" srcId="{06F922A2-4CD7-4C17-BABC-D88EC0A34DA8}" destId="{63F49799-86A5-4F72-9782-1616BF448C21}" srcOrd="0" destOrd="0" presId="urn:microsoft.com/office/officeart/2005/8/layout/process1"/>
    <dgm:cxn modelId="{FDCF8F79-DD2F-414D-B2C7-B70ACFAFA8E2}" srcId="{C192E564-6BD4-410A-B80B-59357B7BB6E3}" destId="{F4B7F679-9F69-48F8-B8AC-5170373759E0}" srcOrd="0" destOrd="0" parTransId="{D09BDADD-33C3-4643-A4B5-CA88D8F71558}" sibTransId="{835C707B-C0CB-40DE-883E-13490C10C4B8}"/>
    <dgm:cxn modelId="{232827EB-5C06-442F-BF1A-19875B4327BA}" srcId="{C192E564-6BD4-410A-B80B-59357B7BB6E3}" destId="{D673C5DE-428C-43F7-B55A-C259D3A39910}" srcOrd="1" destOrd="0" parTransId="{4ABF4188-78C0-4B10-9336-BD7537B4871C}" sibTransId="{761C3C3C-40BA-4C1C-9C8A-0CF5F336C74D}"/>
    <dgm:cxn modelId="{16CECB01-6EDA-463B-92FF-25359DE18E64}" srcId="{C8A8052D-79E3-468E-8756-090817250CD5}" destId="{54D54E69-5D41-42D0-BD56-95268E175D37}" srcOrd="0" destOrd="0" parTransId="{780619C5-FC35-4E69-8F07-3C3D7A2B2093}" sibTransId="{06F922A2-4CD7-4C17-BABC-D88EC0A34DA8}"/>
    <dgm:cxn modelId="{CC21470A-48A3-4EDF-AEA4-F485FE712B06}" type="presOf" srcId="{D673C5DE-428C-43F7-B55A-C259D3A39910}" destId="{729A4E26-FC74-4C94-B390-B1398A75897D}" srcOrd="0" destOrd="2" presId="urn:microsoft.com/office/officeart/2005/8/layout/process1"/>
    <dgm:cxn modelId="{CEAAFDCB-786B-4CB6-8AAE-8E738D792FB3}" type="presOf" srcId="{8232CBD6-8311-4504-8A4B-A4567F227B51}" destId="{F1E0CA1C-2E28-4525-AED1-F2804A8ED63E}" srcOrd="0" destOrd="0" presId="urn:microsoft.com/office/officeart/2005/8/layout/process1"/>
    <dgm:cxn modelId="{EC4390A8-2B28-4A82-AD68-6C1C13C560D3}" type="presOf" srcId="{E1CDC282-7EC9-4F15-AFD6-344F65487C2F}" destId="{6B92DE38-CE46-4ACD-944F-E462085A5A95}" srcOrd="1" destOrd="0" presId="urn:microsoft.com/office/officeart/2005/8/layout/process1"/>
    <dgm:cxn modelId="{906C49B1-6A0E-4D52-87BF-196965436065}" srcId="{C8A8052D-79E3-468E-8756-090817250CD5}" destId="{8232CBD6-8311-4504-8A4B-A4567F227B51}" srcOrd="2" destOrd="0" parTransId="{68BC80AC-EAEB-4521-9526-8289BF91EDCA}" sibTransId="{9B19EFFB-1A76-4E5A-B581-9E7BDF2B9C5E}"/>
    <dgm:cxn modelId="{A7F79CFA-6E6A-47C5-8B92-3BAEACC8D410}" type="presOf" srcId="{D3846109-D88B-4082-AFD8-886F5F2A2054}" destId="{B58C13D3-43E4-4818-8070-9036B5D7DFAE}" srcOrd="0" destOrd="0" presId="urn:microsoft.com/office/officeart/2005/8/layout/process1"/>
    <dgm:cxn modelId="{3E312860-B0FC-4806-8A29-EA512FC82AF2}" type="presOf" srcId="{9B19EFFB-1A76-4E5A-B581-9E7BDF2B9C5E}" destId="{58709654-D04B-4EE7-8606-7E5D9C445A2A}" srcOrd="0" destOrd="0" presId="urn:microsoft.com/office/officeart/2005/8/layout/process1"/>
    <dgm:cxn modelId="{1DADB0E9-651C-4A6A-AAB2-65BBE4E45430}" type="presOf" srcId="{06F922A2-4CD7-4C17-BABC-D88EC0A34DA8}" destId="{9C509014-CD73-4BFB-9F6B-611AD80FA197}" srcOrd="1" destOrd="0" presId="urn:microsoft.com/office/officeart/2005/8/layout/process1"/>
    <dgm:cxn modelId="{6C7FF5AD-2759-499E-B232-FFF8B7F7B382}" type="presOf" srcId="{3A4EA859-DD25-44DD-AAC9-FA9839C1F3CA}" destId="{729A4E26-FC74-4C94-B390-B1398A75897D}" srcOrd="0" destOrd="3" presId="urn:microsoft.com/office/officeart/2005/8/layout/process1"/>
    <dgm:cxn modelId="{9308D00F-8832-4AE1-B867-34A87034BB28}" type="presOf" srcId="{9B19EFFB-1A76-4E5A-B581-9E7BDF2B9C5E}" destId="{AA1CC402-91EF-42F5-A4EF-263E0B0CEB59}" srcOrd="1" destOrd="0" presId="urn:microsoft.com/office/officeart/2005/8/layout/process1"/>
    <dgm:cxn modelId="{DC5DDE06-96F5-4C21-BA26-4639FAC311C6}" srcId="{C8A8052D-79E3-468E-8756-090817250CD5}" destId="{C192E564-6BD4-410A-B80B-59357B7BB6E3}" srcOrd="3" destOrd="0" parTransId="{42513007-3E37-48E0-808B-315C4F0C162B}" sibTransId="{D9DF9626-296C-45A7-8B77-BE03D02904A3}"/>
    <dgm:cxn modelId="{CBA10B5A-82BE-412F-BC6B-7C99BF351FDD}" type="presParOf" srcId="{9E3193B6-4B51-4310-9D0C-DAA85383205A}" destId="{55DC1544-DAC7-4E50-91D2-3268A3261041}" srcOrd="0" destOrd="0" presId="urn:microsoft.com/office/officeart/2005/8/layout/process1"/>
    <dgm:cxn modelId="{F7E9DFD8-5A76-4F62-8BDD-0FBCF12E9342}" type="presParOf" srcId="{9E3193B6-4B51-4310-9D0C-DAA85383205A}" destId="{63F49799-86A5-4F72-9782-1616BF448C21}" srcOrd="1" destOrd="0" presId="urn:microsoft.com/office/officeart/2005/8/layout/process1"/>
    <dgm:cxn modelId="{FA9202EA-3AE5-4984-B70D-37FD5E9082E7}" type="presParOf" srcId="{63F49799-86A5-4F72-9782-1616BF448C21}" destId="{9C509014-CD73-4BFB-9F6B-611AD80FA197}" srcOrd="0" destOrd="0" presId="urn:microsoft.com/office/officeart/2005/8/layout/process1"/>
    <dgm:cxn modelId="{A405EEDF-1923-42A0-9BBF-8216223A4C2F}" type="presParOf" srcId="{9E3193B6-4B51-4310-9D0C-DAA85383205A}" destId="{B58C13D3-43E4-4818-8070-9036B5D7DFAE}" srcOrd="2" destOrd="0" presId="urn:microsoft.com/office/officeart/2005/8/layout/process1"/>
    <dgm:cxn modelId="{64F0AC80-3032-4AE6-A717-7F4A6AA5AB38}" type="presParOf" srcId="{9E3193B6-4B51-4310-9D0C-DAA85383205A}" destId="{BBB375E7-5BEC-45B5-B409-F574CECF323A}" srcOrd="3" destOrd="0" presId="urn:microsoft.com/office/officeart/2005/8/layout/process1"/>
    <dgm:cxn modelId="{9017293E-C298-493F-BAAC-023ABB5F0443}" type="presParOf" srcId="{BBB375E7-5BEC-45B5-B409-F574CECF323A}" destId="{6B92DE38-CE46-4ACD-944F-E462085A5A95}" srcOrd="0" destOrd="0" presId="urn:microsoft.com/office/officeart/2005/8/layout/process1"/>
    <dgm:cxn modelId="{2F4F53C6-9952-498F-82DA-BD3CC1F2D581}" type="presParOf" srcId="{9E3193B6-4B51-4310-9D0C-DAA85383205A}" destId="{F1E0CA1C-2E28-4525-AED1-F2804A8ED63E}" srcOrd="4" destOrd="0" presId="urn:microsoft.com/office/officeart/2005/8/layout/process1"/>
    <dgm:cxn modelId="{943D92C0-6D55-4EBC-A411-FD13DDCB9C21}" type="presParOf" srcId="{9E3193B6-4B51-4310-9D0C-DAA85383205A}" destId="{58709654-D04B-4EE7-8606-7E5D9C445A2A}" srcOrd="5" destOrd="0" presId="urn:microsoft.com/office/officeart/2005/8/layout/process1"/>
    <dgm:cxn modelId="{5844A1F5-9CF7-43A6-9CFE-BB2A22302038}" type="presParOf" srcId="{58709654-D04B-4EE7-8606-7E5D9C445A2A}" destId="{AA1CC402-91EF-42F5-A4EF-263E0B0CEB59}" srcOrd="0" destOrd="0" presId="urn:microsoft.com/office/officeart/2005/8/layout/process1"/>
    <dgm:cxn modelId="{DB1E7AE7-1E12-413D-B3B2-67A2DDFA12DC}" type="presParOf" srcId="{9E3193B6-4B51-4310-9D0C-DAA85383205A}" destId="{729A4E26-FC74-4C94-B390-B1398A75897D}" srcOrd="6" destOrd="0" presId="urn:microsoft.com/office/officeart/2005/8/layout/process1"/>
  </dgm:cxnLst>
  <dgm:bg/>
  <dgm:whole/>
  <dgm:extLst>
    <a:ext uri="http://schemas.microsoft.com/office/drawing/2008/diagram"/>
  </dgm:extLst>
</dgm:dataModel>
</file>

<file path=ppt/diagrams/layout1.xml><?xml version="1.0" encoding="utf-8"?>
<dgm:layoutDef xmlns:dgm="http://schemas.openxmlformats.org/drawingml/2006/diagram" xmlns:a="http://schemas.openxmlformats.org/drawingml/2006/main" uniqueId="urn:microsoft.com/office/officeart/2005/8/layout/venn2">
  <dgm:title val=""/>
  <dgm:desc val=""/>
  <dgm:catLst>
    <dgm:cat type="relationship" pri="30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resizeHandles val="exact"/>
    </dgm:varLst>
    <dgm:alg type="composite">
      <dgm:param type="ar" val="1"/>
    </dgm:alg>
    <dgm:shape xmlns:r="http://schemas.openxmlformats.org/officeDocument/2006/relationships" r:blip="">
      <dgm:adjLst/>
    </dgm:shape>
    <dgm:presOf/>
    <dgm:choose name="Name1">
      <dgm:if name="Name2" axis="ch" ptType="node" func="cnt" op="lte" val="3">
        <dgm:constrLst>
          <dgm:constr type="w" for="ch" forName="comp1" refType="w"/>
          <dgm:constr type="h" for="ch" forName="comp1" refType="w" refFor="ch" refForName="comp1"/>
          <dgm:constr type="w" for="ch" forName="comp2" refType="w" fact="0.75"/>
          <dgm:constr type="h" for="ch" forName="comp2" refType="w" refFor="ch" refForName="comp2"/>
          <dgm:constr type="ctrX" for="ch" forName="comp2" refType="ctrX" refFor="ch" refForName="comp1"/>
          <dgm:constr type="b" for="ch" forName="comp2" refType="b" refFor="ch" refForName="comp1"/>
          <dgm:constr type="w" for="ch" forName="comp3" refType="w" fact="0.5"/>
          <dgm:constr type="h" for="ch" forName="comp3" refType="w" refFor="ch" refForName="comp3"/>
          <dgm:constr type="ctrX" for="ch" forName="comp3" refType="ctrX" refFor="ch" refForName="comp1"/>
          <dgm:constr type="b" for="ch" forName="comp3" refType="b" refFor="ch" refForName="comp1"/>
          <dgm:constr type="primFontSz" for="des" ptType="node" op="equ" val="65"/>
        </dgm:constrLst>
      </dgm:if>
      <dgm:if name="Name3" axis="ch" ptType="node" func="cnt" op="equ" val="4">
        <dgm:constrLst>
          <dgm:constr type="w" for="ch" forName="comp1" refType="w"/>
          <dgm:constr type="h" for="ch" forName="comp1" refType="w" refFor="ch" refForName="comp1"/>
          <dgm:constr type="w" for="ch" forName="comp2" refType="w" fact="0.8"/>
          <dgm:constr type="h" for="ch" forName="comp2" refType="w" refFor="ch" refForName="comp2"/>
          <dgm:constr type="ctrX" for="ch" forName="comp2" refType="ctrX" refFor="ch" refForName="comp1"/>
          <dgm:constr type="b" for="ch" forName="comp2" refType="b" refFor="ch" refForName="comp1"/>
          <dgm:constr type="w" for="ch" forName="comp3" refType="w" fact="0.6"/>
          <dgm:constr type="h" for="ch" forName="comp3" refType="w" refFor="ch" refForName="comp3"/>
          <dgm:constr type="ctrX" for="ch" forName="comp3" refType="ctrX" refFor="ch" refForName="comp1"/>
          <dgm:constr type="b" for="ch" forName="comp3" refType="b" refFor="ch" refForName="comp1"/>
          <dgm:constr type="w" for="ch" forName="comp4" refType="w" fact="0.4"/>
          <dgm:constr type="h" for="ch" forName="comp4" refType="w" refFor="ch" refForName="comp4"/>
          <dgm:constr type="ctrX" for="ch" forName="comp4" refType="ctrX" refFor="ch" refForName="comp1"/>
          <dgm:constr type="b" for="ch" forName="comp4" refType="b" refFor="ch" refForName="comp1"/>
          <dgm:constr type="primFontSz" for="des" ptType="node" op="equ" val="65"/>
        </dgm:constrLst>
      </dgm:if>
      <dgm:else name="Name4">
        <dgm:constrLst>
          <dgm:constr type="w" for="ch" forName="comp1" refType="w"/>
          <dgm:constr type="h" for="ch" forName="comp1" refType="w" refFor="ch" refForName="comp1"/>
          <dgm:constr type="w" for="ch" forName="comp2" refType="w" fact="0.85"/>
          <dgm:constr type="h" for="ch" forName="comp2" refType="w" refFor="ch" refForName="comp2"/>
          <dgm:constr type="ctrX" for="ch" forName="comp2" refType="ctrX" refFor="ch" refForName="comp1"/>
          <dgm:constr type="b" for="ch" forName="comp2" refType="b" refFor="ch" refForName="comp1"/>
          <dgm:constr type="w" for="ch" forName="comp3" refType="w" fact="0.7"/>
          <dgm:constr type="h" for="ch" forName="comp3" refType="w" refFor="ch" refForName="comp3"/>
          <dgm:constr type="ctrX" for="ch" forName="comp3" refType="ctrX" refFor="ch" refForName="comp1"/>
          <dgm:constr type="b" for="ch" forName="comp3" refType="b" refFor="ch" refForName="comp1"/>
          <dgm:constr type="w" for="ch" forName="comp4" refType="w" fact="0.55"/>
          <dgm:constr type="h" for="ch" forName="comp4" refType="w" refFor="ch" refForName="comp4"/>
          <dgm:constr type="ctrX" for="ch" forName="comp4" refType="ctrX" refFor="ch" refForName="comp1"/>
          <dgm:constr type="b" for="ch" forName="comp4" refType="b" refFor="ch" refForName="comp1"/>
          <dgm:constr type="w" for="ch" forName="comp5" refType="w" fact="0.4"/>
          <dgm:constr type="h" for="ch" forName="comp5" refType="w" refFor="ch" refForName="comp5"/>
          <dgm:constr type="ctrX" for="ch" forName="comp5" refType="ctrX" refFor="ch" refForName="comp1"/>
          <dgm:constr type="b" for="ch" forName="comp5" refType="b" refFor="ch" refForName="comp1"/>
          <dgm:constr type="w" for="ch" forName="comp6" refType="w" fact="0.25"/>
          <dgm:constr type="h" for="ch" forName="comp6" refType="w" refFor="ch" refForName="comp6"/>
          <dgm:constr type="ctrX" for="ch" forName="comp6" refType="ctrX" refFor="ch" refForName="comp1"/>
          <dgm:constr type="b" for="ch" forName="comp6" refType="b" refFor="ch" refForName="comp1"/>
          <dgm:constr type="w" for="ch" forName="comp7" refType="w" fact="0.15"/>
          <dgm:constr type="h" for="ch" forName="comp7" refType="w" refFor="ch" refForName="comp7"/>
          <dgm:constr type="ctrX" for="ch" forName="comp7" refType="ctrX" refFor="ch" refForName="comp1"/>
          <dgm:constr type="b" for="ch" forName="comp7" refType="b" refFor="ch" refForName="comp1"/>
          <dgm:constr type="primFontSz" for="des" ptType="node" op="equ" val="65"/>
        </dgm:constrLst>
      </dgm:else>
    </dgm:choose>
    <dgm:ruleLst/>
    <dgm:choose name="Name5">
      <dgm:if name="Name6" axis="ch" ptType="node" func="cnt" op="gte" val="1">
        <dgm:layoutNode name="comp1">
          <dgm:alg type="composite"/>
          <dgm:shape xmlns:r="http://schemas.openxmlformats.org/officeDocument/2006/relationships" r:blip="">
            <dgm:adjLst/>
          </dgm:shape>
          <dgm:presOf/>
          <dgm:choose name="Name7">
            <dgm:if name="Name8" axis="ch" ptType="node" func="cnt" op="equ" val="1">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5"/>
                <dgm:constr type="w" for="ch" forName="c1text" refType="w" refFor="ch" refForName="circle1" fact="0.70711"/>
                <dgm:constr type="h" for="ch" forName="c1text" refType="h" refFor="ch" refForName="circle1" fact="0.5"/>
              </dgm:constrLst>
            </dgm:if>
            <dgm:if name="Name9" axis="ch" ptType="node" func="cnt" op="equ" val="2">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6"/>
                <dgm:constr type="w" for="ch" forName="c1text" refType="w" refFor="ch" refForName="circle1" fact="0.525"/>
                <dgm:constr type="h" for="ch" forName="c1text" refType="h" refFor="ch" refForName="circle1" fact="0.17"/>
              </dgm:constrLst>
            </dgm:if>
            <dgm:if name="Name10" axis="ch" ptType="node" func="cnt" op="equ" val="3">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3495"/>
                <dgm:constr type="h" for="ch" forName="c1text" refType="h" refFor="ch" refForName="circle1" fact="0.15"/>
              </dgm:constrLst>
            </dgm:if>
            <dgm:if name="Name11" axis="ch" ptType="node" func="cnt" op="equ" val="4">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2796"/>
                <dgm:constr type="h" for="ch" forName="c1text" refType="h" refFor="ch" refForName="circle1" fact="0.15"/>
              </dgm:constrLst>
            </dgm:if>
            <dgm:if name="Name12" axis="ch" ptType="node" func="cnt" op="gte" val="5">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
                <dgm:constr type="w" for="ch" forName="c1text" refType="w" refFor="ch" refForName="circle1" fact="0.375"/>
                <dgm:constr type="h" for="ch" forName="c1text" refType="h" refFor="ch" refForName="circle1" fact="0.1"/>
              </dgm:constrLst>
            </dgm:if>
            <dgm:else name="Name13"/>
          </dgm:choose>
          <dgm:ruleLst/>
          <dgm:layoutNode name="circle1" styleLbl="node1">
            <dgm:alg type="sp"/>
            <dgm:shape xmlns:r="http://schemas.openxmlformats.org/officeDocument/2006/relationships" type="ellipse" r:blip="">
              <dgm:adjLst/>
            </dgm:shape>
            <dgm:presOf axis="ch desOrSelf" ptType="node node" st="1 1" cnt="1 0"/>
            <dgm:constrLst>
              <dgm:constr type="h" refType="w"/>
            </dgm:constrLst>
            <dgm:ruleLst/>
          </dgm:layoutNode>
          <dgm:layoutNode name="c1text">
            <dgm:varLst>
              <dgm:bulletEnabled val="1"/>
            </dgm:varLst>
            <dgm:alg type="tx"/>
            <dgm:shape xmlns:r="http://schemas.openxmlformats.org/officeDocument/2006/relationships" type="rect" r:blip="" hideGeom="1">
              <dgm:adjLst/>
            </dgm:shape>
            <dgm:presOf axis="ch desOrSelf" ptType="node node" st="1 1" cnt="1 0"/>
            <dgm:constrLst/>
            <dgm:ruleLst>
              <dgm:rule type="primFontSz" val="5" fact="NaN" max="NaN"/>
            </dgm:ruleLst>
          </dgm:layoutNode>
        </dgm:layoutNode>
      </dgm:if>
      <dgm:else name="Name14"/>
    </dgm:choose>
    <dgm:choose name="Name15">
      <dgm:if name="Name16" axis="ch" ptType="node" func="cnt" op="gte" val="2">
        <dgm:layoutNode name="comp2">
          <dgm:alg type="composite"/>
          <dgm:shape xmlns:r="http://schemas.openxmlformats.org/officeDocument/2006/relationships" r:blip="">
            <dgm:adjLst/>
          </dgm:shape>
          <dgm:presOf/>
          <dgm:choose name="Name17">
            <dgm:if name="Name18" axis="ch" ptType="node" func="cnt" op="equ" val="2">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5"/>
                <dgm:constr type="w" for="ch" forName="c2text" refType="w" refFor="ch" refForName="circle2" fact="0.70711"/>
                <dgm:constr type="h" for="ch" forName="c2text" refType="h" refFor="ch" refForName="circle2" fact="0.5"/>
              </dgm:constrLst>
            </dgm:if>
            <dgm:if name="Name19" axis="ch" ptType="node" func="cnt" op="equ" val="3">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625"/>
                <dgm:constr type="w" for="ch" forName="c2text" refType="w" refFor="ch" refForName="circle2" fact="0.466"/>
                <dgm:constr type="h" for="ch" forName="c2text" refType="h" refFor="ch" refForName="circle2" fact="0.1875"/>
              </dgm:constrLst>
            </dgm:if>
            <dgm:if name="Name20" axis="ch" ptType="node" func="cnt" op="equ" val="4">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
                <dgm:constr type="w" for="ch" forName="c2text" refType="w" refFor="ch" refForName="circle2" fact="0.3495"/>
                <dgm:constr type="h" for="ch" forName="c2text" refType="h" refFor="ch" refForName="circle2" fact="0.18"/>
              </dgm:constrLst>
            </dgm:if>
            <dgm:if name="Name21" axis="ch" ptType="node" func="cnt" op="gte" val="5">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15"/>
                <dgm:constr type="w" for="ch" forName="c2text" refType="w" refFor="ch" refForName="circle2" fact="0.43125"/>
                <dgm:constr type="h" for="ch" forName="c2text" refType="h" refFor="ch" refForName="circle2" fact="0.115"/>
              </dgm:constrLst>
            </dgm:if>
            <dgm:else name="Name22"/>
          </dgm:choose>
          <dgm:ruleLst/>
          <dgm:layoutNode name="circle2" styleLbl="node1">
            <dgm:alg type="sp"/>
            <dgm:shape xmlns:r="http://schemas.openxmlformats.org/officeDocument/2006/relationships" type="ellipse" r:blip="">
              <dgm:adjLst/>
            </dgm:shape>
            <dgm:presOf axis="ch desOrSelf" ptType="node node" st="2 1" cnt="1 0"/>
            <dgm:constrLst>
              <dgm:constr type="h" refType="w"/>
            </dgm:constrLst>
            <dgm:ruleLst/>
          </dgm:layoutNode>
          <dgm:layoutNode name="c2text">
            <dgm:varLst>
              <dgm:bulletEnabled val="1"/>
            </dgm:varLst>
            <dgm:alg type="tx"/>
            <dgm:shape xmlns:r="http://schemas.openxmlformats.org/officeDocument/2006/relationships" type="rect" r:blip="" hideGeom="1">
              <dgm:adjLst/>
            </dgm:shape>
            <dgm:presOf axis="ch desOrSelf" ptType="node node" st="2 1" cnt="1 0"/>
            <dgm:constrLst/>
            <dgm:ruleLst>
              <dgm:rule type="primFontSz" val="5" fact="NaN" max="NaN"/>
            </dgm:ruleLst>
          </dgm:layoutNode>
        </dgm:layoutNode>
      </dgm:if>
      <dgm:else name="Name23"/>
    </dgm:choose>
    <dgm:choose name="Name24">
      <dgm:if name="Name25" axis="ch" ptType="node" func="cnt" op="gte" val="3">
        <dgm:layoutNode name="comp3">
          <dgm:alg type="composite"/>
          <dgm:shape xmlns:r="http://schemas.openxmlformats.org/officeDocument/2006/relationships" r:blip="">
            <dgm:adjLst/>
          </dgm:shape>
          <dgm:presOf/>
          <dgm:choose name="Name26">
            <dgm:if name="Name27" axis="ch" ptType="node" func="cnt" op="equ" val="3">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5"/>
                <dgm:constr type="w" for="ch" forName="c3text" refType="w" refFor="ch" refForName="circle3" fact="0.70711"/>
                <dgm:constr type="h" for="ch" forName="c3text" refType="h" refFor="ch" refForName="circle3" fact="0.5"/>
              </dgm:constrLst>
            </dgm:if>
            <dgm:if name="Name28" axis="ch" ptType="node" func="cnt" op="equ" val="4">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875"/>
                <dgm:constr type="w" for="ch" forName="c3text" refType="w" refFor="ch" refForName="circle3" fact="0.466"/>
                <dgm:constr type="h" for="ch" forName="c3text" refType="h" refFor="ch" refForName="circle3" fact="0.225"/>
              </dgm:constrLst>
            </dgm:if>
            <dgm:if name="Name29" axis="ch" ptType="node" func="cnt" op="gte" val="5">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38"/>
                <dgm:constr type="w" for="ch" forName="c3text" refType="w" refFor="ch" refForName="circle3" fact="0.5175"/>
                <dgm:constr type="h" for="ch" forName="c3text" refType="h" refFor="ch" refForName="circle3" fact="0.138"/>
              </dgm:constrLst>
            </dgm:if>
            <dgm:else name="Name30"/>
          </dgm:choose>
          <dgm:ruleLst/>
          <dgm:layoutNode name="circle3" styleLbl="node1">
            <dgm:alg type="sp"/>
            <dgm:shape xmlns:r="http://schemas.openxmlformats.org/officeDocument/2006/relationships" type="ellipse" r:blip="">
              <dgm:adjLst/>
            </dgm:shape>
            <dgm:presOf axis="ch desOrSelf" ptType="node node" st="3 1" cnt="1 0"/>
            <dgm:constrLst>
              <dgm:constr type="h" refType="w"/>
            </dgm:constrLst>
            <dgm:ruleLst/>
          </dgm:layoutNode>
          <dgm:layoutNode name="c3text">
            <dgm:varLst>
              <dgm:bulletEnabled val="1"/>
            </dgm:varLst>
            <dgm:alg type="tx"/>
            <dgm:shape xmlns:r="http://schemas.openxmlformats.org/officeDocument/2006/relationships" type="rect" r:blip="" hideGeom="1">
              <dgm:adjLst/>
            </dgm:shape>
            <dgm:presOf axis="ch desOrSelf" ptType="node node" st="3 1" cnt="1 0"/>
            <dgm:constrLst/>
            <dgm:ruleLst>
              <dgm:rule type="primFontSz" val="5" fact="NaN" max="NaN"/>
            </dgm:ruleLst>
          </dgm:layoutNode>
        </dgm:layoutNode>
      </dgm:if>
      <dgm:else name="Name31"/>
    </dgm:choose>
    <dgm:choose name="Name32">
      <dgm:if name="Name33" axis="ch" ptType="node" func="cnt" op="gte" val="4">
        <dgm:layoutNode name="comp4">
          <dgm:alg type="composite"/>
          <dgm:shape xmlns:r="http://schemas.openxmlformats.org/officeDocument/2006/relationships" r:blip="">
            <dgm:adjLst/>
          </dgm:shape>
          <dgm:presOf/>
          <dgm:choose name="Name34">
            <dgm:if name="Name35" axis="ch" ptType="node" func="cnt" op="equ" val="4">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5"/>
                <dgm:constr type="w" for="ch" forName="c4text" refType="w" refFor="ch" refForName="circle4" fact="0.70711"/>
                <dgm:constr type="h" for="ch" forName="c4text" refType="h" refFor="ch" refForName="circle4" fact="0.5"/>
              </dgm:constrLst>
            </dgm:if>
            <dgm:if name="Name36" axis="ch" ptType="node" func="cnt" op="gte" val="5">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18"/>
                <dgm:constr type="w" for="ch" forName="c4text" refType="w" refFor="ch" refForName="circle4" fact="0.54"/>
                <dgm:constr type="h" for="ch" forName="c4text" refType="h" refFor="ch" refForName="circle4" fact="0.18"/>
              </dgm:constrLst>
            </dgm:if>
            <dgm:else name="Name37"/>
          </dgm:choose>
          <dgm:ruleLst/>
          <dgm:layoutNode name="circle4" styleLbl="node1">
            <dgm:alg type="sp"/>
            <dgm:shape xmlns:r="http://schemas.openxmlformats.org/officeDocument/2006/relationships" type="ellipse" r:blip="">
              <dgm:adjLst/>
            </dgm:shape>
            <dgm:presOf axis="ch desOrSelf" ptType="node node" st="4 1" cnt="1 0"/>
            <dgm:constrLst>
              <dgm:constr type="h" refType="w"/>
            </dgm:constrLst>
            <dgm:ruleLst/>
          </dgm:layoutNode>
          <dgm:layoutNode name="c4text">
            <dgm:varLst>
              <dgm:bulletEnabled val="1"/>
            </dgm:varLst>
            <dgm:alg type="tx"/>
            <dgm:shape xmlns:r="http://schemas.openxmlformats.org/officeDocument/2006/relationships" type="rect" r:blip="" hideGeom="1">
              <dgm:adjLst/>
            </dgm:shape>
            <dgm:presOf axis="ch desOrSelf" ptType="node node" st="4 1" cnt="1 0"/>
            <dgm:constrLst/>
            <dgm:ruleLst>
              <dgm:rule type="primFontSz" val="5" fact="NaN" max="NaN"/>
            </dgm:ruleLst>
          </dgm:layoutNode>
        </dgm:layoutNode>
      </dgm:if>
      <dgm:else name="Name38"/>
    </dgm:choose>
    <dgm:choose name="Name39">
      <dgm:if name="Name40" axis="ch" ptType="node" func="cnt" op="gte" val="5">
        <dgm:layoutNode name="comp5">
          <dgm:alg type="composite"/>
          <dgm:shape xmlns:r="http://schemas.openxmlformats.org/officeDocument/2006/relationships" r:blip="">
            <dgm:adjLst/>
          </dgm:shape>
          <dgm:presOf/>
          <dgm:choose name="Name41">
            <dgm:if name="Name42" axis="ch" ptType="node" func="cnt" op="equ" val="5">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5"/>
                <dgm:constr type="w" for="ch" forName="c5text" refType="w" refFor="ch" refForName="circle5" fact="0.70711"/>
                <dgm:constr type="h" for="ch" forName="c5text" refType="h" refFor="ch" refForName="circle5" fact="0.5"/>
              </dgm:constrLst>
            </dgm:if>
            <dgm:if name="Name43" axis="ch" ptType="node" func="cnt" op="gte" val="6">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25"/>
                <dgm:constr type="w" for="ch" forName="c5text" refType="w" refFor="ch" refForName="circle5" fact="0.65"/>
                <dgm:constr type="h" for="ch" forName="c5text" refType="h" refFor="ch" refForName="circle5" fact="0.25"/>
              </dgm:constrLst>
            </dgm:if>
            <dgm:else name="Name44"/>
          </dgm:choose>
          <dgm:ruleLst/>
          <dgm:layoutNode name="circle5" styleLbl="node1">
            <dgm:alg type="sp"/>
            <dgm:shape xmlns:r="http://schemas.openxmlformats.org/officeDocument/2006/relationships" type="ellipse" r:blip="">
              <dgm:adjLst/>
            </dgm:shape>
            <dgm:presOf axis="ch desOrSelf" ptType="node node" st="5 1" cnt="1 0"/>
            <dgm:constrLst>
              <dgm:constr type="h" refType="w"/>
            </dgm:constrLst>
            <dgm:ruleLst/>
          </dgm:layoutNode>
          <dgm:layoutNode name="c5text">
            <dgm:varLst>
              <dgm:bulletEnabled val="1"/>
            </dgm:varLst>
            <dgm:alg type="tx"/>
            <dgm:shape xmlns:r="http://schemas.openxmlformats.org/officeDocument/2006/relationships" type="rect" r:blip="" hideGeom="1">
              <dgm:adjLst/>
            </dgm:shape>
            <dgm:presOf axis="ch desOrSelf" ptType="node node" st="5 1" cnt="1 0"/>
            <dgm:constrLst/>
            <dgm:ruleLst>
              <dgm:rule type="primFontSz" val="5" fact="NaN" max="NaN"/>
            </dgm:ruleLst>
          </dgm:layoutNode>
        </dgm:layoutNode>
      </dgm:if>
      <dgm:else name="Name45"/>
    </dgm:choose>
    <dgm:choose name="Name46">
      <dgm:if name="Name47" axis="ch" ptType="node" func="cnt" op="gte" val="6">
        <dgm:layoutNode name="comp6">
          <dgm:alg type="composite"/>
          <dgm:shape xmlns:r="http://schemas.openxmlformats.org/officeDocument/2006/relationships" r:blip="">
            <dgm:adjLst/>
          </dgm:shape>
          <dgm:presOf/>
          <dgm:choose name="Name48">
            <dgm:if name="Name49" axis="ch" ptType="node" func="cnt" op="equ" val="6">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5"/>
                <dgm:constr type="w" for="ch" forName="c6text" refType="w" refFor="ch" refForName="circle6" fact="0.70711"/>
                <dgm:constr type="h" for="ch" forName="c6text" refType="h" refFor="ch" refForName="circle6" fact="0.5"/>
              </dgm:constrLst>
            </dgm:if>
            <dgm:if name="Name50" axis="ch" ptType="node" func="cnt" op="gte" val="7">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27"/>
                <dgm:constr type="w" for="ch" forName="c6text" refType="w" refFor="ch" refForName="circle6" fact="0.68"/>
                <dgm:constr type="h" for="ch" forName="c6text" refType="h" refFor="ch" refForName="circle6" fact="0.241"/>
              </dgm:constrLst>
            </dgm:if>
            <dgm:else name="Name51"/>
          </dgm:choose>
          <dgm:ruleLst/>
          <dgm:layoutNode name="circle6" styleLbl="node1">
            <dgm:alg type="sp"/>
            <dgm:shape xmlns:r="http://schemas.openxmlformats.org/officeDocument/2006/relationships" type="ellipse" r:blip="">
              <dgm:adjLst/>
            </dgm:shape>
            <dgm:presOf axis="ch desOrSelf" ptType="node node" st="6 1" cnt="1 0"/>
            <dgm:constrLst>
              <dgm:constr type="h" refType="w"/>
            </dgm:constrLst>
            <dgm:ruleLst/>
          </dgm:layoutNode>
          <dgm:layoutNode name="c6text">
            <dgm:varLst>
              <dgm:bulletEnabled val="1"/>
            </dgm:varLst>
            <dgm:alg type="tx"/>
            <dgm:shape xmlns:r="http://schemas.openxmlformats.org/officeDocument/2006/relationships" type="rect" r:blip="" hideGeom="1">
              <dgm:adjLst/>
            </dgm:shape>
            <dgm:presOf axis="ch desOrSelf" ptType="node node" st="6 1" cnt="1 0"/>
            <dgm:constrLst/>
            <dgm:ruleLst>
              <dgm:rule type="primFontSz" val="5" fact="NaN" max="NaN"/>
            </dgm:ruleLst>
          </dgm:layoutNode>
        </dgm:layoutNode>
      </dgm:if>
      <dgm:else name="Name52"/>
    </dgm:choose>
    <dgm:choose name="Name53">
      <dgm:if name="Name54" axis="ch" ptType="node" func="cnt" op="gte" val="7">
        <dgm:layoutNode name="comp7">
          <dgm:alg type="composite"/>
          <dgm:shape xmlns:r="http://schemas.openxmlformats.org/officeDocument/2006/relationships" r:blip="">
            <dgm:adjLst/>
          </dgm:shape>
          <dgm:presOf/>
          <dgm:constrLst>
            <dgm:constr type="w" for="ch" forName="circle7" refType="w"/>
            <dgm:constr type="h" for="ch" forName="circle7" refType="h"/>
            <dgm:constr type="ctrX" for="ch" forName="circle7" refType="w" fact="0.5"/>
            <dgm:constr type="ctrY" for="ch" forName="circle7" refType="h" fact="0.5"/>
            <dgm:constr type="ctrX" for="ch" forName="c7text" refType="w" fact="0.5"/>
            <dgm:constr type="ctrY" for="ch" forName="c7text" refType="h" fact="0.5"/>
            <dgm:constr type="w" for="ch" forName="c7text" refType="w" refFor="ch" refForName="circle7" fact="0.70711"/>
            <dgm:constr type="h" for="ch" forName="c7text" refType="h" refFor="ch" refForName="circle7" fact="0.5"/>
          </dgm:constrLst>
          <dgm:ruleLst/>
          <dgm:layoutNode name="circle7" styleLbl="node1">
            <dgm:alg type="sp"/>
            <dgm:shape xmlns:r="http://schemas.openxmlformats.org/officeDocument/2006/relationships" type="ellipse" r:blip="">
              <dgm:adjLst/>
            </dgm:shape>
            <dgm:presOf axis="ch desOrSelf" ptType="node node" st="7 1" cnt="1 0"/>
            <dgm:constrLst>
              <dgm:constr type="h" refType="w"/>
            </dgm:constrLst>
            <dgm:ruleLst/>
          </dgm:layoutNode>
          <dgm:layoutNode name="c7text">
            <dgm:varLst>
              <dgm:bulletEnabled val="1"/>
            </dgm:varLst>
            <dgm:alg type="tx"/>
            <dgm:shape xmlns:r="http://schemas.openxmlformats.org/officeDocument/2006/relationships" type="rect" r:blip="" hideGeom="1">
              <dgm:adjLst/>
            </dgm:shape>
            <dgm:presOf axis="ch desOrSelf" ptType="node node" st="7 1" cnt="1 0"/>
            <dgm:constrLst/>
            <dgm:ruleLst>
              <dgm:rule type="primFontSz" val="5" fact="NaN" max="NaN"/>
            </dgm:ruleLst>
          </dgm:layoutNode>
        </dgm:layoutNode>
      </dgm:if>
      <dgm:else name="Name55"/>
    </dgm:choose>
  </dgm:layoutNode>
</dgm:layoutDef>
</file>

<file path=ppt/diagrams/layout2.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rtl="0">
              <a:defRPr sz="1200">
                <a:latin typeface="Times New Roman" pitchFamily="18" charset="0"/>
                <a:cs typeface="Arial" pitchFamily="34" charset="0"/>
              </a:defRPr>
            </a:lvl1pPr>
          </a:lstStyle>
          <a:p>
            <a:pPr>
              <a:defRPr/>
            </a:pPr>
            <a:endParaRPr lang="en-US"/>
          </a:p>
        </p:txBody>
      </p:sp>
      <p:sp>
        <p:nvSpPr>
          <p:cNvPr id="5123" name="Rectangle 3"/>
          <p:cNvSpPr>
            <a:spLocks noGrp="1" noChangeArrowheads="1"/>
          </p:cNvSpPr>
          <p:nvPr>
            <p:ph type="dt" sz="quarter" idx="1"/>
          </p:nvPr>
        </p:nvSpPr>
        <p:spPr bwMode="auto">
          <a:xfrm>
            <a:off x="28575"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200">
                <a:latin typeface="Times New Roman" pitchFamily="18" charset="0"/>
                <a:cs typeface="Arial" pitchFamily="34" charset="0"/>
              </a:defRPr>
            </a:lvl1pPr>
          </a:lstStyle>
          <a:p>
            <a:pPr>
              <a:defRPr/>
            </a:pPr>
            <a:endParaRPr lang="en-US"/>
          </a:p>
        </p:txBody>
      </p:sp>
      <p:sp>
        <p:nvSpPr>
          <p:cNvPr id="5124" name="Rectangle 4"/>
          <p:cNvSpPr>
            <a:spLocks noGrp="1" noChangeArrowheads="1"/>
          </p:cNvSpPr>
          <p:nvPr>
            <p:ph type="ftr" sz="quarter" idx="2"/>
          </p:nvPr>
        </p:nvSpPr>
        <p:spPr bwMode="auto">
          <a:xfrm>
            <a:off x="388620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rtl="0">
              <a:defRPr sz="1200">
                <a:latin typeface="Times New Roman" pitchFamily="18" charset="0"/>
                <a:cs typeface="Arial" pitchFamily="34" charset="0"/>
              </a:defRPr>
            </a:lvl1pPr>
          </a:lstStyle>
          <a:p>
            <a:pPr>
              <a:defRPr/>
            </a:pPr>
            <a:endParaRPr lang="en-US"/>
          </a:p>
        </p:txBody>
      </p:sp>
      <p:sp>
        <p:nvSpPr>
          <p:cNvPr id="5125" name="Rectangle 5"/>
          <p:cNvSpPr>
            <a:spLocks noGrp="1" noChangeArrowheads="1"/>
          </p:cNvSpPr>
          <p:nvPr>
            <p:ph type="sldNum" sz="quarter" idx="3"/>
          </p:nvPr>
        </p:nvSpPr>
        <p:spPr bwMode="auto">
          <a:xfrm>
            <a:off x="1588"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defRPr sz="1200">
                <a:latin typeface="Times New Roman" pitchFamily="18" charset="0"/>
                <a:cs typeface="Arial" pitchFamily="34" charset="0"/>
              </a:defRPr>
            </a:lvl1pPr>
          </a:lstStyle>
          <a:p>
            <a:pPr>
              <a:defRPr/>
            </a:pPr>
            <a:fld id="{1735F097-AE8A-4969-BAB1-AE5C92187537}" type="slidenum">
              <a:rPr lang="ar-SA"/>
              <a:pPr>
                <a:defRPr/>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rtl="0">
              <a:defRPr sz="1200">
                <a:latin typeface="Times New Roman" pitchFamily="18" charset="0"/>
                <a:cs typeface="Times New Roman" pitchFamily="18" charset="0"/>
              </a:defRPr>
            </a:lvl1pPr>
          </a:lstStyle>
          <a:p>
            <a:pPr>
              <a:defRPr/>
            </a:pPr>
            <a:endParaRPr lang="en-US"/>
          </a:p>
        </p:txBody>
      </p:sp>
      <p:sp>
        <p:nvSpPr>
          <p:cNvPr id="7171" name="Rectangle 3"/>
          <p:cNvSpPr>
            <a:spLocks noGrp="1" noChangeArrowheads="1"/>
          </p:cNvSpPr>
          <p:nvPr>
            <p:ph type="dt" idx="1"/>
          </p:nvPr>
        </p:nvSpPr>
        <p:spPr bwMode="auto">
          <a:xfrm>
            <a:off x="1588"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200">
                <a:latin typeface="Times New Roman" pitchFamily="18" charset="0"/>
                <a:cs typeface="Times New Roman" pitchFamily="18" charset="0"/>
              </a:defRPr>
            </a:lvl1pPr>
          </a:lstStyle>
          <a:p>
            <a:pPr>
              <a:defRPr/>
            </a:pPr>
            <a:endParaRPr lang="en-US"/>
          </a:p>
        </p:txBody>
      </p:sp>
      <p:sp>
        <p:nvSpPr>
          <p:cNvPr id="33796" name="Rectangle 4"/>
          <p:cNvSpPr>
            <a:spLocks noRo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7173"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ar-SA" noProof="0" smtClean="0"/>
              <a:t>انقر لتحرير أنماط النص الرئيسي</a:t>
            </a:r>
          </a:p>
          <a:p>
            <a:pPr lvl="1"/>
            <a:r>
              <a:rPr lang="ar-SA" noProof="0" smtClean="0"/>
              <a:t>المستوى الثاني</a:t>
            </a:r>
          </a:p>
          <a:p>
            <a:pPr lvl="2"/>
            <a:r>
              <a:rPr lang="ar-SA" noProof="0" smtClean="0"/>
              <a:t>المستوى الثالث</a:t>
            </a:r>
          </a:p>
          <a:p>
            <a:pPr lvl="3"/>
            <a:r>
              <a:rPr lang="ar-SA" noProof="0" smtClean="0"/>
              <a:t>المستوى الرابع</a:t>
            </a:r>
          </a:p>
          <a:p>
            <a:pPr lvl="4"/>
            <a:r>
              <a:rPr lang="ar-SA" noProof="0" smtClean="0"/>
              <a:t>المستوى الخامس</a:t>
            </a:r>
          </a:p>
        </p:txBody>
      </p:sp>
      <p:sp>
        <p:nvSpPr>
          <p:cNvPr id="7174" name="Rectangle 6"/>
          <p:cNvSpPr>
            <a:spLocks noGrp="1" noChangeArrowheads="1"/>
          </p:cNvSpPr>
          <p:nvPr>
            <p:ph type="ftr" sz="quarter" idx="4"/>
          </p:nvPr>
        </p:nvSpPr>
        <p:spPr bwMode="auto">
          <a:xfrm>
            <a:off x="388620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rtl="0">
              <a:defRPr sz="1200">
                <a:latin typeface="Times New Roman" pitchFamily="18" charset="0"/>
                <a:cs typeface="Times New Roman" pitchFamily="18" charset="0"/>
              </a:defRPr>
            </a:lvl1pPr>
          </a:lstStyle>
          <a:p>
            <a:pPr>
              <a:defRPr/>
            </a:pPr>
            <a:endParaRPr lang="en-US"/>
          </a:p>
        </p:txBody>
      </p:sp>
      <p:sp>
        <p:nvSpPr>
          <p:cNvPr id="7175" name="Rectangle 7"/>
          <p:cNvSpPr>
            <a:spLocks noGrp="1" noChangeArrowheads="1"/>
          </p:cNvSpPr>
          <p:nvPr>
            <p:ph type="sldNum" sz="quarter" idx="5"/>
          </p:nvPr>
        </p:nvSpPr>
        <p:spPr bwMode="auto">
          <a:xfrm>
            <a:off x="1588"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defRPr sz="1200">
                <a:latin typeface="Times New Roman" pitchFamily="18" charset="0"/>
                <a:cs typeface="Times New Roman" pitchFamily="18" charset="0"/>
              </a:defRPr>
            </a:lvl1pPr>
          </a:lstStyle>
          <a:p>
            <a:pPr>
              <a:defRPr/>
            </a:pPr>
            <a:fld id="{1EEF180A-580B-489C-BC4B-38595231C27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r" rtl="1"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1pPr>
    <a:lvl2pPr marL="457200" algn="r" rtl="1"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2pPr>
    <a:lvl3pPr marL="914400" algn="r" rtl="1"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3pPr>
    <a:lvl4pPr marL="1371600" algn="r" rtl="1"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4pPr>
    <a:lvl5pPr marL="1828800" algn="r" rtl="1"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100354" name="Rectangle 2"/>
          <p:cNvSpPr>
            <a:spLocks noGrp="1" noChangeArrowheads="1"/>
          </p:cNvSpPr>
          <p:nvPr>
            <p:ph type="ctrTitle"/>
          </p:nvPr>
        </p:nvSpPr>
        <p:spPr>
          <a:xfrm>
            <a:off x="2819400" y="3048000"/>
            <a:ext cx="6172200" cy="762000"/>
          </a:xfrm>
        </p:spPr>
        <p:txBody>
          <a:bodyPr/>
          <a:lstStyle>
            <a:lvl1pPr>
              <a:defRPr sz="4400"/>
            </a:lvl1pPr>
          </a:lstStyle>
          <a:p>
            <a:r>
              <a:rPr lang="en-US"/>
              <a:t>Click to edit Master title style</a:t>
            </a:r>
          </a:p>
        </p:txBody>
      </p:sp>
      <p:sp>
        <p:nvSpPr>
          <p:cNvPr id="100355" name="Rectangle 3"/>
          <p:cNvSpPr>
            <a:spLocks noGrp="1" noChangeArrowheads="1"/>
          </p:cNvSpPr>
          <p:nvPr>
            <p:ph type="subTitle" idx="1"/>
          </p:nvPr>
        </p:nvSpPr>
        <p:spPr>
          <a:xfrm>
            <a:off x="2895600" y="4114800"/>
            <a:ext cx="5486400" cy="1066800"/>
          </a:xfrm>
        </p:spPr>
        <p:txBody>
          <a:bodyPr/>
          <a:lstStyle>
            <a:lvl1pPr marL="0" indent="0">
              <a:buFontTx/>
              <a:buNone/>
              <a:defRPr/>
            </a:lvl1pPr>
          </a:lstStyle>
          <a:p>
            <a:r>
              <a:rPr lang="en-US"/>
              <a:t>Click to edit Master subtitle style</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68E68DF9-2D9C-484A-945F-E4846793CEF2}" type="slidenum">
              <a:rPr lang="ar-SA"/>
              <a:pPr>
                <a:defRPr/>
              </a:pPr>
              <a:t>‹#›</a:t>
            </a:fld>
            <a:endParaRPr lang="en-US"/>
          </a:p>
        </p:txBody>
      </p:sp>
    </p:spTree>
  </p:cSld>
  <p:clrMapOvr>
    <a:masterClrMapping/>
  </p:clrMapOvr>
  <p:transition spd="slow">
    <p:split orient="vert" dir="in"/>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EG"/>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BF528621-472C-41EE-87F7-8A452393C837}" type="slidenum">
              <a:rPr lang="ar-SA"/>
              <a:pPr>
                <a:defRPr/>
              </a:pPr>
              <a:t>‹#›</a:t>
            </a:fld>
            <a:endParaRPr lang="en-US"/>
          </a:p>
        </p:txBody>
      </p:sp>
    </p:spTree>
  </p:cSld>
  <p:clrMapOvr>
    <a:masterClrMapping/>
  </p:clrMapOvr>
  <p:transition spd="slow">
    <p:split orient="vert" dir="in"/>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r">
              <a:defRPr sz="4000" b="1" cap="all"/>
            </a:lvl1pPr>
          </a:lstStyle>
          <a:p>
            <a:r>
              <a:rPr lang="en-US" smtClean="0"/>
              <a:t>Click to edit Master title style</a:t>
            </a:r>
            <a:endParaRPr lang="ar-EG"/>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33A78030-E711-4E68-8287-21122437FFAA}" type="slidenum">
              <a:rPr lang="ar-SA"/>
              <a:pPr>
                <a:defRPr/>
              </a:pPr>
              <a:t>‹#›</a:t>
            </a:fld>
            <a:endParaRPr lang="en-US"/>
          </a:p>
        </p:txBody>
      </p:sp>
    </p:spTree>
  </p:cSld>
  <p:clrMapOvr>
    <a:masterClrMapping/>
  </p:clrMapOvr>
  <p:transition spd="slow">
    <p:split orient="vert" dir="in"/>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EG"/>
          </a:p>
        </p:txBody>
      </p:sp>
      <p:sp>
        <p:nvSpPr>
          <p:cNvPr id="3" name="Content Placeholder 2"/>
          <p:cNvSpPr>
            <a:spLocks noGrp="1"/>
          </p:cNvSpPr>
          <p:nvPr>
            <p:ph sz="half" idx="1"/>
          </p:nvPr>
        </p:nvSpPr>
        <p:spPr>
          <a:xfrm>
            <a:off x="0" y="685800"/>
            <a:ext cx="4495800" cy="5715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4" name="Content Placeholder 3"/>
          <p:cNvSpPr>
            <a:spLocks noGrp="1"/>
          </p:cNvSpPr>
          <p:nvPr>
            <p:ph sz="half" idx="2"/>
          </p:nvPr>
        </p:nvSpPr>
        <p:spPr>
          <a:xfrm>
            <a:off x="4648200" y="685800"/>
            <a:ext cx="4495800" cy="5715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CB5CC1E0-051F-49E8-9E39-BEE498B4C342}" type="slidenum">
              <a:rPr lang="ar-SA"/>
              <a:pPr>
                <a:defRPr/>
              </a:pPr>
              <a:t>‹#›</a:t>
            </a:fld>
            <a:endParaRPr lang="en-US"/>
          </a:p>
        </p:txBody>
      </p:sp>
    </p:spTree>
  </p:cSld>
  <p:clrMapOvr>
    <a:masterClrMapping/>
  </p:clrMapOvr>
  <p:transition spd="slow">
    <p:split orient="vert" dir="in"/>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ar-EG"/>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AE914ACE-B971-44CD-9D87-730811B6ADFE}" type="slidenum">
              <a:rPr lang="ar-SA"/>
              <a:pPr>
                <a:defRPr/>
              </a:pPr>
              <a:t>‹#›</a:t>
            </a:fld>
            <a:endParaRPr lang="en-US"/>
          </a:p>
        </p:txBody>
      </p:sp>
    </p:spTree>
  </p:cSld>
  <p:clrMapOvr>
    <a:masterClrMapping/>
  </p:clrMapOvr>
  <p:transition spd="slow">
    <p:split orient="vert" dir="in"/>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EG"/>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BC96D743-1F0B-453F-86F6-15CAE21400D3}" type="slidenum">
              <a:rPr lang="ar-SA"/>
              <a:pPr>
                <a:defRPr/>
              </a:pPr>
              <a:t>‹#›</a:t>
            </a:fld>
            <a:endParaRPr lang="en-US"/>
          </a:p>
        </p:txBody>
      </p:sp>
    </p:spTree>
  </p:cSld>
  <p:clrMapOvr>
    <a:masterClrMapping/>
  </p:clrMapOvr>
  <p:transition spd="slow">
    <p:split orient="vert" dir="in"/>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159EB7D9-7BDB-41A8-A73C-4C8B74742F74}" type="slidenum">
              <a:rPr lang="ar-SA"/>
              <a:pPr>
                <a:defRPr/>
              </a:pPr>
              <a:t>‹#›</a:t>
            </a:fld>
            <a:endParaRPr lang="en-US"/>
          </a:p>
        </p:txBody>
      </p:sp>
    </p:spTree>
  </p:cSld>
  <p:clrMapOvr>
    <a:masterClrMapping/>
  </p:clrMapOvr>
  <p:transition spd="slow">
    <p:split orient="vert" dir="in"/>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r">
              <a:defRPr sz="2000" b="1"/>
            </a:lvl1pPr>
          </a:lstStyle>
          <a:p>
            <a:r>
              <a:rPr lang="en-US" smtClean="0"/>
              <a:t>Click to edit Master title style</a:t>
            </a:r>
            <a:endParaRPr lang="ar-EG"/>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5D94A027-16D5-4ECC-88B7-7F5484C5F4DF}" type="slidenum">
              <a:rPr lang="ar-SA"/>
              <a:pPr>
                <a:defRPr/>
              </a:pPr>
              <a:t>‹#›</a:t>
            </a:fld>
            <a:endParaRPr lang="en-US"/>
          </a:p>
        </p:txBody>
      </p:sp>
    </p:spTree>
  </p:cSld>
  <p:clrMapOvr>
    <a:masterClrMapping/>
  </p:clrMapOvr>
  <p:transition spd="slow">
    <p:split orient="vert" dir="in"/>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r">
              <a:defRPr sz="2000" b="1"/>
            </a:lvl1pPr>
          </a:lstStyle>
          <a:p>
            <a:r>
              <a:rPr lang="en-US" smtClean="0"/>
              <a:t>Click to edit Master title style</a:t>
            </a:r>
            <a:endParaRPr lang="ar-EG"/>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ar-EG"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330A37A1-2F9E-47BC-8122-43A5530A87B7}" type="slidenum">
              <a:rPr lang="ar-SA"/>
              <a:pPr>
                <a:defRPr/>
              </a:pPr>
              <a:t>‹#›</a:t>
            </a:fld>
            <a:endParaRPr lang="en-US"/>
          </a:p>
        </p:txBody>
      </p:sp>
    </p:spTree>
  </p:cSld>
  <p:clrMapOvr>
    <a:masterClrMapping/>
  </p:clrMapOvr>
  <p:transition spd="slow">
    <p:split orient="vert" dir="in"/>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EG"/>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42CC05B5-FB30-4ABE-B5DF-FA442007C941}" type="slidenum">
              <a:rPr lang="ar-SA"/>
              <a:pPr>
                <a:defRPr/>
              </a:pPr>
              <a:t>‹#›</a:t>
            </a:fld>
            <a:endParaRPr lang="en-US"/>
          </a:p>
        </p:txBody>
      </p:sp>
    </p:spTree>
  </p:cSld>
  <p:clrMapOvr>
    <a:masterClrMapping/>
  </p:clrMapOvr>
  <p:transition spd="slow">
    <p:split orient="vert" dir="in"/>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0"/>
            <a:ext cx="2286000" cy="6400800"/>
          </a:xfrm>
        </p:spPr>
        <p:txBody>
          <a:bodyPr vert="eaVert"/>
          <a:lstStyle/>
          <a:p>
            <a:r>
              <a:rPr lang="en-US" smtClean="0"/>
              <a:t>Click to edit Master title style</a:t>
            </a:r>
            <a:endParaRPr lang="ar-EG"/>
          </a:p>
        </p:txBody>
      </p:sp>
      <p:sp>
        <p:nvSpPr>
          <p:cNvPr id="3" name="Vertical Text Placeholder 2"/>
          <p:cNvSpPr>
            <a:spLocks noGrp="1"/>
          </p:cNvSpPr>
          <p:nvPr>
            <p:ph type="body" orient="vert" idx="1"/>
          </p:nvPr>
        </p:nvSpPr>
        <p:spPr>
          <a:xfrm>
            <a:off x="0" y="0"/>
            <a:ext cx="6705600" cy="64008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A0DD76CD-5828-4CAD-AF40-A49FBA3D52B5}" type="slidenum">
              <a:rPr lang="ar-SA"/>
              <a:pPr>
                <a:defRPr/>
              </a:pPr>
              <a:t>‹#›</a:t>
            </a:fld>
            <a:endParaRPr lang="en-US"/>
          </a:p>
        </p:txBody>
      </p:sp>
    </p:spTree>
  </p:cSld>
  <p:clrMapOvr>
    <a:masterClrMapping/>
  </p:clrMapOvr>
  <p:transition spd="slow">
    <p:split orient="vert" dir="in"/>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2514600" y="228600"/>
            <a:ext cx="6324600" cy="533400"/>
          </a:xfrm>
        </p:spPr>
        <p:txBody>
          <a:bodyPr/>
          <a:lstStyle/>
          <a:p>
            <a:r>
              <a:rPr lang="en-US" smtClean="0"/>
              <a:t>Click to edit Master title style</a:t>
            </a:r>
            <a:endParaRPr lang="ar-EG"/>
          </a:p>
        </p:txBody>
      </p:sp>
      <p:sp>
        <p:nvSpPr>
          <p:cNvPr id="3" name="Text Placeholder 2"/>
          <p:cNvSpPr>
            <a:spLocks noGrp="1"/>
          </p:cNvSpPr>
          <p:nvPr>
            <p:ph type="body" sz="half" idx="1"/>
          </p:nvPr>
        </p:nvSpPr>
        <p:spPr>
          <a:xfrm>
            <a:off x="457200" y="1295400"/>
            <a:ext cx="4038600" cy="50260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4" name="Content Placeholder 3"/>
          <p:cNvSpPr>
            <a:spLocks noGrp="1"/>
          </p:cNvSpPr>
          <p:nvPr>
            <p:ph sz="quarter" idx="2"/>
          </p:nvPr>
        </p:nvSpPr>
        <p:spPr>
          <a:xfrm>
            <a:off x="4648200" y="1295400"/>
            <a:ext cx="4038600" cy="243681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5" name="Content Placeholder 4"/>
          <p:cNvSpPr>
            <a:spLocks noGrp="1"/>
          </p:cNvSpPr>
          <p:nvPr>
            <p:ph sz="quarter" idx="3"/>
          </p:nvPr>
        </p:nvSpPr>
        <p:spPr>
          <a:xfrm>
            <a:off x="4648200" y="3884613"/>
            <a:ext cx="4038600" cy="24368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6" name="Date Placeholder 5"/>
          <p:cNvSpPr>
            <a:spLocks noGrp="1"/>
          </p:cNvSpPr>
          <p:nvPr>
            <p:ph type="dt" sz="half" idx="10"/>
          </p:nvPr>
        </p:nvSpPr>
        <p:spPr>
          <a:xfrm>
            <a:off x="457200" y="6521450"/>
            <a:ext cx="2133600" cy="244475"/>
          </a:xfrm>
        </p:spPr>
        <p:txBody>
          <a:bodyPr/>
          <a:lstStyle>
            <a:lvl1pPr>
              <a:defRPr/>
            </a:lvl1pPr>
          </a:lstStyle>
          <a:p>
            <a:pPr>
              <a:defRPr/>
            </a:pPr>
            <a:endParaRPr lang="en-US"/>
          </a:p>
        </p:txBody>
      </p:sp>
      <p:sp>
        <p:nvSpPr>
          <p:cNvPr id="7" name="Footer Placeholder 6"/>
          <p:cNvSpPr>
            <a:spLocks noGrp="1"/>
          </p:cNvSpPr>
          <p:nvPr>
            <p:ph type="ftr" sz="quarter" idx="11"/>
          </p:nvPr>
        </p:nvSpPr>
        <p:spPr>
          <a:xfrm>
            <a:off x="3124200" y="6521450"/>
            <a:ext cx="2895600" cy="244475"/>
          </a:xfrm>
        </p:spPr>
        <p:txBody>
          <a:bodyPr/>
          <a:lstStyle>
            <a:lvl1pPr>
              <a:defRPr/>
            </a:lvl1pPr>
          </a:lstStyle>
          <a:p>
            <a:pPr>
              <a:defRPr/>
            </a:pPr>
            <a:r>
              <a:rPr lang="en-US"/>
              <a:t>© Nizar Mabroukeh 2005</a:t>
            </a:r>
          </a:p>
        </p:txBody>
      </p:sp>
      <p:sp>
        <p:nvSpPr>
          <p:cNvPr id="8" name="Slide Number Placeholder 7"/>
          <p:cNvSpPr>
            <a:spLocks noGrp="1"/>
          </p:cNvSpPr>
          <p:nvPr>
            <p:ph type="sldNum" sz="quarter" idx="12"/>
          </p:nvPr>
        </p:nvSpPr>
        <p:spPr>
          <a:xfrm>
            <a:off x="6553200" y="6521450"/>
            <a:ext cx="2133600" cy="244475"/>
          </a:xfrm>
        </p:spPr>
        <p:txBody>
          <a:bodyPr/>
          <a:lstStyle>
            <a:lvl1pPr>
              <a:defRPr/>
            </a:lvl1pPr>
          </a:lstStyle>
          <a:p>
            <a:pPr>
              <a:defRPr/>
            </a:pPr>
            <a:fld id="{5A4E0D7C-0639-4A62-AA7B-4EEC9D104AC7}" type="slidenum">
              <a:rPr lang="en-US"/>
              <a:pPr>
                <a:defRPr/>
              </a:pPr>
              <a:t>‹#›</a:t>
            </a:fld>
            <a:endParaRPr lang="en-US"/>
          </a:p>
        </p:txBody>
      </p:sp>
    </p:spTree>
  </p:cSld>
  <p:clrMapOvr>
    <a:masterClrMapping/>
  </p:clrMapOvr>
  <p:transition spd="slow">
    <p:split orient="vert" dir="in"/>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4"/>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0" y="0"/>
            <a:ext cx="9144000" cy="6096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0" y="685800"/>
            <a:ext cx="9144000" cy="5715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99332" name="Rectangle 4"/>
          <p:cNvSpPr>
            <a:spLocks noGrp="1" noChangeArrowheads="1"/>
          </p:cNvSpPr>
          <p:nvPr>
            <p:ph type="dt" sz="half" idx="2"/>
          </p:nvPr>
        </p:nvSpPr>
        <p:spPr bwMode="auto">
          <a:xfrm>
            <a:off x="0" y="6629400"/>
            <a:ext cx="1905000" cy="228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rtl="0">
              <a:defRPr sz="1000">
                <a:latin typeface="Arial" pitchFamily="34" charset="0"/>
                <a:cs typeface="Arial" pitchFamily="34" charset="0"/>
              </a:defRPr>
            </a:lvl1pPr>
          </a:lstStyle>
          <a:p>
            <a:pPr>
              <a:defRPr/>
            </a:pPr>
            <a:endParaRPr lang="en-US"/>
          </a:p>
        </p:txBody>
      </p:sp>
      <p:sp>
        <p:nvSpPr>
          <p:cNvPr id="99333" name="Rectangle 5"/>
          <p:cNvSpPr>
            <a:spLocks noGrp="1" noChangeArrowheads="1"/>
          </p:cNvSpPr>
          <p:nvPr>
            <p:ph type="ftr" sz="quarter" idx="3"/>
          </p:nvPr>
        </p:nvSpPr>
        <p:spPr bwMode="auto">
          <a:xfrm>
            <a:off x="3124200" y="6629400"/>
            <a:ext cx="2895600" cy="228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rtl="0">
              <a:defRPr sz="1000">
                <a:latin typeface="Arial" pitchFamily="34" charset="0"/>
                <a:cs typeface="Arial" pitchFamily="34" charset="0"/>
              </a:defRPr>
            </a:lvl1pPr>
          </a:lstStyle>
          <a:p>
            <a:pPr>
              <a:defRPr/>
            </a:pPr>
            <a:endParaRPr lang="en-US"/>
          </a:p>
        </p:txBody>
      </p:sp>
      <p:sp>
        <p:nvSpPr>
          <p:cNvPr id="99334" name="Rectangle 6"/>
          <p:cNvSpPr>
            <a:spLocks noGrp="1" noChangeArrowheads="1"/>
          </p:cNvSpPr>
          <p:nvPr>
            <p:ph type="sldNum" sz="quarter" idx="4"/>
          </p:nvPr>
        </p:nvSpPr>
        <p:spPr bwMode="auto">
          <a:xfrm>
            <a:off x="7239000" y="6629400"/>
            <a:ext cx="1905000" cy="228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rtl="0">
              <a:defRPr sz="1000">
                <a:latin typeface="Arial" pitchFamily="34" charset="0"/>
                <a:cs typeface="Arial" pitchFamily="34" charset="0"/>
              </a:defRPr>
            </a:lvl1pPr>
          </a:lstStyle>
          <a:p>
            <a:pPr>
              <a:defRPr/>
            </a:pPr>
            <a:fld id="{182AA0AA-AAF3-4D5F-96A5-D3345AF6C970}" type="slidenum">
              <a:rPr lang="ar-SA"/>
              <a:pPr>
                <a:defRPr/>
              </a:pPr>
              <a:t>‹#›</a:t>
            </a:fld>
            <a:endParaRPr lang="en-US"/>
          </a:p>
        </p:txBody>
      </p:sp>
    </p:spTree>
  </p:cSld>
  <p:clrMap bg1="dk2" tx1="lt1" bg2="dk1" tx2="lt2" accent1="accent1" accent2="accent2" accent3="accent3" accent4="accent4" accent5="accent5" accent6="accent6" hlink="hlink" folHlink="folHlink"/>
  <p:sldLayoutIdLst>
    <p:sldLayoutId id="2147483732"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 id="2147483733" r:id="rId12"/>
  </p:sldLayoutIdLst>
  <p:transition spd="slow">
    <p:split orient="vert" dir="in"/>
  </p:transition>
  <p:txStyles>
    <p:titleStyle>
      <a:lvl1pPr algn="l" rtl="1" eaLnBrk="0" fontAlgn="base" hangingPunct="0">
        <a:spcBef>
          <a:spcPct val="0"/>
        </a:spcBef>
        <a:spcAft>
          <a:spcPct val="0"/>
        </a:spcAft>
        <a:defRPr sz="4000">
          <a:solidFill>
            <a:schemeClr val="tx2"/>
          </a:solidFill>
          <a:latin typeface="+mj-lt"/>
          <a:ea typeface="+mj-ea"/>
          <a:cs typeface="+mj-cs"/>
        </a:defRPr>
      </a:lvl1pPr>
      <a:lvl2pPr algn="l" rtl="1" eaLnBrk="0" fontAlgn="base" hangingPunct="0">
        <a:spcBef>
          <a:spcPct val="0"/>
        </a:spcBef>
        <a:spcAft>
          <a:spcPct val="0"/>
        </a:spcAft>
        <a:defRPr sz="4000">
          <a:solidFill>
            <a:schemeClr val="tx2"/>
          </a:solidFill>
          <a:latin typeface="Arial Black" pitchFamily="34" charset="0"/>
          <a:cs typeface="Arial" pitchFamily="34" charset="0"/>
        </a:defRPr>
      </a:lvl2pPr>
      <a:lvl3pPr algn="l" rtl="1" eaLnBrk="0" fontAlgn="base" hangingPunct="0">
        <a:spcBef>
          <a:spcPct val="0"/>
        </a:spcBef>
        <a:spcAft>
          <a:spcPct val="0"/>
        </a:spcAft>
        <a:defRPr sz="4000">
          <a:solidFill>
            <a:schemeClr val="tx2"/>
          </a:solidFill>
          <a:latin typeface="Arial Black" pitchFamily="34" charset="0"/>
          <a:cs typeface="Arial" pitchFamily="34" charset="0"/>
        </a:defRPr>
      </a:lvl3pPr>
      <a:lvl4pPr algn="l" rtl="1" eaLnBrk="0" fontAlgn="base" hangingPunct="0">
        <a:spcBef>
          <a:spcPct val="0"/>
        </a:spcBef>
        <a:spcAft>
          <a:spcPct val="0"/>
        </a:spcAft>
        <a:defRPr sz="4000">
          <a:solidFill>
            <a:schemeClr val="tx2"/>
          </a:solidFill>
          <a:latin typeface="Arial Black" pitchFamily="34" charset="0"/>
          <a:cs typeface="Arial" pitchFamily="34" charset="0"/>
        </a:defRPr>
      </a:lvl4pPr>
      <a:lvl5pPr algn="l" rtl="1" eaLnBrk="0" fontAlgn="base" hangingPunct="0">
        <a:spcBef>
          <a:spcPct val="0"/>
        </a:spcBef>
        <a:spcAft>
          <a:spcPct val="0"/>
        </a:spcAft>
        <a:defRPr sz="4000">
          <a:solidFill>
            <a:schemeClr val="tx2"/>
          </a:solidFill>
          <a:latin typeface="Arial Black" pitchFamily="34" charset="0"/>
          <a:cs typeface="Arial" pitchFamily="34" charset="0"/>
        </a:defRPr>
      </a:lvl5pPr>
      <a:lvl6pPr marL="457200" algn="l" rtl="1" fontAlgn="base">
        <a:spcBef>
          <a:spcPct val="0"/>
        </a:spcBef>
        <a:spcAft>
          <a:spcPct val="0"/>
        </a:spcAft>
        <a:defRPr sz="4000">
          <a:solidFill>
            <a:schemeClr val="tx2"/>
          </a:solidFill>
          <a:latin typeface="Arial Black" pitchFamily="34" charset="0"/>
          <a:cs typeface="Arial" pitchFamily="34" charset="0"/>
        </a:defRPr>
      </a:lvl6pPr>
      <a:lvl7pPr marL="914400" algn="l" rtl="1" fontAlgn="base">
        <a:spcBef>
          <a:spcPct val="0"/>
        </a:spcBef>
        <a:spcAft>
          <a:spcPct val="0"/>
        </a:spcAft>
        <a:defRPr sz="4000">
          <a:solidFill>
            <a:schemeClr val="tx2"/>
          </a:solidFill>
          <a:latin typeface="Arial Black" pitchFamily="34" charset="0"/>
          <a:cs typeface="Arial" pitchFamily="34" charset="0"/>
        </a:defRPr>
      </a:lvl7pPr>
      <a:lvl8pPr marL="1371600" algn="l" rtl="1" fontAlgn="base">
        <a:spcBef>
          <a:spcPct val="0"/>
        </a:spcBef>
        <a:spcAft>
          <a:spcPct val="0"/>
        </a:spcAft>
        <a:defRPr sz="4000">
          <a:solidFill>
            <a:schemeClr val="tx2"/>
          </a:solidFill>
          <a:latin typeface="Arial Black" pitchFamily="34" charset="0"/>
          <a:cs typeface="Arial" pitchFamily="34" charset="0"/>
        </a:defRPr>
      </a:lvl8pPr>
      <a:lvl9pPr marL="1828800" algn="l" rtl="1" fontAlgn="base">
        <a:spcBef>
          <a:spcPct val="0"/>
        </a:spcBef>
        <a:spcAft>
          <a:spcPct val="0"/>
        </a:spcAft>
        <a:defRPr sz="4000">
          <a:solidFill>
            <a:schemeClr val="tx2"/>
          </a:solidFill>
          <a:latin typeface="Arial Black" pitchFamily="34" charset="0"/>
          <a:cs typeface="Arial" pitchFamily="34" charset="0"/>
        </a:defRPr>
      </a:lvl9pPr>
    </p:titleStyle>
    <p:bodyStyle>
      <a:lvl1pPr marL="342900" indent="-342900" algn="r" rtl="1" eaLnBrk="0" fontAlgn="base" hangingPunct="0">
        <a:spcBef>
          <a:spcPct val="20000"/>
        </a:spcBef>
        <a:spcAft>
          <a:spcPct val="0"/>
        </a:spcAft>
        <a:buChar char="•"/>
        <a:defRPr sz="3200">
          <a:solidFill>
            <a:schemeClr val="tx1"/>
          </a:solidFill>
          <a:latin typeface="+mn-lt"/>
          <a:ea typeface="+mn-ea"/>
          <a:cs typeface="+mn-cs"/>
        </a:defRPr>
      </a:lvl1pPr>
      <a:lvl2pPr marL="742950" indent="-285750" algn="r" rtl="1" eaLnBrk="0" fontAlgn="base" hangingPunct="0">
        <a:spcBef>
          <a:spcPct val="20000"/>
        </a:spcBef>
        <a:spcAft>
          <a:spcPct val="0"/>
        </a:spcAft>
        <a:buChar char="–"/>
        <a:defRPr sz="2800">
          <a:solidFill>
            <a:schemeClr val="tx1"/>
          </a:solidFill>
          <a:latin typeface="+mn-lt"/>
          <a:cs typeface="+mn-cs"/>
        </a:defRPr>
      </a:lvl2pPr>
      <a:lvl3pPr marL="1143000" indent="-228600" algn="r" rtl="1" eaLnBrk="0" fontAlgn="base" hangingPunct="0">
        <a:spcBef>
          <a:spcPct val="20000"/>
        </a:spcBef>
        <a:spcAft>
          <a:spcPct val="0"/>
        </a:spcAft>
        <a:buChar char="•"/>
        <a:defRPr sz="2400">
          <a:solidFill>
            <a:schemeClr val="tx1"/>
          </a:solidFill>
          <a:latin typeface="+mn-lt"/>
          <a:cs typeface="+mn-cs"/>
        </a:defRPr>
      </a:lvl3pPr>
      <a:lvl4pPr marL="1600200" indent="-228600" algn="r" rtl="1" eaLnBrk="0" fontAlgn="base" hangingPunct="0">
        <a:spcBef>
          <a:spcPct val="20000"/>
        </a:spcBef>
        <a:spcAft>
          <a:spcPct val="0"/>
        </a:spcAft>
        <a:buChar char="–"/>
        <a:defRPr sz="2000">
          <a:solidFill>
            <a:schemeClr val="tx1"/>
          </a:solidFill>
          <a:latin typeface="+mn-lt"/>
          <a:cs typeface="+mn-cs"/>
        </a:defRPr>
      </a:lvl4pPr>
      <a:lvl5pPr marL="2057400" indent="-228600" algn="r" rtl="1" eaLnBrk="0" fontAlgn="base" hangingPunct="0">
        <a:spcBef>
          <a:spcPct val="20000"/>
        </a:spcBef>
        <a:spcAft>
          <a:spcPct val="0"/>
        </a:spcAft>
        <a:buChar char="»"/>
        <a:defRPr sz="2000">
          <a:solidFill>
            <a:schemeClr val="tx1"/>
          </a:solidFill>
          <a:latin typeface="+mn-lt"/>
          <a:cs typeface="+mn-cs"/>
        </a:defRPr>
      </a:lvl5pPr>
      <a:lvl6pPr marL="2514600" indent="-228600" algn="r" rtl="1" fontAlgn="base">
        <a:spcBef>
          <a:spcPct val="20000"/>
        </a:spcBef>
        <a:spcAft>
          <a:spcPct val="0"/>
        </a:spcAft>
        <a:buChar char="»"/>
        <a:defRPr sz="2000">
          <a:solidFill>
            <a:schemeClr val="tx1"/>
          </a:solidFill>
          <a:latin typeface="+mn-lt"/>
          <a:cs typeface="+mn-cs"/>
        </a:defRPr>
      </a:lvl6pPr>
      <a:lvl7pPr marL="2971800" indent="-228600" algn="r" rtl="1" fontAlgn="base">
        <a:spcBef>
          <a:spcPct val="20000"/>
        </a:spcBef>
        <a:spcAft>
          <a:spcPct val="0"/>
        </a:spcAft>
        <a:buChar char="»"/>
        <a:defRPr sz="2000">
          <a:solidFill>
            <a:schemeClr val="tx1"/>
          </a:solidFill>
          <a:latin typeface="+mn-lt"/>
          <a:cs typeface="+mn-cs"/>
        </a:defRPr>
      </a:lvl7pPr>
      <a:lvl8pPr marL="3429000" indent="-228600" algn="r" rtl="1" fontAlgn="base">
        <a:spcBef>
          <a:spcPct val="20000"/>
        </a:spcBef>
        <a:spcAft>
          <a:spcPct val="0"/>
        </a:spcAft>
        <a:buChar char="»"/>
        <a:defRPr sz="2000">
          <a:solidFill>
            <a:schemeClr val="tx1"/>
          </a:solidFill>
          <a:latin typeface="+mn-lt"/>
          <a:cs typeface="+mn-cs"/>
        </a:defRPr>
      </a:lvl8pPr>
      <a:lvl9pPr marL="3886200" indent="-228600" algn="r" rtl="1" fontAlgn="base">
        <a:spcBef>
          <a:spcPct val="20000"/>
        </a:spcBef>
        <a:spcAft>
          <a:spcPct val="0"/>
        </a:spcAft>
        <a:buChar char="»"/>
        <a:defRPr sz="2000">
          <a:solidFill>
            <a:schemeClr val="tx1"/>
          </a:solidFill>
          <a:latin typeface="+mn-lt"/>
          <a:cs typeface="+mn-cs"/>
        </a:defRPr>
      </a:lvl9pPr>
    </p:bodyStyle>
    <p:otherStyle>
      <a:defPPr>
        <a:defRPr lang="ar-EG"/>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12.xml"/><Relationship Id="rId4" Type="http://schemas.openxmlformats.org/officeDocument/2006/relationships/image" Target="../media/image7.jpeg"/></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news.yahoo.com/rss" TargetMode="External"/><Relationship Id="rId2" Type="http://schemas.openxmlformats.org/officeDocument/2006/relationships/hyperlink" Target="http://www.google.com/apis" TargetMode="External"/><Relationship Id="rId1" Type="http://schemas.openxmlformats.org/officeDocument/2006/relationships/slideLayout" Target="../slideLayouts/slideLayout2.xml"/><Relationship Id="rId4" Type="http://schemas.openxmlformats.org/officeDocument/2006/relationships/comments" Target="../comments/commen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my.yahoo.com/" TargetMode="External"/><Relationship Id="rId2" Type="http://schemas.openxmlformats.org/officeDocument/2006/relationships/hyperlink" Target="http://www.excite.com/" TargetMode="External"/><Relationship Id="rId1" Type="http://schemas.openxmlformats.org/officeDocument/2006/relationships/slideLayout" Target="../slideLayouts/slideLayout2.xml"/><Relationship Id="rId5" Type="http://schemas.openxmlformats.org/officeDocument/2006/relationships/hyperlink" Target="http://www.naseej.com/" TargetMode="External"/><Relationship Id="rId4" Type="http://schemas.openxmlformats.org/officeDocument/2006/relationships/hyperlink" Target="http://www.maktoob.com/" TargetMode="External"/></Relationships>
</file>

<file path=ppt/slides/_rels/slide17.xml.rels><?xml version="1.0" encoding="UTF-8" standalone="yes"?>
<Relationships xmlns="http://schemas.openxmlformats.org/package/2006/relationships"><Relationship Id="rId3" Type="http://schemas.openxmlformats.org/officeDocument/2006/relationships/hyperlink" Target="http://arabic.cnn.com/" TargetMode="External"/><Relationship Id="rId7" Type="http://schemas.openxmlformats.org/officeDocument/2006/relationships/hyperlink" Target="http://www.mahjoob.com/" TargetMode="External"/><Relationship Id="rId2" Type="http://schemas.openxmlformats.org/officeDocument/2006/relationships/hyperlink" Target="http://www.bayt.com/" TargetMode="External"/><Relationship Id="rId1" Type="http://schemas.openxmlformats.org/officeDocument/2006/relationships/slideLayout" Target="../slideLayouts/slideLayout2.xml"/><Relationship Id="rId6" Type="http://schemas.openxmlformats.org/officeDocument/2006/relationships/hyperlink" Target="http://www.mississauga.ca/portal/home" TargetMode="External"/><Relationship Id="rId5" Type="http://schemas.openxmlformats.org/officeDocument/2006/relationships/hyperlink" Target="http://www.government.ae/gov/ar/index.jsp" TargetMode="External"/><Relationship Id="rId4" Type="http://schemas.openxmlformats.org/officeDocument/2006/relationships/hyperlink" Target="http://www.islam-online.net/" TargetMode="External"/></Relationships>
</file>

<file path=ppt/slides/_rels/slide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509" name="WordArt 5"/>
          <p:cNvSpPr>
            <a:spLocks noChangeArrowheads="1" noChangeShapeType="1" noTextEdit="1"/>
          </p:cNvSpPr>
          <p:nvPr/>
        </p:nvSpPr>
        <p:spPr bwMode="auto">
          <a:xfrm>
            <a:off x="1943100" y="2349500"/>
            <a:ext cx="5842000" cy="1619250"/>
          </a:xfrm>
          <a:prstGeom prst="rect">
            <a:avLst/>
          </a:prstGeom>
        </p:spPr>
        <p:txBody>
          <a:bodyPr wrap="none" fromWordArt="1">
            <a:prstTxWarp prst="textPlain">
              <a:avLst>
                <a:gd name="adj" fmla="val 50000"/>
              </a:avLst>
            </a:prstTxWarp>
          </a:bodyPr>
          <a:lstStyle/>
          <a:p>
            <a:pPr algn="ctr"/>
            <a:r>
              <a:rPr lang="ar-SA" sz="3200" b="1" kern="10">
                <a:ln w="9525">
                  <a:noFill/>
                  <a:round/>
                  <a:headEnd/>
                  <a:tailEnd/>
                </a:ln>
                <a:gradFill rotWithShape="1">
                  <a:gsLst>
                    <a:gs pos="0">
                      <a:srgbClr val="FFFF00"/>
                    </a:gs>
                    <a:gs pos="100000">
                      <a:srgbClr val="FF9933"/>
                    </a:gs>
                  </a:gsLst>
                  <a:path path="rect">
                    <a:fillToRect l="50000" t="50000" r="50000" b="50000"/>
                  </a:path>
                </a:gradFill>
                <a:effectLst>
                  <a:outerShdw dist="35921" dir="2700000" algn="ctr" rotWithShape="0">
                    <a:srgbClr val="C0C0C0">
                      <a:alpha val="79999"/>
                    </a:srgbClr>
                  </a:outerShdw>
                </a:effectLst>
                <a:latin typeface="Arial"/>
                <a:cs typeface="Arial"/>
              </a:rPr>
              <a:t>أدوات البحث في شبكة الإنترنت</a:t>
            </a:r>
          </a:p>
          <a:p>
            <a:pPr algn="ctr"/>
            <a:r>
              <a:rPr lang="ar-SA" sz="3200" b="1" kern="10">
                <a:ln w="9525">
                  <a:noFill/>
                  <a:round/>
                  <a:headEnd/>
                  <a:tailEnd/>
                </a:ln>
                <a:gradFill rotWithShape="1">
                  <a:gsLst>
                    <a:gs pos="0">
                      <a:srgbClr val="FFFF00"/>
                    </a:gs>
                    <a:gs pos="100000">
                      <a:srgbClr val="FF9933"/>
                    </a:gs>
                  </a:gsLst>
                  <a:path path="rect">
                    <a:fillToRect l="50000" t="50000" r="50000" b="50000"/>
                  </a:path>
                </a:gradFill>
                <a:effectLst>
                  <a:outerShdw dist="35921" dir="2700000" algn="ctr" rotWithShape="0">
                    <a:srgbClr val="C0C0C0">
                      <a:alpha val="79999"/>
                    </a:srgbClr>
                  </a:outerShdw>
                </a:effectLst>
                <a:latin typeface="Arial"/>
                <a:cs typeface="Arial"/>
              </a:rPr>
              <a:t>ثالثاً: البوابات وقواعد المعلومات </a:t>
            </a:r>
            <a:endParaRPr lang="en-US" sz="3200" b="1" kern="10">
              <a:ln w="9525">
                <a:noFill/>
                <a:round/>
                <a:headEnd/>
                <a:tailEnd/>
              </a:ln>
              <a:gradFill rotWithShape="1">
                <a:gsLst>
                  <a:gs pos="0">
                    <a:srgbClr val="FFFF00"/>
                  </a:gs>
                  <a:gs pos="100000">
                    <a:srgbClr val="FF9933"/>
                  </a:gs>
                </a:gsLst>
                <a:path path="rect">
                  <a:fillToRect l="50000" t="50000" r="50000" b="50000"/>
                </a:path>
              </a:gradFill>
              <a:effectLst>
                <a:outerShdw dist="35921" dir="2700000" algn="ctr" rotWithShape="0">
                  <a:srgbClr val="C0C0C0">
                    <a:alpha val="79999"/>
                  </a:srgbClr>
                </a:outerShdw>
              </a:effectLst>
              <a:latin typeface="Arial"/>
              <a:cs typeface="Arial"/>
            </a:endParaRPr>
          </a:p>
        </p:txBody>
      </p:sp>
      <p:sp>
        <p:nvSpPr>
          <p:cNvPr id="4099" name="WordArt 8"/>
          <p:cNvSpPr>
            <a:spLocks noChangeArrowheads="1" noChangeShapeType="1" noTextEdit="1"/>
          </p:cNvSpPr>
          <p:nvPr/>
        </p:nvSpPr>
        <p:spPr bwMode="auto">
          <a:xfrm>
            <a:off x="3313113" y="1125538"/>
            <a:ext cx="2627312" cy="431800"/>
          </a:xfrm>
          <a:prstGeom prst="rect">
            <a:avLst/>
          </a:prstGeom>
        </p:spPr>
        <p:txBody>
          <a:bodyPr wrap="none" fromWordArt="1">
            <a:prstTxWarp prst="textPlain">
              <a:avLst>
                <a:gd name="adj" fmla="val 50000"/>
              </a:avLst>
            </a:prstTxWarp>
          </a:bodyPr>
          <a:lstStyle/>
          <a:p>
            <a:pPr algn="ctr" rtl="0"/>
            <a:r>
              <a:rPr lang="en-US" sz="3600" kern="10" spc="720">
                <a:ln w="9525">
                  <a:noFill/>
                  <a:round/>
                  <a:headEnd/>
                  <a:tailEnd/>
                </a:ln>
                <a:gradFill rotWithShape="1">
                  <a:gsLst>
                    <a:gs pos="0">
                      <a:srgbClr val="AAAAAA"/>
                    </a:gs>
                    <a:gs pos="100000">
                      <a:srgbClr val="FFFFFF"/>
                    </a:gs>
                  </a:gsLst>
                  <a:lin ang="5400000" scaled="1"/>
                </a:gradFill>
                <a:effectLst>
                  <a:outerShdw dist="45791" dir="3378596" algn="ctr" rotWithShape="0">
                    <a:srgbClr val="4D4D4D">
                      <a:alpha val="79999"/>
                    </a:srgbClr>
                  </a:outerShdw>
                </a:effectLst>
                <a:latin typeface="Arial Black"/>
              </a:rPr>
              <a:t>Visible Web</a:t>
            </a:r>
          </a:p>
        </p:txBody>
      </p:sp>
    </p:spTree>
  </p:cSld>
  <p:clrMapOvr>
    <a:masterClrMapping/>
  </p:clrMapOvr>
  <p:transition spd="slow">
    <p:split orient="vert" dir="in"/>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fill="hold" grpId="0" nodeType="afterEffect">
                                  <p:stCondLst>
                                    <p:cond delay="0"/>
                                  </p:stCondLst>
                                  <p:childTnLst>
                                    <p:animScale>
                                      <p:cBhvr>
                                        <p:cTn id="6" dur="2000" fill="hold"/>
                                        <p:tgtEl>
                                          <p:spTgt spid="21509"/>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9" grpId="0" animBg="1"/>
    </p:bld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31" name="Rectangle 3"/>
          <p:cNvSpPr>
            <a:spLocks noGrp="1" noChangeArrowheads="1"/>
          </p:cNvSpPr>
          <p:nvPr>
            <p:ph type="body" idx="1"/>
          </p:nvPr>
        </p:nvSpPr>
        <p:spPr>
          <a:xfrm>
            <a:off x="468313" y="1676400"/>
            <a:ext cx="8181975" cy="4114800"/>
          </a:xfrm>
        </p:spPr>
        <p:txBody>
          <a:bodyPr/>
          <a:lstStyle/>
          <a:p>
            <a:pPr algn="just" eaLnBrk="1" hangingPunct="1">
              <a:buFontTx/>
              <a:buBlip>
                <a:blip r:embed="rId2"/>
              </a:buBlip>
            </a:pPr>
            <a:r>
              <a:rPr lang="ar-EG" sz="2400" b="1" smtClean="0">
                <a:cs typeface="Tahoma" pitchFamily="34" charset="0"/>
              </a:rPr>
              <a:t>يهدف هذا الفصل إلى تعريف الطالب بمصادر وقواعد المعلومات ومفهوم البوابات المتاحة للبحث على شبكة الإنترنت العالمية والعنكبوتية . ونتعرف في هذا الفصل على :- </a:t>
            </a:r>
          </a:p>
          <a:p>
            <a:pPr algn="just" eaLnBrk="1" hangingPunct="1">
              <a:buFontTx/>
              <a:buBlip>
                <a:blip r:embed="rId2"/>
              </a:buBlip>
            </a:pPr>
            <a:r>
              <a:rPr lang="ar-EG" sz="2400" b="1" smtClean="0">
                <a:cs typeface="Tahoma" pitchFamily="34" charset="0"/>
              </a:rPr>
              <a:t>البوابات</a:t>
            </a:r>
          </a:p>
          <a:p>
            <a:pPr algn="just" eaLnBrk="1" hangingPunct="1">
              <a:buFontTx/>
              <a:buBlip>
                <a:blip r:embed="rId2"/>
              </a:buBlip>
            </a:pPr>
            <a:r>
              <a:rPr lang="ar-EG" sz="2400" b="1" smtClean="0">
                <a:cs typeface="Tahoma" pitchFamily="34" charset="0"/>
              </a:rPr>
              <a:t>ماهي قواعد المعلومات المتخصصة </a:t>
            </a:r>
          </a:p>
          <a:p>
            <a:pPr algn="just" eaLnBrk="1" hangingPunct="1">
              <a:buFontTx/>
              <a:buBlip>
                <a:blip r:embed="rId2"/>
              </a:buBlip>
            </a:pPr>
            <a:r>
              <a:rPr lang="ar-EG" sz="2400" b="1" smtClean="0">
                <a:cs typeface="Tahoma" pitchFamily="34" charset="0"/>
              </a:rPr>
              <a:t>كيف نجد قواعد معلومات متخصصة مجانية </a:t>
            </a:r>
          </a:p>
          <a:p>
            <a:pPr algn="just" eaLnBrk="1" hangingPunct="1">
              <a:buFontTx/>
              <a:buBlip>
                <a:blip r:embed="rId2"/>
              </a:buBlip>
            </a:pPr>
            <a:r>
              <a:rPr lang="ar-EG" sz="2400" b="1" smtClean="0">
                <a:cs typeface="Tahoma" pitchFamily="34" charset="0"/>
              </a:rPr>
              <a:t>استخدام قواعد المعلومات المتخصصة .  </a:t>
            </a:r>
          </a:p>
          <a:p>
            <a:pPr algn="just" eaLnBrk="1" hangingPunct="1">
              <a:buFontTx/>
              <a:buBlip>
                <a:blip r:embed="rId2"/>
              </a:buBlip>
            </a:pPr>
            <a:endParaRPr lang="en-US" sz="2400" b="1" smtClean="0">
              <a:cs typeface="Tahoma" pitchFamily="34" charset="0"/>
            </a:endParaRPr>
          </a:p>
          <a:p>
            <a:pPr eaLnBrk="1" hangingPunct="1">
              <a:buFontTx/>
              <a:buBlip>
                <a:blip r:embed="rId2"/>
              </a:buBlip>
            </a:pPr>
            <a:endParaRPr lang="en-US" sz="2800" b="1" smtClean="0"/>
          </a:p>
        </p:txBody>
      </p:sp>
      <p:sp>
        <p:nvSpPr>
          <p:cNvPr id="22532" name="WordArt 4"/>
          <p:cNvSpPr>
            <a:spLocks noChangeArrowheads="1" noChangeShapeType="1" noTextEdit="1"/>
          </p:cNvSpPr>
          <p:nvPr/>
        </p:nvSpPr>
        <p:spPr bwMode="auto">
          <a:xfrm>
            <a:off x="3549650" y="544513"/>
            <a:ext cx="4933950" cy="723900"/>
          </a:xfrm>
          <a:prstGeom prst="rect">
            <a:avLst/>
          </a:prstGeom>
        </p:spPr>
        <p:txBody>
          <a:bodyPr wrap="none" fromWordArt="1">
            <a:prstTxWarp prst="textPlain">
              <a:avLst>
                <a:gd name="adj" fmla="val 50000"/>
              </a:avLst>
            </a:prstTxWarp>
          </a:bodyPr>
          <a:lstStyle/>
          <a:p>
            <a:pPr algn="ctr"/>
            <a:r>
              <a:rPr lang="ar-SA" sz="3600" b="1" kern="10" spc="720">
                <a:ln w="9525">
                  <a:solidFill>
                    <a:srgbClr val="FF9900"/>
                  </a:solidFill>
                  <a:round/>
                  <a:headEnd/>
                  <a:tailEnd/>
                </a:ln>
                <a:solidFill>
                  <a:schemeClr val="tx2"/>
                </a:solidFill>
                <a:effectLst>
                  <a:outerShdw dist="45791" dir="3378596" algn="ctr" rotWithShape="0">
                    <a:srgbClr val="4D4D4D">
                      <a:alpha val="79999"/>
                    </a:srgbClr>
                  </a:outerShdw>
                </a:effectLst>
                <a:latin typeface="Arial"/>
                <a:cs typeface="Arial"/>
              </a:rPr>
              <a:t>ادوات البحث في شبكة الإنترنت  الانترنت</a:t>
            </a:r>
            <a:endParaRPr lang="en-US" sz="3600" b="1" kern="10" spc="720">
              <a:ln w="9525">
                <a:solidFill>
                  <a:srgbClr val="FF9900"/>
                </a:solidFill>
                <a:round/>
                <a:headEnd/>
                <a:tailEnd/>
              </a:ln>
              <a:solidFill>
                <a:schemeClr val="tx2"/>
              </a:solidFill>
              <a:effectLst>
                <a:outerShdw dist="45791" dir="3378596" algn="ctr" rotWithShape="0">
                  <a:srgbClr val="4D4D4D">
                    <a:alpha val="79999"/>
                  </a:srgbClr>
                </a:outerShdw>
              </a:effectLst>
              <a:latin typeface="Arial"/>
              <a:cs typeface="Arial"/>
            </a:endParaRPr>
          </a:p>
        </p:txBody>
      </p:sp>
    </p:spTree>
  </p:cSld>
  <p:clrMapOvr>
    <a:masterClrMapping/>
  </p:clrMapOvr>
  <p:transition spd="slow">
    <p:split orient="vert" dir="in"/>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16" fill="hold" grpId="0" nodeType="withEffect">
                                  <p:stCondLst>
                                    <p:cond delay="0"/>
                                  </p:stCondLst>
                                  <p:childTnLst>
                                    <p:set>
                                      <p:cBhvr>
                                        <p:cTn id="6" dur="1" fill="hold">
                                          <p:stCondLst>
                                            <p:cond delay="0"/>
                                          </p:stCondLst>
                                        </p:cTn>
                                        <p:tgtEl>
                                          <p:spTgt spid="22532"/>
                                        </p:tgtEl>
                                        <p:attrNameLst>
                                          <p:attrName>style.visibility</p:attrName>
                                        </p:attrNameLst>
                                      </p:cBhvr>
                                      <p:to>
                                        <p:strVal val="visible"/>
                                      </p:to>
                                    </p:set>
                                    <p:animEffect transition="in" filter="diamond(in)">
                                      <p:cBhvr>
                                        <p:cTn id="7" dur="2000"/>
                                        <p:tgtEl>
                                          <p:spTgt spid="22532"/>
                                        </p:tgtEl>
                                      </p:cBhvr>
                                    </p:animEffect>
                                  </p:childTnLst>
                                </p:cTn>
                              </p:par>
                            </p:childTnLst>
                          </p:cTn>
                        </p:par>
                        <p:par>
                          <p:cTn id="8" fill="hold">
                            <p:stCondLst>
                              <p:cond delay="2000"/>
                            </p:stCondLst>
                            <p:childTnLst>
                              <p:par>
                                <p:cTn id="9" presetID="1" presetClass="entr" presetSubtype="0" fill="hold" grpId="0" nodeType="afterEffect">
                                  <p:stCondLst>
                                    <p:cond delay="500"/>
                                  </p:stCondLst>
                                  <p:childTnLst>
                                    <p:set>
                                      <p:cBhvr>
                                        <p:cTn id="10" dur="1" fill="hold">
                                          <p:stCondLst>
                                            <p:cond delay="499"/>
                                          </p:stCondLst>
                                        </p:cTn>
                                        <p:tgtEl>
                                          <p:spTgt spid="22531">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2531">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22531">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22531">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22531">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1" grpId="0" build="p" autoUpdateAnimBg="0"/>
      <p:bldP spid="22532"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defRPr/>
            </a:pPr>
            <a:r>
              <a:rPr lang="ar-EG" sz="3600" b="1" kern="10" spc="720" dirty="0" smtClean="0">
                <a:ln w="9525">
                  <a:solidFill>
                    <a:srgbClr val="FF9900"/>
                  </a:solidFill>
                  <a:round/>
                  <a:headEnd/>
                  <a:tailEnd/>
                </a:ln>
                <a:effectLst>
                  <a:outerShdw dist="45791" dir="3378596" algn="ctr" rotWithShape="0">
                    <a:srgbClr val="4D4D4D">
                      <a:alpha val="80000"/>
                    </a:srgbClr>
                  </a:outerShdw>
                </a:effectLst>
                <a:ea typeface="+mn-ea"/>
              </a:rPr>
              <a:t>البوابات</a:t>
            </a:r>
            <a:r>
              <a:rPr lang="ar-EG" dirty="0" smtClean="0"/>
              <a:t> </a:t>
            </a:r>
          </a:p>
        </p:txBody>
      </p:sp>
      <p:sp>
        <p:nvSpPr>
          <p:cNvPr id="6147" name="Content Placeholder 2"/>
          <p:cNvSpPr>
            <a:spLocks noGrp="1"/>
          </p:cNvSpPr>
          <p:nvPr>
            <p:ph idx="1"/>
          </p:nvPr>
        </p:nvSpPr>
        <p:spPr>
          <a:xfrm>
            <a:off x="0" y="685800"/>
            <a:ext cx="9144000" cy="5919788"/>
          </a:xfrm>
        </p:spPr>
        <p:txBody>
          <a:bodyPr/>
          <a:lstStyle/>
          <a:p>
            <a:pPr eaLnBrk="1" hangingPunct="1"/>
            <a:r>
              <a:rPr lang="ar-EG" b="1" smtClean="0">
                <a:solidFill>
                  <a:srgbClr val="FFFF00"/>
                </a:solidFill>
              </a:rPr>
              <a:t>تعريف : عمرو سعيد </a:t>
            </a:r>
          </a:p>
          <a:p>
            <a:pPr algn="just" eaLnBrk="1" hangingPunct="1"/>
            <a:r>
              <a:rPr lang="ar-EG" sz="2800" b="1" smtClean="0"/>
              <a:t>بأنها تجميع للمعلومات والخدمات ، حيث أنها تسمح بتجميع وإتاحة المعلومات على السواء مثل ( الحقائق ، طلبات المستفيدين ، العروض المقدمة للمستفيدين ....الخ </a:t>
            </a:r>
            <a:r>
              <a:rPr lang="ar-EG" smtClean="0"/>
              <a:t>) </a:t>
            </a:r>
          </a:p>
          <a:p>
            <a:pPr algn="just" eaLnBrk="1" hangingPunct="1"/>
            <a:r>
              <a:rPr lang="ar-EG" smtClean="0"/>
              <a:t>كما أنها تتيح أيضاً خدمات متنوعة من خلال نقطة إتاحة . </a:t>
            </a:r>
          </a:p>
          <a:p>
            <a:pPr algn="just" eaLnBrk="1" hangingPunct="1"/>
            <a:r>
              <a:rPr lang="ar-EG" b="1" smtClean="0">
                <a:solidFill>
                  <a:srgbClr val="FFFF00"/>
                </a:solidFill>
              </a:rPr>
              <a:t>تعريف جان لويس بينارد </a:t>
            </a:r>
            <a:r>
              <a:rPr lang="ar-EG" sz="2800" b="1" smtClean="0"/>
              <a:t>أكد التعريف السابق ؛حيث يعرف البوابة </a:t>
            </a:r>
          </a:p>
          <a:p>
            <a:pPr algn="just" eaLnBrk="1" hangingPunct="1"/>
            <a:r>
              <a:rPr lang="ar-EG" sz="2800" b="1" smtClean="0"/>
              <a:t>نقطة إتاحة فريدة للمعلومات بصرف النظر عن أشكالها وأماكنها . </a:t>
            </a:r>
          </a:p>
          <a:p>
            <a:pPr algn="just" eaLnBrk="1" hangingPunct="1"/>
            <a:r>
              <a:rPr lang="ar-EG" sz="2800" b="1" smtClean="0">
                <a:solidFill>
                  <a:srgbClr val="FFFF00"/>
                </a:solidFill>
              </a:rPr>
              <a:t>تعريف بينيامين فاراجي </a:t>
            </a:r>
            <a:r>
              <a:rPr lang="ar-EG" sz="2800" b="1" smtClean="0"/>
              <a:t>البوابة بأنها بوابة موقع هي التي تقدم الكثير من المعلومات وعدد كبير جداً من الروابط نحو عناوين مواقع الإنترنت أو صفحات المواقع ذات الصلة . كما أن بعض البوابات يمكن أن تخصص في موضوع واحد . </a:t>
            </a:r>
          </a:p>
        </p:txBody>
      </p:sp>
    </p:spTree>
  </p:cSld>
  <p:clrMapOvr>
    <a:masterClrMapping/>
  </p:clrMapOvr>
  <p:transition spd="slow">
    <p:split orient="vert" dir="in"/>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Footer Placeholder 4"/>
          <p:cNvSpPr>
            <a:spLocks noGrp="1"/>
          </p:cNvSpPr>
          <p:nvPr>
            <p:ph type="ftr" sz="quarter" idx="11"/>
          </p:nvPr>
        </p:nvSpPr>
        <p:spPr>
          <a:noFill/>
        </p:spPr>
        <p:txBody>
          <a:bodyPr/>
          <a:lstStyle/>
          <a:p>
            <a:r>
              <a:rPr lang="en-US" smtClean="0">
                <a:latin typeface="Arial" charset="0"/>
                <a:cs typeface="Arial" charset="0"/>
              </a:rPr>
              <a:t>© Nizar Mabroukeh 2005</a:t>
            </a:r>
          </a:p>
        </p:txBody>
      </p:sp>
      <p:sp>
        <p:nvSpPr>
          <p:cNvPr id="7171" name="Rectangle 2"/>
          <p:cNvSpPr>
            <a:spLocks noGrp="1" noChangeArrowheads="1"/>
          </p:cNvSpPr>
          <p:nvPr>
            <p:ph type="title"/>
          </p:nvPr>
        </p:nvSpPr>
        <p:spPr/>
        <p:txBody>
          <a:bodyPr/>
          <a:lstStyle/>
          <a:p>
            <a:pPr eaLnBrk="1" hangingPunct="1"/>
            <a:r>
              <a:rPr lang="ar-SA" sz="3600" smtClean="0"/>
              <a:t>البدايات</a:t>
            </a:r>
            <a:endParaRPr lang="en-US" sz="3600" smtClean="0"/>
          </a:p>
        </p:txBody>
      </p:sp>
      <p:sp>
        <p:nvSpPr>
          <p:cNvPr id="7172" name="Rectangle 3"/>
          <p:cNvSpPr>
            <a:spLocks noGrp="1" noChangeArrowheads="1"/>
          </p:cNvSpPr>
          <p:nvPr>
            <p:ph type="body" idx="1"/>
          </p:nvPr>
        </p:nvSpPr>
        <p:spPr/>
        <p:txBody>
          <a:bodyPr/>
          <a:lstStyle/>
          <a:p>
            <a:pPr eaLnBrk="1" hangingPunct="1"/>
            <a:r>
              <a:rPr lang="ar-SA" sz="2800" b="1" smtClean="0"/>
              <a:t>كانت بداية الكثير من بوابات الانترنت في بداية التسعينات كفهارس انترنت مثل ياهو أو محركات بحث مثل اكسايت، لايكوس، هوت بوت و انفوسيك</a:t>
            </a:r>
          </a:p>
          <a:p>
            <a:pPr eaLnBrk="1" hangingPunct="1"/>
            <a:r>
              <a:rPr lang="ar-SA" sz="2800" b="1" smtClean="0"/>
              <a:t>بدأت هذه المواقع بتعريض قاعدة الخدمات التي تزودها للمستخدم كاستراتيجيه لاطالة مدة الاستخدام و زيادة الولاء وبالتالي ضمان عدد مستخدمين جيّد</a:t>
            </a:r>
          </a:p>
          <a:p>
            <a:pPr eaLnBrk="1" hangingPunct="1"/>
            <a:r>
              <a:rPr lang="ar-SA" sz="2800" b="1" smtClean="0"/>
              <a:t>وجدت هذه المواقع أن الخدمات التي تحتاج من المستخدم أن يسجّل بالموقع مثل البريد المجاني و المنتديات تزيد من تكرار استخدام و زيارة الموقع</a:t>
            </a:r>
          </a:p>
          <a:p>
            <a:pPr eaLnBrk="1" hangingPunct="1"/>
            <a:r>
              <a:rPr lang="ar-SA" sz="2800" b="1" smtClean="0"/>
              <a:t>كما أن خدمات مثل الألعاب الالكترونية و التشات (المحادثه) تزيد من مدةّ بقاء المستخدم في الموقع</a:t>
            </a:r>
          </a:p>
          <a:p>
            <a:pPr eaLnBrk="1" hangingPunct="1"/>
            <a:r>
              <a:rPr lang="ar-SA" sz="2800" b="1" smtClean="0"/>
              <a:t>و بالتالي فان كل ذلك يزيد من عائدات الاعلانات في هذه المواقع</a:t>
            </a:r>
            <a:endParaRPr lang="en-US" sz="2800" b="1" smtClean="0"/>
          </a:p>
        </p:txBody>
      </p:sp>
    </p:spTree>
  </p:cSld>
  <p:clrMapOvr>
    <a:masterClrMapping/>
  </p:clrMapOvr>
  <p:transition spd="slow">
    <p:split orient="vert" dir="in"/>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Footer Placeholder 4"/>
          <p:cNvSpPr>
            <a:spLocks noGrp="1"/>
          </p:cNvSpPr>
          <p:nvPr>
            <p:ph type="ftr" sz="quarter" idx="11"/>
          </p:nvPr>
        </p:nvSpPr>
        <p:spPr>
          <a:noFill/>
        </p:spPr>
        <p:txBody>
          <a:bodyPr/>
          <a:lstStyle/>
          <a:p>
            <a:r>
              <a:rPr lang="en-US" smtClean="0">
                <a:latin typeface="Arial" charset="0"/>
                <a:cs typeface="Arial" charset="0"/>
              </a:rPr>
              <a:t>© Nizar Mabroukeh 2005</a:t>
            </a:r>
          </a:p>
        </p:txBody>
      </p:sp>
      <p:sp>
        <p:nvSpPr>
          <p:cNvPr id="8195" name="Rectangle 2"/>
          <p:cNvSpPr>
            <a:spLocks noGrp="1" noChangeArrowheads="1"/>
          </p:cNvSpPr>
          <p:nvPr>
            <p:ph type="title"/>
          </p:nvPr>
        </p:nvSpPr>
        <p:spPr/>
        <p:txBody>
          <a:bodyPr/>
          <a:lstStyle/>
          <a:p>
            <a:pPr eaLnBrk="1" hangingPunct="1"/>
            <a:r>
              <a:rPr lang="ar-SA" smtClean="0"/>
              <a:t>أمثلة</a:t>
            </a:r>
            <a:endParaRPr lang="en-US" smtClean="0"/>
          </a:p>
        </p:txBody>
      </p:sp>
      <p:sp>
        <p:nvSpPr>
          <p:cNvPr id="8196" name="Rectangle 3"/>
          <p:cNvSpPr>
            <a:spLocks noGrp="1" noChangeArrowheads="1"/>
          </p:cNvSpPr>
          <p:nvPr>
            <p:ph type="body" idx="1"/>
          </p:nvPr>
        </p:nvSpPr>
        <p:spPr/>
        <p:txBody>
          <a:bodyPr/>
          <a:lstStyle/>
          <a:p>
            <a:pPr eaLnBrk="1" hangingPunct="1">
              <a:lnSpc>
                <a:spcPct val="90000"/>
              </a:lnSpc>
            </a:pPr>
            <a:r>
              <a:rPr lang="ar-SA" b="1" smtClean="0"/>
              <a:t>أمثلة على بوابات الانترنت:</a:t>
            </a:r>
            <a:endParaRPr lang="en-US" b="1" smtClean="0"/>
          </a:p>
          <a:p>
            <a:pPr lvl="1" eaLnBrk="1" hangingPunct="1">
              <a:lnSpc>
                <a:spcPct val="90000"/>
              </a:lnSpc>
            </a:pPr>
            <a:r>
              <a:rPr lang="ar-SA" b="1" smtClean="0"/>
              <a:t> نسيج </a:t>
            </a:r>
            <a:r>
              <a:rPr lang="en-US" sz="2000" b="1" smtClean="0"/>
              <a:t>naseej.com</a:t>
            </a:r>
            <a:r>
              <a:rPr lang="ar-SA" sz="2000" b="1" smtClean="0"/>
              <a:t> </a:t>
            </a:r>
            <a:endParaRPr lang="en-US" sz="2000" b="1" smtClean="0"/>
          </a:p>
          <a:p>
            <a:pPr lvl="1" eaLnBrk="1" hangingPunct="1">
              <a:lnSpc>
                <a:spcPct val="90000"/>
              </a:lnSpc>
            </a:pPr>
            <a:r>
              <a:rPr lang="ar-SA" b="1" smtClean="0"/>
              <a:t> مكتوب</a:t>
            </a:r>
            <a:r>
              <a:rPr lang="ar-SA" sz="2000" b="1" smtClean="0"/>
              <a:t> </a:t>
            </a:r>
            <a:r>
              <a:rPr lang="en-US" sz="2000" b="1" smtClean="0"/>
              <a:t>maktoob.com</a:t>
            </a:r>
            <a:r>
              <a:rPr lang="ar-SA" sz="2000" b="1" smtClean="0"/>
              <a:t> </a:t>
            </a:r>
            <a:endParaRPr lang="en-US" sz="2000" b="1" smtClean="0"/>
          </a:p>
          <a:p>
            <a:pPr lvl="1" eaLnBrk="1" hangingPunct="1">
              <a:lnSpc>
                <a:spcPct val="90000"/>
              </a:lnSpc>
            </a:pPr>
            <a:r>
              <a:rPr lang="ar-SA" sz="2000" b="1" smtClean="0"/>
              <a:t> </a:t>
            </a:r>
            <a:r>
              <a:rPr lang="ar-SA" b="1" smtClean="0"/>
              <a:t>ماي ياهو </a:t>
            </a:r>
            <a:r>
              <a:rPr lang="ar-SA" sz="2000" b="1" smtClean="0"/>
              <a:t> </a:t>
            </a:r>
            <a:r>
              <a:rPr lang="en-US" sz="2000" b="1" smtClean="0"/>
              <a:t>my.yahoo.com</a:t>
            </a:r>
          </a:p>
          <a:p>
            <a:pPr eaLnBrk="1" hangingPunct="1">
              <a:lnSpc>
                <a:spcPct val="90000"/>
              </a:lnSpc>
            </a:pPr>
            <a:r>
              <a:rPr lang="ar-SA" b="1" smtClean="0"/>
              <a:t>أمثلة على واجهات المؤسسات:</a:t>
            </a:r>
            <a:endParaRPr lang="en-US" b="1" smtClean="0"/>
          </a:p>
          <a:p>
            <a:pPr lvl="1" eaLnBrk="1" hangingPunct="1">
              <a:lnSpc>
                <a:spcPct val="90000"/>
              </a:lnSpc>
            </a:pPr>
            <a:r>
              <a:rPr lang="ar-SA" b="1" smtClean="0"/>
              <a:t> أرامكو السعودية </a:t>
            </a:r>
            <a:r>
              <a:rPr lang="en-US" sz="2000" b="1" smtClean="0"/>
              <a:t>saudiaramco.com</a:t>
            </a:r>
          </a:p>
          <a:p>
            <a:pPr lvl="1" eaLnBrk="1" hangingPunct="1">
              <a:lnSpc>
                <a:spcPct val="90000"/>
              </a:lnSpc>
            </a:pPr>
            <a:r>
              <a:rPr lang="ar-SA" sz="2000" b="1" smtClean="0"/>
              <a:t> </a:t>
            </a:r>
            <a:r>
              <a:rPr lang="en-US" sz="2000" b="1" smtClean="0"/>
              <a:t>optimalpayments.com</a:t>
            </a:r>
            <a:endParaRPr lang="en-US" b="1" smtClean="0"/>
          </a:p>
          <a:p>
            <a:pPr lvl="1" eaLnBrk="1" hangingPunct="1">
              <a:lnSpc>
                <a:spcPct val="90000"/>
              </a:lnSpc>
            </a:pPr>
            <a:r>
              <a:rPr lang="ar-SA" b="1" smtClean="0"/>
              <a:t>جامعة ريتشموند </a:t>
            </a:r>
            <a:r>
              <a:rPr lang="en-US" sz="2000" b="1" smtClean="0"/>
              <a:t>richmond.edu</a:t>
            </a:r>
            <a:endParaRPr lang="en-US" b="1" smtClean="0"/>
          </a:p>
          <a:p>
            <a:pPr lvl="1" eaLnBrk="1" hangingPunct="1">
              <a:lnSpc>
                <a:spcPct val="90000"/>
              </a:lnSpc>
            </a:pPr>
            <a:r>
              <a:rPr lang="ar-SA" b="1" smtClean="0"/>
              <a:t> جامعة أوتاوا </a:t>
            </a:r>
            <a:r>
              <a:rPr lang="en-US" sz="2000" b="1" smtClean="0"/>
              <a:t>uottawa.ca</a:t>
            </a:r>
            <a:endParaRPr lang="en-US" b="1" smtClean="0"/>
          </a:p>
          <a:p>
            <a:pPr lvl="1" eaLnBrk="1" hangingPunct="1">
              <a:lnSpc>
                <a:spcPct val="90000"/>
              </a:lnSpc>
            </a:pPr>
            <a:r>
              <a:rPr lang="ar-SA" b="1" smtClean="0"/>
              <a:t>بنك كندا </a:t>
            </a:r>
            <a:r>
              <a:rPr lang="en-US" sz="2000" b="1" smtClean="0"/>
              <a:t>ww</a:t>
            </a:r>
            <a:r>
              <a:rPr lang="en-US" sz="2000" smtClean="0"/>
              <a:t>w.rbc.com</a:t>
            </a:r>
            <a:endParaRPr lang="en-US" sz="3200" smtClean="0"/>
          </a:p>
          <a:p>
            <a:pPr eaLnBrk="1" hangingPunct="1">
              <a:lnSpc>
                <a:spcPct val="90000"/>
              </a:lnSpc>
            </a:pPr>
            <a:endParaRPr lang="en-US" sz="3600" smtClean="0"/>
          </a:p>
          <a:p>
            <a:pPr eaLnBrk="1" hangingPunct="1">
              <a:lnSpc>
                <a:spcPct val="90000"/>
              </a:lnSpc>
            </a:pPr>
            <a:endParaRPr lang="en-US" smtClean="0"/>
          </a:p>
        </p:txBody>
      </p:sp>
    </p:spTree>
  </p:cSld>
  <p:clrMapOvr>
    <a:masterClrMapping/>
  </p:clrMapOvr>
  <p:transition spd="slow">
    <p:split orient="vert" dir="in"/>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4"/>
          <p:cNvSpPr>
            <a:spLocks noGrp="1" noChangeArrowheads="1"/>
          </p:cNvSpPr>
          <p:nvPr>
            <p:ph type="ctrTitle"/>
          </p:nvPr>
        </p:nvSpPr>
        <p:spPr/>
        <p:txBody>
          <a:bodyPr/>
          <a:lstStyle/>
          <a:p>
            <a:pPr algn="r" eaLnBrk="1" hangingPunct="1"/>
            <a:r>
              <a:rPr lang="ar-SA" smtClean="0"/>
              <a:t>مكونات و عناصر بوابات الانترنت</a:t>
            </a:r>
            <a:endParaRPr lang="en-US" smtClean="0"/>
          </a:p>
        </p:txBody>
      </p:sp>
      <p:pic>
        <p:nvPicPr>
          <p:cNvPr id="9219" name="Picture 6" descr="j0146140"/>
          <p:cNvPicPr>
            <a:picLocks noChangeAspect="1" noChangeArrowheads="1"/>
          </p:cNvPicPr>
          <p:nvPr/>
        </p:nvPicPr>
        <p:blipFill>
          <a:blip r:embed="rId2"/>
          <a:srcRect/>
          <a:stretch>
            <a:fillRect/>
          </a:stretch>
        </p:blipFill>
        <p:spPr bwMode="auto">
          <a:xfrm>
            <a:off x="304800" y="2971800"/>
            <a:ext cx="2359025" cy="3657600"/>
          </a:xfrm>
          <a:prstGeom prst="rect">
            <a:avLst/>
          </a:prstGeom>
          <a:noFill/>
          <a:ln w="9525">
            <a:noFill/>
            <a:miter lim="800000"/>
            <a:headEnd/>
            <a:tailEnd/>
          </a:ln>
        </p:spPr>
      </p:pic>
    </p:spTree>
  </p:cSld>
  <p:clrMapOvr>
    <a:masterClrMapping/>
  </p:clrMapOvr>
  <p:transition spd="slow">
    <p:split orient="vert" dir="in"/>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Footer Placeholder 6"/>
          <p:cNvSpPr>
            <a:spLocks noGrp="1"/>
          </p:cNvSpPr>
          <p:nvPr>
            <p:ph type="ftr" sz="quarter" idx="11"/>
          </p:nvPr>
        </p:nvSpPr>
        <p:spPr>
          <a:noFill/>
        </p:spPr>
        <p:txBody>
          <a:bodyPr/>
          <a:lstStyle/>
          <a:p>
            <a:r>
              <a:rPr lang="en-US" smtClean="0">
                <a:latin typeface="Arial" charset="0"/>
                <a:cs typeface="Arial" charset="0"/>
              </a:rPr>
              <a:t>© Nizar Mabroukeh 2005</a:t>
            </a:r>
          </a:p>
        </p:txBody>
      </p:sp>
      <p:sp>
        <p:nvSpPr>
          <p:cNvPr id="10243" name="Rectangle 2"/>
          <p:cNvSpPr>
            <a:spLocks noGrp="1" noChangeArrowheads="1"/>
          </p:cNvSpPr>
          <p:nvPr>
            <p:ph type="title"/>
          </p:nvPr>
        </p:nvSpPr>
        <p:spPr/>
        <p:txBody>
          <a:bodyPr/>
          <a:lstStyle/>
          <a:p>
            <a:pPr eaLnBrk="1" hangingPunct="1"/>
            <a:r>
              <a:rPr lang="ar-SA" sz="3600" smtClean="0"/>
              <a:t>مكونات بوابات الانترنت</a:t>
            </a:r>
            <a:endParaRPr lang="en-US" sz="3600" smtClean="0"/>
          </a:p>
        </p:txBody>
      </p:sp>
      <p:sp>
        <p:nvSpPr>
          <p:cNvPr id="10244" name="Rectangle 3"/>
          <p:cNvSpPr>
            <a:spLocks noGrp="1" noChangeArrowheads="1"/>
          </p:cNvSpPr>
          <p:nvPr>
            <p:ph type="body" sz="half" idx="1"/>
          </p:nvPr>
        </p:nvSpPr>
        <p:spPr>
          <a:xfrm>
            <a:off x="4953000" y="1371600"/>
            <a:ext cx="4038600" cy="5026025"/>
          </a:xfrm>
        </p:spPr>
        <p:txBody>
          <a:bodyPr/>
          <a:lstStyle/>
          <a:p>
            <a:pPr eaLnBrk="1" hangingPunct="1"/>
            <a:r>
              <a:rPr lang="ar-SA" sz="3600" smtClean="0"/>
              <a:t>تتكون بوابات الانترنت من بويبات</a:t>
            </a:r>
            <a:r>
              <a:rPr lang="en-US" sz="3600" smtClean="0"/>
              <a:t> </a:t>
            </a:r>
            <a:r>
              <a:rPr lang="ar-SA" sz="3600" smtClean="0"/>
              <a:t> </a:t>
            </a:r>
            <a:r>
              <a:rPr lang="en-US" sz="2000" smtClean="0"/>
              <a:t>Portlets</a:t>
            </a:r>
            <a:r>
              <a:rPr lang="ar-SA" sz="2000" smtClean="0"/>
              <a:t> </a:t>
            </a:r>
          </a:p>
          <a:p>
            <a:pPr eaLnBrk="1" hangingPunct="1"/>
            <a:endParaRPr lang="ar-SA" sz="3600" smtClean="0"/>
          </a:p>
          <a:p>
            <a:pPr eaLnBrk="1" hangingPunct="1"/>
            <a:r>
              <a:rPr lang="ar-SA" sz="3600" smtClean="0"/>
              <a:t>البويبة حاوية معلومات لموضوع معيّن</a:t>
            </a:r>
            <a:r>
              <a:rPr lang="ar-EG" sz="3600" smtClean="0"/>
              <a:t> </a:t>
            </a:r>
          </a:p>
          <a:p>
            <a:pPr eaLnBrk="1" hangingPunct="1"/>
            <a:endParaRPr lang="ar-SA" sz="3600" smtClean="0"/>
          </a:p>
        </p:txBody>
      </p:sp>
      <p:pic>
        <p:nvPicPr>
          <p:cNvPr id="10245" name="Picture 7" descr="yahooweather"/>
          <p:cNvPicPr>
            <a:picLocks noChangeAspect="1" noChangeArrowheads="1"/>
          </p:cNvPicPr>
          <p:nvPr>
            <p:ph sz="quarter" idx="2"/>
          </p:nvPr>
        </p:nvPicPr>
        <p:blipFill>
          <a:blip r:embed="rId2"/>
          <a:srcRect/>
          <a:stretch>
            <a:fillRect/>
          </a:stretch>
        </p:blipFill>
        <p:spPr>
          <a:xfrm>
            <a:off x="2590800" y="1447800"/>
            <a:ext cx="2190750" cy="2085975"/>
          </a:xfrm>
          <a:noFill/>
          <a:ln>
            <a:solidFill>
              <a:schemeClr val="tx1"/>
            </a:solidFill>
          </a:ln>
        </p:spPr>
      </p:pic>
      <p:pic>
        <p:nvPicPr>
          <p:cNvPr id="10246" name="Picture 11" descr="yahoomaps"/>
          <p:cNvPicPr>
            <a:picLocks noChangeAspect="1" noChangeArrowheads="1"/>
          </p:cNvPicPr>
          <p:nvPr>
            <p:ph sz="quarter" idx="3"/>
          </p:nvPr>
        </p:nvPicPr>
        <p:blipFill>
          <a:blip r:embed="rId3"/>
          <a:srcRect/>
          <a:stretch>
            <a:fillRect/>
          </a:stretch>
        </p:blipFill>
        <p:spPr>
          <a:xfrm>
            <a:off x="228600" y="1447800"/>
            <a:ext cx="2171700" cy="2352675"/>
          </a:xfrm>
          <a:noFill/>
          <a:ln>
            <a:solidFill>
              <a:schemeClr val="tx1"/>
            </a:solidFill>
          </a:ln>
        </p:spPr>
      </p:pic>
      <p:pic>
        <p:nvPicPr>
          <p:cNvPr id="10247" name="Picture 13" descr="yahooemailfinder"/>
          <p:cNvPicPr>
            <a:picLocks noChangeAspect="1" noChangeArrowheads="1"/>
          </p:cNvPicPr>
          <p:nvPr/>
        </p:nvPicPr>
        <p:blipFill>
          <a:blip r:embed="rId4"/>
          <a:srcRect/>
          <a:stretch>
            <a:fillRect/>
          </a:stretch>
        </p:blipFill>
        <p:spPr bwMode="auto">
          <a:xfrm>
            <a:off x="685800" y="4419600"/>
            <a:ext cx="3600450" cy="1228725"/>
          </a:xfrm>
          <a:prstGeom prst="rect">
            <a:avLst/>
          </a:prstGeom>
          <a:noFill/>
          <a:ln w="9525">
            <a:solidFill>
              <a:schemeClr val="tx1"/>
            </a:solidFill>
            <a:miter lim="800000"/>
            <a:headEnd/>
            <a:tailEnd/>
          </a:ln>
        </p:spPr>
      </p:pic>
    </p:spTree>
  </p:cSld>
  <p:clrMapOvr>
    <a:masterClrMapping/>
  </p:clrMapOvr>
  <p:transition spd="slow">
    <p:split orient="vert" dir="in"/>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Footer Placeholder 5"/>
          <p:cNvSpPr>
            <a:spLocks noGrp="1"/>
          </p:cNvSpPr>
          <p:nvPr>
            <p:ph type="ftr" sz="quarter" idx="11"/>
          </p:nvPr>
        </p:nvSpPr>
        <p:spPr>
          <a:noFill/>
        </p:spPr>
        <p:txBody>
          <a:bodyPr/>
          <a:lstStyle/>
          <a:p>
            <a:r>
              <a:rPr lang="en-US" smtClean="0">
                <a:latin typeface="Arial" charset="0"/>
                <a:cs typeface="Arial" charset="0"/>
              </a:rPr>
              <a:t>© Nizar Mabroukeh 2005</a:t>
            </a:r>
          </a:p>
        </p:txBody>
      </p:sp>
      <p:sp>
        <p:nvSpPr>
          <p:cNvPr id="11267" name="Rectangle 14"/>
          <p:cNvSpPr>
            <a:spLocks noGrp="1" noChangeArrowheads="1"/>
          </p:cNvSpPr>
          <p:nvPr>
            <p:ph type="title"/>
          </p:nvPr>
        </p:nvSpPr>
        <p:spPr/>
        <p:txBody>
          <a:bodyPr/>
          <a:lstStyle/>
          <a:p>
            <a:pPr eaLnBrk="1" hangingPunct="1"/>
            <a:r>
              <a:rPr lang="ar-SA" sz="3600" smtClean="0"/>
              <a:t>مكونات بوابات الانترنت</a:t>
            </a:r>
            <a:endParaRPr lang="en-US" sz="3600" smtClean="0"/>
          </a:p>
        </p:txBody>
      </p:sp>
      <p:sp>
        <p:nvSpPr>
          <p:cNvPr id="11268" name="Rectangle 15"/>
          <p:cNvSpPr>
            <a:spLocks noGrp="1" noChangeArrowheads="1"/>
          </p:cNvSpPr>
          <p:nvPr>
            <p:ph type="body" sz="half" idx="1"/>
          </p:nvPr>
        </p:nvSpPr>
        <p:spPr/>
        <p:txBody>
          <a:bodyPr/>
          <a:lstStyle/>
          <a:p>
            <a:pPr eaLnBrk="1" hangingPunct="1"/>
            <a:endParaRPr lang="ar-EG" smtClean="0"/>
          </a:p>
        </p:txBody>
      </p:sp>
      <p:sp>
        <p:nvSpPr>
          <p:cNvPr id="11269" name="Rectangle 16"/>
          <p:cNvSpPr>
            <a:spLocks noGrp="1" noChangeArrowheads="1"/>
          </p:cNvSpPr>
          <p:nvPr>
            <p:ph type="body" sz="half" idx="2"/>
          </p:nvPr>
        </p:nvSpPr>
        <p:spPr>
          <a:xfrm>
            <a:off x="4876800" y="1295400"/>
            <a:ext cx="3810000" cy="5026025"/>
          </a:xfrm>
        </p:spPr>
        <p:txBody>
          <a:bodyPr/>
          <a:lstStyle/>
          <a:p>
            <a:pPr eaLnBrk="1" hangingPunct="1"/>
            <a:endParaRPr lang="ar-SA" sz="3200" smtClean="0"/>
          </a:p>
          <a:p>
            <a:pPr eaLnBrk="1" hangingPunct="1"/>
            <a:endParaRPr lang="ar-SA" sz="3200" smtClean="0"/>
          </a:p>
          <a:p>
            <a:pPr eaLnBrk="1" hangingPunct="1"/>
            <a:r>
              <a:rPr lang="ar-SA" sz="3200" smtClean="0"/>
              <a:t>مجموع البويبات لمواضيع مختلفة في موقع واحد يشكّل ما يسمى ببوابة أو واجهة الانترنت</a:t>
            </a:r>
          </a:p>
          <a:p>
            <a:pPr eaLnBrk="1" hangingPunct="1"/>
            <a:endParaRPr lang="en-US" smtClean="0"/>
          </a:p>
        </p:txBody>
      </p:sp>
      <p:pic>
        <p:nvPicPr>
          <p:cNvPr id="11270" name="Picture 8" descr="naseej1"/>
          <p:cNvPicPr>
            <a:picLocks noChangeAspect="1" noChangeArrowheads="1"/>
          </p:cNvPicPr>
          <p:nvPr>
            <p:ph sz="half" idx="4294967295"/>
          </p:nvPr>
        </p:nvPicPr>
        <p:blipFill>
          <a:blip r:embed="rId2"/>
          <a:srcRect/>
          <a:stretch>
            <a:fillRect/>
          </a:stretch>
        </p:blipFill>
        <p:spPr>
          <a:xfrm>
            <a:off x="0" y="0"/>
            <a:ext cx="4876800" cy="3657600"/>
          </a:xfrm>
          <a:noFill/>
        </p:spPr>
      </p:pic>
      <p:pic>
        <p:nvPicPr>
          <p:cNvPr id="11271" name="Picture 10" descr="naseej2"/>
          <p:cNvPicPr>
            <a:picLocks noChangeAspect="1" noChangeArrowheads="1"/>
          </p:cNvPicPr>
          <p:nvPr>
            <p:ph sz="half" idx="4294967295"/>
          </p:nvPr>
        </p:nvPicPr>
        <p:blipFill>
          <a:blip r:embed="rId3"/>
          <a:srcRect/>
          <a:stretch>
            <a:fillRect/>
          </a:stretch>
        </p:blipFill>
        <p:spPr>
          <a:xfrm>
            <a:off x="0" y="3657600"/>
            <a:ext cx="4876800" cy="3200400"/>
          </a:xfrm>
          <a:noFill/>
        </p:spPr>
      </p:pic>
    </p:spTree>
  </p:cSld>
  <p:clrMapOvr>
    <a:masterClrMapping/>
  </p:clrMapOvr>
  <p:transition spd="slow">
    <p:split orient="vert" dir="in"/>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Footer Placeholder 4"/>
          <p:cNvSpPr>
            <a:spLocks noGrp="1"/>
          </p:cNvSpPr>
          <p:nvPr>
            <p:ph type="ftr" sz="quarter" idx="11"/>
          </p:nvPr>
        </p:nvSpPr>
        <p:spPr>
          <a:noFill/>
        </p:spPr>
        <p:txBody>
          <a:bodyPr/>
          <a:lstStyle/>
          <a:p>
            <a:r>
              <a:rPr lang="en-US" smtClean="0">
                <a:latin typeface="Arial" charset="0"/>
                <a:cs typeface="Arial" charset="0"/>
              </a:rPr>
              <a:t>© Nizar Mabroukeh 2005</a:t>
            </a:r>
          </a:p>
        </p:txBody>
      </p:sp>
      <p:sp>
        <p:nvSpPr>
          <p:cNvPr id="12291" name="Rectangle 2"/>
          <p:cNvSpPr>
            <a:spLocks noGrp="1" noChangeArrowheads="1"/>
          </p:cNvSpPr>
          <p:nvPr>
            <p:ph type="title"/>
          </p:nvPr>
        </p:nvSpPr>
        <p:spPr/>
        <p:txBody>
          <a:bodyPr/>
          <a:lstStyle/>
          <a:p>
            <a:pPr eaLnBrk="1" hangingPunct="1"/>
            <a:r>
              <a:rPr lang="ar-SA" smtClean="0"/>
              <a:t>البويبات</a:t>
            </a:r>
            <a:endParaRPr lang="en-US" smtClean="0"/>
          </a:p>
        </p:txBody>
      </p:sp>
      <p:sp>
        <p:nvSpPr>
          <p:cNvPr id="12292" name="Rectangle 3"/>
          <p:cNvSpPr>
            <a:spLocks noGrp="1" noChangeArrowheads="1"/>
          </p:cNvSpPr>
          <p:nvPr>
            <p:ph type="body" idx="1"/>
          </p:nvPr>
        </p:nvSpPr>
        <p:spPr/>
        <p:txBody>
          <a:bodyPr/>
          <a:lstStyle/>
          <a:p>
            <a:pPr eaLnBrk="1" hangingPunct="1"/>
            <a:r>
              <a:rPr lang="ar-SA" sz="4000" b="1" smtClean="0"/>
              <a:t>تقنياً تعتبر البويبة جزيء انترنت يمكن اعادة استعماله</a:t>
            </a:r>
          </a:p>
          <a:p>
            <a:pPr eaLnBrk="1" hangingPunct="1"/>
            <a:r>
              <a:rPr lang="ar-SA" sz="4000" b="1" smtClean="0"/>
              <a:t>تقوم المواقع بتصميم هذه البويبات و من ثم تحديث المعلومات فيها يوميا</a:t>
            </a:r>
          </a:p>
          <a:p>
            <a:pPr eaLnBrk="1" hangingPunct="1"/>
            <a:r>
              <a:rPr lang="ar-SA" sz="4000" b="1" smtClean="0"/>
              <a:t>عادة ما تكون الواجهة مرتبطة بقاعدة بيانات تعكس المعلومات الحديثة على الواجهة أول بأول</a:t>
            </a:r>
          </a:p>
        </p:txBody>
      </p:sp>
    </p:spTree>
  </p:cSld>
  <p:clrMapOvr>
    <a:masterClrMapping/>
  </p:clrMapOvr>
  <p:transition spd="slow">
    <p:split orient="vert" dir="in"/>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Footer Placeholder 4"/>
          <p:cNvSpPr>
            <a:spLocks noGrp="1"/>
          </p:cNvSpPr>
          <p:nvPr>
            <p:ph type="ftr" sz="quarter" idx="11"/>
          </p:nvPr>
        </p:nvSpPr>
        <p:spPr>
          <a:noFill/>
        </p:spPr>
        <p:txBody>
          <a:bodyPr/>
          <a:lstStyle/>
          <a:p>
            <a:r>
              <a:rPr lang="en-US" smtClean="0">
                <a:latin typeface="Arial" charset="0"/>
                <a:cs typeface="Arial" charset="0"/>
              </a:rPr>
              <a:t>© Nizar Mabroukeh 2005</a:t>
            </a:r>
          </a:p>
        </p:txBody>
      </p:sp>
      <p:sp>
        <p:nvSpPr>
          <p:cNvPr id="13315" name="Rectangle 2"/>
          <p:cNvSpPr>
            <a:spLocks noGrp="1" noChangeArrowheads="1"/>
          </p:cNvSpPr>
          <p:nvPr>
            <p:ph type="title"/>
          </p:nvPr>
        </p:nvSpPr>
        <p:spPr/>
        <p:txBody>
          <a:bodyPr/>
          <a:lstStyle/>
          <a:p>
            <a:pPr eaLnBrk="1" hangingPunct="1"/>
            <a:r>
              <a:rPr lang="ar-SA" sz="3600" smtClean="0"/>
              <a:t>تحديث البويبات</a:t>
            </a:r>
            <a:endParaRPr lang="en-US" sz="3600" smtClean="0"/>
          </a:p>
        </p:txBody>
      </p:sp>
      <p:sp>
        <p:nvSpPr>
          <p:cNvPr id="13316" name="Rectangle 3"/>
          <p:cNvSpPr>
            <a:spLocks noGrp="1" noChangeArrowheads="1"/>
          </p:cNvSpPr>
          <p:nvPr>
            <p:ph type="body" idx="1"/>
          </p:nvPr>
        </p:nvSpPr>
        <p:spPr/>
        <p:txBody>
          <a:bodyPr/>
          <a:lstStyle/>
          <a:p>
            <a:pPr eaLnBrk="1" hangingPunct="1">
              <a:lnSpc>
                <a:spcPct val="90000"/>
              </a:lnSpc>
            </a:pPr>
            <a:r>
              <a:rPr lang="ar-SA" sz="2800" b="1" smtClean="0">
                <a:solidFill>
                  <a:srgbClr val="FFFF00"/>
                </a:solidFill>
              </a:rPr>
              <a:t>أحدث التكنولوجيا لتوفير البويبات تستخدم الآن ما يسمى بخدمات الشبكه </a:t>
            </a:r>
            <a:r>
              <a:rPr lang="en-US" sz="1600" b="1" smtClean="0">
                <a:solidFill>
                  <a:srgbClr val="FFFF00"/>
                </a:solidFill>
              </a:rPr>
              <a:t>Web Services</a:t>
            </a:r>
            <a:r>
              <a:rPr lang="ar-SA" sz="2000" b="1" smtClean="0">
                <a:solidFill>
                  <a:srgbClr val="FFFF00"/>
                </a:solidFill>
              </a:rPr>
              <a:t> مثال: </a:t>
            </a:r>
            <a:r>
              <a:rPr lang="en-US" sz="1600" b="1" smtClean="0">
                <a:solidFill>
                  <a:srgbClr val="FFFF00"/>
                </a:solidFill>
                <a:hlinkClick r:id="rId2"/>
              </a:rPr>
              <a:t>http://www.google.com/apis</a:t>
            </a:r>
            <a:endParaRPr lang="ar-SA" sz="1600" b="1" smtClean="0">
              <a:solidFill>
                <a:srgbClr val="FFFF00"/>
              </a:solidFill>
            </a:endParaRPr>
          </a:p>
          <a:p>
            <a:pPr eaLnBrk="1" hangingPunct="1">
              <a:lnSpc>
                <a:spcPct val="90000"/>
              </a:lnSpc>
            </a:pPr>
            <a:r>
              <a:rPr lang="ar-SA" sz="2800" b="1" smtClean="0"/>
              <a:t>تتيح هذه التكنولوجيا القدرة للمبرمجين </a:t>
            </a:r>
            <a:r>
              <a:rPr lang="ar-SA" sz="2800" b="1" i="1" smtClean="0"/>
              <a:t>و</a:t>
            </a:r>
            <a:r>
              <a:rPr lang="ar-SA" sz="2800" b="1" smtClean="0"/>
              <a:t> مصممي برامج الانترنت على تبادل البرمجيات الكترونياً و بالتالي اعادة استعمالها في مواقعهم دون الحاجه لكتابتها من جديد</a:t>
            </a:r>
          </a:p>
          <a:p>
            <a:pPr eaLnBrk="1" hangingPunct="1">
              <a:lnSpc>
                <a:spcPct val="90000"/>
              </a:lnSpc>
            </a:pPr>
            <a:r>
              <a:rPr lang="ar-SA" sz="2800" b="1" smtClean="0"/>
              <a:t>و كذلك تكنولوجيا الـ</a:t>
            </a:r>
            <a:r>
              <a:rPr lang="en-US" sz="1800" b="1" smtClean="0"/>
              <a:t>RSS</a:t>
            </a:r>
            <a:r>
              <a:rPr lang="ar-SA" sz="2800" b="1" smtClean="0"/>
              <a:t> مثل أخبار ياهو: </a:t>
            </a:r>
            <a:r>
              <a:rPr lang="en-US" sz="1600" b="1" smtClean="0">
                <a:hlinkClick r:id="rId3"/>
              </a:rPr>
              <a:t>http://news.yahoo.com/rss</a:t>
            </a:r>
            <a:endParaRPr lang="ar-SA" sz="1600" b="1" smtClean="0"/>
          </a:p>
          <a:p>
            <a:pPr eaLnBrk="1" hangingPunct="1">
              <a:lnSpc>
                <a:spcPct val="90000"/>
              </a:lnSpc>
            </a:pPr>
            <a:r>
              <a:rPr lang="ar-SA" sz="2800" b="1" smtClean="0"/>
              <a:t>وهذه التكنولوجيا تسمح مزوّدي الأخبار و الكتّاب و الصحفيين ببثّ نشراتهم و مقالاتهم الى مواقع مختلفه، يطلق على هذه العملية اسم تغذية أخبار (</a:t>
            </a:r>
            <a:r>
              <a:rPr lang="en-US" sz="1800" b="1" smtClean="0"/>
              <a:t>news feed</a:t>
            </a:r>
            <a:r>
              <a:rPr lang="ar-SA" sz="2800" b="1" smtClean="0"/>
              <a:t>)</a:t>
            </a:r>
          </a:p>
          <a:p>
            <a:pPr eaLnBrk="1" hangingPunct="1">
              <a:lnSpc>
                <a:spcPct val="90000"/>
              </a:lnSpc>
            </a:pPr>
            <a:r>
              <a:rPr lang="ar-SA" sz="2800" b="1" smtClean="0"/>
              <a:t>و من ثم تقوم هذه المواقع (مثل بوابات الانترنت) باستخلاص المقالات و نشرها من خلال البويبات بدلاً من استخدام قواعد البيانات كما وضّح سابقاً</a:t>
            </a:r>
          </a:p>
          <a:p>
            <a:pPr eaLnBrk="1" hangingPunct="1">
              <a:lnSpc>
                <a:spcPct val="90000"/>
              </a:lnSpc>
              <a:buFont typeface="Wingdings" pitchFamily="2" charset="2"/>
              <a:buNone/>
            </a:pPr>
            <a:endParaRPr lang="en-US" sz="1600" smtClean="0"/>
          </a:p>
          <a:p>
            <a:pPr eaLnBrk="1" hangingPunct="1">
              <a:lnSpc>
                <a:spcPct val="90000"/>
              </a:lnSpc>
            </a:pPr>
            <a:endParaRPr lang="en-US" sz="2400" smtClean="0"/>
          </a:p>
          <a:p>
            <a:pPr eaLnBrk="1" hangingPunct="1">
              <a:lnSpc>
                <a:spcPct val="90000"/>
              </a:lnSpc>
            </a:pPr>
            <a:endParaRPr lang="en-US" sz="2400" smtClean="0"/>
          </a:p>
        </p:txBody>
      </p:sp>
    </p:spTree>
  </p:cSld>
  <p:clrMapOvr>
    <a:masterClrMapping/>
  </p:clrMapOvr>
  <p:transition spd="slow">
    <p:split orient="vert" dir="in"/>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Footer Placeholder 4"/>
          <p:cNvSpPr>
            <a:spLocks noGrp="1"/>
          </p:cNvSpPr>
          <p:nvPr>
            <p:ph type="ftr" sz="quarter" idx="11"/>
          </p:nvPr>
        </p:nvSpPr>
        <p:spPr>
          <a:noFill/>
        </p:spPr>
        <p:txBody>
          <a:bodyPr/>
          <a:lstStyle/>
          <a:p>
            <a:r>
              <a:rPr lang="en-US" smtClean="0">
                <a:latin typeface="Arial" charset="0"/>
                <a:cs typeface="Arial" charset="0"/>
              </a:rPr>
              <a:t>© Nizar Mabroukeh 2005</a:t>
            </a:r>
          </a:p>
        </p:txBody>
      </p:sp>
      <p:sp>
        <p:nvSpPr>
          <p:cNvPr id="14339" name="Rectangle 2"/>
          <p:cNvSpPr>
            <a:spLocks noGrp="1" noChangeArrowheads="1"/>
          </p:cNvSpPr>
          <p:nvPr>
            <p:ph type="title"/>
          </p:nvPr>
        </p:nvSpPr>
        <p:spPr/>
        <p:txBody>
          <a:bodyPr/>
          <a:lstStyle/>
          <a:p>
            <a:pPr eaLnBrk="1" hangingPunct="1"/>
            <a:r>
              <a:rPr lang="ar-SA" sz="3600" smtClean="0"/>
              <a:t>عناصر و خدمات بوابات الانترنت</a:t>
            </a:r>
            <a:endParaRPr lang="en-US" sz="3600" smtClean="0"/>
          </a:p>
        </p:txBody>
      </p:sp>
      <p:sp>
        <p:nvSpPr>
          <p:cNvPr id="14340" name="Rectangle 3"/>
          <p:cNvSpPr>
            <a:spLocks noGrp="1" noChangeArrowheads="1"/>
          </p:cNvSpPr>
          <p:nvPr>
            <p:ph type="body" idx="1"/>
          </p:nvPr>
        </p:nvSpPr>
        <p:spPr/>
        <p:txBody>
          <a:bodyPr/>
          <a:lstStyle/>
          <a:p>
            <a:pPr eaLnBrk="1" hangingPunct="1">
              <a:lnSpc>
                <a:spcPct val="90000"/>
              </a:lnSpc>
            </a:pPr>
            <a:r>
              <a:rPr lang="ar-SA" smtClean="0"/>
              <a:t>توفر معظم بوابات الانترنت العناصر التاليه من خلال البويبات:</a:t>
            </a:r>
          </a:p>
          <a:p>
            <a:pPr lvl="1" eaLnBrk="1" hangingPunct="1">
              <a:lnSpc>
                <a:spcPct val="90000"/>
              </a:lnSpc>
            </a:pPr>
            <a:r>
              <a:rPr lang="ar-SA" smtClean="0"/>
              <a:t>فهرس مواقع و محرّك بحث</a:t>
            </a:r>
          </a:p>
          <a:p>
            <a:pPr lvl="1" eaLnBrk="1" hangingPunct="1">
              <a:lnSpc>
                <a:spcPct val="90000"/>
              </a:lnSpc>
            </a:pPr>
            <a:r>
              <a:rPr lang="ar-SA" smtClean="0"/>
              <a:t>امكانية التسجيل في الموقع</a:t>
            </a:r>
          </a:p>
          <a:p>
            <a:pPr lvl="1" eaLnBrk="1" hangingPunct="1">
              <a:lnSpc>
                <a:spcPct val="90000"/>
              </a:lnSpc>
            </a:pPr>
            <a:r>
              <a:rPr lang="ar-SA" smtClean="0"/>
              <a:t>بريد الكتروني</a:t>
            </a:r>
          </a:p>
          <a:p>
            <a:pPr lvl="1" eaLnBrk="1" hangingPunct="1">
              <a:lnSpc>
                <a:spcPct val="90000"/>
              </a:lnSpc>
            </a:pPr>
            <a:r>
              <a:rPr lang="ar-SA" smtClean="0"/>
              <a:t>أخبار عالمية و محلية و رياضه و أعمال و أخبار ترفيهية</a:t>
            </a:r>
          </a:p>
          <a:p>
            <a:pPr lvl="1" eaLnBrk="1" hangingPunct="1">
              <a:lnSpc>
                <a:spcPct val="90000"/>
              </a:lnSpc>
            </a:pPr>
            <a:r>
              <a:rPr lang="ar-SA" smtClean="0"/>
              <a:t>حالة الطقس</a:t>
            </a:r>
          </a:p>
          <a:p>
            <a:pPr lvl="1" eaLnBrk="1" hangingPunct="1">
              <a:lnSpc>
                <a:spcPct val="90000"/>
              </a:lnSpc>
            </a:pPr>
            <a:r>
              <a:rPr lang="ar-SA" smtClean="0"/>
              <a:t>منتديات</a:t>
            </a:r>
          </a:p>
          <a:p>
            <a:pPr lvl="1" eaLnBrk="1" hangingPunct="1">
              <a:lnSpc>
                <a:spcPct val="90000"/>
              </a:lnSpc>
            </a:pPr>
            <a:r>
              <a:rPr lang="ar-SA" smtClean="0"/>
              <a:t>المحادثة الفوريه (التشات)</a:t>
            </a:r>
          </a:p>
          <a:p>
            <a:pPr lvl="1" eaLnBrk="1" hangingPunct="1">
              <a:lnSpc>
                <a:spcPct val="90000"/>
              </a:lnSpc>
            </a:pPr>
            <a:r>
              <a:rPr lang="ar-SA" smtClean="0"/>
              <a:t>أسعار الأسهم و العملات</a:t>
            </a:r>
          </a:p>
          <a:p>
            <a:pPr lvl="1" eaLnBrk="1" hangingPunct="1">
              <a:lnSpc>
                <a:spcPct val="90000"/>
              </a:lnSpc>
            </a:pPr>
            <a:r>
              <a:rPr lang="ar-SA" smtClean="0"/>
              <a:t>و غير ذلك كثير ...</a:t>
            </a:r>
          </a:p>
          <a:p>
            <a:pPr lvl="1" eaLnBrk="1" hangingPunct="1">
              <a:lnSpc>
                <a:spcPct val="90000"/>
              </a:lnSpc>
            </a:pPr>
            <a:endParaRPr lang="ar-SA" smtClean="0"/>
          </a:p>
          <a:p>
            <a:pPr lvl="1" eaLnBrk="1" hangingPunct="1">
              <a:lnSpc>
                <a:spcPct val="90000"/>
              </a:lnSpc>
            </a:pPr>
            <a:endParaRPr lang="ar-SA" smtClean="0"/>
          </a:p>
        </p:txBody>
      </p:sp>
    </p:spTree>
  </p:cSld>
  <p:clrMapOvr>
    <a:masterClrMapping/>
  </p:clrMapOvr>
  <p:transition spd="slow">
    <p:split orient="vert" dir="in"/>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5" descr="maktoob"/>
          <p:cNvPicPr>
            <a:picLocks noChangeAspect="1" noChangeArrowheads="1"/>
          </p:cNvPicPr>
          <p:nvPr/>
        </p:nvPicPr>
        <p:blipFill>
          <a:blip r:embed="rId2"/>
          <a:srcRect/>
          <a:stretch>
            <a:fillRect/>
          </a:stretch>
        </p:blipFill>
        <p:spPr bwMode="auto">
          <a:xfrm>
            <a:off x="966788" y="325438"/>
            <a:ext cx="7210425" cy="5659437"/>
          </a:xfrm>
          <a:prstGeom prst="rect">
            <a:avLst/>
          </a:prstGeom>
          <a:noFill/>
          <a:ln w="9525">
            <a:noFill/>
            <a:miter lim="800000"/>
            <a:headEnd/>
            <a:tailEnd/>
          </a:ln>
        </p:spPr>
      </p:pic>
    </p:spTree>
  </p:cSld>
  <p:clrMapOvr>
    <a:masterClrMapping/>
  </p:clrMapOvr>
  <p:transition spd="slow">
    <p:split orient="vert" dir="in"/>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Footer Placeholder 4"/>
          <p:cNvSpPr>
            <a:spLocks noGrp="1"/>
          </p:cNvSpPr>
          <p:nvPr>
            <p:ph type="ftr" sz="quarter" idx="11"/>
          </p:nvPr>
        </p:nvSpPr>
        <p:spPr>
          <a:noFill/>
        </p:spPr>
        <p:txBody>
          <a:bodyPr/>
          <a:lstStyle/>
          <a:p>
            <a:r>
              <a:rPr lang="en-US" smtClean="0">
                <a:latin typeface="Arial" charset="0"/>
                <a:cs typeface="Arial" charset="0"/>
              </a:rPr>
              <a:t>© Nizar Mabroukeh 2005</a:t>
            </a:r>
          </a:p>
        </p:txBody>
      </p:sp>
      <p:sp>
        <p:nvSpPr>
          <p:cNvPr id="16387" name="Rectangle 2"/>
          <p:cNvSpPr>
            <a:spLocks noGrp="1" noChangeArrowheads="1"/>
          </p:cNvSpPr>
          <p:nvPr>
            <p:ph type="title"/>
          </p:nvPr>
        </p:nvSpPr>
        <p:spPr/>
        <p:txBody>
          <a:bodyPr/>
          <a:lstStyle/>
          <a:p>
            <a:pPr eaLnBrk="1" hangingPunct="1"/>
            <a:r>
              <a:rPr lang="ar-SA" sz="3600" smtClean="0"/>
              <a:t>أنواع بوابات الانترنت</a:t>
            </a:r>
            <a:endParaRPr lang="en-US" sz="3600" smtClean="0"/>
          </a:p>
        </p:txBody>
      </p:sp>
      <p:sp>
        <p:nvSpPr>
          <p:cNvPr id="16388" name="Rectangle 3"/>
          <p:cNvSpPr>
            <a:spLocks noGrp="1" noChangeArrowheads="1"/>
          </p:cNvSpPr>
          <p:nvPr>
            <p:ph type="body" idx="1"/>
          </p:nvPr>
        </p:nvSpPr>
        <p:spPr/>
        <p:txBody>
          <a:bodyPr/>
          <a:lstStyle/>
          <a:p>
            <a:pPr marL="514350" indent="-514350" eaLnBrk="1" hangingPunct="1">
              <a:buFontTx/>
              <a:buNone/>
            </a:pPr>
            <a:r>
              <a:rPr lang="ar-EG" smtClean="0"/>
              <a:t>     </a:t>
            </a:r>
            <a:r>
              <a:rPr lang="ar-SA" b="1" smtClean="0">
                <a:solidFill>
                  <a:srgbClr val="FFFF00"/>
                </a:solidFill>
              </a:rPr>
              <a:t>قسم</a:t>
            </a:r>
            <a:r>
              <a:rPr lang="ar-EG" b="1" smtClean="0">
                <a:solidFill>
                  <a:srgbClr val="FFFF00"/>
                </a:solidFill>
              </a:rPr>
              <a:t> عمرو سعيد</a:t>
            </a:r>
            <a:r>
              <a:rPr lang="ar-SA" b="1" smtClean="0">
                <a:solidFill>
                  <a:srgbClr val="FFFF00"/>
                </a:solidFill>
              </a:rPr>
              <a:t> بوابات الانترنت الى</a:t>
            </a:r>
            <a:r>
              <a:rPr lang="ar-EG" b="1" smtClean="0">
                <a:solidFill>
                  <a:srgbClr val="FFFF00"/>
                </a:solidFill>
              </a:rPr>
              <a:t> ست أنواع </a:t>
            </a:r>
            <a:r>
              <a:rPr lang="ar-SA" b="1" smtClean="0">
                <a:solidFill>
                  <a:srgbClr val="FFFF00"/>
                </a:solidFill>
              </a:rPr>
              <a:t> </a:t>
            </a:r>
            <a:r>
              <a:rPr lang="ar-SA" smtClean="0"/>
              <a:t>:</a:t>
            </a:r>
            <a:endParaRPr lang="ar-EG" smtClean="0"/>
          </a:p>
          <a:p>
            <a:pPr marL="514350" indent="-514350" eaLnBrk="1" hangingPunct="1">
              <a:buFont typeface="Arial Black" pitchFamily="34" charset="0"/>
              <a:buAutoNum type="arabicParenR"/>
            </a:pPr>
            <a:r>
              <a:rPr lang="ar-EG" sz="2800" b="1" smtClean="0">
                <a:solidFill>
                  <a:srgbClr val="FFFF00"/>
                </a:solidFill>
              </a:rPr>
              <a:t>البوابات العامة </a:t>
            </a:r>
            <a:r>
              <a:rPr lang="ar-EG" sz="2800" b="1" smtClean="0"/>
              <a:t>: وهي البوابة الموجهة ‘لى الجمهور العام / كما تساعد مستخدمي الإنترنت على البحث في الويب بفضل كلاً من المحرك ودليل البحث الخاص بها . </a:t>
            </a:r>
          </a:p>
          <a:p>
            <a:pPr marL="514350" indent="-514350" eaLnBrk="1" hangingPunct="1">
              <a:buFont typeface="Arial Black" pitchFamily="34" charset="0"/>
              <a:buAutoNum type="arabicParenR"/>
            </a:pPr>
            <a:r>
              <a:rPr lang="ar-EG" sz="2800" b="1" smtClean="0">
                <a:solidFill>
                  <a:srgbClr val="FFFF00"/>
                </a:solidFill>
              </a:rPr>
              <a:t>البوابات المتخصصة </a:t>
            </a:r>
            <a:r>
              <a:rPr lang="ar-EG" sz="2800" b="1" smtClean="0"/>
              <a:t>: ويطلق عليها الفئوية وهي تملك نفس خصائص البوابات العامة إلا أنها تركز على موضوع بذاته . </a:t>
            </a:r>
          </a:p>
          <a:p>
            <a:pPr marL="514350" indent="-514350" eaLnBrk="1" hangingPunct="1">
              <a:buFont typeface="Arial Black" pitchFamily="34" charset="0"/>
              <a:buAutoNum type="arabicParenR"/>
            </a:pPr>
            <a:r>
              <a:rPr lang="ar-EG" sz="2800" b="1" smtClean="0">
                <a:solidFill>
                  <a:srgbClr val="FFFF00"/>
                </a:solidFill>
              </a:rPr>
              <a:t>بوابات المؤسسات </a:t>
            </a:r>
            <a:r>
              <a:rPr lang="ar-EG" sz="2800" b="1" smtClean="0"/>
              <a:t>: وهي بوابة خاصة بالمؤسسات والهيئات ز</a:t>
            </a:r>
          </a:p>
          <a:p>
            <a:pPr marL="514350" indent="-514350" eaLnBrk="1" hangingPunct="1">
              <a:buFont typeface="Arial Black" pitchFamily="34" charset="0"/>
              <a:buAutoNum type="arabicParenR"/>
            </a:pPr>
            <a:r>
              <a:rPr lang="ar-EG" sz="2800" b="1" smtClean="0">
                <a:solidFill>
                  <a:srgbClr val="FFFF00"/>
                </a:solidFill>
              </a:rPr>
              <a:t>بوابات البوابات </a:t>
            </a:r>
            <a:r>
              <a:rPr lang="ar-EG" sz="2800" b="1" smtClean="0"/>
              <a:t>: والهدف الرئيسي لها هو إنشاء دليل ببوابات المواقع على الإنترنت وتقديمها إلى الزائرين  في موقع واحد كدليل </a:t>
            </a:r>
          </a:p>
          <a:p>
            <a:pPr marL="514350" indent="-514350" eaLnBrk="1" hangingPunct="1">
              <a:buFont typeface="Arial Black" pitchFamily="34" charset="0"/>
              <a:buAutoNum type="arabicParenR"/>
            </a:pPr>
            <a:r>
              <a:rPr lang="ar-EG" sz="2800" b="1" smtClean="0">
                <a:solidFill>
                  <a:srgbClr val="FFFF00"/>
                </a:solidFill>
              </a:rPr>
              <a:t>البوابات الشخصية : </a:t>
            </a:r>
            <a:r>
              <a:rPr lang="ar-EG" sz="2800" b="1" smtClean="0"/>
              <a:t>وهي البوابة التي تسمح لمستخدمي الإنترنت بالوصول إلى معلومات شخصية ومثال </a:t>
            </a:r>
            <a:r>
              <a:rPr lang="en-US" sz="2800" b="1" smtClean="0"/>
              <a:t>My yahoo</a:t>
            </a:r>
            <a:r>
              <a:rPr lang="ar-EG" sz="2800" b="1" smtClean="0"/>
              <a:t> </a:t>
            </a:r>
          </a:p>
          <a:p>
            <a:pPr marL="514350" indent="-514350" eaLnBrk="1" hangingPunct="1">
              <a:buFont typeface="Arial Black" pitchFamily="34" charset="0"/>
              <a:buAutoNum type="arabicParenR"/>
            </a:pPr>
            <a:endParaRPr lang="ar-EG" smtClean="0"/>
          </a:p>
          <a:p>
            <a:pPr marL="514350" indent="-514350" eaLnBrk="1" hangingPunct="1">
              <a:buFontTx/>
              <a:buNone/>
            </a:pPr>
            <a:endParaRPr lang="ar-SA" smtClean="0"/>
          </a:p>
        </p:txBody>
      </p:sp>
    </p:spTree>
  </p:cSld>
  <p:clrMapOvr>
    <a:masterClrMapping/>
  </p:clrMapOvr>
  <p:transition spd="slow">
    <p:split orient="vert" dir="in"/>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Footer Placeholder 4"/>
          <p:cNvSpPr>
            <a:spLocks noGrp="1"/>
          </p:cNvSpPr>
          <p:nvPr>
            <p:ph type="ftr" sz="quarter" idx="11"/>
          </p:nvPr>
        </p:nvSpPr>
        <p:spPr>
          <a:noFill/>
        </p:spPr>
        <p:txBody>
          <a:bodyPr/>
          <a:lstStyle/>
          <a:p>
            <a:r>
              <a:rPr lang="en-US" smtClean="0">
                <a:latin typeface="Arial" charset="0"/>
                <a:cs typeface="Arial" charset="0"/>
              </a:rPr>
              <a:t>© Nizar Mabroukeh 2005</a:t>
            </a:r>
          </a:p>
        </p:txBody>
      </p:sp>
      <p:sp>
        <p:nvSpPr>
          <p:cNvPr id="17411" name="Rectangle 2"/>
          <p:cNvSpPr>
            <a:spLocks noGrp="1" noChangeArrowheads="1"/>
          </p:cNvSpPr>
          <p:nvPr>
            <p:ph type="title"/>
          </p:nvPr>
        </p:nvSpPr>
        <p:spPr/>
        <p:txBody>
          <a:bodyPr/>
          <a:lstStyle/>
          <a:p>
            <a:pPr eaLnBrk="1" hangingPunct="1"/>
            <a:r>
              <a:rPr lang="ar-SA" sz="3600" smtClean="0"/>
              <a:t>أنواع بوابات الانترنت</a:t>
            </a:r>
            <a:endParaRPr lang="en-US" sz="3600" smtClean="0"/>
          </a:p>
        </p:txBody>
      </p:sp>
      <p:sp>
        <p:nvSpPr>
          <p:cNvPr id="16388" name="Rectangle 3"/>
          <p:cNvSpPr>
            <a:spLocks noGrp="1" noChangeArrowheads="1"/>
          </p:cNvSpPr>
          <p:nvPr>
            <p:ph type="body" idx="1"/>
          </p:nvPr>
        </p:nvSpPr>
        <p:spPr/>
        <p:txBody>
          <a:bodyPr/>
          <a:lstStyle/>
          <a:p>
            <a:pPr marL="514350" indent="-514350" eaLnBrk="1" hangingPunct="1">
              <a:buFont typeface="Arial Black" pitchFamily="34" charset="0"/>
              <a:buAutoNum type="arabicParenR" startAt="2"/>
              <a:defRPr/>
            </a:pPr>
            <a:r>
              <a:rPr lang="ar-EG" b="1" dirty="0" smtClean="0">
                <a:solidFill>
                  <a:srgbClr val="FFFF00"/>
                </a:solidFill>
              </a:rPr>
              <a:t>ومن جهة أخرى </a:t>
            </a:r>
            <a:r>
              <a:rPr lang="ar-SA" b="1" dirty="0" smtClean="0">
                <a:solidFill>
                  <a:srgbClr val="FFFF00"/>
                </a:solidFill>
              </a:rPr>
              <a:t>قسم</a:t>
            </a:r>
            <a:r>
              <a:rPr lang="ar-EG" b="1" dirty="0" smtClean="0">
                <a:solidFill>
                  <a:srgbClr val="FFFF00"/>
                </a:solidFill>
              </a:rPr>
              <a:t> نزار راضي</a:t>
            </a:r>
            <a:r>
              <a:rPr lang="ar-SA" b="1" dirty="0" smtClean="0">
                <a:solidFill>
                  <a:srgbClr val="FFFF00"/>
                </a:solidFill>
              </a:rPr>
              <a:t> بوابات الانترنت الى نوعين:</a:t>
            </a:r>
          </a:p>
          <a:p>
            <a:pPr marL="971550" lvl="1" indent="-514350" eaLnBrk="1" hangingPunct="1">
              <a:buFont typeface="Arial Black" pitchFamily="34" charset="0"/>
              <a:buAutoNum type="arabicParenR"/>
              <a:defRPr/>
            </a:pPr>
            <a:r>
              <a:rPr lang="ar-SA" sz="3200" b="1" dirty="0" smtClean="0">
                <a:solidFill>
                  <a:srgbClr val="FFFF00"/>
                </a:solidFill>
                <a:ea typeface="+mn-ea"/>
              </a:rPr>
              <a:t>البوابات (أو الواجهات) الأفقيه: </a:t>
            </a:r>
            <a:r>
              <a:rPr lang="ar-SA" dirty="0" smtClean="0"/>
              <a:t>وهي البوابات التي تحاول تزويد المستخدم بجميع الخدمات التي يحتاجها في موقع واحد بالطريقه التي يريدها</a:t>
            </a:r>
          </a:p>
          <a:p>
            <a:pPr marL="971550" lvl="1" indent="-514350" eaLnBrk="1" hangingPunct="1">
              <a:buFont typeface="Arial Black" pitchFamily="34" charset="0"/>
              <a:buAutoNum type="arabicParenR"/>
              <a:defRPr/>
            </a:pPr>
            <a:endParaRPr lang="en-US" dirty="0" smtClean="0"/>
          </a:p>
          <a:p>
            <a:pPr marL="971550" lvl="1" indent="-514350" eaLnBrk="1" hangingPunct="1">
              <a:buFont typeface="Arial Black" pitchFamily="34" charset="0"/>
              <a:buAutoNum type="arabicParenR"/>
              <a:defRPr/>
            </a:pPr>
            <a:r>
              <a:rPr lang="ar-SA" sz="3200" b="1" dirty="0" smtClean="0">
                <a:solidFill>
                  <a:srgbClr val="FFFF00"/>
                </a:solidFill>
                <a:ea typeface="+mn-ea"/>
              </a:rPr>
              <a:t>الواجهات العموديه</a:t>
            </a:r>
            <a:r>
              <a:rPr lang="ar-SA" dirty="0" smtClean="0"/>
              <a:t>: و التي تتخصص في موضوع معين يتم تزويده لكل مستخدم بالطريقه التي يريدها</a:t>
            </a:r>
          </a:p>
        </p:txBody>
      </p:sp>
    </p:spTree>
  </p:cSld>
  <p:clrMapOvr>
    <a:masterClrMapping/>
  </p:clrMapOvr>
  <p:transition spd="slow">
    <p:split orient="vert" dir="in"/>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Footer Placeholder 4"/>
          <p:cNvSpPr>
            <a:spLocks noGrp="1"/>
          </p:cNvSpPr>
          <p:nvPr>
            <p:ph type="ftr" sz="quarter" idx="11"/>
          </p:nvPr>
        </p:nvSpPr>
        <p:spPr>
          <a:noFill/>
        </p:spPr>
        <p:txBody>
          <a:bodyPr/>
          <a:lstStyle/>
          <a:p>
            <a:r>
              <a:rPr lang="en-US" smtClean="0">
                <a:latin typeface="Arial" charset="0"/>
                <a:cs typeface="Arial" charset="0"/>
              </a:rPr>
              <a:t>© Nizar Mabroukeh 2005</a:t>
            </a:r>
          </a:p>
        </p:txBody>
      </p:sp>
      <p:sp>
        <p:nvSpPr>
          <p:cNvPr id="18435" name="Rectangle 2"/>
          <p:cNvSpPr>
            <a:spLocks noGrp="1" noChangeArrowheads="1"/>
          </p:cNvSpPr>
          <p:nvPr>
            <p:ph type="title"/>
          </p:nvPr>
        </p:nvSpPr>
        <p:spPr/>
        <p:txBody>
          <a:bodyPr/>
          <a:lstStyle/>
          <a:p>
            <a:pPr eaLnBrk="1" hangingPunct="1"/>
            <a:r>
              <a:rPr lang="ar-SA" sz="3600" smtClean="0"/>
              <a:t>البوابات</a:t>
            </a:r>
            <a:r>
              <a:rPr lang="ar-EG" sz="3600" smtClean="0"/>
              <a:t> ا لعمودية </a:t>
            </a:r>
            <a:r>
              <a:rPr lang="ar-SA" sz="3600" smtClean="0"/>
              <a:t> </a:t>
            </a:r>
            <a:endParaRPr lang="en-US" sz="3600" smtClean="0"/>
          </a:p>
        </p:txBody>
      </p:sp>
      <p:sp>
        <p:nvSpPr>
          <p:cNvPr id="18436" name="Rectangle 3"/>
          <p:cNvSpPr>
            <a:spLocks noGrp="1" noChangeArrowheads="1"/>
          </p:cNvSpPr>
          <p:nvPr>
            <p:ph type="body" idx="1"/>
          </p:nvPr>
        </p:nvSpPr>
        <p:spPr/>
        <p:txBody>
          <a:bodyPr/>
          <a:lstStyle/>
          <a:p>
            <a:pPr eaLnBrk="1" hangingPunct="1"/>
            <a:r>
              <a:rPr lang="ar-SA" b="1" smtClean="0"/>
              <a:t>تعتمد البوابات الأفقيه على مبدأ المجتمعات الالكترونيه، اذ تقوم بتجميع و اظهار كل ما يحتاجه المستخدم ليشعر بأن المجتمع على أطراف أصابعه</a:t>
            </a:r>
          </a:p>
          <a:p>
            <a:pPr eaLnBrk="1" hangingPunct="1"/>
            <a:r>
              <a:rPr lang="ar-SA" b="1" smtClean="0"/>
              <a:t>و ما على المستخدم الا أن يرتب الموضوعات و الأخبار و الأدوات بالطريقه التي يريدها و بالأهمّيه التي تناسبه</a:t>
            </a:r>
            <a:endParaRPr lang="ar-EG" b="1" smtClean="0"/>
          </a:p>
          <a:p>
            <a:pPr eaLnBrk="1" hangingPunct="1"/>
            <a:r>
              <a:rPr lang="ar-SA" b="1" smtClean="0"/>
              <a:t>و تقوم هذه البوابات عادة بتزويد المستخدم</a:t>
            </a:r>
            <a:r>
              <a:rPr lang="ar-EG" b="1" smtClean="0"/>
              <a:t> بعنوان وصندوق بريدي خاص به يستخدمه كيفما يشاء</a:t>
            </a:r>
          </a:p>
          <a:p>
            <a:pPr eaLnBrk="1" hangingPunct="1"/>
            <a:r>
              <a:rPr lang="ar-EG" b="1" smtClean="0"/>
              <a:t> </a:t>
            </a:r>
            <a:endParaRPr lang="en-US" b="1" smtClean="0"/>
          </a:p>
        </p:txBody>
      </p:sp>
    </p:spTree>
  </p:cSld>
  <p:clrMapOvr>
    <a:masterClrMapping/>
  </p:clrMapOvr>
  <p:transition spd="slow">
    <p:split orient="vert" dir="in"/>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Footer Placeholder 4"/>
          <p:cNvSpPr>
            <a:spLocks noGrp="1"/>
          </p:cNvSpPr>
          <p:nvPr>
            <p:ph type="ftr" sz="quarter" idx="11"/>
          </p:nvPr>
        </p:nvSpPr>
        <p:spPr>
          <a:noFill/>
        </p:spPr>
        <p:txBody>
          <a:bodyPr/>
          <a:lstStyle/>
          <a:p>
            <a:r>
              <a:rPr lang="en-US" smtClean="0">
                <a:latin typeface="Arial" charset="0"/>
                <a:cs typeface="Arial" charset="0"/>
              </a:rPr>
              <a:t>© Nizar Mabroukeh 2005</a:t>
            </a:r>
          </a:p>
        </p:txBody>
      </p:sp>
      <p:sp>
        <p:nvSpPr>
          <p:cNvPr id="19459" name="Rectangle 2"/>
          <p:cNvSpPr>
            <a:spLocks noGrp="1" noChangeArrowheads="1"/>
          </p:cNvSpPr>
          <p:nvPr>
            <p:ph type="title"/>
          </p:nvPr>
        </p:nvSpPr>
        <p:spPr/>
        <p:txBody>
          <a:bodyPr/>
          <a:lstStyle/>
          <a:p>
            <a:pPr eaLnBrk="1" hangingPunct="1"/>
            <a:r>
              <a:rPr lang="ar-SA" sz="3600" smtClean="0"/>
              <a:t>أمثلة على البوابات الأفقيه</a:t>
            </a:r>
            <a:endParaRPr lang="en-US" sz="3600" smtClean="0"/>
          </a:p>
        </p:txBody>
      </p:sp>
      <p:sp>
        <p:nvSpPr>
          <p:cNvPr id="19460" name="Rectangle 3"/>
          <p:cNvSpPr>
            <a:spLocks noGrp="1" noChangeArrowheads="1"/>
          </p:cNvSpPr>
          <p:nvPr>
            <p:ph type="body" idx="1"/>
          </p:nvPr>
        </p:nvSpPr>
        <p:spPr/>
        <p:txBody>
          <a:bodyPr/>
          <a:lstStyle/>
          <a:p>
            <a:pPr algn="l" rtl="0" eaLnBrk="1" hangingPunct="1"/>
            <a:r>
              <a:rPr lang="en-US" smtClean="0">
                <a:hlinkClick r:id="rId2"/>
              </a:rPr>
              <a:t>http://www.excite.com</a:t>
            </a:r>
            <a:r>
              <a:rPr lang="en-US" smtClean="0"/>
              <a:t> </a:t>
            </a:r>
            <a:r>
              <a:rPr lang="ar-SA" smtClean="0"/>
              <a:t>موقع اكسايت</a:t>
            </a:r>
          </a:p>
          <a:p>
            <a:pPr algn="l" rtl="0" eaLnBrk="1" hangingPunct="1"/>
            <a:r>
              <a:rPr lang="en-US" smtClean="0">
                <a:hlinkClick r:id="rId3"/>
              </a:rPr>
              <a:t>http://my.yahoo.com</a:t>
            </a:r>
            <a:r>
              <a:rPr lang="en-US" smtClean="0"/>
              <a:t> </a:t>
            </a:r>
            <a:r>
              <a:rPr lang="ar-SA" smtClean="0"/>
              <a:t>موقع ياهو الشخصي</a:t>
            </a:r>
          </a:p>
          <a:p>
            <a:pPr algn="l" rtl="0" eaLnBrk="1" hangingPunct="1"/>
            <a:r>
              <a:rPr lang="en-US" smtClean="0">
                <a:hlinkClick r:id="rId4"/>
              </a:rPr>
              <a:t>http://www.maktoob.com</a:t>
            </a:r>
            <a:r>
              <a:rPr lang="en-US" smtClean="0"/>
              <a:t> </a:t>
            </a:r>
            <a:r>
              <a:rPr lang="ar-SA" smtClean="0"/>
              <a:t>موقع مكتوب</a:t>
            </a:r>
          </a:p>
          <a:p>
            <a:pPr algn="l" rtl="0" eaLnBrk="1" hangingPunct="1"/>
            <a:r>
              <a:rPr lang="en-US" smtClean="0">
                <a:hlinkClick r:id="rId5"/>
              </a:rPr>
              <a:t>http://www.naseej.com</a:t>
            </a:r>
            <a:r>
              <a:rPr lang="en-US" smtClean="0"/>
              <a:t> </a:t>
            </a:r>
            <a:r>
              <a:rPr lang="ar-SA" smtClean="0"/>
              <a:t>موقع نسيج</a:t>
            </a:r>
          </a:p>
          <a:p>
            <a:pPr algn="l" rtl="0" eaLnBrk="1" hangingPunct="1">
              <a:buFont typeface="Wingdings" pitchFamily="2" charset="2"/>
              <a:buNone/>
            </a:pPr>
            <a:endParaRPr lang="ar-SA" smtClean="0"/>
          </a:p>
          <a:p>
            <a:pPr algn="l" rtl="0" eaLnBrk="1" hangingPunct="1"/>
            <a:endParaRPr lang="en-US" smtClean="0"/>
          </a:p>
        </p:txBody>
      </p:sp>
    </p:spTree>
  </p:cSld>
  <p:clrMapOvr>
    <a:masterClrMapping/>
  </p:clrMapOvr>
  <p:transition spd="slow">
    <p:split orient="vert" dir="in"/>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Footer Placeholder 4"/>
          <p:cNvSpPr>
            <a:spLocks noGrp="1"/>
          </p:cNvSpPr>
          <p:nvPr>
            <p:ph type="ftr" sz="quarter" idx="11"/>
          </p:nvPr>
        </p:nvSpPr>
        <p:spPr>
          <a:noFill/>
        </p:spPr>
        <p:txBody>
          <a:bodyPr/>
          <a:lstStyle/>
          <a:p>
            <a:r>
              <a:rPr lang="en-US" smtClean="0">
                <a:latin typeface="Arial" charset="0"/>
                <a:cs typeface="Arial" charset="0"/>
              </a:rPr>
              <a:t>© Nizar Mabroukeh 2005</a:t>
            </a:r>
          </a:p>
        </p:txBody>
      </p:sp>
      <p:sp>
        <p:nvSpPr>
          <p:cNvPr id="20483" name="Rectangle 2"/>
          <p:cNvSpPr>
            <a:spLocks noGrp="1" noChangeArrowheads="1"/>
          </p:cNvSpPr>
          <p:nvPr>
            <p:ph type="title"/>
          </p:nvPr>
        </p:nvSpPr>
        <p:spPr/>
        <p:txBody>
          <a:bodyPr/>
          <a:lstStyle/>
          <a:p>
            <a:pPr eaLnBrk="1" hangingPunct="1"/>
            <a:r>
              <a:rPr lang="ar-SA" sz="3600" smtClean="0"/>
              <a:t>أمثلة على البوابات العموديه</a:t>
            </a:r>
            <a:endParaRPr lang="en-US" sz="3600" smtClean="0"/>
          </a:p>
        </p:txBody>
      </p:sp>
      <p:sp>
        <p:nvSpPr>
          <p:cNvPr id="20484" name="Rectangle 3"/>
          <p:cNvSpPr>
            <a:spLocks noGrp="1" noChangeArrowheads="1"/>
          </p:cNvSpPr>
          <p:nvPr>
            <p:ph type="body" idx="1"/>
          </p:nvPr>
        </p:nvSpPr>
        <p:spPr/>
        <p:txBody>
          <a:bodyPr/>
          <a:lstStyle/>
          <a:p>
            <a:pPr algn="l" rtl="0" eaLnBrk="1" hangingPunct="1"/>
            <a:r>
              <a:rPr lang="en-US" smtClean="0">
                <a:hlinkClick r:id="rId2"/>
              </a:rPr>
              <a:t>http://www.bayt.com</a:t>
            </a:r>
            <a:r>
              <a:rPr lang="en-US" smtClean="0"/>
              <a:t> </a:t>
            </a:r>
            <a:r>
              <a:rPr lang="ar-SA" smtClean="0"/>
              <a:t> موقع التوظيف ”بيت“</a:t>
            </a:r>
          </a:p>
          <a:p>
            <a:pPr algn="l" rtl="0" eaLnBrk="1" hangingPunct="1"/>
            <a:r>
              <a:rPr lang="en-US" smtClean="0">
                <a:hlinkClick r:id="rId3"/>
              </a:rPr>
              <a:t>http://arabic.cnn.com</a:t>
            </a:r>
            <a:r>
              <a:rPr lang="en-US" smtClean="0"/>
              <a:t> </a:t>
            </a:r>
            <a:r>
              <a:rPr lang="ar-SA" smtClean="0"/>
              <a:t> سي ان ان بالعربيه</a:t>
            </a:r>
          </a:p>
          <a:p>
            <a:pPr algn="l" rtl="0" eaLnBrk="1" hangingPunct="1"/>
            <a:r>
              <a:rPr lang="en-US" smtClean="0">
                <a:hlinkClick r:id="rId4"/>
              </a:rPr>
              <a:t>http://www.islam-online.net</a:t>
            </a:r>
            <a:r>
              <a:rPr lang="en-US" smtClean="0"/>
              <a:t> </a:t>
            </a:r>
            <a:r>
              <a:rPr lang="ar-SA" smtClean="0"/>
              <a:t> الموقع الاسلامي ”اسلام أون لاين“</a:t>
            </a:r>
          </a:p>
          <a:p>
            <a:pPr algn="l" rtl="0" eaLnBrk="1" hangingPunct="1"/>
            <a:r>
              <a:rPr lang="en-US" smtClean="0">
                <a:hlinkClick r:id="rId5"/>
              </a:rPr>
              <a:t>http://www.government.ae/gov/ar/index.jsp</a:t>
            </a:r>
            <a:r>
              <a:rPr lang="en-US" smtClean="0"/>
              <a:t> </a:t>
            </a:r>
            <a:r>
              <a:rPr lang="ar-SA" smtClean="0"/>
              <a:t>موقع الحكومة الالكترونية للامارات</a:t>
            </a:r>
            <a:endParaRPr lang="en-US" smtClean="0"/>
          </a:p>
          <a:p>
            <a:pPr algn="l" rtl="0" eaLnBrk="1" hangingPunct="1"/>
            <a:r>
              <a:rPr lang="en-US" smtClean="0">
                <a:hlinkClick r:id="rId6"/>
              </a:rPr>
              <a:t>http://www.mississauga.ca/portal/home</a:t>
            </a:r>
            <a:r>
              <a:rPr lang="ar-SA" smtClean="0"/>
              <a:t> واجهة مدينة ميسيساقا</a:t>
            </a:r>
            <a:endParaRPr lang="en-US" smtClean="0"/>
          </a:p>
          <a:p>
            <a:pPr algn="l" rtl="0" eaLnBrk="1" hangingPunct="1"/>
            <a:r>
              <a:rPr lang="en-US" smtClean="0">
                <a:hlinkClick r:id="rId7"/>
              </a:rPr>
              <a:t>http://www.mahjoob.com</a:t>
            </a:r>
            <a:r>
              <a:rPr lang="ar-SA" smtClean="0"/>
              <a:t> موقع كاريكاتير أبو محجوب</a:t>
            </a:r>
            <a:endParaRPr lang="en-US" smtClean="0"/>
          </a:p>
        </p:txBody>
      </p:sp>
    </p:spTree>
  </p:cSld>
  <p:clrMapOvr>
    <a:masterClrMapping/>
  </p:clrMapOvr>
  <p:transition spd="slow">
    <p:split orient="vert" dir="in"/>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3666" name="Rectangle 2"/>
          <p:cNvSpPr>
            <a:spLocks noGrp="1" noChangeArrowheads="1"/>
          </p:cNvSpPr>
          <p:nvPr>
            <p:ph type="body" idx="1"/>
          </p:nvPr>
        </p:nvSpPr>
        <p:spPr>
          <a:xfrm>
            <a:off x="409575" y="1603375"/>
            <a:ext cx="8367713" cy="4344988"/>
          </a:xfrm>
        </p:spPr>
        <p:txBody>
          <a:bodyPr/>
          <a:lstStyle/>
          <a:p>
            <a:pPr algn="just" eaLnBrk="1" hangingPunct="1">
              <a:lnSpc>
                <a:spcPct val="80000"/>
              </a:lnSpc>
              <a:buFontTx/>
              <a:buBlip>
                <a:blip r:embed="rId2"/>
              </a:buBlip>
            </a:pPr>
            <a:r>
              <a:rPr lang="ar-EG" sz="2800" smtClean="0">
                <a:cs typeface="Times New Roman" pitchFamily="18" charset="0"/>
              </a:rPr>
              <a:t> </a:t>
            </a:r>
            <a:r>
              <a:rPr lang="ar-EG" sz="2800" b="1" smtClean="0">
                <a:cs typeface="Times New Roman" pitchFamily="18" charset="0"/>
              </a:rPr>
              <a:t>هي عبارة عن مجموعة من السجلات المنظمة التي يمكن  البحث فيها والوصول إلى المواد التي بداخلها واستشارتها مثلها في ذلك مثل دولاب الملفات البسيط الذي يتم فيه ترتيب الملفات في نظام يساعد على الاسترجاع . </a:t>
            </a:r>
          </a:p>
          <a:p>
            <a:pPr algn="just" eaLnBrk="1" hangingPunct="1">
              <a:lnSpc>
                <a:spcPct val="80000"/>
              </a:lnSpc>
              <a:buFontTx/>
              <a:buNone/>
            </a:pPr>
            <a:r>
              <a:rPr lang="ar-EG" sz="2800" b="1" smtClean="0">
                <a:cs typeface="Times New Roman" pitchFamily="18" charset="0"/>
              </a:rPr>
              <a:t>  </a:t>
            </a:r>
          </a:p>
          <a:p>
            <a:pPr algn="just" eaLnBrk="1" hangingPunct="1">
              <a:lnSpc>
                <a:spcPct val="80000"/>
              </a:lnSpc>
              <a:buFontTx/>
              <a:buBlip>
                <a:blip r:embed="rId2"/>
              </a:buBlip>
            </a:pPr>
            <a:r>
              <a:rPr lang="ar-EG" sz="2800" b="1" smtClean="0">
                <a:cs typeface="Times New Roman" pitchFamily="18" charset="0"/>
              </a:rPr>
              <a:t>وقد أمكن تطوير مفهوم قواعد البيانات بشكل سريع بحيث يسمح ببناء قواعد ضخمة تحوي ملايين الصفحات والسجلات مع توفير آلية البحث والاسترجاع . </a:t>
            </a:r>
          </a:p>
          <a:p>
            <a:pPr algn="just" eaLnBrk="1" hangingPunct="1">
              <a:lnSpc>
                <a:spcPct val="80000"/>
              </a:lnSpc>
              <a:buFontTx/>
              <a:buBlip>
                <a:blip r:embed="rId2"/>
              </a:buBlip>
            </a:pPr>
            <a:r>
              <a:rPr lang="ar-EG" sz="2800" b="1" smtClean="0">
                <a:cs typeface="Times New Roman" pitchFamily="18" charset="0"/>
              </a:rPr>
              <a:t>وهناك قواعد متاحة بمقابل مادي ، وأيضاً الكثير من القواعد المجانية </a:t>
            </a:r>
          </a:p>
          <a:p>
            <a:pPr algn="just" eaLnBrk="1" hangingPunct="1">
              <a:lnSpc>
                <a:spcPct val="80000"/>
              </a:lnSpc>
              <a:buFontTx/>
              <a:buNone/>
            </a:pPr>
            <a:r>
              <a:rPr lang="ar-EG" sz="2800" b="1" smtClean="0">
                <a:cs typeface="Times New Roman" pitchFamily="18" charset="0"/>
              </a:rPr>
              <a:t>    ويمكن الوصول لها عبر البوابات او عبر البحث في أحد محركات البحث أو الأدلة ...الخ </a:t>
            </a:r>
            <a:endParaRPr lang="en-US" sz="2800" b="1" smtClean="0"/>
          </a:p>
        </p:txBody>
      </p:sp>
      <p:sp>
        <p:nvSpPr>
          <p:cNvPr id="113667" name="WordArt 3"/>
          <p:cNvSpPr>
            <a:spLocks noChangeArrowheads="1" noChangeShapeType="1" noTextEdit="1"/>
          </p:cNvSpPr>
          <p:nvPr/>
        </p:nvSpPr>
        <p:spPr bwMode="auto">
          <a:xfrm>
            <a:off x="4389438" y="434975"/>
            <a:ext cx="4286250" cy="1014413"/>
          </a:xfrm>
          <a:prstGeom prst="rect">
            <a:avLst/>
          </a:prstGeom>
        </p:spPr>
        <p:txBody>
          <a:bodyPr wrap="none" fromWordArt="1">
            <a:prstTxWarp prst="textPlain">
              <a:avLst>
                <a:gd name="adj" fmla="val 50000"/>
              </a:avLst>
            </a:prstTxWarp>
          </a:bodyPr>
          <a:lstStyle/>
          <a:p>
            <a:pPr algn="ctr"/>
            <a:r>
              <a:rPr lang="ar-SA" sz="3600" b="1" kern="10" spc="720">
                <a:ln w="9525">
                  <a:solidFill>
                    <a:srgbClr val="FF9900"/>
                  </a:solidFill>
                  <a:round/>
                  <a:headEnd/>
                  <a:tailEnd/>
                </a:ln>
                <a:solidFill>
                  <a:schemeClr val="tx2"/>
                </a:solidFill>
                <a:effectLst>
                  <a:outerShdw dist="45791" dir="3378596" algn="ctr" rotWithShape="0">
                    <a:srgbClr val="4D4D4D">
                      <a:alpha val="79999"/>
                    </a:srgbClr>
                  </a:outerShdw>
                </a:effectLst>
                <a:latin typeface="Arial"/>
                <a:cs typeface="Arial"/>
              </a:rPr>
              <a:t>قواعد  المعلومات </a:t>
            </a:r>
            <a:endParaRPr lang="en-US" sz="3600" b="1" kern="10" spc="720">
              <a:ln w="9525">
                <a:solidFill>
                  <a:srgbClr val="FF9900"/>
                </a:solidFill>
                <a:round/>
                <a:headEnd/>
                <a:tailEnd/>
              </a:ln>
              <a:solidFill>
                <a:schemeClr val="tx2"/>
              </a:solidFill>
              <a:effectLst>
                <a:outerShdw dist="45791" dir="3378596" algn="ctr" rotWithShape="0">
                  <a:srgbClr val="4D4D4D">
                    <a:alpha val="79999"/>
                  </a:srgbClr>
                </a:outerShdw>
              </a:effectLst>
              <a:latin typeface="Arial"/>
              <a:cs typeface="Arial"/>
            </a:endParaRPr>
          </a:p>
        </p:txBody>
      </p:sp>
    </p:spTree>
  </p:cSld>
  <p:clrMapOvr>
    <a:masterClrMapping/>
  </p:clrMapOvr>
  <p:transition spd="slow">
    <p:split orient="vert" dir="in"/>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grpId="0" nodeType="withEffect">
                                  <p:stCondLst>
                                    <p:cond delay="0"/>
                                  </p:stCondLst>
                                  <p:childTnLst>
                                    <p:set>
                                      <p:cBhvr>
                                        <p:cTn id="6" dur="1" fill="hold">
                                          <p:stCondLst>
                                            <p:cond delay="0"/>
                                          </p:stCondLst>
                                        </p:cTn>
                                        <p:tgtEl>
                                          <p:spTgt spid="113667"/>
                                        </p:tgtEl>
                                        <p:attrNameLst>
                                          <p:attrName>style.visibility</p:attrName>
                                        </p:attrNameLst>
                                      </p:cBhvr>
                                      <p:to>
                                        <p:strVal val="visible"/>
                                      </p:to>
                                    </p:set>
                                    <p:animEffect transition="in" filter="wedge">
                                      <p:cBhvr>
                                        <p:cTn id="7" dur="2000"/>
                                        <p:tgtEl>
                                          <p:spTgt spid="113667"/>
                                        </p:tgtEl>
                                      </p:cBhvr>
                                    </p:animEffect>
                                  </p:childTnLst>
                                </p:cTn>
                              </p:par>
                            </p:childTnLst>
                          </p:cTn>
                        </p:par>
                        <p:par>
                          <p:cTn id="8" fill="hold">
                            <p:stCondLst>
                              <p:cond delay="2000"/>
                            </p:stCondLst>
                            <p:childTnLst>
                              <p:par>
                                <p:cTn id="9" presetID="2" presetClass="entr" presetSubtype="4" fill="hold" grpId="0" nodeType="afterEffect">
                                  <p:stCondLst>
                                    <p:cond delay="0"/>
                                  </p:stCondLst>
                                  <p:childTnLst>
                                    <p:set>
                                      <p:cBhvr>
                                        <p:cTn id="10" dur="1" fill="hold">
                                          <p:stCondLst>
                                            <p:cond delay="0"/>
                                          </p:stCondLst>
                                        </p:cTn>
                                        <p:tgtEl>
                                          <p:spTgt spid="113666">
                                            <p:txEl>
                                              <p:pRg st="0" end="0"/>
                                            </p:txEl>
                                          </p:spTgt>
                                        </p:tgtEl>
                                        <p:attrNameLst>
                                          <p:attrName>style.visibility</p:attrName>
                                        </p:attrNameLst>
                                      </p:cBhvr>
                                      <p:to>
                                        <p:strVal val="visible"/>
                                      </p:to>
                                    </p:set>
                                    <p:anim calcmode="lin" valueType="num">
                                      <p:cBhvr additive="base">
                                        <p:cTn id="11" dur="2000" fill="hold"/>
                                        <p:tgtEl>
                                          <p:spTgt spid="113666">
                                            <p:txEl>
                                              <p:pRg st="0" end="0"/>
                                            </p:txEl>
                                          </p:spTgt>
                                        </p:tgtEl>
                                        <p:attrNameLst>
                                          <p:attrName>ppt_x</p:attrName>
                                        </p:attrNameLst>
                                      </p:cBhvr>
                                      <p:tavLst>
                                        <p:tav tm="0">
                                          <p:val>
                                            <p:strVal val="#ppt_x"/>
                                          </p:val>
                                        </p:tav>
                                        <p:tav tm="100000">
                                          <p:val>
                                            <p:strVal val="#ppt_x"/>
                                          </p:val>
                                        </p:tav>
                                      </p:tavLst>
                                    </p:anim>
                                    <p:anim calcmode="lin" valueType="num">
                                      <p:cBhvr additive="base">
                                        <p:cTn id="12" dur="2000" fill="hold"/>
                                        <p:tgtEl>
                                          <p:spTgt spid="113666">
                                            <p:txEl>
                                              <p:pRg st="0" end="0"/>
                                            </p:txEl>
                                          </p:spTgt>
                                        </p:tgtEl>
                                        <p:attrNameLst>
                                          <p:attrName>ppt_y</p:attrName>
                                        </p:attrNameLst>
                                      </p:cBhvr>
                                      <p:tavLst>
                                        <p:tav tm="0">
                                          <p:val>
                                            <p:strVal val="1+#ppt_h/2"/>
                                          </p:val>
                                        </p:tav>
                                        <p:tav tm="100000">
                                          <p:val>
                                            <p:strVal val="#ppt_y"/>
                                          </p:val>
                                        </p:tav>
                                      </p:tavLst>
                                    </p:anim>
                                  </p:childTnLst>
                                </p:cTn>
                              </p:par>
                            </p:childTnLst>
                          </p:cTn>
                        </p:par>
                        <p:par>
                          <p:cTn id="13" fill="hold">
                            <p:stCondLst>
                              <p:cond delay="4000"/>
                            </p:stCondLst>
                            <p:childTnLst>
                              <p:par>
                                <p:cTn id="14" presetID="2" presetClass="entr" presetSubtype="4" fill="hold" grpId="0" nodeType="afterEffect">
                                  <p:stCondLst>
                                    <p:cond delay="0"/>
                                  </p:stCondLst>
                                  <p:childTnLst>
                                    <p:set>
                                      <p:cBhvr>
                                        <p:cTn id="15" dur="1" fill="hold">
                                          <p:stCondLst>
                                            <p:cond delay="0"/>
                                          </p:stCondLst>
                                        </p:cTn>
                                        <p:tgtEl>
                                          <p:spTgt spid="113666">
                                            <p:txEl>
                                              <p:pRg st="1" end="1"/>
                                            </p:txEl>
                                          </p:spTgt>
                                        </p:tgtEl>
                                        <p:attrNameLst>
                                          <p:attrName>style.visibility</p:attrName>
                                        </p:attrNameLst>
                                      </p:cBhvr>
                                      <p:to>
                                        <p:strVal val="visible"/>
                                      </p:to>
                                    </p:set>
                                    <p:anim calcmode="lin" valueType="num">
                                      <p:cBhvr additive="base">
                                        <p:cTn id="16" dur="2000" fill="hold"/>
                                        <p:tgtEl>
                                          <p:spTgt spid="113666">
                                            <p:txEl>
                                              <p:pRg st="1" end="1"/>
                                            </p:txEl>
                                          </p:spTgt>
                                        </p:tgtEl>
                                        <p:attrNameLst>
                                          <p:attrName>ppt_x</p:attrName>
                                        </p:attrNameLst>
                                      </p:cBhvr>
                                      <p:tavLst>
                                        <p:tav tm="0">
                                          <p:val>
                                            <p:strVal val="#ppt_x"/>
                                          </p:val>
                                        </p:tav>
                                        <p:tav tm="100000">
                                          <p:val>
                                            <p:strVal val="#ppt_x"/>
                                          </p:val>
                                        </p:tav>
                                      </p:tavLst>
                                    </p:anim>
                                    <p:anim calcmode="lin" valueType="num">
                                      <p:cBhvr additive="base">
                                        <p:cTn id="17" dur="2000" fill="hold"/>
                                        <p:tgtEl>
                                          <p:spTgt spid="11366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grpId="0" nodeType="clickEffect">
                                  <p:stCondLst>
                                    <p:cond delay="0"/>
                                  </p:stCondLst>
                                  <p:childTnLst>
                                    <p:set>
                                      <p:cBhvr>
                                        <p:cTn id="21" dur="1" fill="hold">
                                          <p:stCondLst>
                                            <p:cond delay="0"/>
                                          </p:stCondLst>
                                        </p:cTn>
                                        <p:tgtEl>
                                          <p:spTgt spid="113666">
                                            <p:txEl>
                                              <p:pRg st="2" end="2"/>
                                            </p:txEl>
                                          </p:spTgt>
                                        </p:tgtEl>
                                        <p:attrNameLst>
                                          <p:attrName>style.visibility</p:attrName>
                                        </p:attrNameLst>
                                      </p:cBhvr>
                                      <p:to>
                                        <p:strVal val="visible"/>
                                      </p:to>
                                    </p:set>
                                    <p:anim calcmode="lin" valueType="num">
                                      <p:cBhvr additive="base">
                                        <p:cTn id="22" dur="2000" fill="hold"/>
                                        <p:tgtEl>
                                          <p:spTgt spid="113666">
                                            <p:txEl>
                                              <p:pRg st="2" end="2"/>
                                            </p:txEl>
                                          </p:spTgt>
                                        </p:tgtEl>
                                        <p:attrNameLst>
                                          <p:attrName>ppt_x</p:attrName>
                                        </p:attrNameLst>
                                      </p:cBhvr>
                                      <p:tavLst>
                                        <p:tav tm="0">
                                          <p:val>
                                            <p:strVal val="#ppt_x"/>
                                          </p:val>
                                        </p:tav>
                                        <p:tav tm="100000">
                                          <p:val>
                                            <p:strVal val="#ppt_x"/>
                                          </p:val>
                                        </p:tav>
                                      </p:tavLst>
                                    </p:anim>
                                    <p:anim calcmode="lin" valueType="num">
                                      <p:cBhvr additive="base">
                                        <p:cTn id="23" dur="2000" fill="hold"/>
                                        <p:tgtEl>
                                          <p:spTgt spid="113666">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grpId="0" nodeType="clickEffect">
                                  <p:stCondLst>
                                    <p:cond delay="0"/>
                                  </p:stCondLst>
                                  <p:childTnLst>
                                    <p:set>
                                      <p:cBhvr>
                                        <p:cTn id="27" dur="1" fill="hold">
                                          <p:stCondLst>
                                            <p:cond delay="0"/>
                                          </p:stCondLst>
                                        </p:cTn>
                                        <p:tgtEl>
                                          <p:spTgt spid="113666">
                                            <p:txEl>
                                              <p:pRg st="3" end="3"/>
                                            </p:txEl>
                                          </p:spTgt>
                                        </p:tgtEl>
                                        <p:attrNameLst>
                                          <p:attrName>style.visibility</p:attrName>
                                        </p:attrNameLst>
                                      </p:cBhvr>
                                      <p:to>
                                        <p:strVal val="visible"/>
                                      </p:to>
                                    </p:set>
                                    <p:anim calcmode="lin" valueType="num">
                                      <p:cBhvr additive="base">
                                        <p:cTn id="28" dur="2000" fill="hold"/>
                                        <p:tgtEl>
                                          <p:spTgt spid="113666">
                                            <p:txEl>
                                              <p:pRg st="3" end="3"/>
                                            </p:txEl>
                                          </p:spTgt>
                                        </p:tgtEl>
                                        <p:attrNameLst>
                                          <p:attrName>ppt_x</p:attrName>
                                        </p:attrNameLst>
                                      </p:cBhvr>
                                      <p:tavLst>
                                        <p:tav tm="0">
                                          <p:val>
                                            <p:strVal val="#ppt_x"/>
                                          </p:val>
                                        </p:tav>
                                        <p:tav tm="100000">
                                          <p:val>
                                            <p:strVal val="#ppt_x"/>
                                          </p:val>
                                        </p:tav>
                                      </p:tavLst>
                                    </p:anim>
                                    <p:anim calcmode="lin" valueType="num">
                                      <p:cBhvr additive="base">
                                        <p:cTn id="29" dur="2000" fill="hold"/>
                                        <p:tgtEl>
                                          <p:spTgt spid="113666">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 presetClass="entr" presetSubtype="4" fill="hold" grpId="0" nodeType="clickEffect">
                                  <p:stCondLst>
                                    <p:cond delay="0"/>
                                  </p:stCondLst>
                                  <p:childTnLst>
                                    <p:set>
                                      <p:cBhvr>
                                        <p:cTn id="33" dur="1" fill="hold">
                                          <p:stCondLst>
                                            <p:cond delay="0"/>
                                          </p:stCondLst>
                                        </p:cTn>
                                        <p:tgtEl>
                                          <p:spTgt spid="113666">
                                            <p:txEl>
                                              <p:pRg st="4" end="4"/>
                                            </p:txEl>
                                          </p:spTgt>
                                        </p:tgtEl>
                                        <p:attrNameLst>
                                          <p:attrName>style.visibility</p:attrName>
                                        </p:attrNameLst>
                                      </p:cBhvr>
                                      <p:to>
                                        <p:strVal val="visible"/>
                                      </p:to>
                                    </p:set>
                                    <p:anim calcmode="lin" valueType="num">
                                      <p:cBhvr additive="base">
                                        <p:cTn id="34" dur="2000" fill="hold"/>
                                        <p:tgtEl>
                                          <p:spTgt spid="113666">
                                            <p:txEl>
                                              <p:pRg st="4" end="4"/>
                                            </p:txEl>
                                          </p:spTgt>
                                        </p:tgtEl>
                                        <p:attrNameLst>
                                          <p:attrName>ppt_x</p:attrName>
                                        </p:attrNameLst>
                                      </p:cBhvr>
                                      <p:tavLst>
                                        <p:tav tm="0">
                                          <p:val>
                                            <p:strVal val="#ppt_x"/>
                                          </p:val>
                                        </p:tav>
                                        <p:tav tm="100000">
                                          <p:val>
                                            <p:strVal val="#ppt_x"/>
                                          </p:val>
                                        </p:tav>
                                      </p:tavLst>
                                    </p:anim>
                                    <p:anim calcmode="lin" valueType="num">
                                      <p:cBhvr additive="base">
                                        <p:cTn id="35" dur="2000" fill="hold"/>
                                        <p:tgtEl>
                                          <p:spTgt spid="113666">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666" grpId="0" build="p"/>
      <p:bldP spid="113667" grpId="0" animBg="1"/>
    </p:bld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4691" name="Rectangle 3"/>
          <p:cNvSpPr>
            <a:spLocks noGrp="1" noChangeArrowheads="1"/>
          </p:cNvSpPr>
          <p:nvPr>
            <p:ph type="body" idx="1"/>
          </p:nvPr>
        </p:nvSpPr>
        <p:spPr>
          <a:xfrm>
            <a:off x="336492" y="1639863"/>
            <a:ext cx="8424862" cy="4491099"/>
          </a:xfrm>
        </p:spPr>
        <p:txBody>
          <a:bodyPr/>
          <a:lstStyle/>
          <a:p>
            <a:pPr algn="just" eaLnBrk="1" hangingPunct="1">
              <a:buFontTx/>
              <a:buBlip>
                <a:blip r:embed="rId2"/>
              </a:buBlip>
              <a:defRPr/>
            </a:pPr>
            <a:r>
              <a:rPr lang="ar-EG" sz="3600" b="1" kern="10" spc="720" dirty="0" smtClean="0">
                <a:ln w="9525">
                  <a:solidFill>
                    <a:srgbClr val="FF9900"/>
                  </a:solidFill>
                  <a:round/>
                  <a:headEnd/>
                  <a:tailEnd/>
                </a:ln>
                <a:solidFill>
                  <a:schemeClr val="tx2"/>
                </a:solidFill>
                <a:effectLst>
                  <a:outerShdw dist="45791" dir="3378596" algn="ctr" rotWithShape="0">
                    <a:srgbClr val="4D4D4D">
                      <a:alpha val="79999"/>
                    </a:srgbClr>
                  </a:outerShdw>
                </a:effectLst>
              </a:rPr>
              <a:t>الويب المرئي </a:t>
            </a:r>
            <a:r>
              <a:rPr lang="ar-EG" b="1" dirty="0" smtClean="0"/>
              <a:t>: هو ماتراه في نتيجة بحثك في محركات البحث والأدلة وما تستطيع الوصول إليه من صفحات نتيجة لذلك البحث . </a:t>
            </a:r>
          </a:p>
          <a:p>
            <a:pPr algn="just" eaLnBrk="1" hangingPunct="1">
              <a:buFontTx/>
              <a:buBlip>
                <a:blip r:embed="rId2"/>
              </a:buBlip>
              <a:defRPr/>
            </a:pPr>
            <a:r>
              <a:rPr lang="ar-EG" b="1" kern="10" spc="720" dirty="0" smtClean="0">
                <a:ln w="9525">
                  <a:solidFill>
                    <a:srgbClr val="FF9900"/>
                  </a:solidFill>
                  <a:round/>
                  <a:headEnd/>
                  <a:tailEnd/>
                </a:ln>
                <a:solidFill>
                  <a:schemeClr val="tx2"/>
                </a:solidFill>
                <a:effectLst>
                  <a:outerShdw dist="45791" dir="3378596" algn="ctr" rotWithShape="0">
                    <a:srgbClr val="4D4D4D">
                      <a:alpha val="79999"/>
                    </a:srgbClr>
                  </a:outerShdw>
                </a:effectLst>
              </a:rPr>
              <a:t>الويب غير المرئي </a:t>
            </a:r>
            <a:r>
              <a:rPr lang="ar-EG" b="1" dirty="0" smtClean="0"/>
              <a:t>: هو تلك النتائج التي لاتستطيع استرجاعها او الوصول إليها ، وعادة ما تكون محتويات قواعد المعلومات التي لايمكن الدخول إليها إلا عبر صلاحيات يمكن الحصول عليها بطرق مختلفة مثل الإشتراك المباشر ، او الإنتماء لمؤسسة تتيح لأعضائها مثل هذه القواعد . </a:t>
            </a:r>
            <a:endParaRPr lang="en-US" b="1" dirty="0" smtClean="0"/>
          </a:p>
        </p:txBody>
      </p:sp>
      <p:sp>
        <p:nvSpPr>
          <p:cNvPr id="114692" name="WordArt 4"/>
          <p:cNvSpPr>
            <a:spLocks noChangeArrowheads="1" noChangeShapeType="1" noTextEdit="1"/>
          </p:cNvSpPr>
          <p:nvPr/>
        </p:nvSpPr>
        <p:spPr bwMode="auto">
          <a:xfrm>
            <a:off x="2928938" y="296863"/>
            <a:ext cx="5746750" cy="1152525"/>
          </a:xfrm>
          <a:prstGeom prst="rect">
            <a:avLst/>
          </a:prstGeom>
        </p:spPr>
        <p:txBody>
          <a:bodyPr wrap="none" fromWordArt="1">
            <a:prstTxWarp prst="textPlain">
              <a:avLst>
                <a:gd name="adj" fmla="val 50000"/>
              </a:avLst>
            </a:prstTxWarp>
          </a:bodyPr>
          <a:lstStyle/>
          <a:p>
            <a:pPr algn="ctr"/>
            <a:r>
              <a:rPr lang="ar-SA" sz="3600" b="1" kern="10" spc="720">
                <a:ln w="9525">
                  <a:solidFill>
                    <a:srgbClr val="FF9900"/>
                  </a:solidFill>
                  <a:round/>
                  <a:headEnd/>
                  <a:tailEnd/>
                </a:ln>
                <a:solidFill>
                  <a:schemeClr val="tx2"/>
                </a:solidFill>
                <a:effectLst>
                  <a:outerShdw dist="45791" dir="3378596" algn="ctr" rotWithShape="0">
                    <a:srgbClr val="4D4D4D">
                      <a:alpha val="79999"/>
                    </a:srgbClr>
                  </a:outerShdw>
                </a:effectLst>
                <a:latin typeface="Arial"/>
                <a:cs typeface="Arial"/>
              </a:rPr>
              <a:t> مقارنة بين الويب المرئي وغير المرئي </a:t>
            </a:r>
            <a:endParaRPr lang="en-US" sz="3600" b="1" kern="10" spc="720">
              <a:ln w="9525">
                <a:solidFill>
                  <a:srgbClr val="FF9900"/>
                </a:solidFill>
                <a:round/>
                <a:headEnd/>
                <a:tailEnd/>
              </a:ln>
              <a:solidFill>
                <a:schemeClr val="tx2"/>
              </a:solidFill>
              <a:effectLst>
                <a:outerShdw dist="45791" dir="3378596" algn="ctr" rotWithShape="0">
                  <a:srgbClr val="4D4D4D">
                    <a:alpha val="79999"/>
                  </a:srgbClr>
                </a:outerShdw>
              </a:effectLst>
              <a:latin typeface="Arial"/>
              <a:cs typeface="Arial"/>
            </a:endParaRPr>
          </a:p>
        </p:txBody>
      </p:sp>
    </p:spTree>
  </p:cSld>
  <p:clrMapOvr>
    <a:masterClrMapping/>
  </p:clrMapOvr>
  <p:transition spd="slow">
    <p:split orient="vert" dir="in"/>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grpId="0" nodeType="withEffect">
                                  <p:stCondLst>
                                    <p:cond delay="0"/>
                                  </p:stCondLst>
                                  <p:childTnLst>
                                    <p:set>
                                      <p:cBhvr>
                                        <p:cTn id="6" dur="1" fill="hold">
                                          <p:stCondLst>
                                            <p:cond delay="0"/>
                                          </p:stCondLst>
                                        </p:cTn>
                                        <p:tgtEl>
                                          <p:spTgt spid="114692"/>
                                        </p:tgtEl>
                                        <p:attrNameLst>
                                          <p:attrName>style.visibility</p:attrName>
                                        </p:attrNameLst>
                                      </p:cBhvr>
                                      <p:to>
                                        <p:strVal val="visible"/>
                                      </p:to>
                                    </p:set>
                                    <p:animEffect transition="in" filter="wedge">
                                      <p:cBhvr>
                                        <p:cTn id="7" dur="2000"/>
                                        <p:tgtEl>
                                          <p:spTgt spid="114692"/>
                                        </p:tgtEl>
                                      </p:cBhvr>
                                    </p:animEffect>
                                  </p:childTnLst>
                                </p:cTn>
                              </p:par>
                            </p:childTnLst>
                          </p:cTn>
                        </p:par>
                        <p:par>
                          <p:cTn id="8" fill="hold">
                            <p:stCondLst>
                              <p:cond delay="2000"/>
                            </p:stCondLst>
                            <p:childTnLst>
                              <p:par>
                                <p:cTn id="9" presetID="1" presetClass="entr" presetSubtype="0" fill="hold" grpId="0" nodeType="afterEffect">
                                  <p:stCondLst>
                                    <p:cond delay="500"/>
                                  </p:stCondLst>
                                  <p:childTnLst>
                                    <p:set>
                                      <p:cBhvr>
                                        <p:cTn id="10" dur="1" fill="hold">
                                          <p:stCondLst>
                                            <p:cond delay="499"/>
                                          </p:stCondLst>
                                        </p:cTn>
                                        <p:tgtEl>
                                          <p:spTgt spid="114691">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14691">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691" grpId="0" build="p" autoUpdateAnimBg="0"/>
      <p:bldP spid="114692"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Footer Placeholder 4"/>
          <p:cNvSpPr>
            <a:spLocks noGrp="1"/>
          </p:cNvSpPr>
          <p:nvPr>
            <p:ph type="ftr" sz="quarter" idx="11"/>
          </p:nvPr>
        </p:nvSpPr>
        <p:spPr>
          <a:noFill/>
        </p:spPr>
        <p:txBody>
          <a:bodyPr/>
          <a:lstStyle/>
          <a:p>
            <a:r>
              <a:rPr lang="ar-SA" smtClean="0">
                <a:latin typeface="Arial" charset="0"/>
                <a:cs typeface="Arial" charset="0"/>
              </a:rPr>
              <a:t>اعداد : أ.ساره الحجام</a:t>
            </a:r>
            <a:endParaRPr lang="en-US" smtClean="0">
              <a:latin typeface="Arial" charset="0"/>
              <a:cs typeface="Arial" charset="0"/>
            </a:endParaRPr>
          </a:p>
        </p:txBody>
      </p:sp>
      <p:sp>
        <p:nvSpPr>
          <p:cNvPr id="4098" name="Rectangle 2"/>
          <p:cNvSpPr>
            <a:spLocks noGrp="1" noChangeArrowheads="1"/>
          </p:cNvSpPr>
          <p:nvPr>
            <p:ph type="title"/>
          </p:nvPr>
        </p:nvSpPr>
        <p:spPr/>
        <p:txBody>
          <a:bodyPr/>
          <a:lstStyle/>
          <a:p>
            <a:pPr algn="r" eaLnBrk="1" hangingPunct="1">
              <a:defRPr/>
            </a:pPr>
            <a:r>
              <a:rPr lang="ar-SA" sz="3600" b="1" kern="10" spc="720" dirty="0" smtClean="0">
                <a:ln w="9525">
                  <a:solidFill>
                    <a:srgbClr val="FF9900"/>
                  </a:solidFill>
                  <a:round/>
                  <a:headEnd/>
                  <a:tailEnd/>
                </a:ln>
                <a:effectLst>
                  <a:outerShdw dist="45791" dir="3378596" algn="ctr" rotWithShape="0">
                    <a:srgbClr val="4D4D4D">
                      <a:alpha val="79999"/>
                    </a:srgbClr>
                  </a:outerShdw>
                </a:effectLst>
                <a:latin typeface="Arial"/>
                <a:ea typeface="+mn-ea"/>
              </a:rPr>
              <a:t>أنواع قواعد البيانات</a:t>
            </a:r>
            <a:endParaRPr lang="en-US" sz="3600" b="1" kern="10" spc="720" dirty="0" smtClean="0">
              <a:ln w="9525">
                <a:solidFill>
                  <a:srgbClr val="FF9900"/>
                </a:solidFill>
                <a:round/>
                <a:headEnd/>
                <a:tailEnd/>
              </a:ln>
              <a:effectLst>
                <a:outerShdw dist="45791" dir="3378596" algn="ctr" rotWithShape="0">
                  <a:srgbClr val="4D4D4D">
                    <a:alpha val="79999"/>
                  </a:srgbClr>
                </a:outerShdw>
              </a:effectLst>
              <a:latin typeface="Arial"/>
              <a:ea typeface="+mn-ea"/>
            </a:endParaRPr>
          </a:p>
        </p:txBody>
      </p:sp>
      <p:sp>
        <p:nvSpPr>
          <p:cNvPr id="23556" name="Rectangle 3"/>
          <p:cNvSpPr>
            <a:spLocks noGrp="1" noChangeArrowheads="1"/>
          </p:cNvSpPr>
          <p:nvPr>
            <p:ph type="body" idx="1"/>
          </p:nvPr>
        </p:nvSpPr>
        <p:spPr/>
        <p:txBody>
          <a:bodyPr/>
          <a:lstStyle/>
          <a:p>
            <a:pPr marL="609600" indent="-609600" eaLnBrk="1" hangingPunct="1">
              <a:buFontTx/>
              <a:buAutoNum type="arabicPeriod"/>
            </a:pPr>
            <a:r>
              <a:rPr lang="ar-SA" sz="3600" b="1" smtClean="0"/>
              <a:t>قواعد البيانات</a:t>
            </a:r>
            <a:r>
              <a:rPr lang="en-US" sz="3600" b="1" smtClean="0"/>
              <a:t>  </a:t>
            </a:r>
            <a:r>
              <a:rPr lang="ar-EG" sz="3600" b="1" smtClean="0"/>
              <a:t>العامة . </a:t>
            </a:r>
            <a:endParaRPr lang="en-US" sz="3600" b="1" smtClean="0"/>
          </a:p>
          <a:p>
            <a:pPr marL="609600" indent="-609600" eaLnBrk="1" hangingPunct="1">
              <a:buFontTx/>
              <a:buAutoNum type="arabicPeriod"/>
            </a:pPr>
            <a:r>
              <a:rPr lang="ar-SA" sz="3600" b="1" smtClean="0"/>
              <a:t>قواعد البيانات ا</a:t>
            </a:r>
            <a:r>
              <a:rPr lang="ar-EG" sz="3600" b="1" smtClean="0"/>
              <a:t>لمتخصصة . </a:t>
            </a:r>
            <a:endParaRPr lang="en-US" sz="3600" b="1" smtClean="0"/>
          </a:p>
          <a:p>
            <a:pPr marL="609600" indent="-609600" eaLnBrk="1" hangingPunct="1">
              <a:buFontTx/>
              <a:buAutoNum type="arabicPeriod"/>
            </a:pPr>
            <a:r>
              <a:rPr lang="ar-SA" sz="3600" b="1" smtClean="0"/>
              <a:t>قواعد البيانات </a:t>
            </a:r>
            <a:r>
              <a:rPr lang="ar-EG" sz="3600" b="1" smtClean="0"/>
              <a:t>التجارية </a:t>
            </a:r>
            <a:endParaRPr lang="en-US" sz="3600" b="1" smtClean="0"/>
          </a:p>
          <a:p>
            <a:pPr marL="609600" indent="-609600" eaLnBrk="1" hangingPunct="1">
              <a:buFontTx/>
              <a:buAutoNum type="arabicPeriod"/>
            </a:pPr>
            <a:r>
              <a:rPr lang="ar-SA" sz="3600" b="1" smtClean="0"/>
              <a:t>قواعد البيانات غرضية التوجه</a:t>
            </a:r>
            <a:r>
              <a:rPr lang="en-US" sz="3600" b="1" smtClean="0"/>
              <a:t> </a:t>
            </a:r>
            <a:r>
              <a:rPr lang="ar-EG" sz="3600" b="1" smtClean="0"/>
              <a:t>( تخدم أغراض خاصة ) </a:t>
            </a:r>
            <a:endParaRPr lang="en-US" sz="3600" b="1" smtClean="0"/>
          </a:p>
        </p:txBody>
      </p:sp>
    </p:spTree>
  </p:cSld>
  <p:clrMapOvr>
    <a:masterClrMapping/>
  </p:clrMapOvr>
  <p:transition spd="slow">
    <p:split orient="vert" dir="in"/>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3426" name="Rectangle 2"/>
          <p:cNvSpPr>
            <a:spLocks noGrp="1" noChangeArrowheads="1"/>
          </p:cNvSpPr>
          <p:nvPr>
            <p:ph type="body" idx="1"/>
          </p:nvPr>
        </p:nvSpPr>
        <p:spPr>
          <a:xfrm>
            <a:off x="611188" y="1530350"/>
            <a:ext cx="8305800" cy="5067300"/>
          </a:xfrm>
        </p:spPr>
        <p:txBody>
          <a:bodyPr/>
          <a:lstStyle/>
          <a:p>
            <a:pPr algn="just" eaLnBrk="1" hangingPunct="1">
              <a:buFontTx/>
              <a:buBlip>
                <a:blip r:embed="rId2"/>
              </a:buBlip>
            </a:pPr>
            <a:r>
              <a:rPr lang="en-US" b="1" smtClean="0">
                <a:cs typeface="Simplified Arabic" pitchFamily="2" charset="-78"/>
              </a:rPr>
              <a:t>  </a:t>
            </a:r>
            <a:r>
              <a:rPr lang="ar-EG" sz="2800" b="1" smtClean="0">
                <a:cs typeface="Simplified Arabic" pitchFamily="2" charset="-78"/>
              </a:rPr>
              <a:t>هي عبارة عن قواعد يمكن البحث فيها واسترجاع المعلومات ، وتهتم بمجال موضوعي معين ونوعية معينة من المعلومات . </a:t>
            </a:r>
          </a:p>
          <a:p>
            <a:pPr algn="just" eaLnBrk="1" hangingPunct="1">
              <a:buFontTx/>
              <a:buBlip>
                <a:blip r:embed="rId2"/>
              </a:buBlip>
            </a:pPr>
            <a:r>
              <a:rPr lang="ar-EG" sz="2800" b="1" smtClean="0">
                <a:cs typeface="Simplified Arabic" pitchFamily="2" charset="-78"/>
              </a:rPr>
              <a:t>وتنقسم إلى ثلاثة أقسام : </a:t>
            </a:r>
          </a:p>
          <a:p>
            <a:pPr algn="just" eaLnBrk="1" hangingPunct="1">
              <a:buFontTx/>
              <a:buBlip>
                <a:blip r:embed="rId2"/>
              </a:buBlip>
            </a:pPr>
            <a:r>
              <a:rPr lang="ar-EG" sz="2800" b="1" smtClean="0">
                <a:solidFill>
                  <a:srgbClr val="FFFF00"/>
                </a:solidFill>
                <a:cs typeface="Simplified Arabic" pitchFamily="2" charset="-78"/>
              </a:rPr>
              <a:t>قواعد المعلومات الببليوجرافية </a:t>
            </a:r>
            <a:r>
              <a:rPr lang="ar-EG" sz="2800" b="1" smtClean="0">
                <a:cs typeface="Simplified Arabic" pitchFamily="2" charset="-78"/>
              </a:rPr>
              <a:t>: وهي تقدم بيانات ببليوجرافية مع ملخص .</a:t>
            </a:r>
          </a:p>
          <a:p>
            <a:pPr algn="just" eaLnBrk="1" hangingPunct="1">
              <a:buFontTx/>
              <a:buBlip>
                <a:blip r:embed="rId2"/>
              </a:buBlip>
            </a:pPr>
            <a:r>
              <a:rPr lang="ar-EG" sz="2800" b="1" smtClean="0">
                <a:solidFill>
                  <a:srgbClr val="FFFF00"/>
                </a:solidFill>
                <a:cs typeface="Simplified Arabic" pitchFamily="2" charset="-78"/>
              </a:rPr>
              <a:t>قواعد البيانات النصية </a:t>
            </a:r>
            <a:r>
              <a:rPr lang="ar-EG" sz="2800" b="1" smtClean="0">
                <a:cs typeface="Simplified Arabic" pitchFamily="2" charset="-78"/>
              </a:rPr>
              <a:t>: تقدم نصوص كاملة لبعض اوعية المعلومات . </a:t>
            </a:r>
          </a:p>
          <a:p>
            <a:pPr algn="just" eaLnBrk="1" hangingPunct="1">
              <a:buFontTx/>
              <a:buBlip>
                <a:blip r:embed="rId2"/>
              </a:buBlip>
            </a:pPr>
            <a:r>
              <a:rPr lang="ar-EG" sz="2800" b="1" smtClean="0">
                <a:solidFill>
                  <a:srgbClr val="FFFF00"/>
                </a:solidFill>
                <a:cs typeface="Simplified Arabic" pitchFamily="2" charset="-78"/>
              </a:rPr>
              <a:t>قواعد البيانات الإحصائية </a:t>
            </a:r>
            <a:r>
              <a:rPr lang="ar-EG" sz="2800" b="1" smtClean="0">
                <a:cs typeface="Simplified Arabic" pitchFamily="2" charset="-78"/>
              </a:rPr>
              <a:t>: تقدم بيانات مالية ولإحصائية : مثل بيانات مالية عن الشركات </a:t>
            </a:r>
            <a:r>
              <a:rPr lang="ar-EG" b="1" smtClean="0">
                <a:cs typeface="Simplified Arabic" pitchFamily="2" charset="-78"/>
              </a:rPr>
              <a:t>. </a:t>
            </a:r>
          </a:p>
          <a:p>
            <a:pPr algn="just" eaLnBrk="1" hangingPunct="1">
              <a:buFontTx/>
              <a:buBlip>
                <a:blip r:embed="rId2"/>
              </a:buBlip>
            </a:pPr>
            <a:r>
              <a:rPr lang="ar-EG" sz="2800" b="1" smtClean="0">
                <a:cs typeface="Simplified Arabic" pitchFamily="2" charset="-78"/>
              </a:rPr>
              <a:t>وهناك قواعد بيانات عبارة عن أدلة تقدم خدمات واضحة وحدود تغطية تتفق مع ذلك </a:t>
            </a:r>
            <a:r>
              <a:rPr lang="ar-EG" b="1" smtClean="0">
                <a:cs typeface="Simplified Arabic" pitchFamily="2" charset="-78"/>
              </a:rPr>
              <a:t>. </a:t>
            </a:r>
          </a:p>
          <a:p>
            <a:pPr algn="just" eaLnBrk="1" hangingPunct="1">
              <a:buFontTx/>
              <a:buNone/>
            </a:pPr>
            <a:endParaRPr lang="en-US" smtClean="0">
              <a:cs typeface="Simplified Arabic" pitchFamily="2" charset="-78"/>
            </a:endParaRPr>
          </a:p>
        </p:txBody>
      </p:sp>
      <p:sp>
        <p:nvSpPr>
          <p:cNvPr id="103427" name="WordArt 3"/>
          <p:cNvSpPr>
            <a:spLocks noChangeArrowheads="1" noChangeShapeType="1" noTextEdit="1"/>
          </p:cNvSpPr>
          <p:nvPr/>
        </p:nvSpPr>
        <p:spPr bwMode="auto">
          <a:xfrm>
            <a:off x="3805238" y="654050"/>
            <a:ext cx="4997450" cy="614363"/>
          </a:xfrm>
          <a:prstGeom prst="rect">
            <a:avLst/>
          </a:prstGeom>
        </p:spPr>
        <p:txBody>
          <a:bodyPr wrap="none" fromWordArt="1">
            <a:prstTxWarp prst="textPlain">
              <a:avLst>
                <a:gd name="adj" fmla="val 50000"/>
              </a:avLst>
            </a:prstTxWarp>
          </a:bodyPr>
          <a:lstStyle/>
          <a:p>
            <a:pPr algn="ctr"/>
            <a:r>
              <a:rPr lang="ar-SA" sz="3600" b="1" kern="10" spc="720">
                <a:ln w="9525">
                  <a:solidFill>
                    <a:srgbClr val="FF9900"/>
                  </a:solidFill>
                  <a:round/>
                  <a:headEnd/>
                  <a:tailEnd/>
                </a:ln>
                <a:solidFill>
                  <a:schemeClr val="tx2"/>
                </a:solidFill>
                <a:effectLst>
                  <a:outerShdw dist="45791" dir="3378596" algn="ctr" rotWithShape="0">
                    <a:srgbClr val="4D4D4D">
                      <a:alpha val="79999"/>
                    </a:srgbClr>
                  </a:outerShdw>
                </a:effectLst>
                <a:latin typeface="Arial"/>
                <a:cs typeface="Arial"/>
              </a:rPr>
              <a:t> قواعد البيانات المتخصة  </a:t>
            </a:r>
            <a:endParaRPr lang="en-US" sz="3600" b="1" kern="10" spc="720">
              <a:ln w="9525">
                <a:solidFill>
                  <a:srgbClr val="FF9900"/>
                </a:solidFill>
                <a:round/>
                <a:headEnd/>
                <a:tailEnd/>
              </a:ln>
              <a:solidFill>
                <a:schemeClr val="tx2"/>
              </a:solidFill>
              <a:effectLst>
                <a:outerShdw dist="45791" dir="3378596" algn="ctr" rotWithShape="0">
                  <a:srgbClr val="4D4D4D">
                    <a:alpha val="79999"/>
                  </a:srgbClr>
                </a:outerShdw>
              </a:effectLst>
              <a:latin typeface="Arial"/>
              <a:cs typeface="Arial"/>
            </a:endParaRPr>
          </a:p>
        </p:txBody>
      </p:sp>
    </p:spTree>
  </p:cSld>
  <p:clrMapOvr>
    <a:masterClrMapping/>
  </p:clrMapOvr>
  <p:transition spd="slow">
    <p:split orient="vert" dir="in"/>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grpId="0" nodeType="withEffect">
                                  <p:stCondLst>
                                    <p:cond delay="0"/>
                                  </p:stCondLst>
                                  <p:childTnLst>
                                    <p:set>
                                      <p:cBhvr>
                                        <p:cTn id="6" dur="1" fill="hold">
                                          <p:stCondLst>
                                            <p:cond delay="0"/>
                                          </p:stCondLst>
                                        </p:cTn>
                                        <p:tgtEl>
                                          <p:spTgt spid="103427"/>
                                        </p:tgtEl>
                                        <p:attrNameLst>
                                          <p:attrName>style.visibility</p:attrName>
                                        </p:attrNameLst>
                                      </p:cBhvr>
                                      <p:to>
                                        <p:strVal val="visible"/>
                                      </p:to>
                                    </p:set>
                                    <p:animEffect transition="in" filter="wedge">
                                      <p:cBhvr>
                                        <p:cTn id="7" dur="2000"/>
                                        <p:tgtEl>
                                          <p:spTgt spid="103427"/>
                                        </p:tgtEl>
                                      </p:cBhvr>
                                    </p:animEffect>
                                  </p:childTnLst>
                                </p:cTn>
                              </p:par>
                            </p:childTnLst>
                          </p:cTn>
                        </p:par>
                        <p:par>
                          <p:cTn id="8" fill="hold">
                            <p:stCondLst>
                              <p:cond delay="2000"/>
                            </p:stCondLst>
                            <p:childTnLst>
                              <p:par>
                                <p:cTn id="9" presetID="1" presetClass="entr" presetSubtype="0" fill="hold" grpId="0" nodeType="afterEffect">
                                  <p:stCondLst>
                                    <p:cond delay="0"/>
                                  </p:stCondLst>
                                  <p:childTnLst>
                                    <p:set>
                                      <p:cBhvr>
                                        <p:cTn id="10" dur="1" fill="hold">
                                          <p:stCondLst>
                                            <p:cond delay="499"/>
                                          </p:stCondLst>
                                        </p:cTn>
                                        <p:tgtEl>
                                          <p:spTgt spid="103426">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03426">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103426">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103426">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103426">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103426">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426" grpId="0" build="p" autoUpdateAnimBg="0"/>
      <p:bldP spid="103427"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p:txBody>
          <a:bodyPr/>
          <a:lstStyle/>
          <a:p>
            <a:endParaRPr lang="ar-EG" smtClean="0"/>
          </a:p>
        </p:txBody>
      </p:sp>
      <p:graphicFrame>
        <p:nvGraphicFramePr>
          <p:cNvPr id="4" name="Content Placeholder 3"/>
          <p:cNvGraphicFramePr>
            <a:graphicFrameLocks noGrp="1"/>
          </p:cNvGraphicFramePr>
          <p:nvPr>
            <p:ph idx="1"/>
          </p:nvPr>
        </p:nvGraphicFramePr>
        <p:xfrm>
          <a:off x="0" y="685800"/>
          <a:ext cx="9144000" cy="5715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spd="slow">
    <p:split orient="vert"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4"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from="(-#ppt_w/2)" to="(#ppt_x)" calcmode="lin" valueType="num">
                                      <p:cBhvr>
                                        <p:cTn id="7" dur="1200" fill="hold">
                                          <p:stCondLst>
                                            <p:cond delay="0"/>
                                          </p:stCondLst>
                                        </p:cTn>
                                        <p:tgtEl>
                                          <p:spTgt spid="4"/>
                                        </p:tgtEl>
                                        <p:attrNameLst>
                                          <p:attrName>ppt_x</p:attrName>
                                        </p:attrNameLst>
                                      </p:cBhvr>
                                    </p:anim>
                                    <p:anim from="0" to="-1.0" calcmode="lin" valueType="num">
                                      <p:cBhvr>
                                        <p:cTn id="8" dur="400" decel="50000" autoRev="1" fill="hold">
                                          <p:stCondLst>
                                            <p:cond delay="1200"/>
                                          </p:stCondLst>
                                        </p:cTn>
                                        <p:tgtEl>
                                          <p:spTgt spid="4"/>
                                        </p:tgtEl>
                                        <p:attrNameLst>
                                          <p:attrName>xshear</p:attrName>
                                        </p:attrNameLst>
                                      </p:cBhvr>
                                    </p:anim>
                                    <p:animScale>
                                      <p:cBhvr>
                                        <p:cTn id="9" dur="400" decel="100000" autoRev="1" fill="hold">
                                          <p:stCondLst>
                                            <p:cond delay="1200"/>
                                          </p:stCondLst>
                                        </p:cTn>
                                        <p:tgtEl>
                                          <p:spTgt spid="4"/>
                                        </p:tgtEl>
                                      </p:cBhvr>
                                      <p:from x="100000" y="100000"/>
                                      <p:to x="80000" y="100000"/>
                                    </p:animScale>
                                    <p:anim by="(#ppt_h/3+#ppt_w*0.1)" calcmode="lin" valueType="num">
                                      <p:cBhvr additive="sum">
                                        <p:cTn id="10" dur="400" decel="100000" autoRev="1" fill="hold">
                                          <p:stCondLst>
                                            <p:cond delay="1200"/>
                                          </p:stCondLst>
                                        </p:cTn>
                                        <p:tgtEl>
                                          <p:spTgt spid="4"/>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lstStyle/>
          <a:p>
            <a:endParaRPr lang="ar-EG" smtClean="0"/>
          </a:p>
        </p:txBody>
      </p:sp>
      <p:sp>
        <p:nvSpPr>
          <p:cNvPr id="26627" name="Content Placeholder 2"/>
          <p:cNvSpPr>
            <a:spLocks noGrp="1"/>
          </p:cNvSpPr>
          <p:nvPr>
            <p:ph idx="1"/>
          </p:nvPr>
        </p:nvSpPr>
        <p:spPr>
          <a:xfrm>
            <a:off x="0" y="1092200"/>
            <a:ext cx="9144000" cy="5308600"/>
          </a:xfrm>
        </p:spPr>
        <p:txBody>
          <a:bodyPr/>
          <a:lstStyle/>
          <a:p>
            <a:r>
              <a:rPr lang="ar-EG" sz="3600" b="1" smtClean="0">
                <a:solidFill>
                  <a:srgbClr val="FFFF00"/>
                </a:solidFill>
              </a:rPr>
              <a:t>لاستخدام قواعد البيانات بشكل صحيح فإنه يجب :- </a:t>
            </a:r>
          </a:p>
          <a:p>
            <a:r>
              <a:rPr lang="ar-EG" sz="3600" b="1" smtClean="0">
                <a:solidFill>
                  <a:schemeClr val="tx2"/>
                </a:solidFill>
              </a:rPr>
              <a:t>التعرف على طبيعة القاعدة وحدود تغطيتها وذلك لإختيار القاعدة المناسبة . </a:t>
            </a:r>
          </a:p>
          <a:p>
            <a:r>
              <a:rPr lang="ar-EG" sz="3600" b="1" smtClean="0">
                <a:solidFill>
                  <a:schemeClr val="tx2"/>
                </a:solidFill>
              </a:rPr>
              <a:t>التعرف على بنية القاعدة وأسلوب البحث فيها . ومن ذلك شكل الواجهة . وإمكانيات البحث البسيط والمتقدم .</a:t>
            </a:r>
          </a:p>
          <a:p>
            <a:r>
              <a:rPr lang="ar-EG" sz="3600" b="1" smtClean="0">
                <a:solidFill>
                  <a:schemeClr val="tx2"/>
                </a:solidFill>
              </a:rPr>
              <a:t>وكيفية استخدام المصطلحات الخاصة بالبحث مثل رؤوس الموضوعات أو الكلمات المفتاحية أو الواصفات . </a:t>
            </a:r>
          </a:p>
          <a:p>
            <a:endParaRPr lang="ar-EG" sz="3600" smtClean="0">
              <a:solidFill>
                <a:schemeClr val="tx2"/>
              </a:solidFill>
            </a:endParaRPr>
          </a:p>
          <a:p>
            <a:endParaRPr lang="ar-EG" sz="3600" smtClean="0">
              <a:solidFill>
                <a:srgbClr val="FFC000"/>
              </a:solidFill>
            </a:endParaRPr>
          </a:p>
          <a:p>
            <a:endParaRPr lang="ar-EG" sz="3600" smtClean="0">
              <a:solidFill>
                <a:srgbClr val="FFC000"/>
              </a:solidFill>
            </a:endParaRPr>
          </a:p>
        </p:txBody>
      </p:sp>
    </p:spTree>
  </p:cSld>
  <p:clrMapOvr>
    <a:masterClrMapping/>
  </p:clrMapOvr>
  <p:transition spd="slow">
    <p:split orient="vert" dir="in"/>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p:txBody>
          <a:bodyPr/>
          <a:lstStyle/>
          <a:p>
            <a:r>
              <a:rPr lang="ar-EG" smtClean="0"/>
              <a:t>مقارنة بين الإنترنت وقواعد البيانات </a:t>
            </a:r>
          </a:p>
        </p:txBody>
      </p:sp>
      <p:sp>
        <p:nvSpPr>
          <p:cNvPr id="3" name="Content Placeholder 2"/>
          <p:cNvSpPr>
            <a:spLocks noGrp="1"/>
          </p:cNvSpPr>
          <p:nvPr>
            <p:ph idx="1"/>
          </p:nvPr>
        </p:nvSpPr>
        <p:spPr/>
        <p:txBody>
          <a:bodyPr/>
          <a:lstStyle/>
          <a:p>
            <a:pPr>
              <a:defRPr/>
            </a:pPr>
            <a:r>
              <a:rPr lang="ar-EG" b="1" dirty="0" smtClean="0">
                <a:solidFill>
                  <a:srgbClr val="FFFF00"/>
                </a:solidFill>
              </a:rPr>
              <a:t>أولاً : الإنترنت تتصف بالآتي : </a:t>
            </a:r>
          </a:p>
          <a:p>
            <a:pPr marL="514350" indent="-514350">
              <a:buFont typeface="+mj-lt"/>
              <a:buAutoNum type="arabicPeriod"/>
              <a:defRPr/>
            </a:pPr>
            <a:r>
              <a:rPr lang="ar-EG" dirty="0" smtClean="0"/>
              <a:t>يمكن لأي فرد نشر ما يريد ولذلك فهي تحوي أي شيئ .</a:t>
            </a:r>
          </a:p>
          <a:p>
            <a:pPr marL="514350" indent="-514350">
              <a:buFont typeface="+mj-lt"/>
              <a:buAutoNum type="arabicPeriod"/>
              <a:defRPr/>
            </a:pPr>
            <a:r>
              <a:rPr lang="ar-EG" dirty="0" smtClean="0"/>
              <a:t>المحتويات متغيرة وغير ثابتة . </a:t>
            </a:r>
          </a:p>
          <a:p>
            <a:pPr marL="514350" indent="-514350">
              <a:buFont typeface="+mj-lt"/>
              <a:buAutoNum type="arabicPeriod"/>
              <a:defRPr/>
            </a:pPr>
            <a:r>
              <a:rPr lang="ar-EG" dirty="0" smtClean="0"/>
              <a:t>لايوجد حهة رسمية تشرف على تنظيم وإدارة وتقييم المصادر المتاحة عبر الشبكة . </a:t>
            </a:r>
          </a:p>
          <a:p>
            <a:pPr marL="514350" indent="-514350">
              <a:buFont typeface="+mj-lt"/>
              <a:buAutoNum type="arabicPeriod"/>
              <a:defRPr/>
            </a:pPr>
            <a:r>
              <a:rPr lang="ar-EG" dirty="0" smtClean="0"/>
              <a:t>إمكانية البحث واسعة وتركز على مقابلة الكلمات المدخلة . </a:t>
            </a:r>
          </a:p>
          <a:p>
            <a:pPr marL="514350" indent="-514350">
              <a:buFont typeface="+mj-lt"/>
              <a:buAutoNum type="arabicPeriod"/>
              <a:defRPr/>
            </a:pPr>
            <a:r>
              <a:rPr lang="ar-EG" dirty="0" smtClean="0"/>
              <a:t>الإنترنت ملئ بالمواد  العامة الغير مفيدة  في كثير من الحالات . </a:t>
            </a:r>
          </a:p>
          <a:p>
            <a:pPr>
              <a:defRPr/>
            </a:pPr>
            <a:endParaRPr lang="ar-EG" dirty="0"/>
          </a:p>
        </p:txBody>
      </p:sp>
    </p:spTree>
  </p:cSld>
  <p:clrMapOvr>
    <a:masterClrMapping/>
  </p:clrMapOvr>
  <p:transition spd="slow">
    <p:split orient="vert" dir="in"/>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p:txBody>
          <a:bodyPr/>
          <a:lstStyle/>
          <a:p>
            <a:r>
              <a:rPr lang="ar-EG" smtClean="0"/>
              <a:t>مقارنة بين الإنترنت وقواعد البيانات </a:t>
            </a:r>
          </a:p>
        </p:txBody>
      </p:sp>
      <p:sp>
        <p:nvSpPr>
          <p:cNvPr id="3" name="Content Placeholder 2"/>
          <p:cNvSpPr>
            <a:spLocks noGrp="1"/>
          </p:cNvSpPr>
          <p:nvPr>
            <p:ph idx="1"/>
          </p:nvPr>
        </p:nvSpPr>
        <p:spPr/>
        <p:txBody>
          <a:bodyPr/>
          <a:lstStyle/>
          <a:p>
            <a:pPr>
              <a:defRPr/>
            </a:pPr>
            <a:r>
              <a:rPr lang="ar-EG" b="1" dirty="0" smtClean="0">
                <a:solidFill>
                  <a:srgbClr val="FFFF00"/>
                </a:solidFill>
              </a:rPr>
              <a:t>ثانيا ً : قواعد البيانات تتصف بالآتي :</a:t>
            </a:r>
          </a:p>
          <a:p>
            <a:pPr marL="514350" indent="-514350">
              <a:buFont typeface="+mj-lt"/>
              <a:buAutoNum type="arabicPeriod"/>
              <a:defRPr/>
            </a:pPr>
            <a:r>
              <a:rPr lang="ar-EG" b="1" dirty="0" smtClean="0"/>
              <a:t>تشترك فيها المكتبات والمؤسسات بشكل فردي أو جماعي وتدفع مقابل ذلك .</a:t>
            </a:r>
          </a:p>
          <a:p>
            <a:pPr marL="514350" indent="-514350">
              <a:buFont typeface="+mj-lt"/>
              <a:buAutoNum type="arabicPeriod"/>
              <a:defRPr/>
            </a:pPr>
            <a:r>
              <a:rPr lang="ar-EG" b="1" dirty="0" smtClean="0"/>
              <a:t>تخضع محتوياتها للتقييم والتحكيم . </a:t>
            </a:r>
          </a:p>
          <a:p>
            <a:pPr marL="514350" indent="-514350">
              <a:buFont typeface="+mj-lt"/>
              <a:buAutoNum type="arabicPeriod"/>
              <a:defRPr/>
            </a:pPr>
            <a:r>
              <a:rPr lang="ar-EG" b="1" dirty="0" smtClean="0"/>
              <a:t>المحتويات ثابته ومتوفرة دائماً . </a:t>
            </a:r>
          </a:p>
          <a:p>
            <a:pPr marL="514350" indent="-514350">
              <a:buFont typeface="+mj-lt"/>
              <a:buAutoNum type="arabicPeriod"/>
              <a:defRPr/>
            </a:pPr>
            <a:r>
              <a:rPr lang="ar-EG" b="1" dirty="0" smtClean="0"/>
              <a:t>يقوم على تنظيم  وتكشيف وإدارة محتوياتها متخصصون يواصلون تحديثها بشكل دائم . </a:t>
            </a:r>
          </a:p>
          <a:p>
            <a:pPr marL="514350" indent="-514350">
              <a:buFont typeface="+mj-lt"/>
              <a:buAutoNum type="arabicPeriod"/>
              <a:defRPr/>
            </a:pPr>
            <a:r>
              <a:rPr lang="ar-EG" b="1" dirty="0" smtClean="0"/>
              <a:t>توفر إمكانات بحث متنوعة ومساعدة دائمة  . </a:t>
            </a:r>
          </a:p>
          <a:p>
            <a:pPr marL="514350" indent="-514350">
              <a:buFont typeface="+mj-lt"/>
              <a:buAutoNum type="arabicPeriod"/>
              <a:defRPr/>
            </a:pPr>
            <a:r>
              <a:rPr lang="ar-EG" b="1" dirty="0" smtClean="0"/>
              <a:t>تصدر عنها مقالات من جهات تهتم بالنشر العلمي .</a:t>
            </a:r>
          </a:p>
          <a:p>
            <a:pPr marL="514350" indent="-514350">
              <a:buFontTx/>
              <a:buNone/>
              <a:defRPr/>
            </a:pPr>
            <a:endParaRPr lang="ar-EG" dirty="0" smtClean="0"/>
          </a:p>
          <a:p>
            <a:pPr>
              <a:defRPr/>
            </a:pPr>
            <a:endParaRPr lang="ar-EG" dirty="0"/>
          </a:p>
        </p:txBody>
      </p:sp>
    </p:spTree>
  </p:cSld>
  <p:clrMapOvr>
    <a:masterClrMapping/>
  </p:clrMapOvr>
  <p:transition spd="slow">
    <p:split orient="vert" dir="in"/>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a:lstStyle/>
          <a:p>
            <a:r>
              <a:rPr lang="ar-EG" smtClean="0"/>
              <a:t>مقارنة بين الإنترنت وقواعد البيانات </a:t>
            </a:r>
          </a:p>
        </p:txBody>
      </p:sp>
      <p:graphicFrame>
        <p:nvGraphicFramePr>
          <p:cNvPr id="4" name="Content Placeholder 3"/>
          <p:cNvGraphicFramePr>
            <a:graphicFrameLocks noGrp="1"/>
          </p:cNvGraphicFramePr>
          <p:nvPr>
            <p:ph idx="1"/>
          </p:nvPr>
        </p:nvGraphicFramePr>
        <p:xfrm>
          <a:off x="0" y="690525"/>
          <a:ext cx="9144000" cy="5715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spd="slow">
    <p:split orient="vert"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iterate type="lt">
                                    <p:tmPct val="5000"/>
                                  </p:iterate>
                                  <p:childTnLst>
                                    <p:set>
                                      <p:cBhvr>
                                        <p:cTn id="6" dur="1" fill="hold">
                                          <p:stCondLst>
                                            <p:cond delay="0"/>
                                          </p:stCondLst>
                                        </p:cTn>
                                        <p:tgtEl>
                                          <p:spTgt spid="4"/>
                                        </p:tgtEl>
                                        <p:attrNameLst>
                                          <p:attrName>style.visibility</p:attrName>
                                        </p:attrNameLst>
                                      </p:cBhvr>
                                      <p:to>
                                        <p:strVal val="visible"/>
                                      </p:to>
                                    </p:set>
                                    <p:anim calcmode="lin" valueType="num">
                                      <p:cBhvr>
                                        <p:cTn id="7" dur="2000" fill="hold"/>
                                        <p:tgtEl>
                                          <p:spTgt spid="4"/>
                                        </p:tgtEl>
                                        <p:attrNameLst>
                                          <p:attrName>ppt_w</p:attrName>
                                        </p:attrNameLst>
                                      </p:cBhvr>
                                      <p:tavLst>
                                        <p:tav tm="0">
                                          <p:val>
                                            <p:fltVal val="0"/>
                                          </p:val>
                                        </p:tav>
                                        <p:tav tm="100000">
                                          <p:val>
                                            <p:strVal val="#ppt_w"/>
                                          </p:val>
                                        </p:tav>
                                      </p:tavLst>
                                    </p:anim>
                                    <p:anim calcmode="lin" valueType="num">
                                      <p:cBhvr>
                                        <p:cTn id="8" dur="2000" fill="hold"/>
                                        <p:tgtEl>
                                          <p:spTgt spid="4"/>
                                        </p:tgtEl>
                                        <p:attrNameLst>
                                          <p:attrName>ppt_h</p:attrName>
                                        </p:attrNameLst>
                                      </p:cBhvr>
                                      <p:tavLst>
                                        <p:tav tm="0">
                                          <p:val>
                                            <p:fltVal val="0"/>
                                          </p:val>
                                        </p:tav>
                                        <p:tav tm="100000">
                                          <p:val>
                                            <p:strVal val="#ppt_h"/>
                                          </p:val>
                                        </p:tav>
                                      </p:tavLst>
                                    </p:anim>
                                    <p:anim calcmode="lin" valueType="num">
                                      <p:cBhvr>
                                        <p:cTn id="9" dur="2000" fill="hold"/>
                                        <p:tgtEl>
                                          <p:spTgt spid="4"/>
                                        </p:tgtEl>
                                        <p:attrNameLst>
                                          <p:attrName>style.rotation</p:attrName>
                                        </p:attrNameLst>
                                      </p:cBhvr>
                                      <p:tavLst>
                                        <p:tav tm="0">
                                          <p:val>
                                            <p:fltVal val="90"/>
                                          </p:val>
                                        </p:tav>
                                        <p:tav tm="100000">
                                          <p:val>
                                            <p:fltVal val="0"/>
                                          </p:val>
                                        </p:tav>
                                      </p:tavLst>
                                    </p:anim>
                                    <p:animEffect transition="in" filter="fade">
                                      <p:cBhvr>
                                        <p:cTn id="10"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p:txBody>
          <a:bodyPr/>
          <a:lstStyle/>
          <a:p>
            <a:r>
              <a:rPr lang="ar-EG" smtClean="0"/>
              <a:t>أمثلة لقواعد البيانات </a:t>
            </a:r>
          </a:p>
        </p:txBody>
      </p:sp>
      <p:sp>
        <p:nvSpPr>
          <p:cNvPr id="30723" name="Content Placeholder 2"/>
          <p:cNvSpPr>
            <a:spLocks noGrp="1"/>
          </p:cNvSpPr>
          <p:nvPr>
            <p:ph idx="1"/>
          </p:nvPr>
        </p:nvSpPr>
        <p:spPr/>
        <p:txBody>
          <a:bodyPr/>
          <a:lstStyle/>
          <a:p>
            <a:pPr algn="l"/>
            <a:r>
              <a:rPr lang="en-US" smtClean="0"/>
              <a:t>ProQuest </a:t>
            </a:r>
          </a:p>
          <a:p>
            <a:pPr algn="l"/>
            <a:r>
              <a:rPr lang="en-US" smtClean="0"/>
              <a:t> Frrst_Search</a:t>
            </a:r>
          </a:p>
          <a:p>
            <a:pPr algn="l"/>
            <a:endParaRPr lang="en-US" smtClean="0"/>
          </a:p>
          <a:p>
            <a:pPr algn="l"/>
            <a:endParaRPr lang="en-US" smtClean="0"/>
          </a:p>
          <a:p>
            <a:pPr algn="l"/>
            <a:endParaRPr lang="en-US" smtClean="0"/>
          </a:p>
          <a:p>
            <a:pPr algn="ctr"/>
            <a:r>
              <a:rPr lang="ar-EG" sz="4400" smtClean="0"/>
              <a:t>تدريب على بعض قواعد البيانات </a:t>
            </a:r>
            <a:r>
              <a:rPr lang="en-US" sz="4400" smtClean="0"/>
              <a:t> </a:t>
            </a:r>
            <a:endParaRPr lang="ar-EG" sz="4400" smtClean="0"/>
          </a:p>
        </p:txBody>
      </p:sp>
    </p:spTree>
  </p:cSld>
  <p:clrMapOvr>
    <a:masterClrMapping/>
  </p:clrMapOvr>
  <p:transition spd="slow">
    <p:split orient="vert" dir="in"/>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p:txBody>
          <a:bodyPr/>
          <a:lstStyle/>
          <a:p>
            <a:r>
              <a:rPr lang="ar-EG" smtClean="0"/>
              <a:t>النظم الآلية </a:t>
            </a:r>
          </a:p>
        </p:txBody>
      </p:sp>
      <p:sp>
        <p:nvSpPr>
          <p:cNvPr id="31747" name="Content Placeholder 2"/>
          <p:cNvSpPr>
            <a:spLocks noGrp="1"/>
          </p:cNvSpPr>
          <p:nvPr>
            <p:ph idx="1"/>
          </p:nvPr>
        </p:nvSpPr>
        <p:spPr/>
        <p:txBody>
          <a:bodyPr/>
          <a:lstStyle/>
          <a:p>
            <a:r>
              <a:rPr lang="ar-EG" sz="2800" b="1" smtClean="0"/>
              <a:t>تشكل النظم الآلية الأدوات الأساسية لوصول لخدمات المكتبات لروادها .</a:t>
            </a:r>
          </a:p>
          <a:p>
            <a:r>
              <a:rPr lang="ar-EG" sz="2800" b="1" smtClean="0"/>
              <a:t>وتتنوع هذه النظم من نظم للإعارة أو التزويد أو الفهرسة ، او نظام متكامل يتيح كافة الخدمات بشكل متقابل ز</a:t>
            </a:r>
          </a:p>
          <a:p>
            <a:r>
              <a:rPr lang="ar-EG" sz="2800" b="1" smtClean="0"/>
              <a:t>هذه النظم عادة ما تكون متاحة للإستخدام عبر الإنترنت بشكل تفاعلي  ، وخاصة الخدمة المرجعية والفهارس والرد على الاستفسارات .</a:t>
            </a:r>
          </a:p>
          <a:p>
            <a:r>
              <a:rPr lang="ar-EG" sz="2800" b="1" smtClean="0"/>
              <a:t>وأصبح الاستفادة من المكتبات وخدماتها تتم عبر الإنترنت عن طريق إتاحة قواعد البيانات الخاصة بها أو قاعدو بيانات خاصة بأسئلة الرواد ، وأيضاً إنشاء صفحات الويب الخاصة بها عبر الإنترنت </a:t>
            </a:r>
            <a:r>
              <a:rPr lang="ar-EG" sz="2800" smtClean="0"/>
              <a:t>. </a:t>
            </a:r>
            <a:r>
              <a:rPr lang="ar-EG" sz="2800" b="1" smtClean="0">
                <a:solidFill>
                  <a:srgbClr val="FFFF00"/>
                </a:solidFill>
              </a:rPr>
              <a:t>أتاحت هذه الخدمات جميعها استخدام النظم الآلية </a:t>
            </a:r>
            <a:r>
              <a:rPr lang="ar-EG" sz="2800" smtClean="0"/>
              <a:t>. </a:t>
            </a:r>
          </a:p>
          <a:p>
            <a:r>
              <a:rPr lang="ar-EG" smtClean="0"/>
              <a:t>وأشهر نظامين في المملكة يونيكورن ونظام اللأفق اللذان إندمجا معاً  معا ُفي نظام واحد الان وسمي سيمفوني . </a:t>
            </a:r>
          </a:p>
        </p:txBody>
      </p:sp>
    </p:spTree>
  </p:cSld>
  <p:clrMapOvr>
    <a:masterClrMapping/>
  </p:clrMapOvr>
  <p:transition spd="slow">
    <p:split orient="vert" dir="in"/>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a:lstStyle/>
          <a:p>
            <a:r>
              <a:rPr lang="ar-SA" sz="3200" b="1" smtClean="0"/>
              <a:t>جدول للمقارنة بين صفات الانترنت وقواعد البيانات</a:t>
            </a:r>
            <a:endParaRPr lang="ar-EG" sz="3200" smtClean="0"/>
          </a:p>
        </p:txBody>
      </p:sp>
      <p:graphicFrame>
        <p:nvGraphicFramePr>
          <p:cNvPr id="4" name="Content Placeholder 3"/>
          <p:cNvGraphicFramePr>
            <a:graphicFrameLocks noGrp="1"/>
          </p:cNvGraphicFramePr>
          <p:nvPr>
            <p:ph idx="1"/>
          </p:nvPr>
        </p:nvGraphicFramePr>
        <p:xfrm>
          <a:off x="0" y="1016000"/>
          <a:ext cx="9144000" cy="5591175"/>
        </p:xfrm>
        <a:graphic>
          <a:graphicData uri="http://schemas.openxmlformats.org/drawingml/2006/table">
            <a:tbl>
              <a:tblPr rtl="1"/>
              <a:tblGrid>
                <a:gridCol w="4572000"/>
                <a:gridCol w="4572000"/>
              </a:tblGrid>
              <a:tr h="931863">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3200" b="1" i="0" u="none" strike="noStrike" cap="none" normalizeH="0" baseline="0" smtClean="0">
                          <a:ln>
                            <a:noFill/>
                          </a:ln>
                          <a:solidFill>
                            <a:schemeClr val="bg2"/>
                          </a:solidFill>
                          <a:effectLst/>
                          <a:latin typeface="Times New Roman" pitchFamily="18" charset="0"/>
                          <a:cs typeface="Times New Roman" pitchFamily="18" charset="0"/>
                        </a:rPr>
                        <a:t>الانترنت</a:t>
                      </a:r>
                      <a:endParaRPr kumimoji="0" lang="en-US" sz="2400" b="1" i="0" u="none" strike="noStrike" cap="none" normalizeH="0" baseline="0" smtClean="0">
                        <a:ln>
                          <a:noFill/>
                        </a:ln>
                        <a:solidFill>
                          <a:schemeClr val="bg2"/>
                        </a:solidFill>
                        <a:effectLst/>
                        <a:latin typeface="Times New Roman" pitchFamily="18" charset="0"/>
                        <a:cs typeface="Times New Roman" pitchFamily="18" charset="0"/>
                      </a:endParaRPr>
                    </a:p>
                  </a:txBody>
                  <a:tcPr marL="68580" marR="685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3200" b="1" i="0" u="none" strike="noStrike" cap="none" normalizeH="0" baseline="0" smtClean="0">
                          <a:ln>
                            <a:noFill/>
                          </a:ln>
                          <a:solidFill>
                            <a:schemeClr val="bg2"/>
                          </a:solidFill>
                          <a:effectLst/>
                          <a:latin typeface="Times New Roman" pitchFamily="18" charset="0"/>
                          <a:cs typeface="Times New Roman" pitchFamily="18" charset="0"/>
                        </a:rPr>
                        <a:t>قواعد البيانات</a:t>
                      </a:r>
                      <a:endParaRPr kumimoji="0" lang="en-US" sz="2400" b="1" i="0" u="none" strike="noStrike" cap="none" normalizeH="0" baseline="0" smtClean="0">
                        <a:ln>
                          <a:noFill/>
                        </a:ln>
                        <a:solidFill>
                          <a:schemeClr val="bg2"/>
                        </a:solidFill>
                        <a:effectLst/>
                        <a:latin typeface="Times New Roman" pitchFamily="18" charset="0"/>
                        <a:cs typeface="Times New Roman" pitchFamily="18" charset="0"/>
                      </a:endParaRPr>
                    </a:p>
                  </a:txBody>
                  <a:tcPr marL="68580" marR="685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accent1"/>
                    </a:solidFill>
                  </a:tcPr>
                </a:tc>
              </a:tr>
              <a:tr h="931863">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2400" b="1" i="0" u="none" strike="noStrike" cap="none" normalizeH="0" baseline="0" smtClean="0">
                          <a:ln>
                            <a:noFill/>
                          </a:ln>
                          <a:solidFill>
                            <a:schemeClr val="bg2"/>
                          </a:solidFill>
                          <a:effectLst/>
                          <a:latin typeface="Times New Roman" pitchFamily="18" charset="0"/>
                          <a:cs typeface="Times New Roman" pitchFamily="18" charset="0"/>
                        </a:rPr>
                        <a:t>- متاحة للكل بما أنهم يمتلكون حاسب آلي مرتبط بالشبكة .</a:t>
                      </a:r>
                      <a:endParaRPr kumimoji="0" lang="en-US" sz="2400" b="1" i="0" u="none" strike="noStrike" cap="none" normalizeH="0" baseline="0" smtClean="0">
                        <a:ln>
                          <a:noFill/>
                        </a:ln>
                        <a:solidFill>
                          <a:schemeClr val="bg2"/>
                        </a:solidFill>
                        <a:effectLst/>
                        <a:latin typeface="Times New Roman" pitchFamily="18" charset="0"/>
                        <a:cs typeface="Times New Roman" pitchFamily="18" charset="0"/>
                      </a:endParaRPr>
                    </a:p>
                  </a:txBody>
                  <a:tcPr marL="68580" marR="685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D5EA"/>
                    </a:solid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2400" b="1" i="0" u="none" strike="noStrike" cap="none" normalizeH="0" baseline="0" smtClean="0">
                          <a:ln>
                            <a:noFill/>
                          </a:ln>
                          <a:solidFill>
                            <a:schemeClr val="bg2"/>
                          </a:solidFill>
                          <a:effectLst/>
                          <a:latin typeface="Times New Roman" pitchFamily="18" charset="0"/>
                          <a:cs typeface="Times New Roman" pitchFamily="18" charset="0"/>
                        </a:rPr>
                        <a:t>- تشترك فيها المكتبات والمؤسسات بشكل فردي أو جماعي وتدفع مقابل ذلك .</a:t>
                      </a:r>
                      <a:endParaRPr kumimoji="0" lang="en-US" sz="2400" b="1" i="0" u="none" strike="noStrike" cap="none" normalizeH="0" baseline="0" smtClean="0">
                        <a:ln>
                          <a:noFill/>
                        </a:ln>
                        <a:solidFill>
                          <a:schemeClr val="bg2"/>
                        </a:solidFill>
                        <a:effectLst/>
                        <a:latin typeface="Times New Roman" pitchFamily="18" charset="0"/>
                        <a:cs typeface="Times New Roman" pitchFamily="18" charset="0"/>
                      </a:endParaRPr>
                    </a:p>
                  </a:txBody>
                  <a:tcPr marL="68580" marR="685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D5EA"/>
                    </a:solidFill>
                  </a:tcPr>
                </a:tc>
              </a:tr>
              <a:tr h="931863">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2400" b="1" i="0" u="none" strike="noStrike" cap="none" normalizeH="0" baseline="0" smtClean="0">
                          <a:ln>
                            <a:noFill/>
                          </a:ln>
                          <a:solidFill>
                            <a:schemeClr val="bg2"/>
                          </a:solidFill>
                          <a:effectLst/>
                          <a:latin typeface="Times New Roman" pitchFamily="18" charset="0"/>
                          <a:cs typeface="Times New Roman" pitchFamily="18" charset="0"/>
                        </a:rPr>
                        <a:t>- يمكن لكل الناس نشر ما يريدون عليها .</a:t>
                      </a:r>
                      <a:endParaRPr kumimoji="0" lang="en-US" sz="2400" b="1" i="0" u="none" strike="noStrike" cap="none" normalizeH="0" baseline="0" smtClean="0">
                        <a:ln>
                          <a:noFill/>
                        </a:ln>
                        <a:solidFill>
                          <a:schemeClr val="bg2"/>
                        </a:solidFill>
                        <a:effectLst/>
                        <a:latin typeface="Times New Roman" pitchFamily="18" charset="0"/>
                        <a:cs typeface="Times New Roman" pitchFamily="18" charset="0"/>
                      </a:endParaRPr>
                    </a:p>
                  </a:txBody>
                  <a:tcPr marL="68580" marR="685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7EBF5"/>
                    </a:solid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2400" b="1" i="0" u="none" strike="noStrike" cap="none" normalizeH="0" baseline="0" smtClean="0">
                          <a:ln>
                            <a:noFill/>
                          </a:ln>
                          <a:solidFill>
                            <a:schemeClr val="bg2"/>
                          </a:solidFill>
                          <a:effectLst/>
                          <a:latin typeface="Times New Roman" pitchFamily="18" charset="0"/>
                          <a:cs typeface="Times New Roman" pitchFamily="18" charset="0"/>
                        </a:rPr>
                        <a:t>- تخضع محتوياتها للتقييم والتحكيم عبر طرق النشر العلمي .</a:t>
                      </a:r>
                      <a:endParaRPr kumimoji="0" lang="en-US" sz="2400" b="1" i="0" u="none" strike="noStrike" cap="none" normalizeH="0" baseline="0" smtClean="0">
                        <a:ln>
                          <a:noFill/>
                        </a:ln>
                        <a:solidFill>
                          <a:schemeClr val="bg2"/>
                        </a:solidFill>
                        <a:effectLst/>
                        <a:latin typeface="Times New Roman" pitchFamily="18" charset="0"/>
                        <a:cs typeface="Times New Roman" pitchFamily="18" charset="0"/>
                      </a:endParaRPr>
                    </a:p>
                  </a:txBody>
                  <a:tcPr marL="68580" marR="685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7EBF5"/>
                    </a:solidFill>
                  </a:tcPr>
                </a:tc>
              </a:tr>
              <a:tr h="931863">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2400" b="1" i="0" u="none" strike="noStrike" cap="none" normalizeH="0" baseline="0" smtClean="0">
                          <a:ln>
                            <a:noFill/>
                          </a:ln>
                          <a:solidFill>
                            <a:schemeClr val="bg2"/>
                          </a:solidFill>
                          <a:effectLst/>
                          <a:latin typeface="Times New Roman" pitchFamily="18" charset="0"/>
                          <a:cs typeface="Times New Roman" pitchFamily="18" charset="0"/>
                        </a:rPr>
                        <a:t>- لا يوجد جهة رسمية تشرف وتدير وتنظم وتقييم المصادر المتاحة على الشبكة .</a:t>
                      </a:r>
                      <a:endParaRPr kumimoji="0" lang="en-US" sz="2400" b="1" i="0" u="none" strike="noStrike" cap="none" normalizeH="0" baseline="0" smtClean="0">
                        <a:ln>
                          <a:noFill/>
                        </a:ln>
                        <a:solidFill>
                          <a:schemeClr val="bg2"/>
                        </a:solidFill>
                        <a:effectLst/>
                        <a:latin typeface="Times New Roman" pitchFamily="18" charset="0"/>
                        <a:cs typeface="Times New Roman" pitchFamily="18" charset="0"/>
                      </a:endParaRPr>
                    </a:p>
                  </a:txBody>
                  <a:tcPr marL="68580" marR="685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D5EA"/>
                    </a:solid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2400" b="1" i="0" u="none" strike="noStrike" cap="none" normalizeH="0" baseline="0" smtClean="0">
                          <a:ln>
                            <a:noFill/>
                          </a:ln>
                          <a:solidFill>
                            <a:schemeClr val="bg2"/>
                          </a:solidFill>
                          <a:effectLst/>
                          <a:latin typeface="Times New Roman" pitchFamily="18" charset="0"/>
                          <a:cs typeface="Times New Roman" pitchFamily="18" charset="0"/>
                        </a:rPr>
                        <a:t>- المحتويات ثابتة ومتوفرة دائماً .</a:t>
                      </a:r>
                      <a:endParaRPr kumimoji="0" lang="en-US" sz="2400" b="1" i="0" u="none" strike="noStrike" cap="none" normalizeH="0" baseline="0" smtClean="0">
                        <a:ln>
                          <a:noFill/>
                        </a:ln>
                        <a:solidFill>
                          <a:schemeClr val="bg2"/>
                        </a:solidFill>
                        <a:effectLst/>
                        <a:latin typeface="Times New Roman" pitchFamily="18" charset="0"/>
                        <a:cs typeface="Times New Roman" pitchFamily="18" charset="0"/>
                      </a:endParaRPr>
                    </a:p>
                  </a:txBody>
                  <a:tcPr marL="68580" marR="685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D5EA"/>
                    </a:solidFill>
                  </a:tcPr>
                </a:tc>
              </a:tr>
              <a:tr h="931863">
                <a:tc rowSpan="2">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2400" b="1" i="0" u="none" strike="noStrike" cap="none" normalizeH="0" baseline="0" smtClean="0">
                          <a:ln>
                            <a:noFill/>
                          </a:ln>
                          <a:solidFill>
                            <a:schemeClr val="bg2"/>
                          </a:solidFill>
                          <a:effectLst/>
                          <a:latin typeface="Times New Roman" pitchFamily="18" charset="0"/>
                          <a:cs typeface="Times New Roman" pitchFamily="18" charset="0"/>
                        </a:rPr>
                        <a:t>- إمكانات البحث واسعة وترتكز على مقابلة الكلمات المدخلة .</a:t>
                      </a:r>
                      <a:endParaRPr kumimoji="0" lang="en-US" sz="2400" b="1" i="0" u="none" strike="noStrike" cap="none" normalizeH="0" baseline="0" smtClean="0">
                        <a:ln>
                          <a:noFill/>
                        </a:ln>
                        <a:solidFill>
                          <a:schemeClr val="bg2"/>
                        </a:solidFill>
                        <a:effectLst/>
                        <a:latin typeface="Times New Roman" pitchFamily="18" charset="0"/>
                        <a:cs typeface="Times New Roman" pitchFamily="18" charset="0"/>
                      </a:endParaRPr>
                    </a:p>
                  </a:txBody>
                  <a:tcPr marL="68580" marR="685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7EBF5"/>
                    </a:solid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2400" b="1" i="0" u="none" strike="noStrike" cap="none" normalizeH="0" baseline="0" smtClean="0">
                          <a:ln>
                            <a:noFill/>
                          </a:ln>
                          <a:solidFill>
                            <a:schemeClr val="bg2"/>
                          </a:solidFill>
                          <a:effectLst/>
                          <a:latin typeface="Times New Roman" pitchFamily="18" charset="0"/>
                          <a:cs typeface="Times New Roman" pitchFamily="18" charset="0"/>
                        </a:rPr>
                        <a:t>- يقوم على تنظيم وتكشيف وإدارة محتوياتها متخصصون يواصلون تحديثها بشكل دائم .</a:t>
                      </a:r>
                      <a:endParaRPr kumimoji="0" lang="en-US" sz="2400" b="1" i="0" u="none" strike="noStrike" cap="none" normalizeH="0" baseline="0" smtClean="0">
                        <a:ln>
                          <a:noFill/>
                        </a:ln>
                        <a:solidFill>
                          <a:schemeClr val="bg2"/>
                        </a:solidFill>
                        <a:effectLst/>
                        <a:latin typeface="Times New Roman" pitchFamily="18" charset="0"/>
                        <a:cs typeface="Times New Roman" pitchFamily="18" charset="0"/>
                      </a:endParaRPr>
                    </a:p>
                  </a:txBody>
                  <a:tcPr marL="68580" marR="685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7EBF5"/>
                    </a:solidFill>
                  </a:tcPr>
                </a:tc>
              </a:tr>
              <a:tr h="931863">
                <a:tc vMerge="1">
                  <a:txBody>
                    <a:bodyPr/>
                    <a:lstStyle/>
                    <a:p>
                      <a:pPr rtl="1"/>
                      <a:endParaRPr lang="ar-SA"/>
                    </a:p>
                  </a:txBody>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2400" b="1" i="0" u="none" strike="noStrike" cap="none" normalizeH="0" baseline="0" smtClean="0">
                          <a:ln>
                            <a:noFill/>
                          </a:ln>
                          <a:solidFill>
                            <a:schemeClr val="bg2"/>
                          </a:solidFill>
                          <a:effectLst/>
                          <a:latin typeface="Times New Roman" pitchFamily="18" charset="0"/>
                          <a:cs typeface="Times New Roman" pitchFamily="18" charset="0"/>
                        </a:rPr>
                        <a:t>- توفر إمكانات بحث متنوعة ومساعدة دائمة .</a:t>
                      </a:r>
                      <a:endParaRPr kumimoji="0" lang="en-US" sz="2400" b="1" i="0" u="none" strike="noStrike" cap="none" normalizeH="0" baseline="0" smtClean="0">
                        <a:ln>
                          <a:noFill/>
                        </a:ln>
                        <a:solidFill>
                          <a:schemeClr val="bg2"/>
                        </a:solidFill>
                        <a:effectLst/>
                        <a:latin typeface="Times New Roman" pitchFamily="18" charset="0"/>
                        <a:cs typeface="Times New Roman" pitchFamily="18" charset="0"/>
                      </a:endParaRPr>
                    </a:p>
                  </a:txBody>
                  <a:tcPr marL="68580" marR="685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D5EA"/>
                    </a:solidFill>
                  </a:tcPr>
                </a:tc>
              </a:tr>
            </a:tbl>
          </a:graphicData>
        </a:graphic>
      </p:graphicFrame>
    </p:spTree>
  </p:cSld>
  <p:clrMapOvr>
    <a:masterClrMapping/>
  </p:clrMapOvr>
  <p:transition spd="slow">
    <p:split orient="vert" dir="in"/>
  </p:transition>
</p:sld>
</file>

<file path=ppt/theme/theme1.xml><?xml version="1.0" encoding="utf-8"?>
<a:theme xmlns:a="http://schemas.openxmlformats.org/drawingml/2006/main" name="Vertical Lexicon design template">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Vertical Lexicon design template">
      <a:majorFont>
        <a:latin typeface="Arial Black"/>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Vertical Lexicon design template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Vertical Lexicon design template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Vertical Lexicon design template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Vertical Lexicon design template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Vertical Lexicon design templat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Vertical Lexicon design templat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Vertical Lexicon design templat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Vertical Lexicon design template 8">
        <a:dk1>
          <a:srgbClr val="808080"/>
        </a:dk1>
        <a:lt1>
          <a:srgbClr val="EAEAEA"/>
        </a:lt1>
        <a:dk2>
          <a:srgbClr val="336699"/>
        </a:dk2>
        <a:lt2>
          <a:srgbClr val="FFFFFF"/>
        </a:lt2>
        <a:accent1>
          <a:srgbClr val="00CC99"/>
        </a:accent1>
        <a:accent2>
          <a:srgbClr val="3333CC"/>
        </a:accent2>
        <a:accent3>
          <a:srgbClr val="ADB8CA"/>
        </a:accent3>
        <a:accent4>
          <a:srgbClr val="C8C8C8"/>
        </a:accent4>
        <a:accent5>
          <a:srgbClr val="AAE2CA"/>
        </a:accent5>
        <a:accent6>
          <a:srgbClr val="2D2DB9"/>
        </a:accent6>
        <a:hlink>
          <a:srgbClr val="CCCCFF"/>
        </a:hlink>
        <a:folHlink>
          <a:srgbClr val="B2B2B2"/>
        </a:folHlink>
      </a:clrScheme>
      <a:clrMap bg1="dk2" tx1="lt1" bg2="dk1" tx2="lt2" accent1="accent1" accent2="accent2" accent3="accent3" accent4="accent4" accent5="accent5" accent6="accent6" hlink="hlink" folHlink="folHlink"/>
    </a:extraClrScheme>
    <a:extraClrScheme>
      <a:clrScheme name="Vertical Lexicon design template 9">
        <a:dk1>
          <a:srgbClr val="808080"/>
        </a:dk1>
        <a:lt1>
          <a:srgbClr val="EAEAEA"/>
        </a:lt1>
        <a:dk2>
          <a:srgbClr val="336699"/>
        </a:dk2>
        <a:lt2>
          <a:srgbClr val="FFFFFF"/>
        </a:lt2>
        <a:accent1>
          <a:srgbClr val="00CC99"/>
        </a:accent1>
        <a:accent2>
          <a:srgbClr val="3333CC"/>
        </a:accent2>
        <a:accent3>
          <a:srgbClr val="ADB8CA"/>
        </a:accent3>
        <a:accent4>
          <a:srgbClr val="C8C8C8"/>
        </a:accent4>
        <a:accent5>
          <a:srgbClr val="AAE2CA"/>
        </a:accent5>
        <a:accent6>
          <a:srgbClr val="2D2DB9"/>
        </a:accent6>
        <a:hlink>
          <a:srgbClr val="FF9900"/>
        </a:hlink>
        <a:folHlink>
          <a:srgbClr val="B2B2B2"/>
        </a:folHlink>
      </a:clrScheme>
      <a:clrMap bg1="dk2" tx1="lt1" bg2="dk1" tx2="lt2" accent1="accent1" accent2="accent2" accent3="accent3" accent4="accent4" accent5="accent5" accent6="accent6" hlink="hlink" folHlink="folHlink"/>
    </a:extraClrScheme>
    <a:extraClrScheme>
      <a:clrScheme name="Vertical Lexicon design template 10">
        <a:dk1>
          <a:srgbClr val="808080"/>
        </a:dk1>
        <a:lt1>
          <a:srgbClr val="EAEAEA"/>
        </a:lt1>
        <a:dk2>
          <a:srgbClr val="336699"/>
        </a:dk2>
        <a:lt2>
          <a:srgbClr val="FFFFFF"/>
        </a:lt2>
        <a:accent1>
          <a:srgbClr val="00CC99"/>
        </a:accent1>
        <a:accent2>
          <a:srgbClr val="3333CC"/>
        </a:accent2>
        <a:accent3>
          <a:srgbClr val="ADB8CA"/>
        </a:accent3>
        <a:accent4>
          <a:srgbClr val="C8C8C8"/>
        </a:accent4>
        <a:accent5>
          <a:srgbClr val="AAE2CA"/>
        </a:accent5>
        <a:accent6>
          <a:srgbClr val="2D2DB9"/>
        </a:accent6>
        <a:hlink>
          <a:srgbClr val="0066FF"/>
        </a:hlink>
        <a:folHlink>
          <a:srgbClr val="B2B2B2"/>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16</Template>
  <TotalTime>676</TotalTime>
  <Words>1636</Words>
  <Application>Microsoft PowerPoint</Application>
  <PresentationFormat>عرض على الشاشة (3:4)‏</PresentationFormat>
  <Paragraphs>184</Paragraphs>
  <Slides>29</Slides>
  <Notes>0</Notes>
  <HiddenSlides>0</HiddenSlides>
  <MMClips>0</MMClips>
  <ScaleCrop>false</ScaleCrop>
  <HeadingPairs>
    <vt:vector size="6" baseType="variant">
      <vt:variant>
        <vt:lpstr>الخطوط المستخدمة</vt:lpstr>
      </vt:variant>
      <vt:variant>
        <vt:i4>6</vt:i4>
      </vt:variant>
      <vt:variant>
        <vt:lpstr>سمة</vt:lpstr>
      </vt:variant>
      <vt:variant>
        <vt:i4>1</vt:i4>
      </vt:variant>
      <vt:variant>
        <vt:lpstr>عناوين الشرائح</vt:lpstr>
      </vt:variant>
      <vt:variant>
        <vt:i4>29</vt:i4>
      </vt:variant>
    </vt:vector>
  </HeadingPairs>
  <TitlesOfParts>
    <vt:vector size="36" baseType="lpstr">
      <vt:lpstr>Arial</vt:lpstr>
      <vt:lpstr>Arial Black</vt:lpstr>
      <vt:lpstr>Times New Roman</vt:lpstr>
      <vt:lpstr>Tahoma</vt:lpstr>
      <vt:lpstr>Wingdings</vt:lpstr>
      <vt:lpstr>Simplified Arabic</vt:lpstr>
      <vt:lpstr>Vertical Lexicon design template</vt:lpstr>
      <vt:lpstr>الشريحة 1</vt:lpstr>
      <vt:lpstr>الشريحة 2</vt:lpstr>
      <vt:lpstr>البوابات </vt:lpstr>
      <vt:lpstr>البدايات</vt:lpstr>
      <vt:lpstr>أمثلة</vt:lpstr>
      <vt:lpstr>مكونات و عناصر بوابات الانترنت</vt:lpstr>
      <vt:lpstr>مكونات بوابات الانترنت</vt:lpstr>
      <vt:lpstr>مكونات بوابات الانترنت</vt:lpstr>
      <vt:lpstr>البويبات</vt:lpstr>
      <vt:lpstr>تحديث البويبات</vt:lpstr>
      <vt:lpstr>عناصر و خدمات بوابات الانترنت</vt:lpstr>
      <vt:lpstr>الشريحة 12</vt:lpstr>
      <vt:lpstr>أنواع بوابات الانترنت</vt:lpstr>
      <vt:lpstr>أنواع بوابات الانترنت</vt:lpstr>
      <vt:lpstr>البوابات ا لعمودية  </vt:lpstr>
      <vt:lpstr>أمثلة على البوابات الأفقيه</vt:lpstr>
      <vt:lpstr>أمثلة على البوابات العموديه</vt:lpstr>
      <vt:lpstr>الشريحة 18</vt:lpstr>
      <vt:lpstr>الشريحة 19</vt:lpstr>
      <vt:lpstr>أنواع قواعد البيانات</vt:lpstr>
      <vt:lpstr>الشريحة 21</vt:lpstr>
      <vt:lpstr>الشريحة 22</vt:lpstr>
      <vt:lpstr>الشريحة 23</vt:lpstr>
      <vt:lpstr>مقارنة بين الإنترنت وقواعد البيانات </vt:lpstr>
      <vt:lpstr>مقارنة بين الإنترنت وقواعد البيانات </vt:lpstr>
      <vt:lpstr>مقارنة بين الإنترنت وقواعد البيانات </vt:lpstr>
      <vt:lpstr>أمثلة لقواعد البيانات </vt:lpstr>
      <vt:lpstr>النظم الآلية </vt:lpstr>
      <vt:lpstr>جدول للمقارنة بين صفات الانترنت وقواعد البيانات</vt:lpstr>
    </vt:vector>
  </TitlesOfParts>
  <Company>جامعة الملك عبد العزيز</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ادوات البحث على الويب</dc:title>
  <dc:subject>الانترنت</dc:subject>
  <dc:creator>د.سعيدة خاطر</dc:creator>
  <cp:lastModifiedBy>User</cp:lastModifiedBy>
  <cp:revision>99</cp:revision>
  <cp:lastPrinted>1601-01-01T00:00:00Z</cp:lastPrinted>
  <dcterms:created xsi:type="dcterms:W3CDTF">1601-01-01T00:00:00Z</dcterms:created>
  <dcterms:modified xsi:type="dcterms:W3CDTF">2013-04-15T19:11:08Z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y fmtid="{D5CDD505-2E9C-101B-9397-08002B2CF9AE}" pid="3" name="LCID">
    <vt:i4>1025</vt:i4>
  </property>
</Properties>
</file>