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legacyDocTextInfo.bin" ContentType="application/vnd.ms-office.legacyDocTextInfo"/>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9" r:id="rId3"/>
    <p:sldId id="260" r:id="rId4"/>
    <p:sldId id="261" r:id="rId5"/>
    <p:sldId id="262" r:id="rId6"/>
    <p:sldId id="263" r:id="rId7"/>
    <p:sldId id="265" r:id="rId8"/>
    <p:sldId id="264" r:id="rId9"/>
    <p:sldId id="266" r:id="rId10"/>
    <p:sldId id="267" r:id="rId11"/>
    <p:sldId id="268" r:id="rId12"/>
    <p:sldId id="269" r:id="rId13"/>
    <p:sldId id="272" r:id="rId14"/>
    <p:sldId id="270" r:id="rId15"/>
    <p:sldId id="271" r:id="rId16"/>
    <p:sldId id="273" r:id="rId17"/>
    <p:sldId id="274" r:id="rId18"/>
    <p:sldId id="275" r:id="rId19"/>
    <p:sldId id="278" r:id="rId20"/>
    <p:sldId id="280" r:id="rId21"/>
    <p:sldId id="281" r:id="rId22"/>
    <p:sldId id="282" r:id="rId23"/>
    <p:sldId id="283" r:id="rId24"/>
    <p:sldId id="284" r:id="rId25"/>
    <p:sldId id="285" r:id="rId26"/>
    <p:sldId id="286" r:id="rId27"/>
    <p:sldId id="287"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321" r:id="rId57"/>
    <p:sldId id="322" r:id="rId58"/>
    <p:sldId id="323" r:id="rId59"/>
    <p:sldId id="324" r:id="rId60"/>
    <p:sldId id="325" r:id="rId61"/>
    <p:sldId id="326" r:id="rId62"/>
    <p:sldId id="327" r:id="rId63"/>
    <p:sldId id="328" r:id="rId64"/>
    <p:sldId id="329" r:id="rId65"/>
    <p:sldId id="330" r:id="rId66"/>
    <p:sldId id="331" r:id="rId67"/>
    <p:sldId id="332" r:id="rId68"/>
    <p:sldId id="333" r:id="rId69"/>
    <p:sldId id="334" r:id="rId70"/>
    <p:sldId id="335" r:id="rId71"/>
    <p:sldId id="336" r:id="rId72"/>
    <p:sldId id="337" r:id="rId73"/>
    <p:sldId id="338" r:id="rId74"/>
    <p:sldId id="339" r:id="rId75"/>
    <p:sldId id="340" r:id="rId76"/>
    <p:sldId id="341" r:id="rId77"/>
    <p:sldId id="342" r:id="rId78"/>
    <p:sldId id="343" r:id="rId79"/>
    <p:sldId id="344" r:id="rId80"/>
    <p:sldId id="345" r:id="rId81"/>
    <p:sldId id="347" r:id="rId82"/>
    <p:sldId id="348" r:id="rId83"/>
    <p:sldId id="349" r:id="rId8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microsoft.com/office/2006/relationships/legacyDocTextInfo" Target="legacyDocTextInfo.bin"/><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s>
</file>

<file path=ppt/drawings/_rels/vmlDrawing2.vml.rels><?xml version="1.0" encoding="UTF-8" standalone="yes"?>
<Relationships xmlns="http://schemas.openxmlformats.org/package/2006/relationships"><Relationship Id="rId3" Type="http://schemas.microsoft.com/office/2006/relationships/legacyDiagramText" Target="legacyDiagramText6.bin"/><Relationship Id="rId2" Type="http://schemas.microsoft.com/office/2006/relationships/legacyDiagramText" Target="legacyDiagramText5.bin"/><Relationship Id="rId1" Type="http://schemas.microsoft.com/office/2006/relationships/legacyDiagramText" Target="legacyDiagramText4.bin"/><Relationship Id="rId5" Type="http://schemas.microsoft.com/office/2006/relationships/legacyDiagramText" Target="legacyDiagramText8.bin"/><Relationship Id="rId4" Type="http://schemas.microsoft.com/office/2006/relationships/legacyDiagramText" Target="legacyDiagramText7.bin"/></Relationships>
</file>

<file path=ppt/drawings/_rels/vmlDrawing3.vml.rels><?xml version="1.0" encoding="UTF-8" standalone="yes"?>
<Relationships xmlns="http://schemas.openxmlformats.org/package/2006/relationships"><Relationship Id="rId3" Type="http://schemas.microsoft.com/office/2006/relationships/legacyDiagramText" Target="legacyDiagramText11.bin"/><Relationship Id="rId2" Type="http://schemas.microsoft.com/office/2006/relationships/legacyDiagramText" Target="legacyDiagramText10.bin"/><Relationship Id="rId1" Type="http://schemas.microsoft.com/office/2006/relationships/legacyDiagramText" Target="legacyDiagramText9.bin"/><Relationship Id="rId4" Type="http://schemas.microsoft.com/office/2006/relationships/legacyDiagramText" Target="legacyDiagramText12.bin"/></Relationships>
</file>

<file path=ppt/drawings/_rels/vmlDrawing4.vml.rels><?xml version="1.0" encoding="UTF-8" standalone="yes"?>
<Relationships xmlns="http://schemas.openxmlformats.org/package/2006/relationships"><Relationship Id="rId3" Type="http://schemas.microsoft.com/office/2006/relationships/legacyDiagramText" Target="legacyDiagramText15.bin"/><Relationship Id="rId2" Type="http://schemas.microsoft.com/office/2006/relationships/legacyDiagramText" Target="legacyDiagramText14.bin"/><Relationship Id="rId1" Type="http://schemas.microsoft.com/office/2006/relationships/legacyDiagramText" Target="legacyDiagramText13.bin"/><Relationship Id="rId6" Type="http://schemas.microsoft.com/office/2006/relationships/legacyDiagramText" Target="legacyDiagramText18.bin"/><Relationship Id="rId5" Type="http://schemas.microsoft.com/office/2006/relationships/legacyDiagramText" Target="legacyDiagramText17.bin"/><Relationship Id="rId4" Type="http://schemas.microsoft.com/office/2006/relationships/legacyDiagramText" Target="legacyDiagramText16.bin"/></Relationships>
</file>

<file path=ppt/drawings/_rels/vmlDrawing5.vml.rels><?xml version="1.0" encoding="UTF-8" standalone="yes"?>
<Relationships xmlns="http://schemas.openxmlformats.org/package/2006/relationships"><Relationship Id="rId3" Type="http://schemas.microsoft.com/office/2006/relationships/legacyDiagramText" Target="legacyDiagramText21.bin"/><Relationship Id="rId2" Type="http://schemas.microsoft.com/office/2006/relationships/legacyDiagramText" Target="legacyDiagramText20.bin"/><Relationship Id="rId1" Type="http://schemas.microsoft.com/office/2006/relationships/legacyDiagramText" Target="legacyDiagramText19.bin"/><Relationship Id="rId6" Type="http://schemas.openxmlformats.org/officeDocument/2006/relationships/image" Target="../media/image5.png"/><Relationship Id="rId5" Type="http://schemas.microsoft.com/office/2006/relationships/legacyDiagramText" Target="legacyDiagramText23.bin"/><Relationship Id="rId4" Type="http://schemas.microsoft.com/office/2006/relationships/legacyDiagramText" Target="legacyDiagramText22.bin"/></Relationships>
</file>

<file path=ppt/drawings/_rels/vmlDrawing6.vml.rels><?xml version="1.0" encoding="UTF-8" standalone="yes"?>
<Relationships xmlns="http://schemas.openxmlformats.org/package/2006/relationships"><Relationship Id="rId3" Type="http://schemas.microsoft.com/office/2006/relationships/legacyDiagramText" Target="legacyDiagramText26.bin"/><Relationship Id="rId2" Type="http://schemas.microsoft.com/office/2006/relationships/legacyDiagramText" Target="legacyDiagramText25.bin"/><Relationship Id="rId1" Type="http://schemas.microsoft.com/office/2006/relationships/legacyDiagramText" Target="legacyDiagramText24.bin"/><Relationship Id="rId5" Type="http://schemas.microsoft.com/office/2006/relationships/legacyDiagramText" Target="legacyDiagramText28.bin"/><Relationship Id="rId4" Type="http://schemas.microsoft.com/office/2006/relationships/legacyDiagramText" Target="legacyDiagramText27.bin"/></Relationships>
</file>

<file path=ppt/drawings/_rels/vmlDrawing7.vml.rels><?xml version="1.0" encoding="UTF-8" standalone="yes"?>
<Relationships xmlns="http://schemas.openxmlformats.org/package/2006/relationships"><Relationship Id="rId3" Type="http://schemas.microsoft.com/office/2006/relationships/legacyDiagramText" Target="legacyDiagramText31.bin"/><Relationship Id="rId7" Type="http://schemas.openxmlformats.org/officeDocument/2006/relationships/image" Target="../media/image6.wmf"/><Relationship Id="rId2" Type="http://schemas.microsoft.com/office/2006/relationships/legacyDiagramText" Target="legacyDiagramText30.bin"/><Relationship Id="rId1" Type="http://schemas.microsoft.com/office/2006/relationships/legacyDiagramText" Target="legacyDiagramText29.bin"/><Relationship Id="rId6" Type="http://schemas.microsoft.com/office/2006/relationships/legacyDiagramText" Target="legacyDiagramText34.bin"/><Relationship Id="rId5" Type="http://schemas.microsoft.com/office/2006/relationships/legacyDiagramText" Target="legacyDiagramText33.bin"/><Relationship Id="rId4" Type="http://schemas.microsoft.com/office/2006/relationships/legacyDiagramText" Target="legacyDiagramText32.bin"/></Relationships>
</file>

<file path=ppt/drawings/_rels/vmlDrawing8.vml.rels><?xml version="1.0" encoding="UTF-8" standalone="yes"?>
<Relationships xmlns="http://schemas.openxmlformats.org/package/2006/relationships"><Relationship Id="rId3" Type="http://schemas.microsoft.com/office/2006/relationships/legacyDiagramText" Target="legacyDiagramText37.bin"/><Relationship Id="rId2" Type="http://schemas.microsoft.com/office/2006/relationships/legacyDiagramText" Target="legacyDiagramText36.bin"/><Relationship Id="rId1" Type="http://schemas.microsoft.com/office/2006/relationships/legacyDiagramText" Target="legacyDiagramText35.bin"/><Relationship Id="rId5" Type="http://schemas.openxmlformats.org/officeDocument/2006/relationships/image" Target="../media/image6.wmf"/><Relationship Id="rId4" Type="http://schemas.microsoft.com/office/2006/relationships/legacyDiagramText" Target="legacyDiagramText38.bin"/></Relationships>
</file>

<file path=ppt/drawings/_rels/vmlDrawing9.vml.rels><?xml version="1.0" encoding="UTF-8" standalone="yes"?>
<Relationships xmlns="http://schemas.openxmlformats.org/package/2006/relationships"><Relationship Id="rId8" Type="http://schemas.microsoft.com/office/2006/relationships/legacyDiagramText" Target="legacyDiagramText45.bin"/><Relationship Id="rId3" Type="http://schemas.microsoft.com/office/2006/relationships/legacyDiagramText" Target="legacyDiagramText41.bin"/><Relationship Id="rId7" Type="http://schemas.microsoft.com/office/2006/relationships/legacyDiagramText" Target="legacyDiagramText44.bin"/><Relationship Id="rId2" Type="http://schemas.microsoft.com/office/2006/relationships/legacyDiagramText" Target="legacyDiagramText40.bin"/><Relationship Id="rId1" Type="http://schemas.microsoft.com/office/2006/relationships/legacyDiagramText" Target="legacyDiagramText39.bin"/><Relationship Id="rId6" Type="http://schemas.microsoft.com/office/2006/relationships/legacyDiagramText" Target="legacyDiagramText43.bin"/><Relationship Id="rId5" Type="http://schemas.openxmlformats.org/officeDocument/2006/relationships/image" Target="../media/image10.png"/><Relationship Id="rId10" Type="http://schemas.microsoft.com/office/2006/relationships/legacyDiagramText" Target="legacyDiagramText47.bin"/><Relationship Id="rId4" Type="http://schemas.microsoft.com/office/2006/relationships/legacyDiagramText" Target="legacyDiagramText42.bin"/><Relationship Id="rId9" Type="http://schemas.microsoft.com/office/2006/relationships/legacyDiagramText" Target="legacyDiagramText46.bin"/></Relationships>
</file>

<file path=ppt/drawings/_rels/vmlDrawing10.vml.rels><?xml version="1.0" encoding="UTF-8" standalone="yes"?>
<Relationships xmlns="http://schemas.openxmlformats.org/package/2006/relationships"><Relationship Id="rId3" Type="http://schemas.microsoft.com/office/2006/relationships/legacyDiagramText" Target="legacyDiagramText50.bin"/><Relationship Id="rId2" Type="http://schemas.microsoft.com/office/2006/relationships/legacyDiagramText" Target="legacyDiagramText49.bin"/><Relationship Id="rId1" Type="http://schemas.microsoft.com/office/2006/relationships/legacyDiagramText" Target="legacyDiagramText48.bin"/><Relationship Id="rId6" Type="http://schemas.microsoft.com/office/2006/relationships/legacyDiagramText" Target="legacyDiagramText52.bin"/><Relationship Id="rId5" Type="http://schemas.openxmlformats.org/officeDocument/2006/relationships/image" Target="../media/image6.wmf"/><Relationship Id="rId4" Type="http://schemas.microsoft.com/office/2006/relationships/legacyDiagramText" Target="legacyDiagramText5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19/07/34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19/07/34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19/07/34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19/07/34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19/07/34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19/07/34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19/07/34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19/07/34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19/07/34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19/07/34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19/07/34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عنوان ومخطط أو مخطط هيكلي">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ـ SmartArt 2"/>
          <p:cNvSpPr>
            <a:spLocks noGrp="1"/>
          </p:cNvSpPr>
          <p:nvPr>
            <p:ph type="dgm" idx="1"/>
          </p:nvPr>
        </p:nvSpPr>
        <p:spPr>
          <a:xfrm>
            <a:off x="457200" y="1600200"/>
            <a:ext cx="8229600" cy="4525963"/>
          </a:xfrm>
        </p:spPr>
        <p:txBody>
          <a:bodyPr/>
          <a:lstStyle/>
          <a:p>
            <a:pPr lvl="0"/>
            <a:endParaRPr lang="ar-SA"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6716B9-C6D9-47AA-A91E-B055FE4DE74F}" type="slidenum">
              <a:rPr lang="ar-SA"/>
              <a:pPr>
                <a:defRPr/>
              </a:pPr>
              <a:t>‹#›</a:t>
            </a:fld>
            <a:endParaRPr lang="en-US"/>
          </a:p>
        </p:txBody>
      </p:sp>
    </p:spTree>
  </p:cSld>
  <p:clrMapOvr>
    <a:masterClrMapping/>
  </p:clrMapOvr>
  <p:transition>
    <p:strips dir="ru"/>
    <p:sndAc>
      <p:stSnd>
        <p:snd r:embed="rId1" name="coin.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19/07/34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9.wmf"/><Relationship Id="rId4" Type="http://schemas.openxmlformats.org/officeDocument/2006/relationships/image" Target="../media/image8.gi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47" name="Rectangle 23"/>
          <p:cNvSpPr>
            <a:spLocks noRot="1" noChangeArrowheads="1"/>
          </p:cNvSpPr>
          <p:nvPr/>
        </p:nvSpPr>
        <p:spPr bwMode="auto">
          <a:xfrm>
            <a:off x="0" y="0"/>
            <a:ext cx="8964613" cy="955675"/>
          </a:xfrm>
          <a:prstGeom prst="rect">
            <a:avLst/>
          </a:prstGeom>
          <a:noFill/>
          <a:ln w="9525">
            <a:noFill/>
            <a:miter lim="800000"/>
            <a:headEnd/>
            <a:tailEnd/>
          </a:ln>
        </p:spPr>
        <p:txBody>
          <a:bodyPr anchor="ctr"/>
          <a:lstStyle/>
          <a:p>
            <a:pPr algn="l"/>
            <a:r>
              <a:rPr lang="ar-SA" dirty="0"/>
              <a:t>*** أسئلة المحاضرة الأولي ***</a:t>
            </a:r>
            <a:endParaRPr lang="en-US" dirty="0"/>
          </a:p>
        </p:txBody>
      </p:sp>
      <p:sp>
        <p:nvSpPr>
          <p:cNvPr id="77848" name="Rectangle 24"/>
          <p:cNvSpPr>
            <a:spLocks noRot="1" noChangeArrowheads="1"/>
          </p:cNvSpPr>
          <p:nvPr/>
        </p:nvSpPr>
        <p:spPr bwMode="auto">
          <a:xfrm>
            <a:off x="2303463" y="500042"/>
            <a:ext cx="6840537" cy="863600"/>
          </a:xfrm>
          <a:prstGeom prst="rect">
            <a:avLst/>
          </a:prstGeom>
          <a:noFill/>
          <a:ln w="9525">
            <a:noFill/>
            <a:miter lim="800000"/>
            <a:headEnd/>
            <a:tailEnd/>
          </a:ln>
          <a:effectLst/>
        </p:spPr>
        <p:txBody>
          <a:bodyPr anchor="ctr"/>
          <a:lstStyle/>
          <a:p>
            <a:pPr>
              <a:defRPr/>
            </a:pPr>
            <a:r>
              <a:rPr lang="ar-SA" dirty="0"/>
              <a:t>س1:</a:t>
            </a:r>
            <a:r>
              <a:rPr lang="ar-SA" dirty="0">
                <a:solidFill>
                  <a:schemeClr val="tx1"/>
                </a:solidFill>
              </a:rPr>
              <a:t> </a:t>
            </a:r>
            <a:r>
              <a:rPr lang="ar-SA" dirty="0">
                <a:solidFill>
                  <a:schemeClr val="tx1"/>
                </a:solidFill>
                <a:effectLst>
                  <a:outerShdw blurRad="38100" dist="38100" dir="2700000" algn="tl">
                    <a:srgbClr val="C0C0C0"/>
                  </a:outerShdw>
                </a:effectLst>
              </a:rPr>
              <a:t>ما المقصود بعلم الاجتماع ؟</a:t>
            </a:r>
            <a:endParaRPr lang="en-US" dirty="0">
              <a:solidFill>
                <a:schemeClr val="tx1"/>
              </a:solidFill>
              <a:effectLst>
                <a:outerShdw blurRad="38100" dist="38100" dir="2700000" algn="tl">
                  <a:srgbClr val="C0C0C0"/>
                </a:outerShdw>
              </a:effectLst>
            </a:endParaRPr>
          </a:p>
        </p:txBody>
      </p:sp>
      <p:sp>
        <p:nvSpPr>
          <p:cNvPr id="77849" name="Rectangle 25"/>
          <p:cNvSpPr>
            <a:spLocks noRot="1" noChangeArrowheads="1"/>
          </p:cNvSpPr>
          <p:nvPr/>
        </p:nvSpPr>
        <p:spPr bwMode="auto">
          <a:xfrm>
            <a:off x="1150937" y="1428736"/>
            <a:ext cx="7993063" cy="792162"/>
          </a:xfrm>
          <a:prstGeom prst="rect">
            <a:avLst/>
          </a:prstGeom>
          <a:noFill/>
          <a:ln w="9525">
            <a:noFill/>
            <a:miter lim="800000"/>
            <a:headEnd/>
            <a:tailEnd/>
          </a:ln>
          <a:effectLst/>
        </p:spPr>
        <p:txBody>
          <a:bodyPr anchor="ctr"/>
          <a:lstStyle/>
          <a:p>
            <a:pPr>
              <a:defRPr/>
            </a:pPr>
            <a:r>
              <a:rPr lang="ar-SA" dirty="0"/>
              <a:t>س2:</a:t>
            </a:r>
            <a:r>
              <a:rPr lang="ar-SA" dirty="0">
                <a:solidFill>
                  <a:schemeClr val="tx1"/>
                </a:solidFill>
              </a:rPr>
              <a:t> </a:t>
            </a:r>
            <a:r>
              <a:rPr lang="ar-SA" dirty="0">
                <a:solidFill>
                  <a:schemeClr val="tx2"/>
                </a:solidFill>
                <a:effectLst>
                  <a:outerShdw blurRad="38100" dist="38100" dir="2700000" algn="tl">
                    <a:srgbClr val="C0C0C0"/>
                  </a:outerShdw>
                </a:effectLst>
              </a:rPr>
              <a:t>تكلمي عن نشأة علم الاجتماع ؟</a:t>
            </a:r>
            <a:r>
              <a:rPr lang="ar-SA" dirty="0">
                <a:solidFill>
                  <a:schemeClr val="tx2"/>
                </a:solidFill>
              </a:rPr>
              <a:t/>
            </a:r>
            <a:br>
              <a:rPr lang="ar-SA" dirty="0">
                <a:solidFill>
                  <a:schemeClr val="tx2"/>
                </a:solidFill>
              </a:rPr>
            </a:br>
            <a:endParaRPr lang="en-US" dirty="0">
              <a:solidFill>
                <a:schemeClr val="tx2"/>
              </a:solidFill>
            </a:endParaRPr>
          </a:p>
        </p:txBody>
      </p:sp>
      <p:sp>
        <p:nvSpPr>
          <p:cNvPr id="77850" name="Rectangle 26"/>
          <p:cNvSpPr>
            <a:spLocks noRot="1" noChangeArrowheads="1"/>
          </p:cNvSpPr>
          <p:nvPr/>
        </p:nvSpPr>
        <p:spPr bwMode="auto">
          <a:xfrm>
            <a:off x="250824" y="2500306"/>
            <a:ext cx="8893176" cy="1295400"/>
          </a:xfrm>
          <a:prstGeom prst="rect">
            <a:avLst/>
          </a:prstGeom>
          <a:noFill/>
          <a:ln w="9525">
            <a:noFill/>
            <a:miter lim="800000"/>
            <a:headEnd/>
            <a:tailEnd/>
          </a:ln>
          <a:effectLst/>
        </p:spPr>
        <p:txBody>
          <a:bodyPr anchor="ctr"/>
          <a:lstStyle/>
          <a:p>
            <a:pPr algn="r">
              <a:defRPr/>
            </a:pPr>
            <a:r>
              <a:rPr lang="ar-SA" dirty="0"/>
              <a:t>س3:</a:t>
            </a:r>
            <a:r>
              <a:rPr lang="ar-SA" dirty="0">
                <a:solidFill>
                  <a:schemeClr val="tx1"/>
                </a:solidFill>
              </a:rPr>
              <a:t> </a:t>
            </a:r>
            <a:r>
              <a:rPr lang="ar-SA" dirty="0">
                <a:solidFill>
                  <a:schemeClr val="tx1"/>
                </a:solidFill>
                <a:effectLst>
                  <a:outerShdw blurRad="38100" dist="38100" dir="2700000" algn="tl">
                    <a:srgbClr val="C0C0C0"/>
                  </a:outerShdw>
                </a:effectLst>
              </a:rPr>
              <a:t>أكتبي ما تعرفيه عن المفكر العربي ابن</a:t>
            </a:r>
            <a:br>
              <a:rPr lang="ar-SA" dirty="0">
                <a:solidFill>
                  <a:schemeClr val="tx1"/>
                </a:solidFill>
                <a:effectLst>
                  <a:outerShdw blurRad="38100" dist="38100" dir="2700000" algn="tl">
                    <a:srgbClr val="C0C0C0"/>
                  </a:outerShdw>
                </a:effectLst>
              </a:rPr>
            </a:br>
            <a:r>
              <a:rPr lang="ar-SA" dirty="0">
                <a:solidFill>
                  <a:schemeClr val="tx1"/>
                </a:solidFill>
                <a:effectLst>
                  <a:outerShdw blurRad="38100" dist="38100" dir="2700000" algn="tl">
                    <a:srgbClr val="C0C0C0"/>
                  </a:outerShdw>
                </a:effectLst>
              </a:rPr>
              <a:t>       خلدون ؟</a:t>
            </a:r>
            <a:br>
              <a:rPr lang="ar-SA" dirty="0">
                <a:solidFill>
                  <a:schemeClr val="tx1"/>
                </a:solidFill>
                <a:effectLst>
                  <a:outerShdw blurRad="38100" dist="38100" dir="2700000" algn="tl">
                    <a:srgbClr val="C0C0C0"/>
                  </a:outerShdw>
                </a:effectLst>
              </a:rPr>
            </a:br>
            <a:endParaRPr lang="en-US" dirty="0">
              <a:solidFill>
                <a:schemeClr val="tx1"/>
              </a:solidFill>
              <a:effectLst>
                <a:outerShdw blurRad="38100" dist="38100" dir="2700000" algn="tl">
                  <a:srgbClr val="C0C0C0"/>
                </a:outerShdw>
              </a:effectLst>
            </a:endParaRPr>
          </a:p>
        </p:txBody>
      </p:sp>
      <p:sp>
        <p:nvSpPr>
          <p:cNvPr id="77851" name="Rectangle 27"/>
          <p:cNvSpPr>
            <a:spLocks noRot="1" noChangeArrowheads="1"/>
          </p:cNvSpPr>
          <p:nvPr/>
        </p:nvSpPr>
        <p:spPr bwMode="auto">
          <a:xfrm>
            <a:off x="142875" y="3714752"/>
            <a:ext cx="9001125" cy="1512888"/>
          </a:xfrm>
          <a:prstGeom prst="rect">
            <a:avLst/>
          </a:prstGeom>
          <a:noFill/>
          <a:ln w="9525">
            <a:noFill/>
            <a:miter lim="800000"/>
            <a:headEnd/>
            <a:tailEnd/>
          </a:ln>
          <a:effectLst/>
        </p:spPr>
        <p:txBody>
          <a:bodyPr anchor="ctr"/>
          <a:lstStyle/>
          <a:p>
            <a:pPr algn="r">
              <a:defRPr/>
            </a:pPr>
            <a:r>
              <a:rPr lang="ar-SA" dirty="0"/>
              <a:t> س4:</a:t>
            </a:r>
            <a:r>
              <a:rPr lang="ar-SA" dirty="0">
                <a:solidFill>
                  <a:schemeClr val="tx1"/>
                </a:solidFill>
              </a:rPr>
              <a:t> </a:t>
            </a:r>
            <a:r>
              <a:rPr lang="ar-SA" dirty="0">
                <a:solidFill>
                  <a:schemeClr val="tx1"/>
                </a:solidFill>
                <a:effectLst>
                  <a:outerShdw blurRad="38100" dist="38100" dir="2700000" algn="tl">
                    <a:srgbClr val="C0C0C0"/>
                  </a:outerShdw>
                </a:effectLst>
              </a:rPr>
              <a:t>ما المقصود بموضوع الدراسة في علم</a:t>
            </a:r>
            <a:br>
              <a:rPr lang="ar-SA" dirty="0">
                <a:solidFill>
                  <a:schemeClr val="tx1"/>
                </a:solidFill>
                <a:effectLst>
                  <a:outerShdw blurRad="38100" dist="38100" dir="2700000" algn="tl">
                    <a:srgbClr val="C0C0C0"/>
                  </a:outerShdw>
                </a:effectLst>
              </a:rPr>
            </a:br>
            <a:r>
              <a:rPr lang="ar-SA" dirty="0">
                <a:solidFill>
                  <a:schemeClr val="tx1"/>
                </a:solidFill>
                <a:effectLst>
                  <a:outerShdw blurRad="38100" dist="38100" dir="2700000" algn="tl">
                    <a:srgbClr val="C0C0C0"/>
                  </a:outerShdw>
                </a:effectLst>
              </a:rPr>
              <a:t>       الاجتماع ؟</a:t>
            </a:r>
            <a:endParaRPr lang="en-US" dirty="0">
              <a:solidFill>
                <a:schemeClr val="tx1"/>
              </a:solidFill>
              <a:effectLst>
                <a:outerShdw blurRad="38100" dist="38100" dir="2700000" algn="tl">
                  <a:srgbClr val="C0C0C0"/>
                </a:outerShdw>
              </a:effectLst>
            </a:endParaRPr>
          </a:p>
        </p:txBody>
      </p:sp>
      <p:sp>
        <p:nvSpPr>
          <p:cNvPr id="77852" name="Rectangle 28"/>
          <p:cNvSpPr>
            <a:spLocks noRot="1" noChangeArrowheads="1"/>
          </p:cNvSpPr>
          <p:nvPr/>
        </p:nvSpPr>
        <p:spPr bwMode="auto">
          <a:xfrm>
            <a:off x="142875" y="4986338"/>
            <a:ext cx="9001125" cy="1871662"/>
          </a:xfrm>
          <a:prstGeom prst="rect">
            <a:avLst/>
          </a:prstGeom>
          <a:noFill/>
          <a:ln w="9525">
            <a:noFill/>
            <a:miter lim="800000"/>
            <a:headEnd/>
            <a:tailEnd/>
          </a:ln>
          <a:effectLst/>
        </p:spPr>
        <p:txBody>
          <a:bodyPr anchor="ctr"/>
          <a:lstStyle/>
          <a:p>
            <a:pPr algn="r">
              <a:defRPr/>
            </a:pPr>
            <a:r>
              <a:rPr lang="ar-SA" dirty="0"/>
              <a:t>  س5:</a:t>
            </a:r>
            <a:r>
              <a:rPr lang="ar-SA" dirty="0">
                <a:solidFill>
                  <a:schemeClr val="tx1"/>
                </a:solidFill>
              </a:rPr>
              <a:t> </a:t>
            </a:r>
            <a:r>
              <a:rPr lang="ar-SA" dirty="0">
                <a:solidFill>
                  <a:schemeClr val="tx1"/>
                </a:solidFill>
                <a:effectLst>
                  <a:outerShdw blurRad="38100" dist="38100" dir="2700000" algn="tl">
                    <a:srgbClr val="C0C0C0"/>
                  </a:outerShdw>
                </a:effectLst>
              </a:rPr>
              <a:t>اشرحي تصور ” </a:t>
            </a:r>
            <a:r>
              <a:rPr lang="ar-SA" dirty="0" err="1">
                <a:solidFill>
                  <a:schemeClr val="tx1"/>
                </a:solidFill>
                <a:effectLst>
                  <a:outerShdw blurRad="38100" dist="38100" dir="2700000" algn="tl">
                    <a:srgbClr val="C0C0C0"/>
                  </a:outerShdw>
                </a:effectLst>
              </a:rPr>
              <a:t>انكلز</a:t>
            </a:r>
            <a:r>
              <a:rPr lang="ar-SA" dirty="0">
                <a:solidFill>
                  <a:schemeClr val="tx1"/>
                </a:solidFill>
                <a:effectLst>
                  <a:outerShdw blurRad="38100" dist="38100" dir="2700000" algn="tl">
                    <a:srgbClr val="C0C0C0"/>
                  </a:outerShdw>
                </a:effectLst>
              </a:rPr>
              <a:t> ” للإطار العام </a:t>
            </a:r>
            <a:br>
              <a:rPr lang="ar-SA" dirty="0">
                <a:solidFill>
                  <a:schemeClr val="tx1"/>
                </a:solidFill>
                <a:effectLst>
                  <a:outerShdw blurRad="38100" dist="38100" dir="2700000" algn="tl">
                    <a:srgbClr val="C0C0C0"/>
                  </a:outerShdw>
                </a:effectLst>
              </a:rPr>
            </a:br>
            <a:r>
              <a:rPr lang="ar-SA" dirty="0">
                <a:solidFill>
                  <a:schemeClr val="tx1"/>
                </a:solidFill>
                <a:effectLst>
                  <a:outerShdw blurRad="38100" dist="38100" dir="2700000" algn="tl">
                    <a:srgbClr val="C0C0C0"/>
                  </a:outerShdw>
                </a:effectLst>
              </a:rPr>
              <a:t>         لموضوع الدراسة في علم الاجتماع ؟</a:t>
            </a:r>
            <a:endParaRPr lang="en-US" dirty="0">
              <a:solidFill>
                <a:schemeClr val="tx1"/>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7847">
                                            <p:txEl>
                                              <p:pRg st="0" end="0"/>
                                            </p:txEl>
                                          </p:spTgt>
                                        </p:tgtEl>
                                        <p:attrNameLst>
                                          <p:attrName>style.visibility</p:attrName>
                                        </p:attrNameLst>
                                      </p:cBhvr>
                                      <p:to>
                                        <p:strVal val="visible"/>
                                      </p:to>
                                    </p:set>
                                    <p:animEffect transition="in" filter="box(in)">
                                      <p:cBhvr>
                                        <p:cTn id="7" dur="500"/>
                                        <p:tgtEl>
                                          <p:spTgt spid="778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7848">
                                            <p:txEl>
                                              <p:pRg st="0" end="0"/>
                                            </p:txEl>
                                          </p:spTgt>
                                        </p:tgtEl>
                                        <p:attrNameLst>
                                          <p:attrName>style.visibility</p:attrName>
                                        </p:attrNameLst>
                                      </p:cBhvr>
                                      <p:to>
                                        <p:strVal val="visible"/>
                                      </p:to>
                                    </p:set>
                                    <p:animEffect transition="in" filter="box(in)">
                                      <p:cBhvr>
                                        <p:cTn id="12" dur="500"/>
                                        <p:tgtEl>
                                          <p:spTgt spid="7784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7849">
                                            <p:txEl>
                                              <p:pRg st="0" end="0"/>
                                            </p:txEl>
                                          </p:spTgt>
                                        </p:tgtEl>
                                        <p:attrNameLst>
                                          <p:attrName>style.visibility</p:attrName>
                                        </p:attrNameLst>
                                      </p:cBhvr>
                                      <p:to>
                                        <p:strVal val="visible"/>
                                      </p:to>
                                    </p:set>
                                    <p:animEffect transition="in" filter="box(in)">
                                      <p:cBhvr>
                                        <p:cTn id="17" dur="500"/>
                                        <p:tgtEl>
                                          <p:spTgt spid="7784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7850">
                                            <p:txEl>
                                              <p:pRg st="0" end="0"/>
                                            </p:txEl>
                                          </p:spTgt>
                                        </p:tgtEl>
                                        <p:attrNameLst>
                                          <p:attrName>style.visibility</p:attrName>
                                        </p:attrNameLst>
                                      </p:cBhvr>
                                      <p:to>
                                        <p:strVal val="visible"/>
                                      </p:to>
                                    </p:set>
                                    <p:animEffect transition="in" filter="box(in)">
                                      <p:cBhvr>
                                        <p:cTn id="22" dur="500"/>
                                        <p:tgtEl>
                                          <p:spTgt spid="7785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7851"/>
                                        </p:tgtEl>
                                        <p:attrNameLst>
                                          <p:attrName>style.visibility</p:attrName>
                                        </p:attrNameLst>
                                      </p:cBhvr>
                                      <p:to>
                                        <p:strVal val="visible"/>
                                      </p:to>
                                    </p:set>
                                    <p:animEffect transition="in" filter="box(in)">
                                      <p:cBhvr>
                                        <p:cTn id="27" dur="500"/>
                                        <p:tgtEl>
                                          <p:spTgt spid="77851"/>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77852"/>
                                        </p:tgtEl>
                                        <p:attrNameLst>
                                          <p:attrName>style.visibility</p:attrName>
                                        </p:attrNameLst>
                                      </p:cBhvr>
                                      <p:to>
                                        <p:strVal val="visible"/>
                                      </p:to>
                                    </p:set>
                                    <p:animEffect transition="in" filter="box(in)">
                                      <p:cBhvr>
                                        <p:cTn id="32" dur="500"/>
                                        <p:tgtEl>
                                          <p:spTgt spid="77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47" grpId="0" build="allAtOnce"/>
      <p:bldP spid="77848" grpId="0" build="allAtOnce"/>
      <p:bldP spid="77849" grpId="0" build="allAtOnce"/>
      <p:bldP spid="77850" grpId="0" build="allAtOnce"/>
      <p:bldP spid="77851" grpId="0"/>
      <p:bldP spid="77852"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Rot="1" noChangeArrowheads="1"/>
          </p:cNvSpPr>
          <p:nvPr/>
        </p:nvSpPr>
        <p:spPr bwMode="auto">
          <a:xfrm>
            <a:off x="0" y="-171450"/>
            <a:ext cx="8964613" cy="955675"/>
          </a:xfrm>
          <a:prstGeom prst="rect">
            <a:avLst/>
          </a:prstGeom>
          <a:noFill/>
          <a:ln w="9525">
            <a:noFill/>
            <a:miter lim="800000"/>
            <a:headEnd/>
            <a:tailEnd/>
          </a:ln>
          <a:effectLst/>
        </p:spPr>
        <p:txBody>
          <a:bodyPr anchor="ctr"/>
          <a:lstStyle/>
          <a:p>
            <a:pPr>
              <a:defRPr/>
            </a:pPr>
            <a:r>
              <a:rPr lang="ar-SA" u="sng">
                <a:effectLst>
                  <a:outerShdw blurRad="38100" dist="38100" dir="2700000" algn="tl">
                    <a:srgbClr val="C0C0C0"/>
                  </a:outerShdw>
                </a:effectLst>
              </a:rPr>
              <a:t>*** أسئلة المحاضرة الثانية ***</a:t>
            </a:r>
            <a:endParaRPr lang="en-US" u="sng">
              <a:effectLst>
                <a:outerShdw blurRad="38100" dist="38100" dir="2700000" algn="tl">
                  <a:srgbClr val="C0C0C0"/>
                </a:outerShdw>
              </a:effectLst>
            </a:endParaRPr>
          </a:p>
        </p:txBody>
      </p:sp>
      <p:sp>
        <p:nvSpPr>
          <p:cNvPr id="95236" name="Rectangle 4"/>
          <p:cNvSpPr>
            <a:spLocks noRot="1" noChangeArrowheads="1"/>
          </p:cNvSpPr>
          <p:nvPr/>
        </p:nvSpPr>
        <p:spPr bwMode="auto">
          <a:xfrm>
            <a:off x="0" y="692150"/>
            <a:ext cx="9144000" cy="1081088"/>
          </a:xfrm>
          <a:prstGeom prst="rect">
            <a:avLst/>
          </a:prstGeom>
          <a:noFill/>
          <a:ln w="9525">
            <a:noFill/>
            <a:miter lim="800000"/>
            <a:headEnd/>
            <a:tailEnd/>
          </a:ln>
          <a:effectLst/>
        </p:spPr>
        <p:txBody>
          <a:bodyPr anchor="ctr"/>
          <a:lstStyle/>
          <a:p>
            <a:pPr>
              <a:defRPr/>
            </a:pPr>
            <a:r>
              <a:rPr lang="ar-SA"/>
              <a:t>س1:</a:t>
            </a:r>
            <a:r>
              <a:rPr lang="ar-SA">
                <a:solidFill>
                  <a:schemeClr val="tx1"/>
                </a:solidFill>
              </a:rPr>
              <a:t> </a:t>
            </a:r>
            <a:r>
              <a:rPr lang="ar-SA">
                <a:solidFill>
                  <a:schemeClr val="tx1"/>
                </a:solidFill>
                <a:effectLst>
                  <a:outerShdw blurRad="38100" dist="38100" dir="2700000" algn="tl">
                    <a:srgbClr val="C0C0C0"/>
                  </a:outerShdw>
                </a:effectLst>
              </a:rPr>
              <a:t>قارني بين مجال الدراسة في كل من علم الاجتماع النظري وعلم الاجتماع التطبيقي ؟</a:t>
            </a:r>
            <a:endParaRPr lang="en-US">
              <a:solidFill>
                <a:schemeClr val="tx1"/>
              </a:solidFill>
              <a:effectLst>
                <a:outerShdw blurRad="38100" dist="38100" dir="2700000" algn="tl">
                  <a:srgbClr val="C0C0C0"/>
                </a:outerShdw>
              </a:effectLst>
            </a:endParaRPr>
          </a:p>
        </p:txBody>
      </p:sp>
      <p:sp>
        <p:nvSpPr>
          <p:cNvPr id="95237" name="Rectangle 5"/>
          <p:cNvSpPr>
            <a:spLocks noRot="1" noChangeArrowheads="1"/>
          </p:cNvSpPr>
          <p:nvPr/>
        </p:nvSpPr>
        <p:spPr bwMode="auto">
          <a:xfrm>
            <a:off x="0" y="2000240"/>
            <a:ext cx="9144000" cy="2736850"/>
          </a:xfrm>
          <a:prstGeom prst="rect">
            <a:avLst/>
          </a:prstGeom>
          <a:noFill/>
          <a:ln w="9525">
            <a:noFill/>
            <a:miter lim="800000"/>
            <a:headEnd/>
            <a:tailEnd/>
          </a:ln>
          <a:effectLst/>
        </p:spPr>
        <p:txBody>
          <a:bodyPr anchor="ctr"/>
          <a:lstStyle/>
          <a:p>
            <a:pPr>
              <a:defRPr/>
            </a:pPr>
            <a:r>
              <a:rPr lang="ar-SA" dirty="0"/>
              <a:t>  س2:</a:t>
            </a:r>
            <a:r>
              <a:rPr lang="ar-SA" dirty="0">
                <a:solidFill>
                  <a:schemeClr val="tx1"/>
                </a:solidFill>
              </a:rPr>
              <a:t> </a:t>
            </a:r>
            <a:r>
              <a:rPr lang="ar-SA" dirty="0">
                <a:solidFill>
                  <a:schemeClr val="tx1"/>
                </a:solidFill>
                <a:effectLst>
                  <a:outerShdw blurRad="38100" dist="38100" dir="2700000" algn="tl">
                    <a:srgbClr val="C0C0C0"/>
                  </a:outerShdw>
                </a:effectLst>
              </a:rPr>
              <a:t>”</a:t>
            </a:r>
            <a:r>
              <a:rPr lang="ar-SA" dirty="0">
                <a:solidFill>
                  <a:schemeClr val="tx2"/>
                </a:solidFill>
                <a:effectLst>
                  <a:outerShdw blurRad="38100" dist="38100" dir="2700000" algn="tl">
                    <a:srgbClr val="C0C0C0"/>
                  </a:outerShdw>
                </a:effectLst>
              </a:rPr>
              <a:t>هناك كثير من العلماء الذين يرون أن علم الاجتماع علم نظري وتطبيقي في آن واحد ” اشرحي هذه العبارة موضحه مفهومي </a:t>
            </a:r>
            <a:r>
              <a:rPr lang="ar-SA" dirty="0">
                <a:solidFill>
                  <a:schemeClr val="tx1"/>
                </a:solidFill>
                <a:effectLst>
                  <a:outerShdw blurRad="38100" dist="38100" dir="2700000" algn="tl">
                    <a:srgbClr val="C0C0C0"/>
                  </a:outerShdw>
                </a:effectLst>
              </a:rPr>
              <a:t>علم الاجتماع النظري وعلم الاجتماع التطبيقي ؟</a:t>
            </a:r>
            <a:r>
              <a:rPr lang="ar-SA" dirty="0">
                <a:solidFill>
                  <a:schemeClr val="tx2"/>
                </a:solidFill>
                <a:effectLst>
                  <a:outerShdw blurRad="38100" dist="38100" dir="2700000" algn="tl">
                    <a:srgbClr val="C0C0C0"/>
                  </a:outerShdw>
                </a:effectLst>
              </a:rPr>
              <a:t/>
            </a:r>
            <a:br>
              <a:rPr lang="ar-SA" dirty="0">
                <a:solidFill>
                  <a:schemeClr val="tx2"/>
                </a:solidFill>
                <a:effectLst>
                  <a:outerShdw blurRad="38100" dist="38100" dir="2700000" algn="tl">
                    <a:srgbClr val="C0C0C0"/>
                  </a:outerShdw>
                </a:effectLst>
              </a:rPr>
            </a:br>
            <a:endParaRPr lang="en-US" dirty="0">
              <a:solidFill>
                <a:schemeClr val="tx2"/>
              </a:solidFill>
              <a:effectLst>
                <a:outerShdw blurRad="38100" dist="38100" dir="2700000" algn="tl">
                  <a:srgbClr val="C0C0C0"/>
                </a:outerShdw>
              </a:effectLst>
            </a:endParaRPr>
          </a:p>
        </p:txBody>
      </p:sp>
      <p:sp>
        <p:nvSpPr>
          <p:cNvPr id="95238" name="Rectangle 6"/>
          <p:cNvSpPr>
            <a:spLocks noRot="1" noChangeArrowheads="1"/>
          </p:cNvSpPr>
          <p:nvPr/>
        </p:nvSpPr>
        <p:spPr bwMode="auto">
          <a:xfrm>
            <a:off x="179388" y="4437063"/>
            <a:ext cx="8785225" cy="1079500"/>
          </a:xfrm>
          <a:prstGeom prst="rect">
            <a:avLst/>
          </a:prstGeom>
          <a:noFill/>
          <a:ln w="9525">
            <a:noFill/>
            <a:miter lim="800000"/>
            <a:headEnd/>
            <a:tailEnd/>
          </a:ln>
          <a:effectLst/>
        </p:spPr>
        <p:txBody>
          <a:bodyPr anchor="ctr"/>
          <a:lstStyle/>
          <a:p>
            <a:pPr algn="r">
              <a:defRPr/>
            </a:pPr>
            <a:r>
              <a:rPr lang="ar-SA"/>
              <a:t>س3:</a:t>
            </a:r>
            <a:r>
              <a:rPr lang="ar-SA">
                <a:solidFill>
                  <a:schemeClr val="tx1"/>
                </a:solidFill>
              </a:rPr>
              <a:t> </a:t>
            </a:r>
            <a:r>
              <a:rPr lang="ar-SA">
                <a:solidFill>
                  <a:schemeClr val="tx1"/>
                </a:solidFill>
                <a:effectLst>
                  <a:outerShdw blurRad="38100" dist="38100" dir="2700000" algn="tl">
                    <a:srgbClr val="C0C0C0"/>
                  </a:outerShdw>
                </a:effectLst>
              </a:rPr>
              <a:t>ما هى ميادين الدراسة في علم الاجتماع</a:t>
            </a:r>
            <a:r>
              <a:rPr lang="ar-SA">
                <a:solidFill>
                  <a:srgbClr val="FF3300"/>
                </a:solidFill>
                <a:effectLst>
                  <a:outerShdw blurRad="38100" dist="38100" dir="2700000" algn="tl">
                    <a:srgbClr val="C0C0C0"/>
                  </a:outerShdw>
                </a:effectLst>
              </a:rPr>
              <a:t> </a:t>
            </a:r>
            <a:r>
              <a:rPr lang="ar-SA">
                <a:solidFill>
                  <a:schemeClr val="tx1"/>
                </a:solidFill>
                <a:effectLst>
                  <a:outerShdw blurRad="38100" dist="38100" dir="2700000" algn="tl">
                    <a:srgbClr val="C0C0C0"/>
                  </a:outerShdw>
                </a:effectLst>
              </a:rPr>
              <a:t>؟</a:t>
            </a:r>
            <a:endParaRPr lang="en-US">
              <a:solidFill>
                <a:schemeClr val="tx1"/>
              </a:solidFill>
              <a:effectLst>
                <a:outerShdw blurRad="38100" dist="38100" dir="2700000" algn="tl">
                  <a:srgbClr val="C0C0C0"/>
                </a:outerShdw>
              </a:effectLst>
            </a:endParaRPr>
          </a:p>
        </p:txBody>
      </p:sp>
      <p:sp>
        <p:nvSpPr>
          <p:cNvPr id="95239" name="Rectangle 7"/>
          <p:cNvSpPr>
            <a:spLocks noRot="1" noChangeArrowheads="1"/>
          </p:cNvSpPr>
          <p:nvPr/>
        </p:nvSpPr>
        <p:spPr bwMode="auto">
          <a:xfrm>
            <a:off x="142875" y="5589588"/>
            <a:ext cx="9001125" cy="1512887"/>
          </a:xfrm>
          <a:prstGeom prst="rect">
            <a:avLst/>
          </a:prstGeom>
          <a:noFill/>
          <a:ln w="9525">
            <a:noFill/>
            <a:miter lim="800000"/>
            <a:headEnd/>
            <a:tailEnd/>
          </a:ln>
          <a:effectLst/>
        </p:spPr>
        <p:txBody>
          <a:bodyPr anchor="ctr"/>
          <a:lstStyle/>
          <a:p>
            <a:pPr algn="r">
              <a:defRPr/>
            </a:pPr>
            <a:r>
              <a:rPr lang="ar-SA"/>
              <a:t> س4:</a:t>
            </a:r>
            <a:r>
              <a:rPr lang="ar-SA">
                <a:solidFill>
                  <a:schemeClr val="tx1"/>
                </a:solidFill>
              </a:rPr>
              <a:t>  </a:t>
            </a:r>
            <a:r>
              <a:rPr lang="ar-SA">
                <a:solidFill>
                  <a:schemeClr val="tx1"/>
                </a:solidFill>
                <a:effectLst>
                  <a:outerShdw blurRad="38100" dist="38100" dir="2700000" algn="tl">
                    <a:srgbClr val="C0C0C0"/>
                  </a:outerShdw>
                </a:effectLst>
              </a:rPr>
              <a:t>تكلمي عن تقسيم العالم” سوروكين ”</a:t>
            </a:r>
            <a:br>
              <a:rPr lang="ar-SA">
                <a:solidFill>
                  <a:schemeClr val="tx1"/>
                </a:solidFill>
                <a:effectLst>
                  <a:outerShdw blurRad="38100" dist="38100" dir="2700000" algn="tl">
                    <a:srgbClr val="C0C0C0"/>
                  </a:outerShdw>
                </a:effectLst>
              </a:rPr>
            </a:br>
            <a:r>
              <a:rPr lang="ar-SA">
                <a:solidFill>
                  <a:schemeClr val="tx1"/>
                </a:solidFill>
                <a:effectLst>
                  <a:outerShdw blurRad="38100" dist="38100" dir="2700000" algn="tl">
                    <a:srgbClr val="C0C0C0"/>
                  </a:outerShdw>
                </a:effectLst>
              </a:rPr>
              <a:t>         لعلم الاجتماع ؟</a:t>
            </a:r>
            <a:br>
              <a:rPr lang="ar-SA">
                <a:solidFill>
                  <a:schemeClr val="tx1"/>
                </a:solidFill>
                <a:effectLst>
                  <a:outerShdw blurRad="38100" dist="38100" dir="2700000" algn="tl">
                    <a:srgbClr val="C0C0C0"/>
                  </a:outerShdw>
                </a:effectLst>
              </a:rPr>
            </a:br>
            <a:endParaRPr lang="en-US">
              <a:solidFill>
                <a:schemeClr val="tx1"/>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ox(in)">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5236">
                                            <p:txEl>
                                              <p:pRg st="0" end="0"/>
                                            </p:txEl>
                                          </p:spTgt>
                                        </p:tgtEl>
                                        <p:attrNameLst>
                                          <p:attrName>style.visibility</p:attrName>
                                        </p:attrNameLst>
                                      </p:cBhvr>
                                      <p:to>
                                        <p:strVal val="visible"/>
                                      </p:to>
                                    </p:set>
                                    <p:animEffect transition="in" filter="box(in)">
                                      <p:cBhvr>
                                        <p:cTn id="12" dur="500"/>
                                        <p:tgtEl>
                                          <p:spTgt spid="95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5237">
                                            <p:txEl>
                                              <p:pRg st="0" end="0"/>
                                            </p:txEl>
                                          </p:spTgt>
                                        </p:tgtEl>
                                        <p:attrNameLst>
                                          <p:attrName>style.visibility</p:attrName>
                                        </p:attrNameLst>
                                      </p:cBhvr>
                                      <p:to>
                                        <p:strVal val="visible"/>
                                      </p:to>
                                    </p:set>
                                    <p:animEffect transition="in" filter="box(in)">
                                      <p:cBhvr>
                                        <p:cTn id="17" dur="500"/>
                                        <p:tgtEl>
                                          <p:spTgt spid="952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5238">
                                            <p:txEl>
                                              <p:pRg st="0" end="0"/>
                                            </p:txEl>
                                          </p:spTgt>
                                        </p:tgtEl>
                                        <p:attrNameLst>
                                          <p:attrName>style.visibility</p:attrName>
                                        </p:attrNameLst>
                                      </p:cBhvr>
                                      <p:to>
                                        <p:strVal val="visible"/>
                                      </p:to>
                                    </p:set>
                                    <p:animEffect transition="in" filter="box(in)">
                                      <p:cBhvr>
                                        <p:cTn id="22" dur="500"/>
                                        <p:tgtEl>
                                          <p:spTgt spid="9523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5239"/>
                                        </p:tgtEl>
                                        <p:attrNameLst>
                                          <p:attrName>style.visibility</p:attrName>
                                        </p:attrNameLst>
                                      </p:cBhvr>
                                      <p:to>
                                        <p:strVal val="visible"/>
                                      </p:to>
                                    </p:set>
                                    <p:animEffect transition="in" filter="box(in)">
                                      <p:cBhvr>
                                        <p:cTn id="27" dur="500"/>
                                        <p:tgtEl>
                                          <p:spTgt spid="95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allAtOnce"/>
      <p:bldP spid="95236" grpId="0" build="allAtOnce"/>
      <p:bldP spid="95237" grpId="0" build="allAtOnce"/>
      <p:bldP spid="95238" grpId="0" build="allAtOnce"/>
      <p:bldP spid="95239"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9" name="Rectangle 3"/>
          <p:cNvSpPr>
            <a:spLocks noRot="1" noChangeArrowheads="1"/>
          </p:cNvSpPr>
          <p:nvPr/>
        </p:nvSpPr>
        <p:spPr bwMode="auto">
          <a:xfrm>
            <a:off x="0" y="0"/>
            <a:ext cx="8964613" cy="955675"/>
          </a:xfrm>
          <a:prstGeom prst="rect">
            <a:avLst/>
          </a:prstGeom>
          <a:noFill/>
          <a:ln w="9525">
            <a:noFill/>
            <a:miter lim="800000"/>
            <a:headEnd/>
            <a:tailEnd/>
          </a:ln>
          <a:effectLst/>
        </p:spPr>
        <p:txBody>
          <a:bodyPr anchor="ctr"/>
          <a:lstStyle/>
          <a:p>
            <a:pPr>
              <a:defRPr/>
            </a:pPr>
            <a:r>
              <a:rPr lang="ar-SA" u="sng">
                <a:effectLst>
                  <a:outerShdw blurRad="38100" dist="38100" dir="2700000" algn="tl">
                    <a:srgbClr val="C0C0C0"/>
                  </a:outerShdw>
                </a:effectLst>
              </a:rPr>
              <a:t>*** أسئلة على الفصل الأول ***</a:t>
            </a:r>
            <a:endParaRPr lang="en-US" u="sng">
              <a:effectLst>
                <a:outerShdw blurRad="38100" dist="38100" dir="2700000" algn="tl">
                  <a:srgbClr val="C0C0C0"/>
                </a:outerShdw>
              </a:effectLst>
            </a:endParaRPr>
          </a:p>
        </p:txBody>
      </p:sp>
      <p:sp>
        <p:nvSpPr>
          <p:cNvPr id="96260" name="Rectangle 4"/>
          <p:cNvSpPr>
            <a:spLocks noRot="1" noChangeArrowheads="1"/>
          </p:cNvSpPr>
          <p:nvPr/>
        </p:nvSpPr>
        <p:spPr bwMode="auto">
          <a:xfrm>
            <a:off x="2771775" y="908050"/>
            <a:ext cx="6372225" cy="720725"/>
          </a:xfrm>
          <a:prstGeom prst="rect">
            <a:avLst/>
          </a:prstGeom>
          <a:noFill/>
          <a:ln w="9525">
            <a:noFill/>
            <a:miter lim="800000"/>
            <a:headEnd/>
            <a:tailEnd/>
          </a:ln>
          <a:effectLst/>
        </p:spPr>
        <p:txBody>
          <a:bodyPr anchor="ctr"/>
          <a:lstStyle/>
          <a:p>
            <a:pPr>
              <a:defRPr/>
            </a:pPr>
            <a:r>
              <a:rPr lang="ar-SA">
                <a:solidFill>
                  <a:srgbClr val="2A0900"/>
                </a:solidFill>
              </a:rPr>
              <a:t>س1: </a:t>
            </a:r>
            <a:r>
              <a:rPr lang="ar-SA">
                <a:solidFill>
                  <a:srgbClr val="2A0900"/>
                </a:solidFill>
                <a:effectLst>
                  <a:outerShdw blurRad="38100" dist="38100" dir="2700000" algn="tl">
                    <a:srgbClr val="C0C0C0"/>
                  </a:outerShdw>
                </a:effectLst>
              </a:rPr>
              <a:t>أكملي كل مما يأتي</a:t>
            </a:r>
            <a:r>
              <a:rPr lang="ar-SA">
                <a:solidFill>
                  <a:schemeClr val="tx1"/>
                </a:solidFill>
                <a:effectLst>
                  <a:outerShdw blurRad="38100" dist="38100" dir="2700000" algn="tl">
                    <a:srgbClr val="C0C0C0"/>
                  </a:outerShdw>
                </a:effectLst>
              </a:rPr>
              <a:t> : ـ</a:t>
            </a:r>
            <a:endParaRPr lang="en-US">
              <a:solidFill>
                <a:schemeClr val="tx1"/>
              </a:solidFill>
              <a:effectLst>
                <a:outerShdw blurRad="38100" dist="38100" dir="2700000" algn="tl">
                  <a:srgbClr val="C0C0C0"/>
                </a:outerShdw>
              </a:effectLst>
            </a:endParaRPr>
          </a:p>
        </p:txBody>
      </p:sp>
      <p:sp>
        <p:nvSpPr>
          <p:cNvPr id="96265" name="Rectangle 9"/>
          <p:cNvSpPr>
            <a:spLocks noRot="1" noChangeArrowheads="1"/>
          </p:cNvSpPr>
          <p:nvPr/>
        </p:nvSpPr>
        <p:spPr bwMode="auto">
          <a:xfrm>
            <a:off x="0" y="1844675"/>
            <a:ext cx="9144000" cy="1008063"/>
          </a:xfrm>
          <a:prstGeom prst="rect">
            <a:avLst/>
          </a:prstGeom>
          <a:noFill/>
          <a:ln w="9525">
            <a:noFill/>
            <a:miter lim="800000"/>
            <a:headEnd/>
            <a:tailEnd/>
          </a:ln>
          <a:effectLst/>
        </p:spPr>
        <p:txBody>
          <a:bodyPr anchor="ctr"/>
          <a:lstStyle/>
          <a:p>
            <a:pPr>
              <a:defRPr/>
            </a:pPr>
            <a:r>
              <a:rPr lang="ar-SA"/>
              <a:t>(1)  </a:t>
            </a:r>
            <a:r>
              <a:rPr lang="ar-SA">
                <a:effectLst>
                  <a:outerShdw blurRad="38100" dist="38100" dir="2700000" algn="tl">
                    <a:srgbClr val="C0C0C0"/>
                  </a:outerShdw>
                </a:effectLst>
              </a:rPr>
              <a:t>قسم ” كونت ” علم الاجتماع إلى قسمين   رئيسين هما : ...........، ..............</a:t>
            </a:r>
            <a:endParaRPr lang="en-US">
              <a:effectLst>
                <a:outerShdw blurRad="38100" dist="38100" dir="2700000" algn="tl">
                  <a:srgbClr val="C0C0C0"/>
                </a:outerShdw>
              </a:effectLst>
            </a:endParaRPr>
          </a:p>
        </p:txBody>
      </p:sp>
      <p:sp>
        <p:nvSpPr>
          <p:cNvPr id="96266" name="Rectangle 10"/>
          <p:cNvSpPr>
            <a:spLocks noRot="1" noChangeArrowheads="1"/>
          </p:cNvSpPr>
          <p:nvPr/>
        </p:nvSpPr>
        <p:spPr bwMode="auto">
          <a:xfrm>
            <a:off x="0" y="2997200"/>
            <a:ext cx="8748713" cy="720725"/>
          </a:xfrm>
          <a:prstGeom prst="rect">
            <a:avLst/>
          </a:prstGeom>
          <a:noFill/>
          <a:ln w="9525">
            <a:noFill/>
            <a:miter lim="800000"/>
            <a:headEnd/>
            <a:tailEnd/>
          </a:ln>
          <a:effectLst/>
        </p:spPr>
        <p:txBody>
          <a:bodyPr anchor="ctr"/>
          <a:lstStyle/>
          <a:p>
            <a:pPr>
              <a:defRPr/>
            </a:pPr>
            <a:r>
              <a:rPr lang="ar-SA">
                <a:solidFill>
                  <a:schemeClr val="tx1"/>
                </a:solidFill>
                <a:effectLst>
                  <a:outerShdw blurRad="38100" dist="38100" dir="2700000" algn="tl">
                    <a:srgbClr val="C0C0C0"/>
                  </a:outerShdw>
                </a:effectLst>
              </a:rPr>
              <a:t>الاستاتيكا الاجتماعية ، الديناميكا الاجتماعية</a:t>
            </a:r>
            <a:endParaRPr lang="en-US">
              <a:solidFill>
                <a:schemeClr val="tx1"/>
              </a:solidFill>
              <a:effectLst>
                <a:outerShdw blurRad="38100" dist="38100" dir="2700000" algn="tl">
                  <a:srgbClr val="C0C0C0"/>
                </a:outerShdw>
              </a:effectLst>
            </a:endParaRPr>
          </a:p>
        </p:txBody>
      </p:sp>
      <p:sp>
        <p:nvSpPr>
          <p:cNvPr id="96267" name="Rectangle 11"/>
          <p:cNvSpPr>
            <a:spLocks noRot="1" noChangeArrowheads="1"/>
          </p:cNvSpPr>
          <p:nvPr/>
        </p:nvSpPr>
        <p:spPr bwMode="auto">
          <a:xfrm>
            <a:off x="0" y="3716338"/>
            <a:ext cx="9144000" cy="1008062"/>
          </a:xfrm>
          <a:prstGeom prst="rect">
            <a:avLst/>
          </a:prstGeom>
          <a:noFill/>
          <a:ln w="9525">
            <a:noFill/>
            <a:miter lim="800000"/>
            <a:headEnd/>
            <a:tailEnd/>
          </a:ln>
          <a:effectLst/>
        </p:spPr>
        <p:txBody>
          <a:bodyPr anchor="ctr"/>
          <a:lstStyle/>
          <a:p>
            <a:pPr>
              <a:defRPr/>
            </a:pPr>
            <a:r>
              <a:rPr lang="ar-SA">
                <a:effectLst>
                  <a:outerShdw blurRad="38100" dist="38100" dir="2700000" algn="tl">
                    <a:srgbClr val="C0C0C0"/>
                  </a:outerShdw>
                </a:effectLst>
              </a:rPr>
              <a:t>(2) تصور ” انكلز ” لموضوع الدراسة في علم الاجتماع  .......،.......،.......،.......</a:t>
            </a:r>
            <a:endParaRPr lang="en-US">
              <a:effectLst>
                <a:outerShdw blurRad="38100" dist="38100" dir="2700000" algn="tl">
                  <a:srgbClr val="C0C0C0"/>
                </a:outerShdw>
              </a:effectLst>
            </a:endParaRPr>
          </a:p>
        </p:txBody>
      </p:sp>
      <p:sp>
        <p:nvSpPr>
          <p:cNvPr id="96268" name="Rectangle 12"/>
          <p:cNvSpPr>
            <a:spLocks noRot="1" noChangeArrowheads="1"/>
          </p:cNvSpPr>
          <p:nvPr/>
        </p:nvSpPr>
        <p:spPr bwMode="auto">
          <a:xfrm>
            <a:off x="395288" y="5084763"/>
            <a:ext cx="8748712" cy="1773237"/>
          </a:xfrm>
          <a:prstGeom prst="rect">
            <a:avLst/>
          </a:prstGeom>
          <a:noFill/>
          <a:ln w="9525">
            <a:noFill/>
            <a:miter lim="800000"/>
            <a:headEnd/>
            <a:tailEnd/>
          </a:ln>
          <a:effectLst/>
        </p:spPr>
        <p:txBody>
          <a:bodyPr anchor="ctr"/>
          <a:lstStyle/>
          <a:p>
            <a:pPr algn="r">
              <a:defRPr/>
            </a:pPr>
            <a:r>
              <a:rPr lang="ar-SA">
                <a:solidFill>
                  <a:schemeClr val="tx1"/>
                </a:solidFill>
                <a:effectLst>
                  <a:outerShdw blurRad="38100" dist="38100" dir="2700000" algn="tl">
                    <a:srgbClr val="C0C0C0"/>
                  </a:outerShdw>
                </a:effectLst>
              </a:rPr>
              <a:t>التحليل السوسيولوجي ، الوحدات الأساسية للحياة الاجتماعية ، النظم الاجتماعية الاساسية ، العمليات الاجتماعية الاساسية .</a:t>
            </a:r>
            <a:endParaRPr lang="en-US">
              <a:solidFill>
                <a:schemeClr val="tx1"/>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Effect transition="in" filter="box(in)">
                                      <p:cBhvr>
                                        <p:cTn id="7" dur="500"/>
                                        <p:tgtEl>
                                          <p:spTgt spid="962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6260">
                                            <p:txEl>
                                              <p:pRg st="0" end="0"/>
                                            </p:txEl>
                                          </p:spTgt>
                                        </p:tgtEl>
                                        <p:attrNameLst>
                                          <p:attrName>style.visibility</p:attrName>
                                        </p:attrNameLst>
                                      </p:cBhvr>
                                      <p:to>
                                        <p:strVal val="visible"/>
                                      </p:to>
                                    </p:set>
                                    <p:animEffect transition="in" filter="box(in)">
                                      <p:cBhvr>
                                        <p:cTn id="12" dur="500"/>
                                        <p:tgtEl>
                                          <p:spTgt spid="962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6265">
                                            <p:txEl>
                                              <p:pRg st="0" end="0"/>
                                            </p:txEl>
                                          </p:spTgt>
                                        </p:tgtEl>
                                        <p:attrNameLst>
                                          <p:attrName>style.visibility</p:attrName>
                                        </p:attrNameLst>
                                      </p:cBhvr>
                                      <p:to>
                                        <p:strVal val="visible"/>
                                      </p:to>
                                    </p:set>
                                    <p:animEffect transition="in" filter="box(in)">
                                      <p:cBhvr>
                                        <p:cTn id="17" dur="500"/>
                                        <p:tgtEl>
                                          <p:spTgt spid="9626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6266">
                                            <p:txEl>
                                              <p:pRg st="0" end="0"/>
                                            </p:txEl>
                                          </p:spTgt>
                                        </p:tgtEl>
                                        <p:attrNameLst>
                                          <p:attrName>style.visibility</p:attrName>
                                        </p:attrNameLst>
                                      </p:cBhvr>
                                      <p:to>
                                        <p:strVal val="visible"/>
                                      </p:to>
                                    </p:set>
                                    <p:animEffect transition="in" filter="box(in)">
                                      <p:cBhvr>
                                        <p:cTn id="22" dur="500"/>
                                        <p:tgtEl>
                                          <p:spTgt spid="9626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6267">
                                            <p:txEl>
                                              <p:pRg st="0" end="0"/>
                                            </p:txEl>
                                          </p:spTgt>
                                        </p:tgtEl>
                                        <p:attrNameLst>
                                          <p:attrName>style.visibility</p:attrName>
                                        </p:attrNameLst>
                                      </p:cBhvr>
                                      <p:to>
                                        <p:strVal val="visible"/>
                                      </p:to>
                                    </p:set>
                                    <p:animEffect transition="in" filter="box(in)">
                                      <p:cBhvr>
                                        <p:cTn id="27" dur="500"/>
                                        <p:tgtEl>
                                          <p:spTgt spid="9626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96268">
                                            <p:txEl>
                                              <p:pRg st="0" end="0"/>
                                            </p:txEl>
                                          </p:spTgt>
                                        </p:tgtEl>
                                        <p:attrNameLst>
                                          <p:attrName>style.visibility</p:attrName>
                                        </p:attrNameLst>
                                      </p:cBhvr>
                                      <p:to>
                                        <p:strVal val="visible"/>
                                      </p:to>
                                    </p:set>
                                    <p:animEffect transition="in" filter="box(in)">
                                      <p:cBhvr>
                                        <p:cTn id="32" dur="500"/>
                                        <p:tgtEl>
                                          <p:spTgt spid="962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allAtOnce"/>
      <p:bldP spid="96260" grpId="0" build="allAtOnce"/>
      <p:bldP spid="96265" grpId="0" build="allAtOnce"/>
      <p:bldP spid="96266" grpId="0" build="allAtOnce"/>
      <p:bldP spid="96267" grpId="0" build="allAtOnce"/>
      <p:bldP spid="96268"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1" name="Rectangle 3"/>
          <p:cNvSpPr>
            <a:spLocks noRot="1" noChangeArrowheads="1"/>
          </p:cNvSpPr>
          <p:nvPr/>
        </p:nvSpPr>
        <p:spPr bwMode="auto">
          <a:xfrm>
            <a:off x="0" y="0"/>
            <a:ext cx="8964613" cy="955675"/>
          </a:xfrm>
          <a:prstGeom prst="rect">
            <a:avLst/>
          </a:prstGeom>
          <a:noFill/>
          <a:ln w="9525">
            <a:noFill/>
            <a:miter lim="800000"/>
            <a:headEnd/>
            <a:tailEnd/>
          </a:ln>
          <a:effectLst/>
        </p:spPr>
        <p:txBody>
          <a:bodyPr anchor="ctr"/>
          <a:lstStyle/>
          <a:p>
            <a:pPr>
              <a:defRPr/>
            </a:pPr>
            <a:r>
              <a:rPr lang="ar-SA" u="sng" dirty="0">
                <a:effectLst>
                  <a:outerShdw blurRad="38100" dist="38100" dir="2700000" algn="tl">
                    <a:srgbClr val="C0C0C0"/>
                  </a:outerShdw>
                </a:effectLst>
              </a:rPr>
              <a:t>***  تابع أسئلة على الفصل الأول ***</a:t>
            </a:r>
            <a:endParaRPr lang="en-US" u="sng" dirty="0">
              <a:effectLst>
                <a:outerShdw blurRad="38100" dist="38100" dir="2700000" algn="tl">
                  <a:srgbClr val="C0C0C0"/>
                </a:outerShdw>
              </a:effectLst>
            </a:endParaRPr>
          </a:p>
        </p:txBody>
      </p:sp>
      <p:sp>
        <p:nvSpPr>
          <p:cNvPr id="99333" name="Rectangle 5"/>
          <p:cNvSpPr>
            <a:spLocks noRot="1" noChangeArrowheads="1"/>
          </p:cNvSpPr>
          <p:nvPr/>
        </p:nvSpPr>
        <p:spPr bwMode="auto">
          <a:xfrm>
            <a:off x="0" y="857232"/>
            <a:ext cx="9144000" cy="720725"/>
          </a:xfrm>
          <a:prstGeom prst="rect">
            <a:avLst/>
          </a:prstGeom>
          <a:noFill/>
          <a:ln w="9525">
            <a:noFill/>
            <a:miter lim="800000"/>
            <a:headEnd/>
            <a:tailEnd/>
          </a:ln>
          <a:effectLst/>
        </p:spPr>
        <p:txBody>
          <a:bodyPr anchor="ctr"/>
          <a:lstStyle/>
          <a:p>
            <a:pPr>
              <a:defRPr/>
            </a:pPr>
            <a:r>
              <a:rPr lang="ar-SA" dirty="0">
                <a:effectLst>
                  <a:outerShdw blurRad="38100" dist="38100" dir="2700000" algn="tl">
                    <a:srgbClr val="C0C0C0"/>
                  </a:outerShdw>
                </a:effectLst>
              </a:rPr>
              <a:t>(3) ميادين علم الاجتماع عند ”</a:t>
            </a:r>
            <a:r>
              <a:rPr lang="ar-SA" dirty="0" err="1">
                <a:effectLst>
                  <a:outerShdw blurRad="38100" dist="38100" dir="2700000" algn="tl">
                    <a:srgbClr val="C0C0C0"/>
                  </a:outerShdw>
                </a:effectLst>
              </a:rPr>
              <a:t>سوروكين</a:t>
            </a:r>
            <a:r>
              <a:rPr lang="ar-SA" dirty="0">
                <a:effectLst>
                  <a:outerShdw blurRad="38100" dist="38100" dir="2700000" algn="tl">
                    <a:srgbClr val="C0C0C0"/>
                  </a:outerShdw>
                </a:effectLst>
              </a:rPr>
              <a:t>” هي : ........... ، ..............</a:t>
            </a:r>
            <a:endParaRPr lang="en-US" dirty="0">
              <a:effectLst>
                <a:outerShdw blurRad="38100" dist="38100" dir="2700000" algn="tl">
                  <a:srgbClr val="C0C0C0"/>
                </a:outerShdw>
              </a:effectLst>
            </a:endParaRPr>
          </a:p>
        </p:txBody>
      </p:sp>
      <p:sp>
        <p:nvSpPr>
          <p:cNvPr id="99334" name="Rectangle 6"/>
          <p:cNvSpPr>
            <a:spLocks noRot="1" noChangeArrowheads="1"/>
          </p:cNvSpPr>
          <p:nvPr/>
        </p:nvSpPr>
        <p:spPr bwMode="auto">
          <a:xfrm>
            <a:off x="0" y="1714488"/>
            <a:ext cx="8748713" cy="720725"/>
          </a:xfrm>
          <a:prstGeom prst="rect">
            <a:avLst/>
          </a:prstGeom>
          <a:noFill/>
          <a:ln w="9525">
            <a:noFill/>
            <a:miter lim="800000"/>
            <a:headEnd/>
            <a:tailEnd/>
          </a:ln>
          <a:effectLst/>
        </p:spPr>
        <p:txBody>
          <a:bodyPr anchor="ctr"/>
          <a:lstStyle/>
          <a:p>
            <a:pPr>
              <a:defRPr/>
            </a:pPr>
            <a:r>
              <a:rPr lang="ar-SA" dirty="0">
                <a:solidFill>
                  <a:schemeClr val="tx1"/>
                </a:solidFill>
                <a:effectLst>
                  <a:outerShdw blurRad="38100" dist="38100" dir="2700000" algn="tl">
                    <a:srgbClr val="C0C0C0"/>
                  </a:outerShdw>
                </a:effectLst>
              </a:rPr>
              <a:t>علم الاجتماع العام ، علوم الاجتماع الخاصة</a:t>
            </a:r>
            <a:endParaRPr lang="en-US" dirty="0">
              <a:solidFill>
                <a:schemeClr val="tx1"/>
              </a:solidFill>
              <a:effectLst>
                <a:outerShdw blurRad="38100" dist="38100" dir="2700000" algn="tl">
                  <a:srgbClr val="C0C0C0"/>
                </a:outerShdw>
              </a:effectLst>
            </a:endParaRPr>
          </a:p>
        </p:txBody>
      </p:sp>
      <p:sp>
        <p:nvSpPr>
          <p:cNvPr id="99335" name="Rectangle 7"/>
          <p:cNvSpPr>
            <a:spLocks noRot="1" noChangeArrowheads="1"/>
          </p:cNvSpPr>
          <p:nvPr/>
        </p:nvSpPr>
        <p:spPr bwMode="auto">
          <a:xfrm>
            <a:off x="0" y="2852738"/>
            <a:ext cx="9144000" cy="1439862"/>
          </a:xfrm>
          <a:prstGeom prst="rect">
            <a:avLst/>
          </a:prstGeom>
          <a:noFill/>
          <a:ln w="9525">
            <a:noFill/>
            <a:miter lim="800000"/>
            <a:headEnd/>
            <a:tailEnd/>
          </a:ln>
          <a:effectLst/>
        </p:spPr>
        <p:txBody>
          <a:bodyPr anchor="ctr"/>
          <a:lstStyle/>
          <a:p>
            <a:pPr algn="r">
              <a:defRPr/>
            </a:pPr>
            <a:r>
              <a:rPr lang="ar-SA">
                <a:effectLst>
                  <a:outerShdw blurRad="38100" dist="38100" dir="2700000" algn="tl">
                    <a:srgbClr val="C0C0C0"/>
                  </a:outerShdw>
                </a:effectLst>
              </a:rPr>
              <a:t>(4) ينقسم علم الاجتماع العام إلى :</a:t>
            </a:r>
            <a:br>
              <a:rPr lang="ar-SA">
                <a:effectLst>
                  <a:outerShdw blurRad="38100" dist="38100" dir="2700000" algn="tl">
                    <a:srgbClr val="C0C0C0"/>
                  </a:outerShdw>
                </a:effectLst>
              </a:rPr>
            </a:br>
            <a:r>
              <a:rPr lang="ar-SA">
                <a:effectLst>
                  <a:outerShdw blurRad="38100" dist="38100" dir="2700000" algn="tl">
                    <a:srgbClr val="C0C0C0"/>
                  </a:outerShdw>
                </a:effectLst>
              </a:rPr>
              <a:t>               ........... ، ..............</a:t>
            </a:r>
            <a:endParaRPr lang="en-US">
              <a:effectLst>
                <a:outerShdw blurRad="38100" dist="38100" dir="2700000" algn="tl">
                  <a:srgbClr val="C0C0C0"/>
                </a:outerShdw>
              </a:effectLst>
            </a:endParaRPr>
          </a:p>
        </p:txBody>
      </p:sp>
      <p:sp>
        <p:nvSpPr>
          <p:cNvPr id="99336" name="Rectangle 8"/>
          <p:cNvSpPr>
            <a:spLocks noRot="1" noChangeArrowheads="1"/>
          </p:cNvSpPr>
          <p:nvPr/>
        </p:nvSpPr>
        <p:spPr bwMode="auto">
          <a:xfrm>
            <a:off x="0" y="4149725"/>
            <a:ext cx="9144000" cy="1485900"/>
          </a:xfrm>
          <a:prstGeom prst="rect">
            <a:avLst/>
          </a:prstGeom>
          <a:noFill/>
          <a:ln w="9525">
            <a:noFill/>
            <a:miter lim="800000"/>
            <a:headEnd/>
            <a:tailEnd/>
          </a:ln>
          <a:effectLst/>
        </p:spPr>
        <p:txBody>
          <a:bodyPr anchor="ctr"/>
          <a:lstStyle/>
          <a:p>
            <a:pPr algn="r">
              <a:defRPr/>
            </a:pPr>
            <a:r>
              <a:rPr lang="ar-SA">
                <a:solidFill>
                  <a:schemeClr val="tx1"/>
                </a:solidFill>
                <a:effectLst>
                  <a:outerShdw blurRad="38100" dist="38100" dir="2700000" algn="tl">
                    <a:srgbClr val="C0C0C0"/>
                  </a:outerShdw>
                </a:effectLst>
              </a:rPr>
              <a:t>علم الاجتماع البنائي العام ، علم الاجتماع الدينامي</a:t>
            </a:r>
            <a:endParaRPr lang="en-US">
              <a:solidFill>
                <a:schemeClr val="tx1"/>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box(in)">
                                      <p:cBhvr>
                                        <p:cTn id="7" dur="500"/>
                                        <p:tgtEl>
                                          <p:spTgt spid="993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9333">
                                            <p:txEl>
                                              <p:pRg st="0" end="0"/>
                                            </p:txEl>
                                          </p:spTgt>
                                        </p:tgtEl>
                                        <p:attrNameLst>
                                          <p:attrName>style.visibility</p:attrName>
                                        </p:attrNameLst>
                                      </p:cBhvr>
                                      <p:to>
                                        <p:strVal val="visible"/>
                                      </p:to>
                                    </p:set>
                                    <p:animEffect transition="in" filter="box(in)">
                                      <p:cBhvr>
                                        <p:cTn id="12" dur="500"/>
                                        <p:tgtEl>
                                          <p:spTgt spid="9933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9334">
                                            <p:txEl>
                                              <p:pRg st="0" end="0"/>
                                            </p:txEl>
                                          </p:spTgt>
                                        </p:tgtEl>
                                        <p:attrNameLst>
                                          <p:attrName>style.visibility</p:attrName>
                                        </p:attrNameLst>
                                      </p:cBhvr>
                                      <p:to>
                                        <p:strVal val="visible"/>
                                      </p:to>
                                    </p:set>
                                    <p:animEffect transition="in" filter="box(in)">
                                      <p:cBhvr>
                                        <p:cTn id="17" dur="500"/>
                                        <p:tgtEl>
                                          <p:spTgt spid="9933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9335">
                                            <p:txEl>
                                              <p:pRg st="0" end="0"/>
                                            </p:txEl>
                                          </p:spTgt>
                                        </p:tgtEl>
                                        <p:attrNameLst>
                                          <p:attrName>style.visibility</p:attrName>
                                        </p:attrNameLst>
                                      </p:cBhvr>
                                      <p:to>
                                        <p:strVal val="visible"/>
                                      </p:to>
                                    </p:set>
                                    <p:animEffect transition="in" filter="box(in)">
                                      <p:cBhvr>
                                        <p:cTn id="22" dur="500"/>
                                        <p:tgtEl>
                                          <p:spTgt spid="9933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9336">
                                            <p:txEl>
                                              <p:pRg st="0" end="0"/>
                                            </p:txEl>
                                          </p:spTgt>
                                        </p:tgtEl>
                                        <p:attrNameLst>
                                          <p:attrName>style.visibility</p:attrName>
                                        </p:attrNameLst>
                                      </p:cBhvr>
                                      <p:to>
                                        <p:strVal val="visible"/>
                                      </p:to>
                                    </p:set>
                                    <p:animEffect transition="in" filter="box(in)">
                                      <p:cBhvr>
                                        <p:cTn id="27" dur="500"/>
                                        <p:tgtEl>
                                          <p:spTgt spid="993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allAtOnce"/>
      <p:bldP spid="99333" grpId="0" build="allAtOnce"/>
      <p:bldP spid="99334" grpId="0" build="allAtOnce"/>
      <p:bldP spid="99335" grpId="0" build="allAtOnce"/>
      <p:bldP spid="99336"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7" name="Rectangle 3"/>
          <p:cNvSpPr>
            <a:spLocks noRot="1" noChangeArrowheads="1"/>
          </p:cNvSpPr>
          <p:nvPr/>
        </p:nvSpPr>
        <p:spPr bwMode="auto">
          <a:xfrm>
            <a:off x="0" y="0"/>
            <a:ext cx="8964613" cy="955675"/>
          </a:xfrm>
          <a:prstGeom prst="rect">
            <a:avLst/>
          </a:prstGeom>
          <a:noFill/>
          <a:ln w="9525">
            <a:noFill/>
            <a:miter lim="800000"/>
            <a:headEnd/>
            <a:tailEnd/>
          </a:ln>
          <a:effectLst/>
        </p:spPr>
        <p:txBody>
          <a:bodyPr anchor="ctr"/>
          <a:lstStyle/>
          <a:p>
            <a:pPr>
              <a:defRPr/>
            </a:pPr>
            <a:r>
              <a:rPr lang="ar-SA" u="sng">
                <a:effectLst>
                  <a:outerShdw blurRad="38100" dist="38100" dir="2700000" algn="tl">
                    <a:srgbClr val="C0C0C0"/>
                  </a:outerShdw>
                </a:effectLst>
              </a:rPr>
              <a:t>*** تابع أسئلة على الفصل الأول ***</a:t>
            </a:r>
            <a:endParaRPr lang="en-US" u="sng">
              <a:effectLst>
                <a:outerShdw blurRad="38100" dist="38100" dir="2700000" algn="tl">
                  <a:srgbClr val="C0C0C0"/>
                </a:outerShdw>
              </a:effectLst>
            </a:endParaRPr>
          </a:p>
        </p:txBody>
      </p:sp>
      <p:sp>
        <p:nvSpPr>
          <p:cNvPr id="98308" name="Rectangle 4"/>
          <p:cNvSpPr>
            <a:spLocks noRot="1" noChangeArrowheads="1"/>
          </p:cNvSpPr>
          <p:nvPr/>
        </p:nvSpPr>
        <p:spPr bwMode="auto">
          <a:xfrm>
            <a:off x="0" y="908050"/>
            <a:ext cx="9144000" cy="865188"/>
          </a:xfrm>
          <a:prstGeom prst="rect">
            <a:avLst/>
          </a:prstGeom>
          <a:noFill/>
          <a:ln w="9525">
            <a:noFill/>
            <a:miter lim="800000"/>
            <a:headEnd/>
            <a:tailEnd/>
          </a:ln>
          <a:effectLst/>
        </p:spPr>
        <p:txBody>
          <a:bodyPr anchor="ctr"/>
          <a:lstStyle/>
          <a:p>
            <a:pPr>
              <a:defRPr/>
            </a:pPr>
            <a:r>
              <a:rPr lang="ar-SA">
                <a:solidFill>
                  <a:srgbClr val="2A0900"/>
                </a:solidFill>
              </a:rPr>
              <a:t>س2: </a:t>
            </a:r>
            <a:r>
              <a:rPr lang="ar-SA">
                <a:solidFill>
                  <a:srgbClr val="2A0900"/>
                </a:solidFill>
                <a:effectLst>
                  <a:outerShdw blurRad="38100" dist="38100" dir="2700000" algn="tl">
                    <a:srgbClr val="C0C0C0"/>
                  </a:outerShdw>
                </a:effectLst>
              </a:rPr>
              <a:t>أجيبي بعلامة صح أو خطأ فيما يلي :ـ</a:t>
            </a:r>
            <a:r>
              <a:rPr lang="ar-SA" b="0">
                <a:solidFill>
                  <a:schemeClr val="tx2"/>
                </a:solidFill>
              </a:rPr>
              <a:t> </a:t>
            </a:r>
            <a:endParaRPr lang="en-US" b="0">
              <a:solidFill>
                <a:schemeClr val="tx2"/>
              </a:solidFill>
            </a:endParaRPr>
          </a:p>
        </p:txBody>
      </p:sp>
      <p:sp>
        <p:nvSpPr>
          <p:cNvPr id="98309" name="Rectangle 5"/>
          <p:cNvSpPr>
            <a:spLocks noRot="1" noChangeArrowheads="1"/>
          </p:cNvSpPr>
          <p:nvPr/>
        </p:nvSpPr>
        <p:spPr bwMode="auto">
          <a:xfrm>
            <a:off x="0" y="1700213"/>
            <a:ext cx="9144000" cy="865187"/>
          </a:xfrm>
          <a:prstGeom prst="rect">
            <a:avLst/>
          </a:prstGeom>
          <a:noFill/>
          <a:ln w="9525">
            <a:noFill/>
            <a:miter lim="800000"/>
            <a:headEnd/>
            <a:tailEnd/>
          </a:ln>
          <a:effectLst/>
        </p:spPr>
        <p:txBody>
          <a:bodyPr anchor="ctr"/>
          <a:lstStyle/>
          <a:p>
            <a:pPr>
              <a:defRPr/>
            </a:pPr>
            <a:r>
              <a:rPr lang="ar-SA" dirty="0"/>
              <a:t>(</a:t>
            </a:r>
            <a:r>
              <a:rPr lang="ar-SA" dirty="0">
                <a:effectLst>
                  <a:outerShdw blurRad="38100" dist="38100" dir="2700000" algn="tl">
                    <a:srgbClr val="C0C0C0"/>
                  </a:outerShdw>
                </a:effectLst>
              </a:rPr>
              <a:t>1) علم الاجتماع أقدم من الفلسفة الاجتماعية .</a:t>
            </a:r>
            <a:endParaRPr lang="en-US" b="0" dirty="0">
              <a:solidFill>
                <a:schemeClr val="tx2"/>
              </a:solidFill>
            </a:endParaRPr>
          </a:p>
        </p:txBody>
      </p:sp>
      <p:sp>
        <p:nvSpPr>
          <p:cNvPr id="98310" name="Rectangle 6"/>
          <p:cNvSpPr>
            <a:spLocks noRot="1" noChangeArrowheads="1"/>
          </p:cNvSpPr>
          <p:nvPr/>
        </p:nvSpPr>
        <p:spPr bwMode="auto">
          <a:xfrm>
            <a:off x="3286116" y="1785926"/>
            <a:ext cx="2447925" cy="865188"/>
          </a:xfrm>
          <a:prstGeom prst="rect">
            <a:avLst/>
          </a:prstGeom>
          <a:noFill/>
          <a:ln w="9525">
            <a:noFill/>
            <a:miter lim="800000"/>
            <a:headEnd/>
            <a:tailEnd/>
          </a:ln>
        </p:spPr>
        <p:txBody>
          <a:bodyPr anchor="ctr"/>
          <a:lstStyle/>
          <a:p>
            <a:r>
              <a:rPr lang="ar-SA" dirty="0">
                <a:solidFill>
                  <a:srgbClr val="2A0900"/>
                </a:solidFill>
              </a:rPr>
              <a:t>( </a:t>
            </a:r>
            <a:r>
              <a:rPr lang="en-US" dirty="0">
                <a:solidFill>
                  <a:srgbClr val="2A0900"/>
                </a:solidFill>
              </a:rPr>
              <a:t>X</a:t>
            </a:r>
            <a:r>
              <a:rPr lang="ar-SA" dirty="0">
                <a:solidFill>
                  <a:srgbClr val="2A0900"/>
                </a:solidFill>
              </a:rPr>
              <a:t> )</a:t>
            </a:r>
            <a:r>
              <a:rPr lang="ar-SA" dirty="0"/>
              <a:t> </a:t>
            </a:r>
            <a:r>
              <a:rPr lang="ar-SA" b="0" dirty="0">
                <a:solidFill>
                  <a:schemeClr val="tx2"/>
                </a:solidFill>
              </a:rPr>
              <a:t> </a:t>
            </a:r>
            <a:endParaRPr lang="en-US" b="0" dirty="0">
              <a:solidFill>
                <a:schemeClr val="tx2"/>
              </a:solidFill>
            </a:endParaRPr>
          </a:p>
        </p:txBody>
      </p:sp>
      <p:sp>
        <p:nvSpPr>
          <p:cNvPr id="98311" name="Rectangle 7"/>
          <p:cNvSpPr>
            <a:spLocks noRot="1" noChangeArrowheads="1"/>
          </p:cNvSpPr>
          <p:nvPr/>
        </p:nvSpPr>
        <p:spPr bwMode="auto">
          <a:xfrm>
            <a:off x="0" y="2000240"/>
            <a:ext cx="9324975" cy="1150938"/>
          </a:xfrm>
          <a:prstGeom prst="rect">
            <a:avLst/>
          </a:prstGeom>
          <a:noFill/>
          <a:ln w="9525">
            <a:noFill/>
            <a:miter lim="800000"/>
            <a:headEnd/>
            <a:tailEnd/>
          </a:ln>
          <a:effectLst/>
        </p:spPr>
        <p:txBody>
          <a:bodyPr anchor="ctr"/>
          <a:lstStyle/>
          <a:p>
            <a:pPr algn="r">
              <a:defRPr/>
            </a:pPr>
            <a:r>
              <a:rPr lang="ar-SA" dirty="0">
                <a:effectLst>
                  <a:outerShdw blurRad="38100" dist="38100" dir="2700000" algn="tl">
                    <a:srgbClr val="C0C0C0"/>
                  </a:outerShdw>
                </a:effectLst>
              </a:rPr>
              <a:t>(2) بدأ علم الاجتماع في الظهور كعلم مستقل من </a:t>
            </a:r>
            <a:br>
              <a:rPr lang="ar-SA" dirty="0">
                <a:effectLst>
                  <a:outerShdw blurRad="38100" dist="38100" dir="2700000" algn="tl">
                    <a:srgbClr val="C0C0C0"/>
                  </a:outerShdw>
                </a:effectLst>
              </a:rPr>
            </a:br>
            <a:r>
              <a:rPr lang="ar-SA" dirty="0">
                <a:effectLst>
                  <a:outerShdw blurRad="38100" dist="38100" dir="2700000" algn="tl">
                    <a:srgbClr val="C0C0C0"/>
                  </a:outerShdw>
                </a:effectLst>
              </a:rPr>
              <a:t>    حوالي منتصف القرن التاسع عشر .</a:t>
            </a:r>
            <a:r>
              <a:rPr lang="ar-SA" dirty="0"/>
              <a:t>  </a:t>
            </a:r>
            <a:r>
              <a:rPr lang="ar-SA" b="0" dirty="0">
                <a:solidFill>
                  <a:schemeClr val="tx2"/>
                </a:solidFill>
              </a:rPr>
              <a:t> </a:t>
            </a:r>
            <a:endParaRPr lang="en-US" b="0" dirty="0">
              <a:solidFill>
                <a:schemeClr val="tx2"/>
              </a:solidFill>
            </a:endParaRPr>
          </a:p>
        </p:txBody>
      </p:sp>
      <p:sp>
        <p:nvSpPr>
          <p:cNvPr id="98312" name="Rectangle 8"/>
          <p:cNvSpPr>
            <a:spLocks noRot="1" noChangeArrowheads="1"/>
          </p:cNvSpPr>
          <p:nvPr/>
        </p:nvSpPr>
        <p:spPr bwMode="auto">
          <a:xfrm>
            <a:off x="3357554" y="2428868"/>
            <a:ext cx="2447925" cy="865188"/>
          </a:xfrm>
          <a:prstGeom prst="rect">
            <a:avLst/>
          </a:prstGeom>
          <a:noFill/>
          <a:ln w="9525">
            <a:noFill/>
            <a:miter lim="800000"/>
            <a:headEnd/>
            <a:tailEnd/>
          </a:ln>
        </p:spPr>
        <p:txBody>
          <a:bodyPr anchor="ctr"/>
          <a:lstStyle/>
          <a:p>
            <a:r>
              <a:rPr lang="ar-SA" dirty="0">
                <a:solidFill>
                  <a:srgbClr val="2A0900"/>
                </a:solidFill>
              </a:rPr>
              <a:t>(</a:t>
            </a:r>
            <a:r>
              <a:rPr lang="en-US" dirty="0">
                <a:solidFill>
                  <a:srgbClr val="2A0900"/>
                </a:solidFill>
              </a:rPr>
              <a:t> </a:t>
            </a:r>
            <a:r>
              <a:rPr lang="en-US" dirty="0">
                <a:solidFill>
                  <a:schemeClr val="tx2"/>
                </a:solidFill>
                <a:sym typeface="Wingdings 2" pitchFamily="18" charset="2"/>
              </a:rPr>
              <a:t> </a:t>
            </a:r>
            <a:r>
              <a:rPr lang="ar-SA" dirty="0">
                <a:solidFill>
                  <a:srgbClr val="2A0900"/>
                </a:solidFill>
              </a:rPr>
              <a:t>)</a:t>
            </a:r>
            <a:r>
              <a:rPr lang="ar-SA" dirty="0"/>
              <a:t> </a:t>
            </a:r>
            <a:r>
              <a:rPr lang="ar-SA" b="0" dirty="0">
                <a:solidFill>
                  <a:schemeClr val="tx2"/>
                </a:solidFill>
              </a:rPr>
              <a:t> </a:t>
            </a:r>
            <a:endParaRPr lang="en-US" b="0" dirty="0">
              <a:solidFill>
                <a:schemeClr val="tx2"/>
              </a:solidFill>
            </a:endParaRPr>
          </a:p>
        </p:txBody>
      </p:sp>
      <p:sp>
        <p:nvSpPr>
          <p:cNvPr id="98313" name="Rectangle 9"/>
          <p:cNvSpPr>
            <a:spLocks noRot="1" noChangeArrowheads="1"/>
          </p:cNvSpPr>
          <p:nvPr/>
        </p:nvSpPr>
        <p:spPr bwMode="auto">
          <a:xfrm>
            <a:off x="0" y="2571744"/>
            <a:ext cx="9144000" cy="1511300"/>
          </a:xfrm>
          <a:prstGeom prst="rect">
            <a:avLst/>
          </a:prstGeom>
          <a:noFill/>
          <a:ln w="9525">
            <a:noFill/>
            <a:miter lim="800000"/>
            <a:headEnd/>
            <a:tailEnd/>
          </a:ln>
          <a:effectLst/>
        </p:spPr>
        <p:txBody>
          <a:bodyPr anchor="ctr"/>
          <a:lstStyle/>
          <a:p>
            <a:pPr algn="r">
              <a:defRPr/>
            </a:pPr>
            <a:r>
              <a:rPr lang="ar-SA" dirty="0"/>
              <a:t>(</a:t>
            </a:r>
            <a:r>
              <a:rPr lang="ar-SA" dirty="0">
                <a:effectLst>
                  <a:outerShdw blurRad="38100" dist="38100" dir="2700000" algn="tl">
                    <a:srgbClr val="C0C0C0"/>
                  </a:outerShdw>
                </a:effectLst>
              </a:rPr>
              <a:t>3) علم الاجتماع </a:t>
            </a:r>
            <a:r>
              <a:rPr lang="ar-SA" dirty="0" err="1">
                <a:effectLst>
                  <a:outerShdw blurRad="38100" dist="38100" dir="2700000" algn="tl">
                    <a:srgbClr val="C0C0C0"/>
                  </a:outerShdw>
                </a:effectLst>
              </a:rPr>
              <a:t>الدينامي</a:t>
            </a:r>
            <a:r>
              <a:rPr lang="ar-SA" dirty="0">
                <a:effectLst>
                  <a:outerShdw blurRad="38100" dist="38100" dir="2700000" algn="tl">
                    <a:srgbClr val="C0C0C0"/>
                  </a:outerShdw>
                </a:effectLst>
              </a:rPr>
              <a:t> الذي يدرس بناء  </a:t>
            </a:r>
            <a:br>
              <a:rPr lang="ar-SA" dirty="0">
                <a:effectLst>
                  <a:outerShdw blurRad="38100" dist="38100" dir="2700000" algn="tl">
                    <a:srgbClr val="C0C0C0"/>
                  </a:outerShdw>
                </a:effectLst>
              </a:rPr>
            </a:br>
            <a:r>
              <a:rPr lang="ar-SA" dirty="0">
                <a:effectLst>
                  <a:outerShdw blurRad="38100" dist="38100" dir="2700000" algn="tl">
                    <a:srgbClr val="C0C0C0"/>
                  </a:outerShdw>
                </a:effectLst>
              </a:rPr>
              <a:t>     وتكوين الظواهر الاجتماعية الثقافية .</a:t>
            </a:r>
            <a:r>
              <a:rPr lang="ar-SA" dirty="0"/>
              <a:t> </a:t>
            </a:r>
            <a:r>
              <a:rPr lang="ar-SA" b="0" dirty="0">
                <a:solidFill>
                  <a:schemeClr val="tx2"/>
                </a:solidFill>
              </a:rPr>
              <a:t> </a:t>
            </a:r>
            <a:endParaRPr lang="en-US" b="0" dirty="0">
              <a:solidFill>
                <a:schemeClr val="tx2"/>
              </a:solidFill>
            </a:endParaRPr>
          </a:p>
        </p:txBody>
      </p:sp>
      <p:sp>
        <p:nvSpPr>
          <p:cNvPr id="98314" name="Rectangle 10"/>
          <p:cNvSpPr>
            <a:spLocks noRot="1" noChangeArrowheads="1"/>
          </p:cNvSpPr>
          <p:nvPr/>
        </p:nvSpPr>
        <p:spPr bwMode="auto">
          <a:xfrm>
            <a:off x="3500430" y="3000372"/>
            <a:ext cx="2447925" cy="865187"/>
          </a:xfrm>
          <a:prstGeom prst="rect">
            <a:avLst/>
          </a:prstGeom>
          <a:noFill/>
          <a:ln w="9525">
            <a:noFill/>
            <a:miter lim="800000"/>
            <a:headEnd/>
            <a:tailEnd/>
          </a:ln>
        </p:spPr>
        <p:txBody>
          <a:bodyPr anchor="ctr"/>
          <a:lstStyle/>
          <a:p>
            <a:r>
              <a:rPr lang="ar-SA" dirty="0">
                <a:solidFill>
                  <a:srgbClr val="2A0900"/>
                </a:solidFill>
              </a:rPr>
              <a:t>( </a:t>
            </a:r>
            <a:r>
              <a:rPr lang="en-US" dirty="0">
                <a:solidFill>
                  <a:srgbClr val="2A0900"/>
                </a:solidFill>
              </a:rPr>
              <a:t>X</a:t>
            </a:r>
            <a:r>
              <a:rPr lang="ar-SA" dirty="0">
                <a:solidFill>
                  <a:srgbClr val="2A0900"/>
                </a:solidFill>
              </a:rPr>
              <a:t> )</a:t>
            </a:r>
            <a:r>
              <a:rPr lang="ar-SA" dirty="0"/>
              <a:t> </a:t>
            </a:r>
            <a:r>
              <a:rPr lang="ar-SA" b="0" dirty="0">
                <a:solidFill>
                  <a:schemeClr val="tx2"/>
                </a:solidFill>
              </a:rPr>
              <a:t> </a:t>
            </a:r>
            <a:endParaRPr lang="en-US" b="0" dirty="0">
              <a:solidFill>
                <a:schemeClr val="tx2"/>
              </a:solidFill>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Effect transition="in" filter="box(in)">
                                      <p:cBhvr>
                                        <p:cTn id="7" dur="500"/>
                                        <p:tgtEl>
                                          <p:spTgt spid="983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8308">
                                            <p:txEl>
                                              <p:pRg st="0" end="0"/>
                                            </p:txEl>
                                          </p:spTgt>
                                        </p:tgtEl>
                                        <p:attrNameLst>
                                          <p:attrName>style.visibility</p:attrName>
                                        </p:attrNameLst>
                                      </p:cBhvr>
                                      <p:to>
                                        <p:strVal val="visible"/>
                                      </p:to>
                                    </p:set>
                                    <p:animEffect transition="in" filter="box(in)">
                                      <p:cBhvr>
                                        <p:cTn id="12" dur="500"/>
                                        <p:tgtEl>
                                          <p:spTgt spid="9830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8309">
                                            <p:txEl>
                                              <p:pRg st="0" end="0"/>
                                            </p:txEl>
                                          </p:spTgt>
                                        </p:tgtEl>
                                        <p:attrNameLst>
                                          <p:attrName>style.visibility</p:attrName>
                                        </p:attrNameLst>
                                      </p:cBhvr>
                                      <p:to>
                                        <p:strVal val="visible"/>
                                      </p:to>
                                    </p:set>
                                    <p:animEffect transition="in" filter="box(in)">
                                      <p:cBhvr>
                                        <p:cTn id="17" dur="500"/>
                                        <p:tgtEl>
                                          <p:spTgt spid="9830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8310">
                                            <p:txEl>
                                              <p:pRg st="0" end="0"/>
                                            </p:txEl>
                                          </p:spTgt>
                                        </p:tgtEl>
                                        <p:attrNameLst>
                                          <p:attrName>style.visibility</p:attrName>
                                        </p:attrNameLst>
                                      </p:cBhvr>
                                      <p:to>
                                        <p:strVal val="visible"/>
                                      </p:to>
                                    </p:set>
                                    <p:animEffect transition="in" filter="box(in)">
                                      <p:cBhvr>
                                        <p:cTn id="22" dur="500"/>
                                        <p:tgtEl>
                                          <p:spTgt spid="983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8311">
                                            <p:txEl>
                                              <p:pRg st="0" end="0"/>
                                            </p:txEl>
                                          </p:spTgt>
                                        </p:tgtEl>
                                        <p:attrNameLst>
                                          <p:attrName>style.visibility</p:attrName>
                                        </p:attrNameLst>
                                      </p:cBhvr>
                                      <p:to>
                                        <p:strVal val="visible"/>
                                      </p:to>
                                    </p:set>
                                    <p:animEffect transition="in" filter="box(in)">
                                      <p:cBhvr>
                                        <p:cTn id="27" dur="500"/>
                                        <p:tgtEl>
                                          <p:spTgt spid="983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98312">
                                            <p:txEl>
                                              <p:pRg st="0" end="0"/>
                                            </p:txEl>
                                          </p:spTgt>
                                        </p:tgtEl>
                                        <p:attrNameLst>
                                          <p:attrName>style.visibility</p:attrName>
                                        </p:attrNameLst>
                                      </p:cBhvr>
                                      <p:to>
                                        <p:strVal val="visible"/>
                                      </p:to>
                                    </p:set>
                                    <p:animEffect transition="in" filter="box(in)">
                                      <p:cBhvr>
                                        <p:cTn id="32" dur="500"/>
                                        <p:tgtEl>
                                          <p:spTgt spid="9831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98313">
                                            <p:txEl>
                                              <p:pRg st="0" end="0"/>
                                            </p:txEl>
                                          </p:spTgt>
                                        </p:tgtEl>
                                        <p:attrNameLst>
                                          <p:attrName>style.visibility</p:attrName>
                                        </p:attrNameLst>
                                      </p:cBhvr>
                                      <p:to>
                                        <p:strVal val="visible"/>
                                      </p:to>
                                    </p:set>
                                    <p:animEffect transition="in" filter="box(in)">
                                      <p:cBhvr>
                                        <p:cTn id="37" dur="500"/>
                                        <p:tgtEl>
                                          <p:spTgt spid="9831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98314">
                                            <p:txEl>
                                              <p:pRg st="0" end="0"/>
                                            </p:txEl>
                                          </p:spTgt>
                                        </p:tgtEl>
                                        <p:attrNameLst>
                                          <p:attrName>style.visibility</p:attrName>
                                        </p:attrNameLst>
                                      </p:cBhvr>
                                      <p:to>
                                        <p:strVal val="visible"/>
                                      </p:to>
                                    </p:set>
                                    <p:animEffect transition="in" filter="box(in)">
                                      <p:cBhvr>
                                        <p:cTn id="42" dur="500"/>
                                        <p:tgtEl>
                                          <p:spTgt spid="983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allAtOnce"/>
      <p:bldP spid="98308" grpId="0" build="allAtOnce"/>
      <p:bldP spid="98309" grpId="0" build="allAtOnce"/>
      <p:bldP spid="98310" grpId="0" build="allAtOnce"/>
      <p:bldP spid="98311" grpId="0" build="allAtOnce"/>
      <p:bldP spid="98312" grpId="0" build="allAtOnce"/>
      <p:bldP spid="98313" grpId="0" build="allAtOnce"/>
      <p:bldP spid="98314"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Rot="1" noChangeArrowheads="1"/>
          </p:cNvSpPr>
          <p:nvPr/>
        </p:nvSpPr>
        <p:spPr bwMode="auto">
          <a:xfrm>
            <a:off x="179388" y="0"/>
            <a:ext cx="8964612" cy="955675"/>
          </a:xfrm>
          <a:prstGeom prst="rect">
            <a:avLst/>
          </a:prstGeom>
          <a:noFill/>
          <a:ln w="9525">
            <a:noFill/>
            <a:miter lim="800000"/>
            <a:headEnd/>
            <a:tailEnd/>
          </a:ln>
          <a:effectLst/>
        </p:spPr>
        <p:txBody>
          <a:bodyPr anchor="ctr"/>
          <a:lstStyle/>
          <a:p>
            <a:pPr>
              <a:defRPr/>
            </a:pPr>
            <a:r>
              <a:rPr lang="ar-SA" sz="4400" u="sng" dirty="0">
                <a:effectLst>
                  <a:outerShdw blurRad="38100" dist="38100" dir="2700000" algn="tl">
                    <a:srgbClr val="C0C0C0"/>
                  </a:outerShdw>
                </a:effectLst>
              </a:rPr>
              <a:t>*** أسئلة المحاضرة الثالثة ***</a:t>
            </a:r>
            <a:endParaRPr lang="en-US" sz="4400" u="sng" dirty="0">
              <a:effectLst>
                <a:outerShdw blurRad="38100" dist="38100" dir="2700000" algn="tl">
                  <a:srgbClr val="C0C0C0"/>
                </a:outerShdw>
              </a:effectLst>
            </a:endParaRPr>
          </a:p>
        </p:txBody>
      </p:sp>
      <p:sp>
        <p:nvSpPr>
          <p:cNvPr id="95236" name="Rectangle 4"/>
          <p:cNvSpPr>
            <a:spLocks noRot="1" noChangeArrowheads="1"/>
          </p:cNvSpPr>
          <p:nvPr/>
        </p:nvSpPr>
        <p:spPr bwMode="auto">
          <a:xfrm>
            <a:off x="0" y="620713"/>
            <a:ext cx="9144000" cy="1081087"/>
          </a:xfrm>
          <a:prstGeom prst="rect">
            <a:avLst/>
          </a:prstGeom>
          <a:noFill/>
          <a:ln w="9525">
            <a:noFill/>
            <a:miter lim="800000"/>
            <a:headEnd/>
            <a:tailEnd/>
          </a:ln>
          <a:effectLst/>
        </p:spPr>
        <p:txBody>
          <a:bodyPr anchor="ctr"/>
          <a:lstStyle/>
          <a:p>
            <a:pPr>
              <a:defRPr/>
            </a:pPr>
            <a:r>
              <a:rPr lang="ar-SA" sz="3600" dirty="0">
                <a:effectLst>
                  <a:outerShdw blurRad="38100" dist="38100" dir="2700000" algn="tl">
                    <a:srgbClr val="C0C0C0"/>
                  </a:outerShdw>
                </a:effectLst>
              </a:rPr>
              <a:t>س1:</a:t>
            </a:r>
            <a:r>
              <a:rPr lang="ar-SA" sz="3600" dirty="0">
                <a:solidFill>
                  <a:schemeClr val="tx1"/>
                </a:solidFill>
                <a:effectLst>
                  <a:outerShdw blurRad="38100" dist="38100" dir="2700000" algn="tl">
                    <a:srgbClr val="C0C0C0"/>
                  </a:outerShdw>
                </a:effectLst>
              </a:rPr>
              <a:t> ما </a:t>
            </a:r>
            <a:r>
              <a:rPr lang="ar-SA" sz="3600" dirty="0" err="1">
                <a:solidFill>
                  <a:schemeClr val="tx1"/>
                </a:solidFill>
                <a:effectLst>
                  <a:outerShdw blurRad="38100" dist="38100" dir="2700000" algn="tl">
                    <a:srgbClr val="C0C0C0"/>
                  </a:outerShdw>
                </a:effectLst>
              </a:rPr>
              <a:t>هى</a:t>
            </a:r>
            <a:r>
              <a:rPr lang="ar-SA" sz="3600" dirty="0">
                <a:solidFill>
                  <a:schemeClr val="tx1"/>
                </a:solidFill>
                <a:effectLst>
                  <a:outerShdw blurRad="38100" dist="38100" dir="2700000" algn="tl">
                    <a:srgbClr val="C0C0C0"/>
                  </a:outerShdw>
                </a:effectLst>
              </a:rPr>
              <a:t> أهمية علم الاجتماع بالنسبة للعلوم الاجتماعية ؟</a:t>
            </a:r>
            <a:endParaRPr lang="en-US" sz="3600" dirty="0">
              <a:solidFill>
                <a:schemeClr val="tx1"/>
              </a:solidFill>
              <a:effectLst>
                <a:outerShdw blurRad="38100" dist="38100" dir="2700000" algn="tl">
                  <a:srgbClr val="C0C0C0"/>
                </a:outerShdw>
              </a:effectLst>
            </a:endParaRPr>
          </a:p>
        </p:txBody>
      </p:sp>
      <p:sp>
        <p:nvSpPr>
          <p:cNvPr id="95237" name="Rectangle 5"/>
          <p:cNvSpPr>
            <a:spLocks noRot="1" noChangeArrowheads="1"/>
          </p:cNvSpPr>
          <p:nvPr/>
        </p:nvSpPr>
        <p:spPr bwMode="auto">
          <a:xfrm>
            <a:off x="-180975" y="1557338"/>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س2:</a:t>
            </a:r>
            <a:r>
              <a:rPr lang="ar-SA" sz="3600">
                <a:solidFill>
                  <a:schemeClr val="tx1"/>
                </a:solidFill>
              </a:rPr>
              <a:t> </a:t>
            </a:r>
            <a:r>
              <a:rPr lang="ar-SA" sz="3600">
                <a:solidFill>
                  <a:schemeClr val="tx1"/>
                </a:solidFill>
                <a:effectLst>
                  <a:outerShdw blurRad="38100" dist="38100" dir="2700000" algn="tl">
                    <a:srgbClr val="C0C0C0"/>
                  </a:outerShdw>
                </a:effectLst>
              </a:rPr>
              <a:t>اشرحي علاقة علم الاجتماع بعلم النفس ؟</a:t>
            </a:r>
            <a:endParaRPr lang="en-US" sz="3600">
              <a:solidFill>
                <a:schemeClr val="tx2"/>
              </a:solidFill>
              <a:effectLst>
                <a:outerShdw blurRad="38100" dist="38100" dir="2700000" algn="tl">
                  <a:srgbClr val="C0C0C0"/>
                </a:outerShdw>
              </a:effectLst>
            </a:endParaRPr>
          </a:p>
        </p:txBody>
      </p:sp>
      <p:sp>
        <p:nvSpPr>
          <p:cNvPr id="95238" name="Rectangle 6"/>
          <p:cNvSpPr>
            <a:spLocks noRot="1" noChangeArrowheads="1"/>
          </p:cNvSpPr>
          <p:nvPr/>
        </p:nvSpPr>
        <p:spPr bwMode="auto">
          <a:xfrm>
            <a:off x="179388" y="2133600"/>
            <a:ext cx="8964612" cy="10795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س3:</a:t>
            </a:r>
            <a:r>
              <a:rPr lang="ar-SA" sz="3600">
                <a:solidFill>
                  <a:schemeClr val="tx1"/>
                </a:solidFill>
                <a:effectLst>
                  <a:outerShdw blurRad="38100" dist="38100" dir="2700000" algn="tl">
                    <a:srgbClr val="C0C0C0"/>
                  </a:outerShdw>
                </a:effectLst>
              </a:rPr>
              <a:t> ما المقصود بالتكامل</a:t>
            </a:r>
            <a:r>
              <a:rPr lang="en-US" sz="3600">
                <a:solidFill>
                  <a:schemeClr val="tx1"/>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بين علم الاجتماع وعلم النفس ؟</a:t>
            </a:r>
            <a:endParaRPr lang="en-US" sz="3600">
              <a:solidFill>
                <a:schemeClr val="tx1"/>
              </a:solidFill>
              <a:effectLst>
                <a:outerShdw blurRad="38100" dist="38100" dir="2700000" algn="tl">
                  <a:srgbClr val="C0C0C0"/>
                </a:outerShdw>
              </a:effectLst>
            </a:endParaRPr>
          </a:p>
        </p:txBody>
      </p:sp>
      <p:sp>
        <p:nvSpPr>
          <p:cNvPr id="95239" name="Rectangle 7"/>
          <p:cNvSpPr>
            <a:spLocks noRot="1" noChangeArrowheads="1"/>
          </p:cNvSpPr>
          <p:nvPr/>
        </p:nvSpPr>
        <p:spPr bwMode="auto">
          <a:xfrm>
            <a:off x="393700" y="2997200"/>
            <a:ext cx="8750300" cy="790575"/>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س4:</a:t>
            </a:r>
            <a:r>
              <a:rPr lang="ar-SA" sz="3600">
                <a:solidFill>
                  <a:schemeClr val="tx1"/>
                </a:solidFill>
              </a:rPr>
              <a:t> </a:t>
            </a:r>
            <a:r>
              <a:rPr lang="ar-SA" sz="3600">
                <a:solidFill>
                  <a:schemeClr val="tx1"/>
                </a:solidFill>
                <a:effectLst>
                  <a:outerShdw blurRad="38100" dist="38100" dir="2700000" algn="tl">
                    <a:srgbClr val="C0C0C0"/>
                  </a:outerShdw>
                </a:effectLst>
              </a:rPr>
              <a:t>اشرحي علاقة علم الاجتماع بالأنثروبولوجيا</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41" name="Rectangle 9"/>
          <p:cNvSpPr>
            <a:spLocks noRot="1" noChangeArrowheads="1"/>
          </p:cNvSpPr>
          <p:nvPr/>
        </p:nvSpPr>
        <p:spPr bwMode="auto">
          <a:xfrm>
            <a:off x="-323850" y="3716338"/>
            <a:ext cx="9467850" cy="10795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س5:</a:t>
            </a:r>
            <a:r>
              <a:rPr lang="ar-SA" sz="3600">
                <a:solidFill>
                  <a:schemeClr val="tx1"/>
                </a:solidFill>
                <a:effectLst>
                  <a:outerShdw blurRad="38100" dist="38100" dir="2700000" algn="tl">
                    <a:srgbClr val="C0C0C0"/>
                  </a:outerShdw>
                </a:effectLst>
              </a:rPr>
              <a:t> ما المقصود بالتكامل</a:t>
            </a:r>
            <a:r>
              <a:rPr lang="en-US" sz="3600">
                <a:solidFill>
                  <a:schemeClr val="tx1"/>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بين علم الاجتماع الأنثروبولوجيا</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42" name="Rectangle 10"/>
          <p:cNvSpPr>
            <a:spLocks noRot="1" noChangeArrowheads="1"/>
          </p:cNvSpPr>
          <p:nvPr/>
        </p:nvSpPr>
        <p:spPr bwMode="auto">
          <a:xfrm>
            <a:off x="393700" y="4581525"/>
            <a:ext cx="8750300" cy="790575"/>
          </a:xfrm>
          <a:prstGeom prst="rect">
            <a:avLst/>
          </a:prstGeom>
          <a:noFill/>
          <a:ln w="9525">
            <a:noFill/>
            <a:miter lim="800000"/>
            <a:headEnd/>
            <a:tailEnd/>
          </a:ln>
          <a:effectLst/>
        </p:spPr>
        <p:txBody>
          <a:bodyPr anchor="ctr"/>
          <a:lstStyle/>
          <a:p>
            <a:pPr algn="r">
              <a:defRPr/>
            </a:pPr>
            <a:r>
              <a:rPr lang="ar-SA" sz="4400" dirty="0">
                <a:effectLst>
                  <a:outerShdw blurRad="38100" dist="38100" dir="2700000" algn="tl">
                    <a:srgbClr val="C0C0C0"/>
                  </a:outerShdw>
                </a:effectLst>
              </a:rPr>
              <a:t> </a:t>
            </a:r>
            <a:r>
              <a:rPr lang="ar-SA" sz="3600" dirty="0">
                <a:effectLst>
                  <a:outerShdw blurRad="38100" dist="38100" dir="2700000" algn="tl">
                    <a:srgbClr val="C0C0C0"/>
                  </a:outerShdw>
                </a:effectLst>
              </a:rPr>
              <a:t>س6:</a:t>
            </a:r>
            <a:r>
              <a:rPr lang="ar-SA" sz="3600" dirty="0">
                <a:solidFill>
                  <a:schemeClr val="tx1"/>
                </a:solidFill>
              </a:rPr>
              <a:t> </a:t>
            </a:r>
            <a:r>
              <a:rPr lang="ar-SA" sz="3600" dirty="0">
                <a:solidFill>
                  <a:schemeClr val="tx1"/>
                </a:solidFill>
                <a:effectLst>
                  <a:outerShdw blurRad="38100" dist="38100" dir="2700000" algn="tl">
                    <a:srgbClr val="C0C0C0"/>
                  </a:outerShdw>
                </a:effectLst>
              </a:rPr>
              <a:t>اذكري أقسام</a:t>
            </a:r>
            <a:r>
              <a:rPr lang="ar-SA" sz="3600" dirty="0">
                <a:solidFill>
                  <a:srgbClr val="FF3300"/>
                </a:solidFill>
              </a:rPr>
              <a:t> </a:t>
            </a:r>
            <a:r>
              <a:rPr lang="ar-SA" sz="3600" dirty="0" err="1">
                <a:solidFill>
                  <a:schemeClr val="tx1"/>
                </a:solidFill>
                <a:effectLst>
                  <a:outerShdw blurRad="38100" dist="38100" dir="2700000" algn="tl">
                    <a:srgbClr val="C0C0C0"/>
                  </a:outerShdw>
                </a:effectLst>
              </a:rPr>
              <a:t>الأنثروبولوجيا</a:t>
            </a:r>
            <a:r>
              <a:rPr lang="ar-SA" sz="4000" dirty="0">
                <a:solidFill>
                  <a:srgbClr val="FF3300"/>
                </a:solidFill>
                <a:effectLst>
                  <a:outerShdw blurRad="38100" dist="38100" dir="2700000" algn="tl">
                    <a:srgbClr val="C0C0C0"/>
                  </a:outerShdw>
                </a:effectLst>
              </a:rPr>
              <a:t> </a:t>
            </a:r>
            <a:r>
              <a:rPr lang="ar-SA" sz="3600" dirty="0">
                <a:solidFill>
                  <a:schemeClr val="tx1"/>
                </a:solidFill>
                <a:effectLst>
                  <a:outerShdw blurRad="38100" dist="38100" dir="2700000" algn="tl">
                    <a:srgbClr val="C0C0C0"/>
                  </a:outerShdw>
                </a:effectLst>
              </a:rPr>
              <a:t>؟</a:t>
            </a:r>
            <a:endParaRPr lang="en-US" sz="3600" dirty="0">
              <a:solidFill>
                <a:schemeClr val="tx1"/>
              </a:solidFill>
              <a:effectLst>
                <a:outerShdw blurRad="38100" dist="38100" dir="2700000" algn="tl">
                  <a:srgbClr val="C0C0C0"/>
                </a:outerShdw>
              </a:effectLst>
            </a:endParaRPr>
          </a:p>
        </p:txBody>
      </p:sp>
      <p:sp>
        <p:nvSpPr>
          <p:cNvPr id="95243" name="Rectangle 11"/>
          <p:cNvSpPr>
            <a:spLocks noRot="1" noChangeArrowheads="1"/>
          </p:cNvSpPr>
          <p:nvPr/>
        </p:nvSpPr>
        <p:spPr bwMode="auto">
          <a:xfrm>
            <a:off x="0" y="5589588"/>
            <a:ext cx="9144000" cy="790575"/>
          </a:xfrm>
          <a:prstGeom prst="rect">
            <a:avLst/>
          </a:prstGeom>
          <a:noFill/>
          <a:ln w="9525">
            <a:noFill/>
            <a:miter lim="800000"/>
            <a:headEnd/>
            <a:tailEnd/>
          </a:ln>
          <a:effectLst/>
        </p:spPr>
        <p:txBody>
          <a:bodyPr anchor="ctr"/>
          <a:lstStyle/>
          <a:p>
            <a:pPr algn="r">
              <a:defRPr/>
            </a:pPr>
            <a:r>
              <a:rPr lang="ar-SA" sz="4400" dirty="0">
                <a:effectLst>
                  <a:outerShdw blurRad="38100" dist="38100" dir="2700000" algn="tl">
                    <a:srgbClr val="C0C0C0"/>
                  </a:outerShdw>
                </a:effectLst>
              </a:rPr>
              <a:t> </a:t>
            </a:r>
            <a:r>
              <a:rPr lang="ar-SA" sz="3600" dirty="0">
                <a:effectLst>
                  <a:outerShdw blurRad="38100" dist="38100" dir="2700000" algn="tl">
                    <a:srgbClr val="C0C0C0"/>
                  </a:outerShdw>
                </a:effectLst>
              </a:rPr>
              <a:t>س7:</a:t>
            </a:r>
            <a:r>
              <a:rPr lang="ar-SA" sz="3600" dirty="0">
                <a:solidFill>
                  <a:schemeClr val="tx1"/>
                </a:solidFill>
              </a:rPr>
              <a:t> </a:t>
            </a:r>
            <a:r>
              <a:rPr lang="ar-SA" sz="3600" dirty="0">
                <a:solidFill>
                  <a:schemeClr val="tx1"/>
                </a:solidFill>
                <a:effectLst>
                  <a:outerShdw blurRad="38100" dist="38100" dir="2700000" algn="tl">
                    <a:srgbClr val="C0C0C0"/>
                  </a:outerShdw>
                </a:effectLst>
              </a:rPr>
              <a:t>ما </a:t>
            </a:r>
            <a:r>
              <a:rPr lang="ar-SA" sz="3600" dirty="0" err="1">
                <a:solidFill>
                  <a:schemeClr val="tx1"/>
                </a:solidFill>
                <a:effectLst>
                  <a:outerShdw blurRad="38100" dist="38100" dir="2700000" algn="tl">
                    <a:srgbClr val="C0C0C0"/>
                  </a:outerShdw>
                </a:effectLst>
              </a:rPr>
              <a:t>هى</a:t>
            </a:r>
            <a:r>
              <a:rPr lang="ar-SA" sz="3600" dirty="0">
                <a:solidFill>
                  <a:schemeClr val="tx1"/>
                </a:solidFill>
                <a:effectLst>
                  <a:outerShdw blurRad="38100" dist="38100" dir="2700000" algn="tl">
                    <a:srgbClr val="C0C0C0"/>
                  </a:outerShdw>
                </a:effectLst>
              </a:rPr>
              <a:t> العلاقة بين علم الاجتماع وعلم النفس </a:t>
            </a:r>
            <a:r>
              <a:rPr lang="ar-SA" sz="3600" dirty="0" err="1">
                <a:solidFill>
                  <a:schemeClr val="tx1"/>
                </a:solidFill>
                <a:effectLst>
                  <a:outerShdw blurRad="38100" dist="38100" dir="2700000" algn="tl">
                    <a:srgbClr val="C0C0C0"/>
                  </a:outerShdw>
                </a:effectLst>
              </a:rPr>
              <a:t>و</a:t>
            </a:r>
            <a:r>
              <a:rPr lang="ar-SA" sz="3600" dirty="0">
                <a:solidFill>
                  <a:schemeClr val="tx1"/>
                </a:solidFill>
                <a:effectLst>
                  <a:outerShdw blurRad="38100" dist="38100" dir="2700000" algn="tl">
                    <a:srgbClr val="C0C0C0"/>
                  </a:outerShdw>
                </a:effectLst>
              </a:rPr>
              <a:t/>
            </a:r>
            <a:br>
              <a:rPr lang="ar-SA" sz="3600" dirty="0">
                <a:solidFill>
                  <a:schemeClr val="tx1"/>
                </a:solidFill>
                <a:effectLst>
                  <a:outerShdw blurRad="38100" dist="38100" dir="2700000" algn="tl">
                    <a:srgbClr val="C0C0C0"/>
                  </a:outerShdw>
                </a:effectLst>
              </a:rPr>
            </a:br>
            <a:r>
              <a:rPr lang="ar-SA" sz="3600" dirty="0">
                <a:solidFill>
                  <a:schemeClr val="tx1"/>
                </a:solidFill>
                <a:effectLst>
                  <a:outerShdw blurRad="38100" dist="38100" dir="2700000" algn="tl">
                    <a:srgbClr val="C0C0C0"/>
                  </a:outerShdw>
                </a:effectLst>
              </a:rPr>
              <a:t>      </a:t>
            </a:r>
            <a:r>
              <a:rPr lang="ar-SA" sz="3600" dirty="0">
                <a:solidFill>
                  <a:srgbClr val="FF3300"/>
                </a:solidFill>
              </a:rPr>
              <a:t>  </a:t>
            </a:r>
            <a:r>
              <a:rPr lang="ar-SA" sz="3600" dirty="0" err="1">
                <a:solidFill>
                  <a:schemeClr val="tx1"/>
                </a:solidFill>
                <a:effectLst>
                  <a:outerShdw blurRad="38100" dist="38100" dir="2700000" algn="tl">
                    <a:srgbClr val="C0C0C0"/>
                  </a:outerShdw>
                </a:effectLst>
              </a:rPr>
              <a:t>الأنثروبولوجيا</a:t>
            </a:r>
            <a:r>
              <a:rPr lang="ar-SA" sz="4000" dirty="0">
                <a:solidFill>
                  <a:srgbClr val="FF3300"/>
                </a:solidFill>
                <a:effectLst>
                  <a:outerShdw blurRad="38100" dist="38100" dir="2700000" algn="tl">
                    <a:srgbClr val="C0C0C0"/>
                  </a:outerShdw>
                </a:effectLst>
              </a:rPr>
              <a:t> </a:t>
            </a:r>
            <a:r>
              <a:rPr lang="ar-SA" sz="3600" dirty="0">
                <a:solidFill>
                  <a:schemeClr val="tx1"/>
                </a:solidFill>
                <a:effectLst>
                  <a:outerShdw blurRad="38100" dist="38100" dir="2700000" algn="tl">
                    <a:srgbClr val="C0C0C0"/>
                  </a:outerShdw>
                </a:effectLst>
              </a:rPr>
              <a:t>؟</a:t>
            </a:r>
            <a:endParaRPr lang="en-US" sz="3600" dirty="0">
              <a:solidFill>
                <a:schemeClr val="tx1"/>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ox(in)">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5236">
                                            <p:txEl>
                                              <p:pRg st="0" end="0"/>
                                            </p:txEl>
                                          </p:spTgt>
                                        </p:tgtEl>
                                        <p:attrNameLst>
                                          <p:attrName>style.visibility</p:attrName>
                                        </p:attrNameLst>
                                      </p:cBhvr>
                                      <p:to>
                                        <p:strVal val="visible"/>
                                      </p:to>
                                    </p:set>
                                    <p:animEffect transition="in" filter="box(in)">
                                      <p:cBhvr>
                                        <p:cTn id="12" dur="500"/>
                                        <p:tgtEl>
                                          <p:spTgt spid="95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5237">
                                            <p:txEl>
                                              <p:pRg st="0" end="0"/>
                                            </p:txEl>
                                          </p:spTgt>
                                        </p:tgtEl>
                                        <p:attrNameLst>
                                          <p:attrName>style.visibility</p:attrName>
                                        </p:attrNameLst>
                                      </p:cBhvr>
                                      <p:to>
                                        <p:strVal val="visible"/>
                                      </p:to>
                                    </p:set>
                                    <p:animEffect transition="in" filter="box(in)">
                                      <p:cBhvr>
                                        <p:cTn id="17" dur="500"/>
                                        <p:tgtEl>
                                          <p:spTgt spid="952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5238">
                                            <p:txEl>
                                              <p:pRg st="0" end="0"/>
                                            </p:txEl>
                                          </p:spTgt>
                                        </p:tgtEl>
                                        <p:attrNameLst>
                                          <p:attrName>style.visibility</p:attrName>
                                        </p:attrNameLst>
                                      </p:cBhvr>
                                      <p:to>
                                        <p:strVal val="visible"/>
                                      </p:to>
                                    </p:set>
                                    <p:animEffect transition="in" filter="box(in)">
                                      <p:cBhvr>
                                        <p:cTn id="22" dur="500"/>
                                        <p:tgtEl>
                                          <p:spTgt spid="9523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5239"/>
                                        </p:tgtEl>
                                        <p:attrNameLst>
                                          <p:attrName>style.visibility</p:attrName>
                                        </p:attrNameLst>
                                      </p:cBhvr>
                                      <p:to>
                                        <p:strVal val="visible"/>
                                      </p:to>
                                    </p:set>
                                    <p:animEffect transition="in" filter="box(in)">
                                      <p:cBhvr>
                                        <p:cTn id="27" dur="500"/>
                                        <p:tgtEl>
                                          <p:spTgt spid="9523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95241">
                                            <p:txEl>
                                              <p:pRg st="0" end="0"/>
                                            </p:txEl>
                                          </p:spTgt>
                                        </p:tgtEl>
                                        <p:attrNameLst>
                                          <p:attrName>style.visibility</p:attrName>
                                        </p:attrNameLst>
                                      </p:cBhvr>
                                      <p:to>
                                        <p:strVal val="visible"/>
                                      </p:to>
                                    </p:set>
                                    <p:animEffect transition="in" filter="box(in)">
                                      <p:cBhvr>
                                        <p:cTn id="32" dur="500"/>
                                        <p:tgtEl>
                                          <p:spTgt spid="9524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95242"/>
                                        </p:tgtEl>
                                        <p:attrNameLst>
                                          <p:attrName>style.visibility</p:attrName>
                                        </p:attrNameLst>
                                      </p:cBhvr>
                                      <p:to>
                                        <p:strVal val="visible"/>
                                      </p:to>
                                    </p:set>
                                    <p:animEffect transition="in" filter="box(in)">
                                      <p:cBhvr>
                                        <p:cTn id="37" dur="500"/>
                                        <p:tgtEl>
                                          <p:spTgt spid="95242"/>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95243"/>
                                        </p:tgtEl>
                                        <p:attrNameLst>
                                          <p:attrName>style.visibility</p:attrName>
                                        </p:attrNameLst>
                                      </p:cBhvr>
                                      <p:to>
                                        <p:strVal val="visible"/>
                                      </p:to>
                                    </p:set>
                                    <p:animEffect transition="in" filter="box(in)">
                                      <p:cBhvr>
                                        <p:cTn id="42" dur="500"/>
                                        <p:tgtEl>
                                          <p:spTgt spid="95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allAtOnce"/>
      <p:bldP spid="95236" grpId="0" build="allAtOnce"/>
      <p:bldP spid="95237" grpId="0" build="allAtOnce"/>
      <p:bldP spid="95238" grpId="0" build="allAtOnce"/>
      <p:bldP spid="95239" grpId="0"/>
      <p:bldP spid="95241" grpId="0" build="allAtOnce"/>
      <p:bldP spid="95242" grpId="0"/>
      <p:bldP spid="95243"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Rot="1" noChangeArrowheads="1"/>
          </p:cNvSpPr>
          <p:nvPr/>
        </p:nvSpPr>
        <p:spPr bwMode="auto">
          <a:xfrm>
            <a:off x="179388" y="0"/>
            <a:ext cx="8964612" cy="955675"/>
          </a:xfrm>
          <a:prstGeom prst="rect">
            <a:avLst/>
          </a:prstGeom>
          <a:noFill/>
          <a:ln w="9525">
            <a:noFill/>
            <a:miter lim="800000"/>
            <a:headEnd/>
            <a:tailEnd/>
          </a:ln>
          <a:effectLst/>
        </p:spPr>
        <p:txBody>
          <a:bodyPr anchor="ctr"/>
          <a:lstStyle/>
          <a:p>
            <a:pPr>
              <a:defRPr/>
            </a:pPr>
            <a:r>
              <a:rPr lang="ar-SA" sz="4400" u="sng">
                <a:effectLst>
                  <a:outerShdw blurRad="38100" dist="38100" dir="2700000" algn="tl">
                    <a:srgbClr val="C0C0C0"/>
                  </a:outerShdw>
                </a:effectLst>
              </a:rPr>
              <a:t>*** أسئلة المحاضرة الرابعة ***</a:t>
            </a:r>
            <a:endParaRPr lang="en-US" sz="4400" u="sng">
              <a:effectLst>
                <a:outerShdw blurRad="38100" dist="38100" dir="2700000" algn="tl">
                  <a:srgbClr val="C0C0C0"/>
                </a:outerShdw>
              </a:effectLst>
            </a:endParaRPr>
          </a:p>
        </p:txBody>
      </p:sp>
      <p:sp>
        <p:nvSpPr>
          <p:cNvPr id="95236" name="Rectangle 4"/>
          <p:cNvSpPr>
            <a:spLocks noRot="1" noChangeArrowheads="1"/>
          </p:cNvSpPr>
          <p:nvPr/>
        </p:nvSpPr>
        <p:spPr bwMode="auto">
          <a:xfrm>
            <a:off x="0" y="620713"/>
            <a:ext cx="9144000" cy="1081087"/>
          </a:xfrm>
          <a:prstGeom prst="rect">
            <a:avLst/>
          </a:prstGeom>
          <a:noFill/>
          <a:ln w="9525">
            <a:noFill/>
            <a:miter lim="800000"/>
            <a:headEnd/>
            <a:tailEnd/>
          </a:ln>
          <a:effectLst/>
        </p:spPr>
        <p:txBody>
          <a:bodyPr anchor="ctr"/>
          <a:lstStyle/>
          <a:p>
            <a:pP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 ما هى أهمية علم الاجتماع بالنسبة للعلوم الاجتماعية ؟</a:t>
            </a:r>
            <a:endParaRPr lang="en-US" sz="3600">
              <a:solidFill>
                <a:schemeClr val="tx1"/>
              </a:solidFill>
              <a:effectLst>
                <a:outerShdw blurRad="38100" dist="38100" dir="2700000" algn="tl">
                  <a:srgbClr val="C0C0C0"/>
                </a:outerShdw>
              </a:effectLst>
            </a:endParaRPr>
          </a:p>
        </p:txBody>
      </p:sp>
      <p:sp>
        <p:nvSpPr>
          <p:cNvPr id="95237" name="Rectangle 5"/>
          <p:cNvSpPr>
            <a:spLocks noRot="1" noChangeArrowheads="1"/>
          </p:cNvSpPr>
          <p:nvPr/>
        </p:nvSpPr>
        <p:spPr bwMode="auto">
          <a:xfrm>
            <a:off x="-180975" y="1557338"/>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س2:</a:t>
            </a:r>
            <a:r>
              <a:rPr lang="ar-SA" sz="3600">
                <a:solidFill>
                  <a:schemeClr val="tx1"/>
                </a:solidFill>
              </a:rPr>
              <a:t> </a:t>
            </a:r>
            <a:r>
              <a:rPr lang="ar-SA" sz="3600">
                <a:solidFill>
                  <a:schemeClr val="tx1"/>
                </a:solidFill>
                <a:effectLst>
                  <a:outerShdw blurRad="38100" dist="38100" dir="2700000" algn="tl">
                    <a:srgbClr val="C0C0C0"/>
                  </a:outerShdw>
                </a:effectLst>
              </a:rPr>
              <a:t>اشرحي علاقة علم الاجتماع بعلم الاقتصاد ؟</a:t>
            </a:r>
            <a:endParaRPr lang="en-US" sz="3600">
              <a:solidFill>
                <a:schemeClr val="tx2"/>
              </a:solidFill>
              <a:effectLst>
                <a:outerShdw blurRad="38100" dist="38100" dir="2700000" algn="tl">
                  <a:srgbClr val="C0C0C0"/>
                </a:outerShdw>
              </a:effectLst>
            </a:endParaRPr>
          </a:p>
        </p:txBody>
      </p:sp>
      <p:sp>
        <p:nvSpPr>
          <p:cNvPr id="95238" name="Rectangle 6"/>
          <p:cNvSpPr>
            <a:spLocks noRot="1" noChangeArrowheads="1"/>
          </p:cNvSpPr>
          <p:nvPr/>
        </p:nvSpPr>
        <p:spPr bwMode="auto">
          <a:xfrm>
            <a:off x="-180975" y="2133600"/>
            <a:ext cx="9324975" cy="10795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س3:</a:t>
            </a:r>
            <a:r>
              <a:rPr lang="ar-SA" sz="3600">
                <a:solidFill>
                  <a:schemeClr val="tx1"/>
                </a:solidFill>
                <a:effectLst>
                  <a:outerShdw blurRad="38100" dist="38100" dir="2700000" algn="tl">
                    <a:srgbClr val="C0C0C0"/>
                  </a:outerShdw>
                </a:effectLst>
              </a:rPr>
              <a:t> ما المقصود بالتكامل</a:t>
            </a:r>
            <a:r>
              <a:rPr lang="en-US" sz="3600">
                <a:solidFill>
                  <a:schemeClr val="tx1"/>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بين علم الاجتماع وعلم الاقتصاد ؟</a:t>
            </a:r>
            <a:endParaRPr lang="en-US" sz="3600">
              <a:solidFill>
                <a:schemeClr val="tx1"/>
              </a:solidFill>
              <a:effectLst>
                <a:outerShdw blurRad="38100" dist="38100" dir="2700000" algn="tl">
                  <a:srgbClr val="C0C0C0"/>
                </a:outerShdw>
              </a:effectLst>
            </a:endParaRPr>
          </a:p>
        </p:txBody>
      </p:sp>
      <p:sp>
        <p:nvSpPr>
          <p:cNvPr id="95239" name="Rectangle 7"/>
          <p:cNvSpPr>
            <a:spLocks noRot="1" noChangeArrowheads="1"/>
          </p:cNvSpPr>
          <p:nvPr/>
        </p:nvSpPr>
        <p:spPr bwMode="auto">
          <a:xfrm>
            <a:off x="393700" y="2997200"/>
            <a:ext cx="8750300" cy="790575"/>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س4:</a:t>
            </a:r>
            <a:r>
              <a:rPr lang="ar-SA" sz="3600">
                <a:solidFill>
                  <a:schemeClr val="tx1"/>
                </a:solidFill>
              </a:rPr>
              <a:t> </a:t>
            </a:r>
            <a:r>
              <a:rPr lang="ar-SA" sz="3600">
                <a:solidFill>
                  <a:schemeClr val="tx1"/>
                </a:solidFill>
                <a:effectLst>
                  <a:outerShdw blurRad="38100" dist="38100" dir="2700000" algn="tl">
                    <a:srgbClr val="C0C0C0"/>
                  </a:outerShdw>
                </a:effectLst>
              </a:rPr>
              <a:t>اشرحي علاقة علم الاجتماع بعلم السياسة</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41" name="Rectangle 9"/>
          <p:cNvSpPr>
            <a:spLocks noRot="1" noChangeArrowheads="1"/>
          </p:cNvSpPr>
          <p:nvPr/>
        </p:nvSpPr>
        <p:spPr bwMode="auto">
          <a:xfrm>
            <a:off x="-323850" y="3716338"/>
            <a:ext cx="9467850" cy="10795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س5:</a:t>
            </a:r>
            <a:r>
              <a:rPr lang="ar-SA" sz="3600">
                <a:solidFill>
                  <a:schemeClr val="tx1"/>
                </a:solidFill>
                <a:effectLst>
                  <a:outerShdw blurRad="38100" dist="38100" dir="2700000" algn="tl">
                    <a:srgbClr val="C0C0C0"/>
                  </a:outerShdw>
                </a:effectLst>
              </a:rPr>
              <a:t> ما المقصود </a:t>
            </a:r>
            <a:r>
              <a:rPr lang="ar-SA">
                <a:solidFill>
                  <a:schemeClr val="tx1"/>
                </a:solidFill>
                <a:effectLst>
                  <a:outerShdw blurRad="38100" dist="38100" dir="2700000" algn="tl">
                    <a:srgbClr val="C0C0C0"/>
                  </a:outerShdw>
                </a:effectLst>
              </a:rPr>
              <a:t>علم الاجتماع السياسي</a:t>
            </a:r>
            <a:r>
              <a:rPr lang="ar-SA" sz="4400" b="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43" name="Rectangle 11"/>
          <p:cNvSpPr>
            <a:spLocks noRot="1" noChangeArrowheads="1"/>
          </p:cNvSpPr>
          <p:nvPr/>
        </p:nvSpPr>
        <p:spPr bwMode="auto">
          <a:xfrm>
            <a:off x="0" y="4797425"/>
            <a:ext cx="9144000" cy="790575"/>
          </a:xfrm>
          <a:prstGeom prst="rect">
            <a:avLst/>
          </a:prstGeom>
          <a:noFill/>
          <a:ln w="9525">
            <a:noFill/>
            <a:miter lim="800000"/>
            <a:headEnd/>
            <a:tailEnd/>
          </a:ln>
          <a:effectLst/>
        </p:spPr>
        <p:txBody>
          <a:bodyPr anchor="ctr"/>
          <a:lstStyle/>
          <a:p>
            <a:pPr algn="r">
              <a:defRPr/>
            </a:pPr>
            <a:r>
              <a:rPr lang="ar-SA" sz="4400">
                <a:effectLst>
                  <a:outerShdw blurRad="38100" dist="38100" dir="2700000" algn="tl">
                    <a:srgbClr val="C0C0C0"/>
                  </a:outerShdw>
                </a:effectLst>
              </a:rPr>
              <a:t> </a:t>
            </a:r>
            <a:r>
              <a:rPr lang="ar-SA" sz="3600">
                <a:effectLst>
                  <a:outerShdw blurRad="38100" dist="38100" dir="2700000" algn="tl">
                    <a:srgbClr val="C0C0C0"/>
                  </a:outerShdw>
                </a:effectLst>
              </a:rPr>
              <a:t>س6:</a:t>
            </a:r>
            <a:r>
              <a:rPr lang="ar-SA" sz="3600">
                <a:solidFill>
                  <a:schemeClr val="tx1"/>
                </a:solidFill>
              </a:rPr>
              <a:t> </a:t>
            </a:r>
            <a:r>
              <a:rPr lang="ar-SA" sz="3600">
                <a:solidFill>
                  <a:schemeClr val="tx1"/>
                </a:solidFill>
                <a:effectLst>
                  <a:outerShdw blurRad="38100" dist="38100" dir="2700000" algn="tl">
                    <a:srgbClr val="C0C0C0"/>
                  </a:outerShdw>
                </a:effectLst>
              </a:rPr>
              <a:t>ما هى العلاقة بين علم الاجتماع وعلم الاقتصاد وعلم السياسة ؟</a:t>
            </a:r>
            <a:endParaRPr lang="en-US" sz="3600">
              <a:solidFill>
                <a:schemeClr val="tx1"/>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ox(in)">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5236">
                                            <p:txEl>
                                              <p:pRg st="0" end="0"/>
                                            </p:txEl>
                                          </p:spTgt>
                                        </p:tgtEl>
                                        <p:attrNameLst>
                                          <p:attrName>style.visibility</p:attrName>
                                        </p:attrNameLst>
                                      </p:cBhvr>
                                      <p:to>
                                        <p:strVal val="visible"/>
                                      </p:to>
                                    </p:set>
                                    <p:animEffect transition="in" filter="box(in)">
                                      <p:cBhvr>
                                        <p:cTn id="12" dur="500"/>
                                        <p:tgtEl>
                                          <p:spTgt spid="95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5237">
                                            <p:txEl>
                                              <p:pRg st="0" end="0"/>
                                            </p:txEl>
                                          </p:spTgt>
                                        </p:tgtEl>
                                        <p:attrNameLst>
                                          <p:attrName>style.visibility</p:attrName>
                                        </p:attrNameLst>
                                      </p:cBhvr>
                                      <p:to>
                                        <p:strVal val="visible"/>
                                      </p:to>
                                    </p:set>
                                    <p:animEffect transition="in" filter="box(in)">
                                      <p:cBhvr>
                                        <p:cTn id="17" dur="500"/>
                                        <p:tgtEl>
                                          <p:spTgt spid="952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5238">
                                            <p:txEl>
                                              <p:pRg st="0" end="0"/>
                                            </p:txEl>
                                          </p:spTgt>
                                        </p:tgtEl>
                                        <p:attrNameLst>
                                          <p:attrName>style.visibility</p:attrName>
                                        </p:attrNameLst>
                                      </p:cBhvr>
                                      <p:to>
                                        <p:strVal val="visible"/>
                                      </p:to>
                                    </p:set>
                                    <p:animEffect transition="in" filter="box(in)">
                                      <p:cBhvr>
                                        <p:cTn id="22" dur="500"/>
                                        <p:tgtEl>
                                          <p:spTgt spid="9523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5239"/>
                                        </p:tgtEl>
                                        <p:attrNameLst>
                                          <p:attrName>style.visibility</p:attrName>
                                        </p:attrNameLst>
                                      </p:cBhvr>
                                      <p:to>
                                        <p:strVal val="visible"/>
                                      </p:to>
                                    </p:set>
                                    <p:animEffect transition="in" filter="box(in)">
                                      <p:cBhvr>
                                        <p:cTn id="27" dur="500"/>
                                        <p:tgtEl>
                                          <p:spTgt spid="9523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95241">
                                            <p:txEl>
                                              <p:pRg st="0" end="0"/>
                                            </p:txEl>
                                          </p:spTgt>
                                        </p:tgtEl>
                                        <p:attrNameLst>
                                          <p:attrName>style.visibility</p:attrName>
                                        </p:attrNameLst>
                                      </p:cBhvr>
                                      <p:to>
                                        <p:strVal val="visible"/>
                                      </p:to>
                                    </p:set>
                                    <p:animEffect transition="in" filter="box(in)">
                                      <p:cBhvr>
                                        <p:cTn id="32" dur="500"/>
                                        <p:tgtEl>
                                          <p:spTgt spid="9524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95243"/>
                                        </p:tgtEl>
                                        <p:attrNameLst>
                                          <p:attrName>style.visibility</p:attrName>
                                        </p:attrNameLst>
                                      </p:cBhvr>
                                      <p:to>
                                        <p:strVal val="visible"/>
                                      </p:to>
                                    </p:set>
                                    <p:animEffect transition="in" filter="box(in)">
                                      <p:cBhvr>
                                        <p:cTn id="37" dur="500"/>
                                        <p:tgtEl>
                                          <p:spTgt spid="95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allAtOnce"/>
      <p:bldP spid="95236" grpId="0" build="allAtOnce"/>
      <p:bldP spid="95237" grpId="0" build="allAtOnce"/>
      <p:bldP spid="95238" grpId="0" build="allAtOnce"/>
      <p:bldP spid="95239" grpId="0"/>
      <p:bldP spid="95241" grpId="0" build="allAtOnce"/>
      <p:bldP spid="95243"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Rot="1" noChangeArrowheads="1"/>
          </p:cNvSpPr>
          <p:nvPr/>
        </p:nvSpPr>
        <p:spPr bwMode="auto">
          <a:xfrm>
            <a:off x="179388" y="0"/>
            <a:ext cx="8964612" cy="955675"/>
          </a:xfrm>
          <a:prstGeom prst="rect">
            <a:avLst/>
          </a:prstGeom>
          <a:noFill/>
          <a:ln w="9525">
            <a:noFill/>
            <a:miter lim="800000"/>
            <a:headEnd/>
            <a:tailEnd/>
          </a:ln>
          <a:effectLst/>
        </p:spPr>
        <p:txBody>
          <a:bodyPr anchor="ctr"/>
          <a:lstStyle/>
          <a:p>
            <a:pPr>
              <a:defRPr/>
            </a:pPr>
            <a:r>
              <a:rPr lang="ar-SA" sz="4400" u="sng">
                <a:effectLst>
                  <a:outerShdw blurRad="38100" dist="38100" dir="2700000" algn="tl">
                    <a:srgbClr val="C0C0C0"/>
                  </a:outerShdw>
                </a:effectLst>
              </a:rPr>
              <a:t>*** أسئلة المحاضرة الخامسة ***</a:t>
            </a:r>
            <a:endParaRPr lang="en-US" sz="4400" u="sng">
              <a:effectLst>
                <a:outerShdw blurRad="38100" dist="38100" dir="2700000" algn="tl">
                  <a:srgbClr val="C0C0C0"/>
                </a:outerShdw>
              </a:effectLst>
            </a:endParaRPr>
          </a:p>
        </p:txBody>
      </p:sp>
      <p:sp>
        <p:nvSpPr>
          <p:cNvPr id="95236" name="Rectangle 4"/>
          <p:cNvSpPr>
            <a:spLocks noRot="1" noChangeArrowheads="1"/>
          </p:cNvSpPr>
          <p:nvPr/>
        </p:nvSpPr>
        <p:spPr bwMode="auto">
          <a:xfrm>
            <a:off x="0" y="620713"/>
            <a:ext cx="9144000" cy="10810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 ما المقصود بالثقافة  ؟</a:t>
            </a:r>
            <a:endParaRPr lang="en-US" sz="3600">
              <a:solidFill>
                <a:schemeClr val="tx1"/>
              </a:solidFill>
              <a:effectLst>
                <a:outerShdw blurRad="38100" dist="38100" dir="2700000" algn="tl">
                  <a:srgbClr val="C0C0C0"/>
                </a:outerShdw>
              </a:effectLst>
            </a:endParaRPr>
          </a:p>
        </p:txBody>
      </p:sp>
      <p:sp>
        <p:nvSpPr>
          <p:cNvPr id="95237" name="Rectangle 5"/>
          <p:cNvSpPr>
            <a:spLocks noRot="1" noChangeArrowheads="1"/>
          </p:cNvSpPr>
          <p:nvPr/>
        </p:nvSpPr>
        <p:spPr bwMode="auto">
          <a:xfrm>
            <a:off x="-180975" y="1557338"/>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س2:</a:t>
            </a:r>
            <a:r>
              <a:rPr lang="ar-SA" sz="3600">
                <a:solidFill>
                  <a:schemeClr val="tx1"/>
                </a:solidFill>
              </a:rPr>
              <a:t> </a:t>
            </a:r>
            <a:r>
              <a:rPr lang="ar-SA" sz="3600">
                <a:solidFill>
                  <a:schemeClr val="tx1"/>
                </a:solidFill>
                <a:effectLst>
                  <a:outerShdw blurRad="38100" dist="38100" dir="2700000" algn="tl">
                    <a:srgbClr val="C0C0C0"/>
                  </a:outerShdw>
                </a:effectLst>
              </a:rPr>
              <a:t>اشرحي تطور مفهوم الثقافة ؟</a:t>
            </a:r>
            <a:endParaRPr lang="en-US" sz="3600">
              <a:solidFill>
                <a:schemeClr val="tx2"/>
              </a:solidFill>
              <a:effectLst>
                <a:outerShdw blurRad="38100" dist="38100" dir="2700000" algn="tl">
                  <a:srgbClr val="C0C0C0"/>
                </a:outerShdw>
              </a:effectLst>
            </a:endParaRPr>
          </a:p>
        </p:txBody>
      </p:sp>
      <p:sp>
        <p:nvSpPr>
          <p:cNvPr id="95238" name="Rectangle 6"/>
          <p:cNvSpPr>
            <a:spLocks noRot="1" noChangeArrowheads="1"/>
          </p:cNvSpPr>
          <p:nvPr/>
        </p:nvSpPr>
        <p:spPr bwMode="auto">
          <a:xfrm>
            <a:off x="-146050" y="2349500"/>
            <a:ext cx="9290050" cy="21590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س3:</a:t>
            </a:r>
            <a:r>
              <a:rPr lang="ar-SA" sz="3600">
                <a:solidFill>
                  <a:schemeClr val="tx1"/>
                </a:solidFill>
                <a:effectLst>
                  <a:outerShdw blurRad="38100" dist="38100" dir="2700000" algn="tl">
                    <a:srgbClr val="C0C0C0"/>
                  </a:outerShdw>
                </a:effectLst>
              </a:rPr>
              <a:t> ” </a:t>
            </a:r>
            <a:r>
              <a:rPr lang="ar-SA" sz="3600">
                <a:solidFill>
                  <a:schemeClr val="tx2"/>
                </a:solidFill>
                <a:effectLst>
                  <a:outerShdw blurRad="38100" dist="38100" dir="2700000" algn="tl">
                    <a:srgbClr val="C0C0C0"/>
                  </a:outerShdw>
                </a:effectLst>
              </a:rPr>
              <a:t>الثقافة ظاهرة عامة توجد في جميع المجتمعات الإنسانية وتؤثر في عملية التفاعل الاجتماعي والعلاقات الاجتماعية ” اشرحي هذه العبارة مع توضيح مفهوم الثقافة وخصائصها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39" name="Rectangle 7"/>
          <p:cNvSpPr>
            <a:spLocks noRot="1" noChangeArrowheads="1"/>
          </p:cNvSpPr>
          <p:nvPr/>
        </p:nvSpPr>
        <p:spPr bwMode="auto">
          <a:xfrm>
            <a:off x="539750" y="4437063"/>
            <a:ext cx="8750300" cy="790575"/>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س4:</a:t>
            </a:r>
            <a:r>
              <a:rPr lang="ar-SA" sz="3600">
                <a:solidFill>
                  <a:schemeClr val="tx1"/>
                </a:solidFill>
              </a:rPr>
              <a:t> </a:t>
            </a:r>
            <a:r>
              <a:rPr lang="ar-SA" sz="3600">
                <a:solidFill>
                  <a:schemeClr val="tx1"/>
                </a:solidFill>
                <a:effectLst>
                  <a:outerShdw blurRad="38100" dist="38100" dir="2700000" algn="tl">
                    <a:srgbClr val="C0C0C0"/>
                  </a:outerShdw>
                </a:effectLst>
              </a:rPr>
              <a:t>اذكري خصائص الثقافة</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ox(in)">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5236">
                                            <p:txEl>
                                              <p:pRg st="0" end="0"/>
                                            </p:txEl>
                                          </p:spTgt>
                                        </p:tgtEl>
                                        <p:attrNameLst>
                                          <p:attrName>style.visibility</p:attrName>
                                        </p:attrNameLst>
                                      </p:cBhvr>
                                      <p:to>
                                        <p:strVal val="visible"/>
                                      </p:to>
                                    </p:set>
                                    <p:animEffect transition="in" filter="box(in)">
                                      <p:cBhvr>
                                        <p:cTn id="12" dur="500"/>
                                        <p:tgtEl>
                                          <p:spTgt spid="95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5237">
                                            <p:txEl>
                                              <p:pRg st="0" end="0"/>
                                            </p:txEl>
                                          </p:spTgt>
                                        </p:tgtEl>
                                        <p:attrNameLst>
                                          <p:attrName>style.visibility</p:attrName>
                                        </p:attrNameLst>
                                      </p:cBhvr>
                                      <p:to>
                                        <p:strVal val="visible"/>
                                      </p:to>
                                    </p:set>
                                    <p:animEffect transition="in" filter="box(in)">
                                      <p:cBhvr>
                                        <p:cTn id="17" dur="500"/>
                                        <p:tgtEl>
                                          <p:spTgt spid="952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5238">
                                            <p:txEl>
                                              <p:pRg st="0" end="0"/>
                                            </p:txEl>
                                          </p:spTgt>
                                        </p:tgtEl>
                                        <p:attrNameLst>
                                          <p:attrName>style.visibility</p:attrName>
                                        </p:attrNameLst>
                                      </p:cBhvr>
                                      <p:to>
                                        <p:strVal val="visible"/>
                                      </p:to>
                                    </p:set>
                                    <p:animEffect transition="in" filter="box(in)">
                                      <p:cBhvr>
                                        <p:cTn id="22" dur="500"/>
                                        <p:tgtEl>
                                          <p:spTgt spid="9523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5239"/>
                                        </p:tgtEl>
                                        <p:attrNameLst>
                                          <p:attrName>style.visibility</p:attrName>
                                        </p:attrNameLst>
                                      </p:cBhvr>
                                      <p:to>
                                        <p:strVal val="visible"/>
                                      </p:to>
                                    </p:set>
                                    <p:animEffect transition="in" filter="box(in)">
                                      <p:cBhvr>
                                        <p:cTn id="27" dur="500"/>
                                        <p:tgtEl>
                                          <p:spTgt spid="95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allAtOnce"/>
      <p:bldP spid="95236" grpId="0" build="allAtOnce"/>
      <p:bldP spid="95237" grpId="0" build="allAtOnce"/>
      <p:bldP spid="95238" grpId="0" build="allAtOnce"/>
      <p:bldP spid="95239"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Rot="1" noChangeArrowheads="1"/>
          </p:cNvSpPr>
          <p:nvPr/>
        </p:nvSpPr>
        <p:spPr bwMode="auto">
          <a:xfrm>
            <a:off x="179388" y="0"/>
            <a:ext cx="8964612" cy="955675"/>
          </a:xfrm>
          <a:prstGeom prst="rect">
            <a:avLst/>
          </a:prstGeom>
          <a:noFill/>
          <a:ln w="9525">
            <a:noFill/>
            <a:miter lim="800000"/>
            <a:headEnd/>
            <a:tailEnd/>
          </a:ln>
          <a:effectLst/>
        </p:spPr>
        <p:txBody>
          <a:bodyPr anchor="ctr"/>
          <a:lstStyle/>
          <a:p>
            <a:pPr>
              <a:defRPr/>
            </a:pPr>
            <a:r>
              <a:rPr lang="ar-SA" sz="4400" u="sng">
                <a:effectLst>
                  <a:outerShdw blurRad="38100" dist="38100" dir="2700000" algn="tl">
                    <a:srgbClr val="C0C0C0"/>
                  </a:outerShdw>
                </a:effectLst>
              </a:rPr>
              <a:t>*** أسئلة المحاضرة الخامسة ***</a:t>
            </a:r>
            <a:endParaRPr lang="en-US" sz="4400" u="sng">
              <a:effectLst>
                <a:outerShdw blurRad="38100" dist="38100" dir="2700000" algn="tl">
                  <a:srgbClr val="C0C0C0"/>
                </a:outerShdw>
              </a:effectLst>
            </a:endParaRPr>
          </a:p>
        </p:txBody>
      </p:sp>
      <p:sp>
        <p:nvSpPr>
          <p:cNvPr id="95236" name="Rectangle 4"/>
          <p:cNvSpPr>
            <a:spLocks noRot="1" noChangeArrowheads="1"/>
          </p:cNvSpPr>
          <p:nvPr/>
        </p:nvSpPr>
        <p:spPr bwMode="auto">
          <a:xfrm>
            <a:off x="0" y="620713"/>
            <a:ext cx="9144000" cy="10810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 اذكري خصائص الثقافة</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37" name="Rectangle 5"/>
          <p:cNvSpPr>
            <a:spLocks noRot="1" noChangeArrowheads="1"/>
          </p:cNvSpPr>
          <p:nvPr/>
        </p:nvSpPr>
        <p:spPr bwMode="auto">
          <a:xfrm>
            <a:off x="-180975" y="1785926"/>
            <a:ext cx="9324975" cy="720725"/>
          </a:xfrm>
          <a:prstGeom prst="rect">
            <a:avLst/>
          </a:prstGeom>
          <a:noFill/>
          <a:ln w="9525">
            <a:noFill/>
            <a:miter lim="800000"/>
            <a:headEnd/>
            <a:tailEnd/>
          </a:ln>
          <a:effectLst/>
        </p:spPr>
        <p:txBody>
          <a:bodyPr anchor="ctr"/>
          <a:lstStyle/>
          <a:p>
            <a:pPr algn="r">
              <a:defRPr/>
            </a:pPr>
            <a:r>
              <a:rPr lang="ar-SA" sz="3600" dirty="0">
                <a:effectLst>
                  <a:outerShdw blurRad="38100" dist="38100" dir="2700000" algn="tl">
                    <a:srgbClr val="C0C0C0"/>
                  </a:outerShdw>
                </a:effectLst>
              </a:rPr>
              <a:t>س2:</a:t>
            </a:r>
            <a:r>
              <a:rPr lang="ar-SA" sz="3600" dirty="0">
                <a:solidFill>
                  <a:schemeClr val="tx1"/>
                </a:solidFill>
              </a:rPr>
              <a:t> </a:t>
            </a:r>
            <a:r>
              <a:rPr lang="ar-SA" sz="3600" dirty="0">
                <a:solidFill>
                  <a:schemeClr val="tx1"/>
                </a:solidFill>
                <a:effectLst>
                  <a:outerShdw blurRad="38100" dist="38100" dir="2700000" algn="tl">
                    <a:srgbClr val="C0C0C0"/>
                  </a:outerShdw>
                </a:effectLst>
              </a:rPr>
              <a:t>ما المقصود بمفهوم</a:t>
            </a:r>
            <a:r>
              <a:rPr lang="ar-SA" sz="4000" dirty="0">
                <a:solidFill>
                  <a:schemeClr val="tx1"/>
                </a:solidFill>
                <a:effectLst>
                  <a:outerShdw blurRad="38100" dist="38100" dir="2700000" algn="tl">
                    <a:srgbClr val="C0C0C0"/>
                  </a:outerShdw>
                </a:effectLst>
              </a:rPr>
              <a:t> العموميات</a:t>
            </a:r>
            <a:r>
              <a:rPr lang="ar-SA" sz="4000" dirty="0">
                <a:solidFill>
                  <a:srgbClr val="FF3300"/>
                </a:solidFill>
              </a:rPr>
              <a:t> </a:t>
            </a:r>
            <a:r>
              <a:rPr lang="ar-SA" sz="3600" dirty="0">
                <a:solidFill>
                  <a:schemeClr val="tx1"/>
                </a:solidFill>
                <a:effectLst>
                  <a:outerShdw blurRad="38100" dist="38100" dir="2700000" algn="tl">
                    <a:srgbClr val="C0C0C0"/>
                  </a:outerShdw>
                </a:effectLst>
              </a:rPr>
              <a:t>؟</a:t>
            </a:r>
            <a:endParaRPr lang="en-US" sz="3600" dirty="0">
              <a:solidFill>
                <a:schemeClr val="tx1"/>
              </a:solidFill>
              <a:effectLst>
                <a:outerShdw blurRad="38100" dist="38100" dir="2700000" algn="tl">
                  <a:srgbClr val="C0C0C0"/>
                </a:outerShdw>
              </a:effectLst>
            </a:endParaRPr>
          </a:p>
        </p:txBody>
      </p:sp>
      <p:sp>
        <p:nvSpPr>
          <p:cNvPr id="95238" name="Rectangle 6"/>
          <p:cNvSpPr>
            <a:spLocks noRot="1" noChangeArrowheads="1"/>
          </p:cNvSpPr>
          <p:nvPr/>
        </p:nvSpPr>
        <p:spPr bwMode="auto">
          <a:xfrm>
            <a:off x="0" y="2786058"/>
            <a:ext cx="9290050" cy="1873250"/>
          </a:xfrm>
          <a:prstGeom prst="rect">
            <a:avLst/>
          </a:prstGeom>
          <a:noFill/>
          <a:ln w="9525">
            <a:noFill/>
            <a:miter lim="800000"/>
            <a:headEnd/>
            <a:tailEnd/>
          </a:ln>
          <a:effectLst/>
        </p:spPr>
        <p:txBody>
          <a:bodyPr anchor="ctr"/>
          <a:lstStyle/>
          <a:p>
            <a:pPr algn="r">
              <a:defRPr/>
            </a:pPr>
            <a:r>
              <a:rPr lang="ar-SA" sz="3600" dirty="0">
                <a:effectLst>
                  <a:outerShdw blurRad="38100" dist="38100" dir="2700000" algn="tl">
                    <a:srgbClr val="C0C0C0"/>
                  </a:outerShdw>
                </a:effectLst>
              </a:rPr>
              <a:t>س3:</a:t>
            </a:r>
            <a:r>
              <a:rPr lang="ar-SA" sz="3600" dirty="0">
                <a:solidFill>
                  <a:schemeClr val="tx1"/>
                </a:solidFill>
                <a:effectLst>
                  <a:outerShdw blurRad="38100" dist="38100" dir="2700000" algn="tl">
                    <a:srgbClr val="C0C0C0"/>
                  </a:outerShdw>
                </a:effectLst>
              </a:rPr>
              <a:t> ” </a:t>
            </a:r>
            <a:r>
              <a:rPr lang="ar-SA" sz="3600" dirty="0">
                <a:solidFill>
                  <a:schemeClr val="tx2"/>
                </a:solidFill>
                <a:effectLst>
                  <a:outerShdw blurRad="38100" dist="38100" dir="2700000" algn="tl">
                    <a:srgbClr val="C0C0C0"/>
                  </a:outerShdw>
                </a:effectLst>
              </a:rPr>
              <a:t>المجتمعات توجد اختلافات ثقافية متعددة بين سكانها الذين يتباينون من حيث الدين والمهنة</a:t>
            </a:r>
            <a:r>
              <a:rPr lang="ar-SA" sz="3600" dirty="0">
                <a:solidFill>
                  <a:schemeClr val="tx2"/>
                </a:solidFill>
              </a:rPr>
              <a:t> </a:t>
            </a:r>
            <a:r>
              <a:rPr lang="ar-SA" sz="3600" dirty="0">
                <a:solidFill>
                  <a:schemeClr val="tx2"/>
                </a:solidFill>
                <a:effectLst>
                  <a:outerShdw blurRad="38100" dist="38100" dir="2700000" algn="tl">
                    <a:srgbClr val="C0C0C0"/>
                  </a:outerShdw>
                </a:effectLst>
              </a:rPr>
              <a:t>” اشرحي هذه العبارة مع توضيح وخصائص الثقافة والتكامل الثقافي </a:t>
            </a:r>
            <a:r>
              <a:rPr lang="ar-SA" sz="3600" dirty="0">
                <a:solidFill>
                  <a:schemeClr val="tx1"/>
                </a:solidFill>
                <a:effectLst>
                  <a:outerShdw blurRad="38100" dist="38100" dir="2700000" algn="tl">
                    <a:srgbClr val="C0C0C0"/>
                  </a:outerShdw>
                </a:effectLst>
              </a:rPr>
              <a:t>؟</a:t>
            </a:r>
            <a:endParaRPr lang="en-US" sz="3600" dirty="0">
              <a:solidFill>
                <a:schemeClr val="tx1"/>
              </a:solidFill>
              <a:effectLst>
                <a:outerShdw blurRad="38100" dist="38100" dir="2700000" algn="tl">
                  <a:srgbClr val="C0C0C0"/>
                </a:outerShdw>
              </a:effectLst>
            </a:endParaRPr>
          </a:p>
        </p:txBody>
      </p:sp>
      <p:sp>
        <p:nvSpPr>
          <p:cNvPr id="95239" name="Rectangle 7"/>
          <p:cNvSpPr>
            <a:spLocks noRot="1" noChangeArrowheads="1"/>
          </p:cNvSpPr>
          <p:nvPr/>
        </p:nvSpPr>
        <p:spPr bwMode="auto">
          <a:xfrm>
            <a:off x="393700" y="5072074"/>
            <a:ext cx="8750300" cy="790575"/>
          </a:xfrm>
          <a:prstGeom prst="rect">
            <a:avLst/>
          </a:prstGeom>
          <a:noFill/>
          <a:ln w="9525">
            <a:noFill/>
            <a:miter lim="800000"/>
            <a:headEnd/>
            <a:tailEnd/>
          </a:ln>
          <a:effectLst/>
        </p:spPr>
        <p:txBody>
          <a:bodyPr anchor="ctr"/>
          <a:lstStyle/>
          <a:p>
            <a:pPr algn="r">
              <a:defRPr/>
            </a:pPr>
            <a:r>
              <a:rPr lang="ar-SA" sz="4400" dirty="0"/>
              <a:t> </a:t>
            </a:r>
            <a:r>
              <a:rPr lang="ar-SA" sz="3600" dirty="0">
                <a:effectLst>
                  <a:outerShdw blurRad="38100" dist="38100" dir="2700000" algn="tl">
                    <a:srgbClr val="C0C0C0"/>
                  </a:outerShdw>
                </a:effectLst>
              </a:rPr>
              <a:t>س4:</a:t>
            </a:r>
            <a:r>
              <a:rPr lang="ar-SA" sz="3600" dirty="0">
                <a:solidFill>
                  <a:schemeClr val="tx1"/>
                </a:solidFill>
              </a:rPr>
              <a:t> </a:t>
            </a:r>
            <a:r>
              <a:rPr lang="ar-SA" sz="3600" dirty="0">
                <a:solidFill>
                  <a:schemeClr val="tx1"/>
                </a:solidFill>
                <a:effectLst>
                  <a:outerShdw blurRad="38100" dist="38100" dir="2700000" algn="tl">
                    <a:srgbClr val="C0C0C0"/>
                  </a:outerShdw>
                </a:effectLst>
              </a:rPr>
              <a:t>اذكري أنواع الثقافات</a:t>
            </a:r>
            <a:r>
              <a:rPr lang="ar-SA" sz="4000" dirty="0">
                <a:solidFill>
                  <a:srgbClr val="FF3300"/>
                </a:solidFill>
                <a:effectLst>
                  <a:outerShdw blurRad="38100" dist="38100" dir="2700000" algn="tl">
                    <a:srgbClr val="C0C0C0"/>
                  </a:outerShdw>
                </a:effectLst>
              </a:rPr>
              <a:t> </a:t>
            </a:r>
            <a:r>
              <a:rPr lang="ar-SA" sz="3600" dirty="0">
                <a:solidFill>
                  <a:schemeClr val="tx1"/>
                </a:solidFill>
                <a:effectLst>
                  <a:outerShdw blurRad="38100" dist="38100" dir="2700000" algn="tl">
                    <a:srgbClr val="C0C0C0"/>
                  </a:outerShdw>
                </a:effectLst>
              </a:rPr>
              <a:t>؟</a:t>
            </a:r>
            <a:endParaRPr lang="en-US" sz="3600" dirty="0">
              <a:solidFill>
                <a:schemeClr val="tx1"/>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ox(in)">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5236">
                                            <p:txEl>
                                              <p:pRg st="0" end="0"/>
                                            </p:txEl>
                                          </p:spTgt>
                                        </p:tgtEl>
                                        <p:attrNameLst>
                                          <p:attrName>style.visibility</p:attrName>
                                        </p:attrNameLst>
                                      </p:cBhvr>
                                      <p:to>
                                        <p:strVal val="visible"/>
                                      </p:to>
                                    </p:set>
                                    <p:animEffect transition="in" filter="box(in)">
                                      <p:cBhvr>
                                        <p:cTn id="12" dur="500"/>
                                        <p:tgtEl>
                                          <p:spTgt spid="95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5237">
                                            <p:txEl>
                                              <p:pRg st="0" end="0"/>
                                            </p:txEl>
                                          </p:spTgt>
                                        </p:tgtEl>
                                        <p:attrNameLst>
                                          <p:attrName>style.visibility</p:attrName>
                                        </p:attrNameLst>
                                      </p:cBhvr>
                                      <p:to>
                                        <p:strVal val="visible"/>
                                      </p:to>
                                    </p:set>
                                    <p:animEffect transition="in" filter="box(in)">
                                      <p:cBhvr>
                                        <p:cTn id="17" dur="500"/>
                                        <p:tgtEl>
                                          <p:spTgt spid="952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5238">
                                            <p:txEl>
                                              <p:pRg st="0" end="0"/>
                                            </p:txEl>
                                          </p:spTgt>
                                        </p:tgtEl>
                                        <p:attrNameLst>
                                          <p:attrName>style.visibility</p:attrName>
                                        </p:attrNameLst>
                                      </p:cBhvr>
                                      <p:to>
                                        <p:strVal val="visible"/>
                                      </p:to>
                                    </p:set>
                                    <p:animEffect transition="in" filter="box(in)">
                                      <p:cBhvr>
                                        <p:cTn id="22" dur="500"/>
                                        <p:tgtEl>
                                          <p:spTgt spid="9523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5239"/>
                                        </p:tgtEl>
                                        <p:attrNameLst>
                                          <p:attrName>style.visibility</p:attrName>
                                        </p:attrNameLst>
                                      </p:cBhvr>
                                      <p:to>
                                        <p:strVal val="visible"/>
                                      </p:to>
                                    </p:set>
                                    <p:animEffect transition="in" filter="box(in)">
                                      <p:cBhvr>
                                        <p:cTn id="27" dur="500"/>
                                        <p:tgtEl>
                                          <p:spTgt spid="95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allAtOnce"/>
      <p:bldP spid="95236" grpId="0" build="allAtOnce"/>
      <p:bldP spid="95237" grpId="0" build="allAtOnce"/>
      <p:bldP spid="95238" grpId="0" build="allAtOnce"/>
      <p:bldP spid="95239"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Rot="1" noChangeArrowheads="1"/>
          </p:cNvSpPr>
          <p:nvPr/>
        </p:nvSpPr>
        <p:spPr bwMode="auto">
          <a:xfrm>
            <a:off x="179388" y="0"/>
            <a:ext cx="8964612" cy="955675"/>
          </a:xfrm>
          <a:prstGeom prst="rect">
            <a:avLst/>
          </a:prstGeom>
          <a:noFill/>
          <a:ln w="9525">
            <a:noFill/>
            <a:miter lim="800000"/>
            <a:headEnd/>
            <a:tailEnd/>
          </a:ln>
          <a:effectLst/>
        </p:spPr>
        <p:txBody>
          <a:bodyPr anchor="ctr"/>
          <a:lstStyle/>
          <a:p>
            <a:pPr>
              <a:defRPr/>
            </a:pPr>
            <a:r>
              <a:rPr lang="ar-SA" sz="4400" u="sng">
                <a:effectLst>
                  <a:outerShdw blurRad="38100" dist="38100" dir="2700000" algn="tl">
                    <a:srgbClr val="C0C0C0"/>
                  </a:outerShdw>
                </a:effectLst>
              </a:rPr>
              <a:t>*** أسئلة المحاضرة السابعة ***</a:t>
            </a:r>
            <a:endParaRPr lang="en-US" sz="4400" u="sng">
              <a:effectLst>
                <a:outerShdw blurRad="38100" dist="38100" dir="2700000" algn="tl">
                  <a:srgbClr val="C0C0C0"/>
                </a:outerShdw>
              </a:effectLst>
            </a:endParaRPr>
          </a:p>
        </p:txBody>
      </p:sp>
      <p:sp>
        <p:nvSpPr>
          <p:cNvPr id="95236" name="Rectangle 4"/>
          <p:cNvSpPr>
            <a:spLocks noRot="1" noChangeArrowheads="1"/>
          </p:cNvSpPr>
          <p:nvPr/>
        </p:nvSpPr>
        <p:spPr bwMode="auto">
          <a:xfrm>
            <a:off x="0" y="620713"/>
            <a:ext cx="9144000" cy="10810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 ما المقصود </a:t>
            </a:r>
            <a:r>
              <a:rPr lang="ar-SA" sz="3600">
                <a:solidFill>
                  <a:schemeClr val="tx2"/>
                </a:solidFill>
                <a:effectLst>
                  <a:outerShdw blurRad="38100" dist="38100" dir="2700000" algn="tl">
                    <a:srgbClr val="C0C0C0"/>
                  </a:outerShdw>
                </a:effectLst>
              </a:rPr>
              <a:t>بالعمليات الاجتماعية</a:t>
            </a:r>
            <a:r>
              <a:rPr lang="ar-SA" sz="3600">
                <a:solidFill>
                  <a:schemeClr val="tx1"/>
                </a:solidFill>
                <a:effectLst>
                  <a:outerShdw blurRad="38100" dist="38100" dir="2700000" algn="tl">
                    <a:srgbClr val="C0C0C0"/>
                  </a:outerShdw>
                </a:effectLst>
              </a:rPr>
              <a:t> ؟</a:t>
            </a:r>
            <a:endParaRPr lang="en-US" sz="3600">
              <a:solidFill>
                <a:schemeClr val="tx1"/>
              </a:solidFill>
              <a:effectLst>
                <a:outerShdw blurRad="38100" dist="38100" dir="2700000" algn="tl">
                  <a:srgbClr val="C0C0C0"/>
                </a:outerShdw>
              </a:effectLst>
            </a:endParaRPr>
          </a:p>
        </p:txBody>
      </p:sp>
      <p:sp>
        <p:nvSpPr>
          <p:cNvPr id="95237" name="Rectangle 5"/>
          <p:cNvSpPr>
            <a:spLocks noRot="1" noChangeArrowheads="1"/>
          </p:cNvSpPr>
          <p:nvPr/>
        </p:nvSpPr>
        <p:spPr bwMode="auto">
          <a:xfrm>
            <a:off x="-180975" y="1928802"/>
            <a:ext cx="9324975" cy="720725"/>
          </a:xfrm>
          <a:prstGeom prst="rect">
            <a:avLst/>
          </a:prstGeom>
          <a:noFill/>
          <a:ln w="9525">
            <a:noFill/>
            <a:miter lim="800000"/>
            <a:headEnd/>
            <a:tailEnd/>
          </a:ln>
          <a:effectLst/>
        </p:spPr>
        <p:txBody>
          <a:bodyPr anchor="ctr"/>
          <a:lstStyle/>
          <a:p>
            <a:pPr algn="r">
              <a:defRPr/>
            </a:pPr>
            <a:r>
              <a:rPr lang="ar-SA" sz="3600" dirty="0">
                <a:effectLst>
                  <a:outerShdw blurRad="38100" dist="38100" dir="2700000" algn="tl">
                    <a:srgbClr val="C0C0C0"/>
                  </a:outerShdw>
                </a:effectLst>
              </a:rPr>
              <a:t>س2:</a:t>
            </a:r>
            <a:r>
              <a:rPr lang="ar-SA" sz="3600" dirty="0">
                <a:solidFill>
                  <a:schemeClr val="tx1"/>
                </a:solidFill>
              </a:rPr>
              <a:t> </a:t>
            </a:r>
            <a:r>
              <a:rPr lang="ar-SA" sz="3600" dirty="0">
                <a:solidFill>
                  <a:schemeClr val="tx1"/>
                </a:solidFill>
                <a:effectLst>
                  <a:outerShdw blurRad="38100" dist="38100" dir="2700000" algn="tl">
                    <a:srgbClr val="C0C0C0"/>
                  </a:outerShdw>
                </a:effectLst>
              </a:rPr>
              <a:t>اشرحي أنواع </a:t>
            </a:r>
            <a:r>
              <a:rPr lang="ar-SA" sz="3600" dirty="0">
                <a:solidFill>
                  <a:schemeClr val="tx2"/>
                </a:solidFill>
                <a:effectLst>
                  <a:outerShdw blurRad="38100" dist="38100" dir="2700000" algn="tl">
                    <a:srgbClr val="C0C0C0"/>
                  </a:outerShdw>
                </a:effectLst>
              </a:rPr>
              <a:t>العمليات الاجتماعية</a:t>
            </a:r>
            <a:r>
              <a:rPr lang="ar-SA" sz="3600" dirty="0">
                <a:solidFill>
                  <a:schemeClr val="tx1"/>
                </a:solidFill>
                <a:effectLst>
                  <a:outerShdw blurRad="38100" dist="38100" dir="2700000" algn="tl">
                    <a:srgbClr val="C0C0C0"/>
                  </a:outerShdw>
                </a:effectLst>
              </a:rPr>
              <a:t> ؟</a:t>
            </a:r>
            <a:endParaRPr lang="en-US" sz="3600" dirty="0">
              <a:solidFill>
                <a:schemeClr val="tx1"/>
              </a:solidFill>
              <a:effectLst>
                <a:outerShdw blurRad="38100" dist="38100" dir="2700000" algn="tl">
                  <a:srgbClr val="C0C0C0"/>
                </a:outerShdw>
              </a:effectLst>
            </a:endParaRPr>
          </a:p>
        </p:txBody>
      </p:sp>
      <p:sp>
        <p:nvSpPr>
          <p:cNvPr id="95239" name="Rectangle 7"/>
          <p:cNvSpPr>
            <a:spLocks noRot="1" noChangeArrowheads="1"/>
          </p:cNvSpPr>
          <p:nvPr/>
        </p:nvSpPr>
        <p:spPr bwMode="auto">
          <a:xfrm>
            <a:off x="393700" y="3214686"/>
            <a:ext cx="8750300" cy="790575"/>
          </a:xfrm>
          <a:prstGeom prst="rect">
            <a:avLst/>
          </a:prstGeom>
          <a:noFill/>
          <a:ln w="9525">
            <a:noFill/>
            <a:miter lim="800000"/>
            <a:headEnd/>
            <a:tailEnd/>
          </a:ln>
          <a:effectLst/>
        </p:spPr>
        <p:txBody>
          <a:bodyPr anchor="ctr"/>
          <a:lstStyle/>
          <a:p>
            <a:pPr algn="r">
              <a:defRPr/>
            </a:pPr>
            <a:r>
              <a:rPr lang="ar-SA" sz="3600" dirty="0">
                <a:effectLst>
                  <a:outerShdw blurRad="38100" dist="38100" dir="2700000" algn="tl">
                    <a:srgbClr val="C0C0C0"/>
                  </a:outerShdw>
                </a:effectLst>
              </a:rPr>
              <a:t>س3:</a:t>
            </a:r>
            <a:r>
              <a:rPr lang="ar-SA" sz="3600" dirty="0">
                <a:solidFill>
                  <a:schemeClr val="tx1"/>
                </a:solidFill>
                <a:effectLst>
                  <a:outerShdw blurRad="38100" dist="38100" dir="2700000" algn="tl">
                    <a:srgbClr val="C0C0C0"/>
                  </a:outerShdw>
                </a:effectLst>
              </a:rPr>
              <a:t> اذكري مصادر التغير الاجتماعي؟</a:t>
            </a:r>
            <a:endParaRPr lang="en-US" sz="3600" dirty="0">
              <a:solidFill>
                <a:schemeClr val="tx1"/>
              </a:solidFill>
              <a:effectLst>
                <a:outerShdw blurRad="38100" dist="38100" dir="2700000" algn="tl">
                  <a:srgbClr val="C0C0C0"/>
                </a:outerShdw>
              </a:effectLst>
            </a:endParaRPr>
          </a:p>
        </p:txBody>
      </p:sp>
      <p:sp>
        <p:nvSpPr>
          <p:cNvPr id="95251" name="Rectangle 19"/>
          <p:cNvSpPr>
            <a:spLocks noRot="1" noChangeArrowheads="1"/>
          </p:cNvSpPr>
          <p:nvPr/>
        </p:nvSpPr>
        <p:spPr bwMode="auto">
          <a:xfrm>
            <a:off x="250825" y="4286256"/>
            <a:ext cx="8893175" cy="1223962"/>
          </a:xfrm>
          <a:prstGeom prst="rect">
            <a:avLst/>
          </a:prstGeom>
          <a:noFill/>
          <a:ln w="9525">
            <a:noFill/>
            <a:miter lim="800000"/>
            <a:headEnd/>
            <a:tailEnd/>
          </a:ln>
          <a:effectLst/>
        </p:spPr>
        <p:txBody>
          <a:bodyPr anchor="ctr"/>
          <a:lstStyle/>
          <a:p>
            <a:pPr algn="r">
              <a:defRPr/>
            </a:pPr>
            <a:r>
              <a:rPr lang="ar-SA" sz="3600" dirty="0">
                <a:effectLst>
                  <a:outerShdw blurRad="38100" dist="38100" dir="2700000" algn="tl">
                    <a:srgbClr val="C0C0C0"/>
                  </a:outerShdw>
                </a:effectLst>
              </a:rPr>
              <a:t>س4:</a:t>
            </a:r>
            <a:r>
              <a:rPr lang="ar-SA" sz="3600" dirty="0">
                <a:solidFill>
                  <a:schemeClr val="tx1"/>
                </a:solidFill>
                <a:effectLst>
                  <a:outerShdw blurRad="38100" dist="38100" dir="2700000" algn="tl">
                    <a:srgbClr val="C0C0C0"/>
                  </a:outerShdw>
                </a:effectLst>
              </a:rPr>
              <a:t> قارني بين </a:t>
            </a:r>
            <a:r>
              <a:rPr lang="ar-SA" sz="3600" dirty="0">
                <a:solidFill>
                  <a:schemeClr val="tx2"/>
                </a:solidFill>
                <a:effectLst>
                  <a:outerShdw blurRad="38100" dist="38100" dir="2700000" algn="tl">
                    <a:srgbClr val="C0C0C0"/>
                  </a:outerShdw>
                </a:effectLst>
              </a:rPr>
              <a:t>العمليات الاجتماعية</a:t>
            </a:r>
            <a:r>
              <a:rPr lang="ar-SA" sz="3600" dirty="0">
                <a:solidFill>
                  <a:schemeClr val="tx1"/>
                </a:solidFill>
                <a:effectLst>
                  <a:outerShdw blurRad="38100" dist="38100" dir="2700000" algn="tl">
                    <a:srgbClr val="C0C0C0"/>
                  </a:outerShdw>
                </a:effectLst>
              </a:rPr>
              <a:t>  الآتية (التعاون ، والمنافسة ، والتوافق الاجتماعي ، والتغير الاجتماعي )</a:t>
            </a:r>
            <a:r>
              <a:rPr lang="ar-SA" sz="3600" dirty="0">
                <a:solidFill>
                  <a:schemeClr val="tx1"/>
                </a:solidFill>
              </a:rPr>
              <a:t> ؟</a:t>
            </a:r>
            <a:endParaRPr lang="en-US" sz="3600" dirty="0">
              <a:solidFill>
                <a:schemeClr val="tx1"/>
              </a:solidFill>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ox(in)">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5236">
                                            <p:txEl>
                                              <p:pRg st="0" end="0"/>
                                            </p:txEl>
                                          </p:spTgt>
                                        </p:tgtEl>
                                        <p:attrNameLst>
                                          <p:attrName>style.visibility</p:attrName>
                                        </p:attrNameLst>
                                      </p:cBhvr>
                                      <p:to>
                                        <p:strVal val="visible"/>
                                      </p:to>
                                    </p:set>
                                    <p:animEffect transition="in" filter="box(in)">
                                      <p:cBhvr>
                                        <p:cTn id="12" dur="500"/>
                                        <p:tgtEl>
                                          <p:spTgt spid="95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5237">
                                            <p:txEl>
                                              <p:pRg st="0" end="0"/>
                                            </p:txEl>
                                          </p:spTgt>
                                        </p:tgtEl>
                                        <p:attrNameLst>
                                          <p:attrName>style.visibility</p:attrName>
                                        </p:attrNameLst>
                                      </p:cBhvr>
                                      <p:to>
                                        <p:strVal val="visible"/>
                                      </p:to>
                                    </p:set>
                                    <p:animEffect transition="in" filter="box(in)">
                                      <p:cBhvr>
                                        <p:cTn id="17" dur="500"/>
                                        <p:tgtEl>
                                          <p:spTgt spid="952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5239"/>
                                        </p:tgtEl>
                                        <p:attrNameLst>
                                          <p:attrName>style.visibility</p:attrName>
                                        </p:attrNameLst>
                                      </p:cBhvr>
                                      <p:to>
                                        <p:strVal val="visible"/>
                                      </p:to>
                                    </p:set>
                                    <p:animEffect transition="in" filter="box(in)">
                                      <p:cBhvr>
                                        <p:cTn id="22" dur="500"/>
                                        <p:tgtEl>
                                          <p:spTgt spid="95239"/>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grpId="0" nodeType="clickEffect">
                                  <p:stCondLst>
                                    <p:cond delay="0"/>
                                  </p:stCondLst>
                                  <p:childTnLst>
                                    <p:set>
                                      <p:cBhvr>
                                        <p:cTn id="26" dur="1" fill="hold">
                                          <p:stCondLst>
                                            <p:cond delay="0"/>
                                          </p:stCondLst>
                                        </p:cTn>
                                        <p:tgtEl>
                                          <p:spTgt spid="95251"/>
                                        </p:tgtEl>
                                        <p:attrNameLst>
                                          <p:attrName>style.visibility</p:attrName>
                                        </p:attrNameLst>
                                      </p:cBhvr>
                                      <p:to>
                                        <p:strVal val="visible"/>
                                      </p:to>
                                    </p:set>
                                    <p:animEffect transition="in" filter="plus(in)">
                                      <p:cBhvr>
                                        <p:cTn id="27" dur="2000"/>
                                        <p:tgtEl>
                                          <p:spTgt spid="95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allAtOnce"/>
      <p:bldP spid="95236" grpId="0" build="allAtOnce"/>
      <p:bldP spid="95237" grpId="0" build="allAtOnce"/>
      <p:bldP spid="95239" grpId="0"/>
      <p:bldP spid="95251"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Rot="1" noChangeArrowheads="1"/>
          </p:cNvSpPr>
          <p:nvPr/>
        </p:nvSpPr>
        <p:spPr bwMode="auto">
          <a:xfrm>
            <a:off x="179388" y="0"/>
            <a:ext cx="8964612" cy="955675"/>
          </a:xfrm>
          <a:prstGeom prst="rect">
            <a:avLst/>
          </a:prstGeom>
          <a:noFill/>
          <a:ln w="9525">
            <a:noFill/>
            <a:miter lim="800000"/>
            <a:headEnd/>
            <a:tailEnd/>
          </a:ln>
          <a:effectLst/>
        </p:spPr>
        <p:txBody>
          <a:bodyPr anchor="ctr"/>
          <a:lstStyle/>
          <a:p>
            <a:pPr>
              <a:defRPr/>
            </a:pPr>
            <a:r>
              <a:rPr lang="ar-SA" sz="4400" u="sng">
                <a:effectLst>
                  <a:outerShdw blurRad="38100" dist="38100" dir="2700000" algn="tl">
                    <a:srgbClr val="C0C0C0"/>
                  </a:outerShdw>
                </a:effectLst>
              </a:rPr>
              <a:t>*** أسئلة المحاضرة الثامنة ***</a:t>
            </a:r>
            <a:endParaRPr lang="en-US" sz="4400" u="sng">
              <a:effectLst>
                <a:outerShdw blurRad="38100" dist="38100" dir="2700000" algn="tl">
                  <a:srgbClr val="C0C0C0"/>
                </a:outerShdw>
              </a:effectLst>
            </a:endParaRPr>
          </a:p>
        </p:txBody>
      </p:sp>
      <p:sp>
        <p:nvSpPr>
          <p:cNvPr id="95236" name="Rectangle 4"/>
          <p:cNvSpPr>
            <a:spLocks noRot="1" noChangeArrowheads="1"/>
          </p:cNvSpPr>
          <p:nvPr/>
        </p:nvSpPr>
        <p:spPr bwMode="auto">
          <a:xfrm>
            <a:off x="0" y="620713"/>
            <a:ext cx="9144000" cy="10810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 </a:t>
            </a:r>
            <a:r>
              <a:rPr lang="ar-SA" sz="3600">
                <a:solidFill>
                  <a:schemeClr val="tx1"/>
                </a:solidFill>
                <a:effectLst>
                  <a:outerShdw blurRad="38100" dist="38100" dir="2700000" algn="tl">
                    <a:srgbClr val="C0C0C0"/>
                  </a:outerShdw>
                </a:effectLst>
              </a:rPr>
              <a:t>اشرحي المقصود بالعمليات الثقافية ؟</a:t>
            </a:r>
            <a:endParaRPr lang="en-US" sz="3600">
              <a:solidFill>
                <a:schemeClr val="tx1"/>
              </a:solidFill>
              <a:effectLst>
                <a:outerShdw blurRad="38100" dist="38100" dir="2700000" algn="tl">
                  <a:srgbClr val="C0C0C0"/>
                </a:outerShdw>
              </a:effectLst>
            </a:endParaRPr>
          </a:p>
        </p:txBody>
      </p:sp>
      <p:sp>
        <p:nvSpPr>
          <p:cNvPr id="95237" name="Rectangle 5"/>
          <p:cNvSpPr>
            <a:spLocks noRot="1" noChangeArrowheads="1"/>
          </p:cNvSpPr>
          <p:nvPr/>
        </p:nvSpPr>
        <p:spPr bwMode="auto">
          <a:xfrm>
            <a:off x="-180975" y="1412875"/>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س2:</a:t>
            </a:r>
            <a:r>
              <a:rPr lang="ar-SA" sz="3600">
                <a:solidFill>
                  <a:schemeClr val="tx1"/>
                </a:solidFill>
              </a:rPr>
              <a:t> </a:t>
            </a:r>
            <a:r>
              <a:rPr lang="ar-SA" sz="3600">
                <a:solidFill>
                  <a:schemeClr val="tx1"/>
                </a:solidFill>
                <a:effectLst>
                  <a:outerShdw blurRad="38100" dist="38100" dir="2700000" algn="tl">
                    <a:srgbClr val="C0C0C0"/>
                  </a:outerShdw>
                </a:effectLst>
              </a:rPr>
              <a:t>ما هو أهمية </a:t>
            </a:r>
            <a:r>
              <a:rPr lang="ar-SA" sz="3600">
                <a:solidFill>
                  <a:schemeClr val="tx2"/>
                </a:solidFill>
                <a:effectLst>
                  <a:outerShdw blurRad="38100" dist="38100" dir="2700000" algn="tl">
                    <a:srgbClr val="C0C0C0"/>
                  </a:outerShdw>
                </a:effectLst>
              </a:rPr>
              <a:t>التجديد</a:t>
            </a:r>
            <a:r>
              <a:rPr lang="ar-SA" sz="440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في العمليات الثقافية ؟</a:t>
            </a:r>
            <a:endParaRPr lang="en-US" sz="3600">
              <a:solidFill>
                <a:schemeClr val="tx1"/>
              </a:solidFill>
              <a:effectLst>
                <a:outerShdw blurRad="38100" dist="38100" dir="2700000" algn="tl">
                  <a:srgbClr val="C0C0C0"/>
                </a:outerShdw>
              </a:effectLst>
            </a:endParaRPr>
          </a:p>
        </p:txBody>
      </p:sp>
      <p:sp>
        <p:nvSpPr>
          <p:cNvPr id="95238" name="Rectangle 6"/>
          <p:cNvSpPr>
            <a:spLocks noRot="1" noChangeArrowheads="1"/>
          </p:cNvSpPr>
          <p:nvPr/>
        </p:nvSpPr>
        <p:spPr bwMode="auto">
          <a:xfrm>
            <a:off x="-180975" y="2133600"/>
            <a:ext cx="9324975" cy="10795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س3:</a:t>
            </a:r>
            <a:r>
              <a:rPr lang="ar-SA" sz="3600">
                <a:solidFill>
                  <a:schemeClr val="tx1"/>
                </a:solidFill>
                <a:effectLst>
                  <a:outerShdw blurRad="38100" dist="38100" dir="2700000" algn="tl">
                    <a:srgbClr val="C0C0C0"/>
                  </a:outerShdw>
                </a:effectLst>
              </a:rPr>
              <a:t> تكلمي عن الانتشار الثقافي من وجهة نظر علماء </a:t>
            </a:r>
            <a:br>
              <a:rPr lang="ar-SA" sz="3600">
                <a:solidFill>
                  <a:schemeClr val="tx1"/>
                </a:solidFill>
                <a:effectLst>
                  <a:outerShdw blurRad="38100" dist="38100" dir="2700000" algn="tl">
                    <a:srgbClr val="C0C0C0"/>
                  </a:outerShdw>
                </a:effectLst>
              </a:rPr>
            </a:br>
            <a:r>
              <a:rPr lang="ar-SA" sz="3600">
                <a:solidFill>
                  <a:schemeClr val="tx1"/>
                </a:solidFill>
                <a:effectLst>
                  <a:outerShdw blurRad="38100" dist="38100" dir="2700000" algn="tl">
                    <a:srgbClr val="C0C0C0"/>
                  </a:outerShdw>
                </a:effectLst>
              </a:rPr>
              <a:t>      الاجتماع </a:t>
            </a:r>
            <a:r>
              <a:rPr lang="ar-SA" sz="4400" b="0">
                <a:solidFill>
                  <a:schemeClr val="tx1"/>
                </a:solidFill>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39" name="Rectangle 7"/>
          <p:cNvSpPr>
            <a:spLocks noRot="1" noChangeArrowheads="1"/>
          </p:cNvSpPr>
          <p:nvPr/>
        </p:nvSpPr>
        <p:spPr bwMode="auto">
          <a:xfrm>
            <a:off x="0" y="3068638"/>
            <a:ext cx="9144000" cy="1366837"/>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س4:</a:t>
            </a:r>
            <a:r>
              <a:rPr lang="ar-SA" sz="3600">
                <a:solidFill>
                  <a:schemeClr val="tx1"/>
                </a:solidFill>
              </a:rPr>
              <a:t> </a:t>
            </a:r>
            <a:r>
              <a:rPr lang="ar-SA" sz="3600">
                <a:solidFill>
                  <a:schemeClr val="tx1"/>
                </a:solidFill>
                <a:effectLst>
                  <a:outerShdw blurRad="38100" dist="38100" dir="2700000" algn="tl">
                    <a:srgbClr val="C0C0C0"/>
                  </a:outerShdw>
                </a:effectLst>
              </a:rPr>
              <a:t>كيف ي</a:t>
            </a:r>
            <a:r>
              <a:rPr lang="ar-SA" sz="3600">
                <a:solidFill>
                  <a:schemeClr val="tx2"/>
                </a:solidFill>
                <a:effectLst>
                  <a:outerShdw blurRad="38100" dist="38100" dir="2700000" algn="tl">
                    <a:srgbClr val="C0C0C0"/>
                  </a:outerShdw>
                </a:effectLst>
              </a:rPr>
              <a:t>تم عملية المزج الثقافي بين أجناس مختلفة </a:t>
            </a:r>
            <a:br>
              <a:rPr lang="ar-SA" sz="3600">
                <a:solidFill>
                  <a:schemeClr val="tx2"/>
                </a:solidFill>
                <a:effectLst>
                  <a:outerShdw blurRad="38100" dist="38100" dir="2700000" algn="tl">
                    <a:srgbClr val="C0C0C0"/>
                  </a:outerShdw>
                </a:effectLst>
              </a:rPr>
            </a:br>
            <a:r>
              <a:rPr lang="ar-SA" sz="3600">
                <a:solidFill>
                  <a:schemeClr val="tx2"/>
                </a:solidFill>
                <a:effectLst>
                  <a:outerShdw blurRad="38100" dist="38100" dir="2700000" algn="tl">
                    <a:srgbClr val="C0C0C0"/>
                  </a:outerShdw>
                </a:effectLst>
              </a:rPr>
              <a:t>        بدون حدوث اختلاط بيولوجي بين هذه الأجناس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41" name="Rectangle 9"/>
          <p:cNvSpPr>
            <a:spLocks noRot="1" noChangeArrowheads="1"/>
          </p:cNvSpPr>
          <p:nvPr/>
        </p:nvSpPr>
        <p:spPr bwMode="auto">
          <a:xfrm>
            <a:off x="-323850" y="4365625"/>
            <a:ext cx="9467850" cy="10795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س5:</a:t>
            </a:r>
            <a:r>
              <a:rPr lang="ar-SA" sz="3600">
                <a:solidFill>
                  <a:schemeClr val="tx1"/>
                </a:solidFill>
                <a:effectLst>
                  <a:outerShdw blurRad="38100" dist="38100" dir="2700000" algn="tl">
                    <a:srgbClr val="C0C0C0"/>
                  </a:outerShdw>
                </a:effectLst>
              </a:rPr>
              <a:t> ما هي ال</a:t>
            </a:r>
            <a:r>
              <a:rPr lang="ar-SA" sz="3600">
                <a:solidFill>
                  <a:schemeClr val="tx2"/>
                </a:solidFill>
                <a:effectLst>
                  <a:outerShdw blurRad="38100" dist="38100" dir="2700000" algn="tl">
                    <a:srgbClr val="C0C0C0"/>
                  </a:outerShdw>
                </a:effectLst>
              </a:rPr>
              <a:t>عوامل التي تؤثر في عملية التمثيل الثقافي</a:t>
            </a:r>
            <a:r>
              <a:rPr lang="ar-SA" sz="4400">
                <a:solidFill>
                  <a:schemeClr val="tx2"/>
                </a:solidFill>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43" name="Rectangle 11"/>
          <p:cNvSpPr>
            <a:spLocks noRot="1" noChangeArrowheads="1"/>
          </p:cNvSpPr>
          <p:nvPr/>
        </p:nvSpPr>
        <p:spPr bwMode="auto">
          <a:xfrm>
            <a:off x="0" y="5300663"/>
            <a:ext cx="9144000" cy="790575"/>
          </a:xfrm>
          <a:prstGeom prst="rect">
            <a:avLst/>
          </a:prstGeom>
          <a:noFill/>
          <a:ln w="9525">
            <a:noFill/>
            <a:miter lim="800000"/>
            <a:headEnd/>
            <a:tailEnd/>
          </a:ln>
          <a:effectLst/>
        </p:spPr>
        <p:txBody>
          <a:bodyPr anchor="ctr"/>
          <a:lstStyle/>
          <a:p>
            <a:pPr algn="r">
              <a:defRPr/>
            </a:pPr>
            <a:r>
              <a:rPr lang="ar-SA" sz="4400">
                <a:effectLst>
                  <a:outerShdw blurRad="38100" dist="38100" dir="2700000" algn="tl">
                    <a:srgbClr val="C0C0C0"/>
                  </a:outerShdw>
                </a:effectLst>
              </a:rPr>
              <a:t> </a:t>
            </a:r>
            <a:r>
              <a:rPr lang="ar-SA" sz="3600">
                <a:effectLst>
                  <a:outerShdw blurRad="38100" dist="38100" dir="2700000" algn="tl">
                    <a:srgbClr val="C0C0C0"/>
                  </a:outerShdw>
                </a:effectLst>
              </a:rPr>
              <a:t>س6:</a:t>
            </a:r>
            <a:r>
              <a:rPr lang="ar-SA" sz="3600">
                <a:solidFill>
                  <a:schemeClr val="tx1"/>
                </a:solidFill>
              </a:rPr>
              <a:t> </a:t>
            </a:r>
            <a:r>
              <a:rPr lang="ar-SA" sz="3600">
                <a:solidFill>
                  <a:schemeClr val="tx1"/>
                </a:solidFill>
                <a:effectLst>
                  <a:outerShdw blurRad="38100" dist="38100" dir="2700000" algn="tl">
                    <a:srgbClr val="C0C0C0"/>
                  </a:outerShdw>
                </a:effectLst>
              </a:rPr>
              <a:t>اشرحي المقصود با</a:t>
            </a:r>
            <a:r>
              <a:rPr lang="ar-SA" sz="4000">
                <a:solidFill>
                  <a:schemeClr val="tx2"/>
                </a:solidFill>
                <a:effectLst>
                  <a:outerShdw blurRad="38100" dist="38100" dir="2700000" algn="tl">
                    <a:srgbClr val="C0C0C0"/>
                  </a:outerShdw>
                </a:effectLst>
              </a:rPr>
              <a:t>لتخلف الثقافي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ox(in)">
                                      <p:cBhvr>
                                        <p:cTn id="7" dur="500"/>
                                        <p:tgtEl>
                                          <p:spTgt spid="952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5236">
                                            <p:txEl>
                                              <p:pRg st="0" end="0"/>
                                            </p:txEl>
                                          </p:spTgt>
                                        </p:tgtEl>
                                        <p:attrNameLst>
                                          <p:attrName>style.visibility</p:attrName>
                                        </p:attrNameLst>
                                      </p:cBhvr>
                                      <p:to>
                                        <p:strVal val="visible"/>
                                      </p:to>
                                    </p:set>
                                    <p:animEffect transition="in" filter="box(in)">
                                      <p:cBhvr>
                                        <p:cTn id="12" dur="500"/>
                                        <p:tgtEl>
                                          <p:spTgt spid="9523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5237">
                                            <p:txEl>
                                              <p:pRg st="0" end="0"/>
                                            </p:txEl>
                                          </p:spTgt>
                                        </p:tgtEl>
                                        <p:attrNameLst>
                                          <p:attrName>style.visibility</p:attrName>
                                        </p:attrNameLst>
                                      </p:cBhvr>
                                      <p:to>
                                        <p:strVal val="visible"/>
                                      </p:to>
                                    </p:set>
                                    <p:animEffect transition="in" filter="box(in)">
                                      <p:cBhvr>
                                        <p:cTn id="17" dur="500"/>
                                        <p:tgtEl>
                                          <p:spTgt spid="95237">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5238">
                                            <p:txEl>
                                              <p:pRg st="0" end="0"/>
                                            </p:txEl>
                                          </p:spTgt>
                                        </p:tgtEl>
                                        <p:attrNameLst>
                                          <p:attrName>style.visibility</p:attrName>
                                        </p:attrNameLst>
                                      </p:cBhvr>
                                      <p:to>
                                        <p:strVal val="visible"/>
                                      </p:to>
                                    </p:set>
                                    <p:animEffect transition="in" filter="box(in)">
                                      <p:cBhvr>
                                        <p:cTn id="22" dur="500"/>
                                        <p:tgtEl>
                                          <p:spTgt spid="95238">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5239"/>
                                        </p:tgtEl>
                                        <p:attrNameLst>
                                          <p:attrName>style.visibility</p:attrName>
                                        </p:attrNameLst>
                                      </p:cBhvr>
                                      <p:to>
                                        <p:strVal val="visible"/>
                                      </p:to>
                                    </p:set>
                                    <p:animEffect transition="in" filter="box(in)">
                                      <p:cBhvr>
                                        <p:cTn id="27" dur="500"/>
                                        <p:tgtEl>
                                          <p:spTgt spid="9523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95241">
                                            <p:txEl>
                                              <p:pRg st="0" end="0"/>
                                            </p:txEl>
                                          </p:spTgt>
                                        </p:tgtEl>
                                        <p:attrNameLst>
                                          <p:attrName>style.visibility</p:attrName>
                                        </p:attrNameLst>
                                      </p:cBhvr>
                                      <p:to>
                                        <p:strVal val="visible"/>
                                      </p:to>
                                    </p:set>
                                    <p:animEffect transition="in" filter="box(in)">
                                      <p:cBhvr>
                                        <p:cTn id="32" dur="500"/>
                                        <p:tgtEl>
                                          <p:spTgt spid="95241">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95243"/>
                                        </p:tgtEl>
                                        <p:attrNameLst>
                                          <p:attrName>style.visibility</p:attrName>
                                        </p:attrNameLst>
                                      </p:cBhvr>
                                      <p:to>
                                        <p:strVal val="visible"/>
                                      </p:to>
                                    </p:set>
                                    <p:animEffect transition="in" filter="box(in)">
                                      <p:cBhvr>
                                        <p:cTn id="37" dur="500"/>
                                        <p:tgtEl>
                                          <p:spTgt spid="95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allAtOnce"/>
      <p:bldP spid="95236" grpId="0" build="allAtOnce"/>
      <p:bldP spid="95237" grpId="0" build="allAtOnce"/>
      <p:bldP spid="95238" grpId="0" build="allAtOnce"/>
      <p:bldP spid="95239" grpId="0"/>
      <p:bldP spid="95241" grpId="0" build="allAtOnce"/>
      <p:bldP spid="95243"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Rot="1" noChangeArrowheads="1"/>
          </p:cNvSpPr>
          <p:nvPr/>
        </p:nvSpPr>
        <p:spPr bwMode="auto">
          <a:xfrm>
            <a:off x="179388" y="0"/>
            <a:ext cx="8964612" cy="955675"/>
          </a:xfrm>
          <a:prstGeom prst="rect">
            <a:avLst/>
          </a:prstGeom>
          <a:noFill/>
          <a:ln w="9525">
            <a:noFill/>
            <a:miter lim="800000"/>
            <a:headEnd/>
            <a:tailEnd/>
          </a:ln>
          <a:effectLst/>
        </p:spPr>
        <p:txBody>
          <a:bodyPr anchor="ctr"/>
          <a:lstStyle/>
          <a:p>
            <a:pPr>
              <a:defRPr/>
            </a:pPr>
            <a:r>
              <a:rPr lang="ar-SA" sz="4400" u="sng">
                <a:effectLst>
                  <a:outerShdw blurRad="38100" dist="38100" dir="2700000" algn="tl">
                    <a:srgbClr val="C0C0C0"/>
                  </a:outerShdw>
                </a:effectLst>
              </a:rPr>
              <a:t>*** أسئلة المحاضرة التاسعة ***</a:t>
            </a:r>
            <a:endParaRPr lang="en-US" sz="4400" u="sng">
              <a:effectLst>
                <a:outerShdw blurRad="38100" dist="38100" dir="2700000" algn="tl">
                  <a:srgbClr val="C0C0C0"/>
                </a:outerShdw>
              </a:effectLst>
            </a:endParaRPr>
          </a:p>
        </p:txBody>
      </p:sp>
      <p:sp>
        <p:nvSpPr>
          <p:cNvPr id="95236" name="Rectangle 4"/>
          <p:cNvSpPr>
            <a:spLocks noRot="1" noChangeArrowheads="1"/>
          </p:cNvSpPr>
          <p:nvPr/>
        </p:nvSpPr>
        <p:spPr bwMode="auto">
          <a:xfrm>
            <a:off x="0" y="620713"/>
            <a:ext cx="9144000" cy="10810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 ما المقصود با</a:t>
            </a:r>
            <a:r>
              <a:rPr lang="ar-SA" sz="3600">
                <a:solidFill>
                  <a:schemeClr val="tx2"/>
                </a:solidFill>
                <a:effectLst>
                  <a:outerShdw blurRad="38100" dist="38100" dir="2700000" algn="tl">
                    <a:srgbClr val="C0C0C0"/>
                  </a:outerShdw>
                </a:effectLst>
              </a:rPr>
              <a:t>لنظم الاجتماعية</a:t>
            </a:r>
            <a:r>
              <a:rPr lang="en-US" sz="3600" b="0">
                <a:solidFill>
                  <a:schemeClr val="tx2"/>
                </a:solidFill>
              </a:rPr>
              <a:t> </a:t>
            </a:r>
            <a:r>
              <a:rPr lang="ar-SA" sz="3600">
                <a:solidFill>
                  <a:schemeClr val="tx1"/>
                </a:solidFill>
                <a:effectLst>
                  <a:outerShdw blurRad="38100" dist="38100" dir="2700000" algn="tl">
                    <a:srgbClr val="C0C0C0"/>
                  </a:outerShdw>
                </a:effectLst>
              </a:rPr>
              <a:t>  ؟</a:t>
            </a:r>
            <a:endParaRPr lang="en-US" sz="3600">
              <a:solidFill>
                <a:schemeClr val="tx1"/>
              </a:solidFill>
              <a:effectLst>
                <a:outerShdw blurRad="38100" dist="38100" dir="2700000" algn="tl">
                  <a:srgbClr val="C0C0C0"/>
                </a:outerShdw>
              </a:effectLst>
            </a:endParaRPr>
          </a:p>
        </p:txBody>
      </p:sp>
      <p:sp>
        <p:nvSpPr>
          <p:cNvPr id="95237" name="Rectangle 5"/>
          <p:cNvSpPr>
            <a:spLocks noRot="1" noChangeArrowheads="1"/>
          </p:cNvSpPr>
          <p:nvPr/>
        </p:nvSpPr>
        <p:spPr bwMode="auto">
          <a:xfrm>
            <a:off x="-180975" y="1557338"/>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س2:</a:t>
            </a:r>
            <a:r>
              <a:rPr lang="ar-SA" sz="3600">
                <a:solidFill>
                  <a:schemeClr val="tx1"/>
                </a:solidFill>
              </a:rPr>
              <a:t> </a:t>
            </a:r>
            <a:r>
              <a:rPr lang="ar-SA" sz="3600">
                <a:solidFill>
                  <a:schemeClr val="tx1"/>
                </a:solidFill>
                <a:effectLst>
                  <a:outerShdw blurRad="38100" dist="38100" dir="2700000" algn="tl">
                    <a:srgbClr val="C0C0C0"/>
                  </a:outerShdw>
                </a:effectLst>
              </a:rPr>
              <a:t>اشرحي خصائص ا</a:t>
            </a:r>
            <a:r>
              <a:rPr lang="ar-SA" sz="3600">
                <a:solidFill>
                  <a:schemeClr val="tx2"/>
                </a:solidFill>
                <a:effectLst>
                  <a:outerShdw blurRad="38100" dist="38100" dir="2700000" algn="tl">
                    <a:srgbClr val="C0C0C0"/>
                  </a:outerShdw>
                </a:effectLst>
              </a:rPr>
              <a:t>لنظم الاجتماعية</a:t>
            </a:r>
            <a:r>
              <a:rPr lang="ar-SA" sz="3600">
                <a:solidFill>
                  <a:schemeClr val="tx1"/>
                </a:solidFill>
                <a:effectLst>
                  <a:outerShdw blurRad="38100" dist="38100" dir="2700000" algn="tl">
                    <a:srgbClr val="C0C0C0"/>
                  </a:outerShdw>
                </a:effectLst>
              </a:rPr>
              <a:t> ؟</a:t>
            </a:r>
            <a:endParaRPr lang="en-US" sz="3600">
              <a:solidFill>
                <a:schemeClr val="tx1"/>
              </a:solidFill>
              <a:effectLst>
                <a:outerShdw blurRad="38100" dist="38100" dir="2700000" algn="tl">
                  <a:srgbClr val="C0C0C0"/>
                </a:outerShdw>
              </a:effectLst>
            </a:endParaRPr>
          </a:p>
        </p:txBody>
      </p:sp>
      <p:sp>
        <p:nvSpPr>
          <p:cNvPr id="95238" name="Rectangle 6"/>
          <p:cNvSpPr>
            <a:spLocks noRot="1" noChangeArrowheads="1"/>
          </p:cNvSpPr>
          <p:nvPr/>
        </p:nvSpPr>
        <p:spPr bwMode="auto">
          <a:xfrm>
            <a:off x="-146050" y="2349500"/>
            <a:ext cx="9290050" cy="21590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س3:</a:t>
            </a:r>
            <a:r>
              <a:rPr lang="ar-SA" sz="3600">
                <a:solidFill>
                  <a:schemeClr val="tx1"/>
                </a:solidFill>
                <a:effectLst>
                  <a:outerShdw blurRad="38100" dist="38100" dir="2700000" algn="tl">
                    <a:srgbClr val="C0C0C0"/>
                  </a:outerShdw>
                </a:effectLst>
              </a:rPr>
              <a:t> ” </a:t>
            </a:r>
            <a:r>
              <a:rPr lang="ar-SA" sz="3600">
                <a:solidFill>
                  <a:schemeClr val="tx2"/>
                </a:solidFill>
                <a:effectLst>
                  <a:outerShdw blurRad="38100" dist="38100" dir="2700000" algn="tl">
                    <a:srgbClr val="C0C0C0"/>
                  </a:outerShdw>
                </a:effectLst>
              </a:rPr>
              <a:t>يعد الزواج نظاماً اجتماعياً يساهم بنصيب كبير في تنظيم الجماعة</a:t>
            </a:r>
            <a:r>
              <a:rPr lang="ar-SA" sz="4400" b="0">
                <a:solidFill>
                  <a:schemeClr val="tx2"/>
                </a:solidFill>
              </a:rPr>
              <a:t> </a:t>
            </a:r>
            <a:r>
              <a:rPr lang="ar-SA" sz="3600">
                <a:solidFill>
                  <a:schemeClr val="tx2"/>
                </a:solidFill>
                <a:effectLst>
                  <a:outerShdw blurRad="38100" dist="38100" dir="2700000" algn="tl">
                    <a:srgbClr val="C0C0C0"/>
                  </a:outerShdw>
                </a:effectLst>
              </a:rPr>
              <a:t>” اشرحي هذه العبارة مع توضيح مفهوم الزواج و تطور الزواج وأشكال الزواج</a:t>
            </a:r>
            <a:r>
              <a:rPr lang="ar-SA" sz="4400" b="0">
                <a:solidFill>
                  <a:schemeClr val="tx2"/>
                </a:solidFill>
                <a:effectLst>
                  <a:outerShdw blurRad="38100" dist="38100" dir="2700000" algn="tl">
                    <a:srgbClr val="C0C0C0"/>
                  </a:outerShdw>
                </a:effectLst>
              </a:rPr>
              <a:t> </a:t>
            </a:r>
            <a:r>
              <a:rPr lang="ar-SA" sz="3600" b="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39" name="Rectangle 7"/>
          <p:cNvSpPr>
            <a:spLocks noRot="1" noChangeArrowheads="1"/>
          </p:cNvSpPr>
          <p:nvPr/>
        </p:nvSpPr>
        <p:spPr bwMode="auto">
          <a:xfrm>
            <a:off x="539750" y="4437063"/>
            <a:ext cx="8750300" cy="790575"/>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س4:</a:t>
            </a:r>
            <a:r>
              <a:rPr lang="ar-SA" sz="3600">
                <a:solidFill>
                  <a:schemeClr val="tx1"/>
                </a:solidFill>
              </a:rPr>
              <a:t> تكلمي عن </a:t>
            </a:r>
            <a:r>
              <a:rPr lang="ar-SA" sz="3600">
                <a:solidFill>
                  <a:schemeClr val="tx2"/>
                </a:solidFill>
                <a:effectLst>
                  <a:outerShdw blurRad="38100" dist="38100" dir="2700000" algn="tl">
                    <a:srgbClr val="C0C0C0"/>
                  </a:outerShdw>
                </a:effectLst>
              </a:rPr>
              <a:t>أهم الوظائف الاجتماعية للأسرة</a:t>
            </a:r>
            <a:r>
              <a:rPr lang="ar-SA" sz="3600" b="0">
                <a:solidFill>
                  <a:schemeClr val="tx2"/>
                </a:solidFill>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ox(in)">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5236">
                                            <p:txEl>
                                              <p:pRg st="0" end="0"/>
                                            </p:txEl>
                                          </p:spTgt>
                                        </p:tgtEl>
                                        <p:attrNameLst>
                                          <p:attrName>style.visibility</p:attrName>
                                        </p:attrNameLst>
                                      </p:cBhvr>
                                      <p:to>
                                        <p:strVal val="visible"/>
                                      </p:to>
                                    </p:set>
                                    <p:animEffect transition="in" filter="box(in)">
                                      <p:cBhvr>
                                        <p:cTn id="12" dur="500"/>
                                        <p:tgtEl>
                                          <p:spTgt spid="95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5237">
                                            <p:txEl>
                                              <p:pRg st="0" end="0"/>
                                            </p:txEl>
                                          </p:spTgt>
                                        </p:tgtEl>
                                        <p:attrNameLst>
                                          <p:attrName>style.visibility</p:attrName>
                                        </p:attrNameLst>
                                      </p:cBhvr>
                                      <p:to>
                                        <p:strVal val="visible"/>
                                      </p:to>
                                    </p:set>
                                    <p:animEffect transition="in" filter="box(in)">
                                      <p:cBhvr>
                                        <p:cTn id="17" dur="500"/>
                                        <p:tgtEl>
                                          <p:spTgt spid="952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5238">
                                            <p:txEl>
                                              <p:pRg st="0" end="0"/>
                                            </p:txEl>
                                          </p:spTgt>
                                        </p:tgtEl>
                                        <p:attrNameLst>
                                          <p:attrName>style.visibility</p:attrName>
                                        </p:attrNameLst>
                                      </p:cBhvr>
                                      <p:to>
                                        <p:strVal val="visible"/>
                                      </p:to>
                                    </p:set>
                                    <p:animEffect transition="in" filter="box(in)">
                                      <p:cBhvr>
                                        <p:cTn id="22" dur="500"/>
                                        <p:tgtEl>
                                          <p:spTgt spid="9523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5239"/>
                                        </p:tgtEl>
                                        <p:attrNameLst>
                                          <p:attrName>style.visibility</p:attrName>
                                        </p:attrNameLst>
                                      </p:cBhvr>
                                      <p:to>
                                        <p:strVal val="visible"/>
                                      </p:to>
                                    </p:set>
                                    <p:animEffect transition="in" filter="box(in)">
                                      <p:cBhvr>
                                        <p:cTn id="27" dur="500"/>
                                        <p:tgtEl>
                                          <p:spTgt spid="95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allAtOnce"/>
      <p:bldP spid="95236" grpId="0" build="allAtOnce"/>
      <p:bldP spid="95237" grpId="0" build="allAtOnce"/>
      <p:bldP spid="95238" grpId="0" build="allAtOnce"/>
      <p:bldP spid="95239"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Rot="1" noChangeArrowheads="1"/>
          </p:cNvSpPr>
          <p:nvPr/>
        </p:nvSpPr>
        <p:spPr bwMode="auto">
          <a:xfrm>
            <a:off x="179388" y="0"/>
            <a:ext cx="8964612" cy="955675"/>
          </a:xfrm>
          <a:prstGeom prst="rect">
            <a:avLst/>
          </a:prstGeom>
          <a:noFill/>
          <a:ln w="9525">
            <a:noFill/>
            <a:miter lim="800000"/>
            <a:headEnd/>
            <a:tailEnd/>
          </a:ln>
          <a:effectLst/>
        </p:spPr>
        <p:txBody>
          <a:bodyPr anchor="ctr"/>
          <a:lstStyle/>
          <a:p>
            <a:pPr>
              <a:defRPr/>
            </a:pPr>
            <a:r>
              <a:rPr lang="ar-SA" sz="4400" u="sng">
                <a:effectLst>
                  <a:outerShdw blurRad="38100" dist="38100" dir="2700000" algn="tl">
                    <a:srgbClr val="C0C0C0"/>
                  </a:outerShdw>
                </a:effectLst>
              </a:rPr>
              <a:t>*** أسئلة المحاضرة العاشرة ***</a:t>
            </a:r>
            <a:endParaRPr lang="en-US" sz="4400" u="sng">
              <a:effectLst>
                <a:outerShdw blurRad="38100" dist="38100" dir="2700000" algn="tl">
                  <a:srgbClr val="C0C0C0"/>
                </a:outerShdw>
              </a:effectLst>
            </a:endParaRPr>
          </a:p>
        </p:txBody>
      </p:sp>
      <p:sp>
        <p:nvSpPr>
          <p:cNvPr id="95236" name="Rectangle 4"/>
          <p:cNvSpPr>
            <a:spLocks noRot="1" noChangeArrowheads="1"/>
          </p:cNvSpPr>
          <p:nvPr/>
        </p:nvSpPr>
        <p:spPr bwMode="auto">
          <a:xfrm>
            <a:off x="0" y="620713"/>
            <a:ext cx="9144000" cy="10810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 ما المقصود با</a:t>
            </a:r>
            <a:r>
              <a:rPr lang="ar-SA" sz="3600">
                <a:solidFill>
                  <a:schemeClr val="tx2"/>
                </a:solidFill>
                <a:effectLst>
                  <a:outerShdw blurRad="38100" dist="38100" dir="2700000" algn="tl">
                    <a:srgbClr val="C0C0C0"/>
                  </a:outerShdw>
                </a:effectLst>
              </a:rPr>
              <a:t>لنظام التربوي</a:t>
            </a:r>
            <a:r>
              <a:rPr lang="ar-SA" sz="3600" b="0">
                <a:solidFill>
                  <a:schemeClr val="tx2"/>
                </a:solidFill>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37" name="Rectangle 5"/>
          <p:cNvSpPr>
            <a:spLocks noRot="1" noChangeArrowheads="1"/>
          </p:cNvSpPr>
          <p:nvPr/>
        </p:nvSpPr>
        <p:spPr bwMode="auto">
          <a:xfrm>
            <a:off x="-180975" y="1557338"/>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س2:</a:t>
            </a:r>
            <a:r>
              <a:rPr lang="ar-SA">
                <a:solidFill>
                  <a:schemeClr val="tx2"/>
                </a:solidFill>
                <a:effectLst>
                  <a:outerShdw blurRad="38100" dist="38100" dir="2700000" algn="tl">
                    <a:srgbClr val="C0C0C0"/>
                  </a:outerShdw>
                </a:effectLst>
              </a:rPr>
              <a:t>اشرحي نماذج الأنساق التربوية في المجتمعات المختلفة</a:t>
            </a:r>
            <a:r>
              <a:rPr lang="ar-SA" b="0">
                <a:solidFill>
                  <a:schemeClr val="tx2"/>
                </a:solidFill>
              </a:rPr>
              <a:t> </a:t>
            </a:r>
            <a:r>
              <a:rPr lang="ar-SA">
                <a:solidFill>
                  <a:schemeClr val="tx1"/>
                </a:solidFill>
                <a:effectLst>
                  <a:outerShdw blurRad="38100" dist="38100" dir="2700000" algn="tl">
                    <a:srgbClr val="C0C0C0"/>
                  </a:outerShdw>
                </a:effectLst>
              </a:rPr>
              <a:t>؟</a:t>
            </a:r>
            <a:endParaRPr lang="en-US">
              <a:solidFill>
                <a:schemeClr val="tx1"/>
              </a:solidFill>
              <a:effectLst>
                <a:outerShdw blurRad="38100" dist="38100" dir="2700000" algn="tl">
                  <a:srgbClr val="C0C0C0"/>
                </a:outerShdw>
              </a:effectLst>
            </a:endParaRPr>
          </a:p>
        </p:txBody>
      </p:sp>
      <p:sp>
        <p:nvSpPr>
          <p:cNvPr id="95238" name="Rectangle 6"/>
          <p:cNvSpPr>
            <a:spLocks noRot="1" noChangeArrowheads="1"/>
          </p:cNvSpPr>
          <p:nvPr/>
        </p:nvSpPr>
        <p:spPr bwMode="auto">
          <a:xfrm>
            <a:off x="-146050" y="2276475"/>
            <a:ext cx="9290050" cy="9366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س3:</a:t>
            </a:r>
            <a:r>
              <a:rPr lang="ar-SA" sz="3600">
                <a:solidFill>
                  <a:schemeClr val="tx1"/>
                </a:solidFill>
                <a:effectLst>
                  <a:outerShdw blurRad="38100" dist="38100" dir="2700000" algn="tl">
                    <a:srgbClr val="C0C0C0"/>
                  </a:outerShdw>
                </a:effectLst>
              </a:rPr>
              <a:t> قارني بين ال</a:t>
            </a:r>
            <a:r>
              <a:rPr lang="ar-SA" sz="3600">
                <a:solidFill>
                  <a:schemeClr val="tx2"/>
                </a:solidFill>
                <a:effectLst>
                  <a:outerShdw blurRad="38100" dist="38100" dir="2700000" algn="tl">
                    <a:srgbClr val="C0C0C0"/>
                  </a:outerShdw>
                </a:effectLst>
              </a:rPr>
              <a:t>وظائف النظام التربوي في المجتمع</a:t>
            </a:r>
            <a:r>
              <a:rPr lang="ar-SA" sz="3600" b="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39" name="Rectangle 7"/>
          <p:cNvSpPr>
            <a:spLocks noRot="1" noChangeArrowheads="1"/>
          </p:cNvSpPr>
          <p:nvPr/>
        </p:nvSpPr>
        <p:spPr bwMode="auto">
          <a:xfrm>
            <a:off x="574675" y="3284538"/>
            <a:ext cx="8750300" cy="1727200"/>
          </a:xfrm>
          <a:prstGeom prst="rect">
            <a:avLst/>
          </a:prstGeom>
          <a:noFill/>
          <a:ln w="9525">
            <a:noFill/>
            <a:miter lim="800000"/>
            <a:headEnd/>
            <a:tailEnd/>
          </a:ln>
          <a:effectLst/>
        </p:spPr>
        <p:txBody>
          <a:bodyPr anchor="ctr"/>
          <a:lstStyle/>
          <a:p>
            <a:pPr algn="r">
              <a:defRPr/>
            </a:pPr>
            <a:r>
              <a:rPr lang="ar-SA" sz="4400" dirty="0"/>
              <a:t> </a:t>
            </a:r>
            <a:r>
              <a:rPr lang="ar-SA" sz="3600" dirty="0">
                <a:effectLst>
                  <a:outerShdw blurRad="38100" dist="38100" dir="2700000" algn="tl">
                    <a:srgbClr val="C0C0C0"/>
                  </a:outerShdw>
                </a:effectLst>
              </a:rPr>
              <a:t>س4:</a:t>
            </a:r>
            <a:r>
              <a:rPr lang="ar-SA" sz="3600" dirty="0">
                <a:solidFill>
                  <a:schemeClr val="tx1"/>
                </a:solidFill>
              </a:rPr>
              <a:t> </a:t>
            </a:r>
            <a:r>
              <a:rPr lang="ar-SA" sz="3600" dirty="0">
                <a:solidFill>
                  <a:schemeClr val="tx1"/>
                </a:solidFill>
                <a:effectLst>
                  <a:outerShdw blurRad="38100" dist="38100" dir="2700000" algn="tl">
                    <a:srgbClr val="C0C0C0"/>
                  </a:outerShdw>
                </a:effectLst>
              </a:rPr>
              <a:t>قارني بين </a:t>
            </a:r>
            <a:r>
              <a:rPr lang="ar-SA" sz="3600" dirty="0">
                <a:solidFill>
                  <a:schemeClr val="tx2"/>
                </a:solidFill>
                <a:effectLst>
                  <a:outerShdw blurRad="38100" dist="38100" dir="2700000" algn="tl">
                    <a:srgbClr val="C0C0C0"/>
                  </a:outerShdw>
                </a:effectLst>
              </a:rPr>
              <a:t>وظائف النظام التربوي في المجتمع عن</a:t>
            </a:r>
            <a:br>
              <a:rPr lang="ar-SA" sz="3600" dirty="0">
                <a:solidFill>
                  <a:schemeClr val="tx2"/>
                </a:solidFill>
                <a:effectLst>
                  <a:outerShdw blurRad="38100" dist="38100" dir="2700000" algn="tl">
                    <a:srgbClr val="C0C0C0"/>
                  </a:outerShdw>
                </a:effectLst>
              </a:rPr>
            </a:br>
            <a:r>
              <a:rPr lang="ar-SA" sz="3600" dirty="0">
                <a:solidFill>
                  <a:schemeClr val="tx2"/>
                </a:solidFill>
                <a:effectLst>
                  <a:outerShdw blurRad="38100" dist="38100" dir="2700000" algn="tl">
                    <a:srgbClr val="C0C0C0"/>
                  </a:outerShdw>
                </a:effectLst>
              </a:rPr>
              <a:t>      كل من عالم التربية الأمريكي " </a:t>
            </a:r>
            <a:r>
              <a:rPr lang="ar-SA" sz="4400" dirty="0" err="1">
                <a:solidFill>
                  <a:schemeClr val="tx2"/>
                </a:solidFill>
                <a:effectLst>
                  <a:outerShdw blurRad="38100" dist="38100" dir="2700000" algn="tl">
                    <a:srgbClr val="C0C0C0"/>
                  </a:outerShdw>
                </a:effectLst>
              </a:rPr>
              <a:t>فريدنبرج</a:t>
            </a:r>
            <a:r>
              <a:rPr lang="en-US" sz="4400" b="0" dirty="0">
                <a:solidFill>
                  <a:schemeClr val="tx2"/>
                </a:solidFill>
              </a:rPr>
              <a:t> </a:t>
            </a:r>
            <a:r>
              <a:rPr lang="ar-SA" sz="4400" b="0" dirty="0">
                <a:solidFill>
                  <a:schemeClr val="tx2"/>
                </a:solidFill>
              </a:rPr>
              <a:t>” </a:t>
            </a:r>
            <a:r>
              <a:rPr lang="ar-SA" sz="3600" dirty="0">
                <a:solidFill>
                  <a:schemeClr val="tx2"/>
                </a:solidFill>
                <a:effectLst>
                  <a:outerShdw blurRad="38100" dist="38100" dir="2700000" algn="tl">
                    <a:srgbClr val="C0C0C0"/>
                  </a:outerShdw>
                </a:effectLst>
              </a:rPr>
              <a:t>والعالم</a:t>
            </a:r>
            <a:br>
              <a:rPr lang="ar-SA" sz="3600" dirty="0">
                <a:solidFill>
                  <a:schemeClr val="tx2"/>
                </a:solidFill>
                <a:effectLst>
                  <a:outerShdw blurRad="38100" dist="38100" dir="2700000" algn="tl">
                    <a:srgbClr val="C0C0C0"/>
                  </a:outerShdw>
                </a:effectLst>
              </a:rPr>
            </a:br>
            <a:r>
              <a:rPr lang="ar-SA" sz="3600" dirty="0">
                <a:solidFill>
                  <a:schemeClr val="tx2"/>
                </a:solidFill>
                <a:effectLst>
                  <a:outerShdw blurRad="38100" dist="38100" dir="2700000" algn="tl">
                    <a:srgbClr val="C0C0C0"/>
                  </a:outerShdw>
                </a:effectLst>
              </a:rPr>
              <a:t>      </a:t>
            </a:r>
            <a:r>
              <a:rPr lang="ar-SA" sz="4400" dirty="0" err="1">
                <a:solidFill>
                  <a:schemeClr val="tx2"/>
                </a:solidFill>
                <a:effectLst>
                  <a:outerShdw blurRad="38100" dist="38100" dir="2700000" algn="tl">
                    <a:srgbClr val="C0C0C0"/>
                  </a:outerShdw>
                </a:effectLst>
              </a:rPr>
              <a:t>سويفت</a:t>
            </a:r>
            <a:r>
              <a:rPr lang="en-US" sz="4400" b="0" dirty="0">
                <a:solidFill>
                  <a:schemeClr val="tx2"/>
                </a:solidFill>
              </a:rPr>
              <a:t> </a:t>
            </a:r>
            <a:r>
              <a:rPr lang="ar-SA" sz="3600" dirty="0">
                <a:solidFill>
                  <a:schemeClr val="tx1"/>
                </a:solidFill>
                <a:effectLst>
                  <a:outerShdw blurRad="38100" dist="38100" dir="2700000" algn="tl">
                    <a:srgbClr val="C0C0C0"/>
                  </a:outerShdw>
                </a:effectLst>
              </a:rPr>
              <a:t>؟</a:t>
            </a:r>
            <a:endParaRPr lang="en-US" sz="3600" dirty="0">
              <a:solidFill>
                <a:schemeClr val="tx1"/>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ox(in)">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5236">
                                            <p:txEl>
                                              <p:pRg st="0" end="0"/>
                                            </p:txEl>
                                          </p:spTgt>
                                        </p:tgtEl>
                                        <p:attrNameLst>
                                          <p:attrName>style.visibility</p:attrName>
                                        </p:attrNameLst>
                                      </p:cBhvr>
                                      <p:to>
                                        <p:strVal val="visible"/>
                                      </p:to>
                                    </p:set>
                                    <p:animEffect transition="in" filter="box(in)">
                                      <p:cBhvr>
                                        <p:cTn id="12" dur="500"/>
                                        <p:tgtEl>
                                          <p:spTgt spid="95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5237">
                                            <p:txEl>
                                              <p:pRg st="0" end="0"/>
                                            </p:txEl>
                                          </p:spTgt>
                                        </p:tgtEl>
                                        <p:attrNameLst>
                                          <p:attrName>style.visibility</p:attrName>
                                        </p:attrNameLst>
                                      </p:cBhvr>
                                      <p:to>
                                        <p:strVal val="visible"/>
                                      </p:to>
                                    </p:set>
                                    <p:animEffect transition="in" filter="box(in)">
                                      <p:cBhvr>
                                        <p:cTn id="17" dur="500"/>
                                        <p:tgtEl>
                                          <p:spTgt spid="952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5238">
                                            <p:txEl>
                                              <p:pRg st="0" end="0"/>
                                            </p:txEl>
                                          </p:spTgt>
                                        </p:tgtEl>
                                        <p:attrNameLst>
                                          <p:attrName>style.visibility</p:attrName>
                                        </p:attrNameLst>
                                      </p:cBhvr>
                                      <p:to>
                                        <p:strVal val="visible"/>
                                      </p:to>
                                    </p:set>
                                    <p:animEffect transition="in" filter="box(in)">
                                      <p:cBhvr>
                                        <p:cTn id="22" dur="500"/>
                                        <p:tgtEl>
                                          <p:spTgt spid="9523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5239"/>
                                        </p:tgtEl>
                                        <p:attrNameLst>
                                          <p:attrName>style.visibility</p:attrName>
                                        </p:attrNameLst>
                                      </p:cBhvr>
                                      <p:to>
                                        <p:strVal val="visible"/>
                                      </p:to>
                                    </p:set>
                                    <p:animEffect transition="in" filter="box(in)">
                                      <p:cBhvr>
                                        <p:cTn id="27" dur="500"/>
                                        <p:tgtEl>
                                          <p:spTgt spid="95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allAtOnce"/>
      <p:bldP spid="95236" grpId="0" build="allAtOnce"/>
      <p:bldP spid="95237" grpId="0" build="allAtOnce"/>
      <p:bldP spid="95238" grpId="0" build="allAtOnce"/>
      <p:bldP spid="95239"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Rot="1" noChangeArrowheads="1"/>
          </p:cNvSpPr>
          <p:nvPr/>
        </p:nvSpPr>
        <p:spPr bwMode="auto">
          <a:xfrm>
            <a:off x="179388" y="0"/>
            <a:ext cx="8964612" cy="955675"/>
          </a:xfrm>
          <a:prstGeom prst="rect">
            <a:avLst/>
          </a:prstGeom>
          <a:noFill/>
          <a:ln w="9525">
            <a:noFill/>
            <a:miter lim="800000"/>
            <a:headEnd/>
            <a:tailEnd/>
          </a:ln>
          <a:effectLst/>
        </p:spPr>
        <p:txBody>
          <a:bodyPr anchor="ctr"/>
          <a:lstStyle/>
          <a:p>
            <a:pPr>
              <a:defRPr/>
            </a:pPr>
            <a:r>
              <a:rPr lang="ar-SA" sz="4400" u="sng">
                <a:effectLst>
                  <a:outerShdw blurRad="38100" dist="38100" dir="2700000" algn="tl">
                    <a:srgbClr val="C0C0C0"/>
                  </a:outerShdw>
                </a:effectLst>
              </a:rPr>
              <a:t>*** أسئلة المحاضرة الحادية عشر ***</a:t>
            </a:r>
            <a:endParaRPr lang="en-US" sz="4400" u="sng">
              <a:effectLst>
                <a:outerShdw blurRad="38100" dist="38100" dir="2700000" algn="tl">
                  <a:srgbClr val="C0C0C0"/>
                </a:outerShdw>
              </a:effectLst>
            </a:endParaRPr>
          </a:p>
        </p:txBody>
      </p:sp>
      <p:sp>
        <p:nvSpPr>
          <p:cNvPr id="95236" name="Rectangle 4"/>
          <p:cNvSpPr>
            <a:spLocks noRot="1" noChangeArrowheads="1"/>
          </p:cNvSpPr>
          <p:nvPr/>
        </p:nvSpPr>
        <p:spPr bwMode="auto">
          <a:xfrm>
            <a:off x="0" y="620713"/>
            <a:ext cx="9144000" cy="10810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 ما المقصود با</a:t>
            </a:r>
            <a:r>
              <a:rPr lang="ar-SA" sz="3600">
                <a:solidFill>
                  <a:schemeClr val="tx2"/>
                </a:solidFill>
                <a:effectLst>
                  <a:outerShdw blurRad="38100" dist="38100" dir="2700000" algn="tl">
                    <a:srgbClr val="C0C0C0"/>
                  </a:outerShdw>
                </a:effectLst>
              </a:rPr>
              <a:t>لنظام الاقتصادي</a:t>
            </a:r>
            <a:r>
              <a:rPr lang="ar-SA" sz="3600" b="0">
                <a:solidFill>
                  <a:schemeClr val="tx2"/>
                </a:solidFill>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37" name="Rectangle 5"/>
          <p:cNvSpPr>
            <a:spLocks noRot="1" noChangeArrowheads="1"/>
          </p:cNvSpPr>
          <p:nvPr/>
        </p:nvSpPr>
        <p:spPr bwMode="auto">
          <a:xfrm>
            <a:off x="-180975" y="1557338"/>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س2:</a:t>
            </a:r>
            <a:r>
              <a:rPr lang="ar-SA">
                <a:solidFill>
                  <a:schemeClr val="tx2"/>
                </a:solidFill>
                <a:effectLst>
                  <a:outerShdw blurRad="38100" dist="38100" dir="2700000" algn="tl">
                    <a:srgbClr val="C0C0C0"/>
                  </a:outerShdw>
                </a:effectLst>
              </a:rPr>
              <a:t>اشرحي </a:t>
            </a:r>
            <a:r>
              <a:rPr lang="ar-SA" sz="3600">
                <a:solidFill>
                  <a:schemeClr val="tx2"/>
                </a:solidFill>
                <a:effectLst>
                  <a:outerShdw blurRad="38100" dist="38100" dir="2700000" algn="tl">
                    <a:srgbClr val="C0C0C0"/>
                  </a:outerShdw>
                </a:effectLst>
              </a:rPr>
              <a:t>أنماط التنظيم الاقتصادي</a:t>
            </a:r>
            <a:r>
              <a:rPr lang="ar-SA" sz="4400" b="0">
                <a:solidFill>
                  <a:schemeClr val="tx2"/>
                </a:solidFill>
              </a:rPr>
              <a:t> </a:t>
            </a:r>
            <a:r>
              <a:rPr lang="ar-SA">
                <a:solidFill>
                  <a:schemeClr val="tx2"/>
                </a:solidFill>
                <a:effectLst>
                  <a:outerShdw blurRad="38100" dist="38100" dir="2700000" algn="tl">
                    <a:srgbClr val="C0C0C0"/>
                  </a:outerShdw>
                </a:effectLst>
              </a:rPr>
              <a:t>في المجتمعات المختلفة</a:t>
            </a:r>
            <a:r>
              <a:rPr lang="ar-SA" b="0">
                <a:solidFill>
                  <a:schemeClr val="tx2"/>
                </a:solidFill>
              </a:rPr>
              <a:t> </a:t>
            </a:r>
            <a:r>
              <a:rPr lang="ar-SA">
                <a:solidFill>
                  <a:schemeClr val="tx1"/>
                </a:solidFill>
                <a:effectLst>
                  <a:outerShdw blurRad="38100" dist="38100" dir="2700000" algn="tl">
                    <a:srgbClr val="C0C0C0"/>
                  </a:outerShdw>
                </a:effectLst>
              </a:rPr>
              <a:t>؟</a:t>
            </a:r>
            <a:endParaRPr lang="en-US">
              <a:solidFill>
                <a:schemeClr val="tx1"/>
              </a:solidFill>
              <a:effectLst>
                <a:outerShdw blurRad="38100" dist="38100" dir="2700000" algn="tl">
                  <a:srgbClr val="C0C0C0"/>
                </a:outerShdw>
              </a:effectLst>
            </a:endParaRPr>
          </a:p>
        </p:txBody>
      </p:sp>
      <p:sp>
        <p:nvSpPr>
          <p:cNvPr id="95238" name="Rectangle 6"/>
          <p:cNvSpPr>
            <a:spLocks noRot="1" noChangeArrowheads="1"/>
          </p:cNvSpPr>
          <p:nvPr/>
        </p:nvSpPr>
        <p:spPr bwMode="auto">
          <a:xfrm>
            <a:off x="-146050" y="2276475"/>
            <a:ext cx="9290050" cy="9366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س3:</a:t>
            </a:r>
            <a:r>
              <a:rPr lang="ar-SA" sz="3600">
                <a:solidFill>
                  <a:schemeClr val="tx1"/>
                </a:solidFill>
                <a:effectLst>
                  <a:outerShdw blurRad="38100" dist="38100" dir="2700000" algn="tl">
                    <a:srgbClr val="C0C0C0"/>
                  </a:outerShdw>
                </a:effectLst>
              </a:rPr>
              <a:t> تكلمي عن </a:t>
            </a:r>
            <a:r>
              <a:rPr lang="ar-SA" sz="3600">
                <a:solidFill>
                  <a:schemeClr val="tx2"/>
                </a:solidFill>
                <a:effectLst>
                  <a:outerShdw blurRad="38100" dist="38100" dir="2700000" algn="tl">
                    <a:srgbClr val="C0C0C0"/>
                  </a:outerShdw>
                </a:effectLst>
              </a:rPr>
              <a:t>وظائف النظام الاقتصادي في المجتمع</a:t>
            </a:r>
            <a:r>
              <a:rPr lang="ar-SA" sz="3600" b="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39" name="Rectangle 7"/>
          <p:cNvSpPr>
            <a:spLocks noRot="1" noChangeArrowheads="1"/>
          </p:cNvSpPr>
          <p:nvPr/>
        </p:nvSpPr>
        <p:spPr bwMode="auto">
          <a:xfrm>
            <a:off x="574675" y="3284538"/>
            <a:ext cx="8750300" cy="1727200"/>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س4:</a:t>
            </a:r>
            <a:r>
              <a:rPr lang="ar-SA" sz="3600">
                <a:solidFill>
                  <a:schemeClr val="tx1"/>
                </a:solidFill>
              </a:rPr>
              <a:t> </a:t>
            </a:r>
            <a:r>
              <a:rPr lang="ar-SA" sz="3600">
                <a:solidFill>
                  <a:schemeClr val="tx1"/>
                </a:solidFill>
                <a:effectLst>
                  <a:outerShdw blurRad="38100" dist="38100" dir="2700000" algn="tl">
                    <a:srgbClr val="C0C0C0"/>
                  </a:outerShdw>
                </a:effectLst>
              </a:rPr>
              <a:t>قارني بين </a:t>
            </a:r>
            <a:r>
              <a:rPr lang="ar-SA" sz="3600">
                <a:solidFill>
                  <a:schemeClr val="tx2"/>
                </a:solidFill>
                <a:effectLst>
                  <a:outerShdw blurRad="38100" dist="38100" dir="2700000" algn="tl">
                    <a:srgbClr val="C0C0C0"/>
                  </a:outerShdw>
                </a:effectLst>
              </a:rPr>
              <a:t>النظام التربوي و النظام الاقتصادي في</a:t>
            </a:r>
            <a:br>
              <a:rPr lang="ar-SA" sz="3600">
                <a:solidFill>
                  <a:schemeClr val="tx2"/>
                </a:solidFill>
                <a:effectLst>
                  <a:outerShdw blurRad="38100" dist="38100" dir="2700000" algn="tl">
                    <a:srgbClr val="C0C0C0"/>
                  </a:outerShdw>
                </a:effectLst>
              </a:rPr>
            </a:br>
            <a:r>
              <a:rPr lang="ar-SA" sz="3600">
                <a:solidFill>
                  <a:schemeClr val="tx2"/>
                </a:solidFill>
                <a:effectLst>
                  <a:outerShdw blurRad="38100" dist="38100" dir="2700000" algn="tl">
                    <a:srgbClr val="C0C0C0"/>
                  </a:outerShdw>
                </a:effectLst>
              </a:rPr>
              <a:t>      المجتمع من حيث المفهوم ونمط ووظائف كل منهما ؟</a:t>
            </a:r>
            <a:endParaRPr lang="en-US" sz="3600">
              <a:solidFill>
                <a:schemeClr val="tx1"/>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ox(in)">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5236">
                                            <p:txEl>
                                              <p:pRg st="0" end="0"/>
                                            </p:txEl>
                                          </p:spTgt>
                                        </p:tgtEl>
                                        <p:attrNameLst>
                                          <p:attrName>style.visibility</p:attrName>
                                        </p:attrNameLst>
                                      </p:cBhvr>
                                      <p:to>
                                        <p:strVal val="visible"/>
                                      </p:to>
                                    </p:set>
                                    <p:animEffect transition="in" filter="box(in)">
                                      <p:cBhvr>
                                        <p:cTn id="12" dur="500"/>
                                        <p:tgtEl>
                                          <p:spTgt spid="95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5237">
                                            <p:txEl>
                                              <p:pRg st="0" end="0"/>
                                            </p:txEl>
                                          </p:spTgt>
                                        </p:tgtEl>
                                        <p:attrNameLst>
                                          <p:attrName>style.visibility</p:attrName>
                                        </p:attrNameLst>
                                      </p:cBhvr>
                                      <p:to>
                                        <p:strVal val="visible"/>
                                      </p:to>
                                    </p:set>
                                    <p:animEffect transition="in" filter="box(in)">
                                      <p:cBhvr>
                                        <p:cTn id="17" dur="500"/>
                                        <p:tgtEl>
                                          <p:spTgt spid="952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5238">
                                            <p:txEl>
                                              <p:pRg st="0" end="0"/>
                                            </p:txEl>
                                          </p:spTgt>
                                        </p:tgtEl>
                                        <p:attrNameLst>
                                          <p:attrName>style.visibility</p:attrName>
                                        </p:attrNameLst>
                                      </p:cBhvr>
                                      <p:to>
                                        <p:strVal val="visible"/>
                                      </p:to>
                                    </p:set>
                                    <p:animEffect transition="in" filter="box(in)">
                                      <p:cBhvr>
                                        <p:cTn id="22" dur="500"/>
                                        <p:tgtEl>
                                          <p:spTgt spid="9523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5239"/>
                                        </p:tgtEl>
                                        <p:attrNameLst>
                                          <p:attrName>style.visibility</p:attrName>
                                        </p:attrNameLst>
                                      </p:cBhvr>
                                      <p:to>
                                        <p:strVal val="visible"/>
                                      </p:to>
                                    </p:set>
                                    <p:animEffect transition="in" filter="box(in)">
                                      <p:cBhvr>
                                        <p:cTn id="27" dur="500"/>
                                        <p:tgtEl>
                                          <p:spTgt spid="95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allAtOnce"/>
      <p:bldP spid="95236" grpId="0" build="allAtOnce"/>
      <p:bldP spid="95237" grpId="0" build="allAtOnce"/>
      <p:bldP spid="95238" grpId="0" build="allAtOnce"/>
      <p:bldP spid="95239"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Rot="1" noChangeArrowheads="1"/>
          </p:cNvSpPr>
          <p:nvPr/>
        </p:nvSpPr>
        <p:spPr bwMode="auto">
          <a:xfrm>
            <a:off x="179388" y="0"/>
            <a:ext cx="8964612" cy="955675"/>
          </a:xfrm>
          <a:prstGeom prst="rect">
            <a:avLst/>
          </a:prstGeom>
          <a:noFill/>
          <a:ln w="9525">
            <a:noFill/>
            <a:miter lim="800000"/>
            <a:headEnd/>
            <a:tailEnd/>
          </a:ln>
          <a:effectLst/>
        </p:spPr>
        <p:txBody>
          <a:bodyPr anchor="ctr"/>
          <a:lstStyle/>
          <a:p>
            <a:pPr>
              <a:defRPr/>
            </a:pPr>
            <a:r>
              <a:rPr lang="ar-SA" sz="4400" u="sng">
                <a:effectLst>
                  <a:outerShdw blurRad="38100" dist="38100" dir="2700000" algn="tl">
                    <a:srgbClr val="C0C0C0"/>
                  </a:outerShdw>
                </a:effectLst>
              </a:rPr>
              <a:t>*** أسئلة المحاضرة الثانية عشر ***</a:t>
            </a:r>
            <a:endParaRPr lang="en-US" sz="4400" u="sng">
              <a:effectLst>
                <a:outerShdw blurRad="38100" dist="38100" dir="2700000" algn="tl">
                  <a:srgbClr val="C0C0C0"/>
                </a:outerShdw>
              </a:effectLst>
            </a:endParaRPr>
          </a:p>
        </p:txBody>
      </p:sp>
      <p:sp>
        <p:nvSpPr>
          <p:cNvPr id="95236" name="Rectangle 4"/>
          <p:cNvSpPr>
            <a:spLocks noRot="1" noChangeArrowheads="1"/>
          </p:cNvSpPr>
          <p:nvPr/>
        </p:nvSpPr>
        <p:spPr bwMode="auto">
          <a:xfrm>
            <a:off x="0" y="620713"/>
            <a:ext cx="9144000" cy="1081087"/>
          </a:xfrm>
          <a:prstGeom prst="rect">
            <a:avLst/>
          </a:prstGeom>
          <a:noFill/>
          <a:ln w="9525">
            <a:noFill/>
            <a:miter lim="800000"/>
            <a:headEnd/>
            <a:tailEnd/>
          </a:ln>
          <a:effectLst/>
        </p:spPr>
        <p:txBody>
          <a:bodyPr anchor="ctr"/>
          <a:lstStyle/>
          <a:p>
            <a:pPr algn="r">
              <a:defRPr/>
            </a:pPr>
            <a:r>
              <a:rPr lang="ar-SA" sz="3600" dirty="0">
                <a:effectLst>
                  <a:outerShdw blurRad="38100" dist="38100" dir="2700000" algn="tl">
                    <a:srgbClr val="C0C0C0"/>
                  </a:outerShdw>
                </a:effectLst>
              </a:rPr>
              <a:t>س1:</a:t>
            </a:r>
            <a:r>
              <a:rPr lang="ar-SA" sz="3600" dirty="0">
                <a:solidFill>
                  <a:schemeClr val="tx1"/>
                </a:solidFill>
                <a:effectLst>
                  <a:outerShdw blurRad="38100" dist="38100" dir="2700000" algn="tl">
                    <a:srgbClr val="C0C0C0"/>
                  </a:outerShdw>
                </a:effectLst>
              </a:rPr>
              <a:t> ما المقصود با</a:t>
            </a:r>
            <a:r>
              <a:rPr lang="ar-SA" sz="3600" dirty="0">
                <a:solidFill>
                  <a:schemeClr val="tx2"/>
                </a:solidFill>
                <a:effectLst>
                  <a:outerShdw blurRad="38100" dist="38100" dir="2700000" algn="tl">
                    <a:srgbClr val="C0C0C0"/>
                  </a:outerShdw>
                </a:effectLst>
              </a:rPr>
              <a:t>لمشكلات الاجتماعية</a:t>
            </a:r>
            <a:r>
              <a:rPr lang="en-US" sz="3600" b="0" dirty="0">
                <a:solidFill>
                  <a:schemeClr val="tx2"/>
                </a:solidFill>
                <a:effectLst>
                  <a:outerShdw blurRad="38100" dist="38100" dir="2700000" algn="tl">
                    <a:srgbClr val="C0C0C0"/>
                  </a:outerShdw>
                </a:effectLst>
              </a:rPr>
              <a:t> </a:t>
            </a:r>
            <a:r>
              <a:rPr lang="ar-SA" sz="3600" dirty="0">
                <a:solidFill>
                  <a:schemeClr val="tx1"/>
                </a:solidFill>
                <a:effectLst>
                  <a:outerShdw blurRad="38100" dist="38100" dir="2700000" algn="tl">
                    <a:srgbClr val="C0C0C0"/>
                  </a:outerShdw>
                </a:effectLst>
              </a:rPr>
              <a:t>؟</a:t>
            </a:r>
            <a:endParaRPr lang="en-US" sz="3600" dirty="0">
              <a:solidFill>
                <a:schemeClr val="tx1"/>
              </a:solidFill>
              <a:effectLst>
                <a:outerShdw blurRad="38100" dist="38100" dir="2700000" algn="tl">
                  <a:srgbClr val="C0C0C0"/>
                </a:outerShdw>
              </a:effectLst>
            </a:endParaRPr>
          </a:p>
        </p:txBody>
      </p:sp>
      <p:sp>
        <p:nvSpPr>
          <p:cNvPr id="95237" name="Rectangle 5"/>
          <p:cNvSpPr>
            <a:spLocks noRot="1" noChangeArrowheads="1"/>
          </p:cNvSpPr>
          <p:nvPr/>
        </p:nvSpPr>
        <p:spPr bwMode="auto">
          <a:xfrm>
            <a:off x="-180975" y="2000240"/>
            <a:ext cx="9324975" cy="720725"/>
          </a:xfrm>
          <a:prstGeom prst="rect">
            <a:avLst/>
          </a:prstGeom>
          <a:noFill/>
          <a:ln w="9525">
            <a:noFill/>
            <a:miter lim="800000"/>
            <a:headEnd/>
            <a:tailEnd/>
          </a:ln>
          <a:effectLst/>
        </p:spPr>
        <p:txBody>
          <a:bodyPr anchor="ctr"/>
          <a:lstStyle/>
          <a:p>
            <a:pPr algn="r">
              <a:defRPr/>
            </a:pPr>
            <a:r>
              <a:rPr lang="ar-SA" sz="3600" dirty="0">
                <a:effectLst>
                  <a:outerShdw blurRad="38100" dist="38100" dir="2700000" algn="tl">
                    <a:srgbClr val="C0C0C0"/>
                  </a:outerShdw>
                </a:effectLst>
              </a:rPr>
              <a:t>س2: </a:t>
            </a:r>
            <a:r>
              <a:rPr lang="ar-SA" sz="3600" dirty="0">
                <a:solidFill>
                  <a:schemeClr val="tx2"/>
                </a:solidFill>
                <a:effectLst>
                  <a:outerShdw blurRad="38100" dist="38100" dir="2700000" algn="tl">
                    <a:srgbClr val="C0C0C0"/>
                  </a:outerShdw>
                </a:effectLst>
              </a:rPr>
              <a:t>اشرحي</a:t>
            </a:r>
            <a:r>
              <a:rPr lang="ar-SA" dirty="0">
                <a:solidFill>
                  <a:schemeClr val="tx2"/>
                </a:solidFill>
                <a:effectLst>
                  <a:outerShdw blurRad="38100" dist="38100" dir="2700000" algn="tl">
                    <a:srgbClr val="C0C0C0"/>
                  </a:outerShdw>
                </a:effectLst>
              </a:rPr>
              <a:t> </a:t>
            </a:r>
            <a:r>
              <a:rPr lang="ar-SA" sz="3600" dirty="0">
                <a:solidFill>
                  <a:schemeClr val="tx2"/>
                </a:solidFill>
                <a:effectLst>
                  <a:outerShdw blurRad="38100" dist="38100" dir="2700000" algn="tl">
                    <a:srgbClr val="C0C0C0"/>
                  </a:outerShdw>
                </a:effectLst>
              </a:rPr>
              <a:t>تصنيف المشكلات الاجتماعية</a:t>
            </a:r>
            <a:r>
              <a:rPr lang="ar-SA" sz="4400" b="0" dirty="0">
                <a:solidFill>
                  <a:schemeClr val="tx2"/>
                </a:solidFill>
              </a:rPr>
              <a:t> </a:t>
            </a:r>
            <a:r>
              <a:rPr lang="ar-SA" dirty="0">
                <a:solidFill>
                  <a:schemeClr val="tx1"/>
                </a:solidFill>
                <a:effectLst>
                  <a:outerShdw blurRad="38100" dist="38100" dir="2700000" algn="tl">
                    <a:srgbClr val="C0C0C0"/>
                  </a:outerShdw>
                </a:effectLst>
              </a:rPr>
              <a:t>؟</a:t>
            </a:r>
            <a:endParaRPr lang="en-US" dirty="0">
              <a:solidFill>
                <a:schemeClr val="tx1"/>
              </a:solidFill>
              <a:effectLst>
                <a:outerShdw blurRad="38100" dist="38100" dir="2700000" algn="tl">
                  <a:srgbClr val="C0C0C0"/>
                </a:outerShdw>
              </a:effectLst>
            </a:endParaRPr>
          </a:p>
        </p:txBody>
      </p:sp>
      <p:sp>
        <p:nvSpPr>
          <p:cNvPr id="95238" name="Rectangle 6"/>
          <p:cNvSpPr>
            <a:spLocks noRot="1" noChangeArrowheads="1"/>
          </p:cNvSpPr>
          <p:nvPr/>
        </p:nvSpPr>
        <p:spPr bwMode="auto">
          <a:xfrm>
            <a:off x="-146050" y="3286124"/>
            <a:ext cx="9290050" cy="936625"/>
          </a:xfrm>
          <a:prstGeom prst="rect">
            <a:avLst/>
          </a:prstGeom>
          <a:noFill/>
          <a:ln w="9525">
            <a:noFill/>
            <a:miter lim="800000"/>
            <a:headEnd/>
            <a:tailEnd/>
          </a:ln>
          <a:effectLst/>
        </p:spPr>
        <p:txBody>
          <a:bodyPr anchor="ctr"/>
          <a:lstStyle/>
          <a:p>
            <a:pPr algn="r">
              <a:defRPr/>
            </a:pPr>
            <a:r>
              <a:rPr lang="ar-SA" sz="3600" dirty="0">
                <a:effectLst>
                  <a:outerShdw blurRad="38100" dist="38100" dir="2700000" algn="tl">
                    <a:srgbClr val="C0C0C0"/>
                  </a:outerShdw>
                </a:effectLst>
              </a:rPr>
              <a:t>س3:</a:t>
            </a:r>
            <a:r>
              <a:rPr lang="ar-SA" sz="3600" dirty="0">
                <a:solidFill>
                  <a:schemeClr val="tx1"/>
                </a:solidFill>
                <a:effectLst>
                  <a:outerShdw blurRad="38100" dist="38100" dir="2700000" algn="tl">
                    <a:srgbClr val="C0C0C0"/>
                  </a:outerShdw>
                </a:effectLst>
              </a:rPr>
              <a:t> تكلمي عن ا</a:t>
            </a:r>
            <a:r>
              <a:rPr lang="ar-SA" sz="3600" dirty="0">
                <a:solidFill>
                  <a:schemeClr val="tx2"/>
                </a:solidFill>
                <a:effectLst>
                  <a:outerShdw blurRad="38100" dist="38100" dir="2700000" algn="tl">
                    <a:srgbClr val="C0C0C0"/>
                  </a:outerShdw>
                </a:effectLst>
              </a:rPr>
              <a:t>لمشكلات الاجتماعية من حيث المفهوم </a:t>
            </a:r>
            <a:br>
              <a:rPr lang="ar-SA" sz="3600" dirty="0">
                <a:solidFill>
                  <a:schemeClr val="tx2"/>
                </a:solidFill>
                <a:effectLst>
                  <a:outerShdw blurRad="38100" dist="38100" dir="2700000" algn="tl">
                    <a:srgbClr val="C0C0C0"/>
                  </a:outerShdw>
                </a:effectLst>
              </a:rPr>
            </a:br>
            <a:r>
              <a:rPr lang="ar-SA" sz="3600" dirty="0">
                <a:solidFill>
                  <a:schemeClr val="tx2"/>
                </a:solidFill>
                <a:effectLst>
                  <a:outerShdw blurRad="38100" dist="38100" dir="2700000" algn="tl">
                    <a:srgbClr val="C0C0C0"/>
                  </a:outerShdw>
                </a:effectLst>
              </a:rPr>
              <a:t>      والتصنيف ؟</a:t>
            </a:r>
            <a:endParaRPr lang="en-US" sz="3600" dirty="0">
              <a:solidFill>
                <a:schemeClr val="tx1"/>
              </a:solidFill>
              <a:effectLst>
                <a:outerShdw blurRad="38100" dist="38100" dir="2700000" algn="tl">
                  <a:srgbClr val="C0C0C0"/>
                </a:outerShdw>
              </a:effectLst>
            </a:endParaRPr>
          </a:p>
        </p:txBody>
      </p:sp>
      <p:sp>
        <p:nvSpPr>
          <p:cNvPr id="95239" name="Rectangle 7"/>
          <p:cNvSpPr>
            <a:spLocks noRot="1" noChangeArrowheads="1"/>
          </p:cNvSpPr>
          <p:nvPr/>
        </p:nvSpPr>
        <p:spPr bwMode="auto">
          <a:xfrm>
            <a:off x="0" y="4572008"/>
            <a:ext cx="9324975" cy="1438275"/>
          </a:xfrm>
          <a:prstGeom prst="rect">
            <a:avLst/>
          </a:prstGeom>
          <a:noFill/>
          <a:ln w="9525">
            <a:noFill/>
            <a:miter lim="800000"/>
            <a:headEnd/>
            <a:tailEnd/>
          </a:ln>
          <a:effectLst/>
        </p:spPr>
        <p:txBody>
          <a:bodyPr anchor="ctr"/>
          <a:lstStyle/>
          <a:p>
            <a:pPr algn="r">
              <a:defRPr/>
            </a:pPr>
            <a:r>
              <a:rPr lang="ar-SA" sz="4400" dirty="0"/>
              <a:t> </a:t>
            </a:r>
            <a:r>
              <a:rPr lang="ar-SA" sz="3600" dirty="0">
                <a:effectLst>
                  <a:outerShdw blurRad="38100" dist="38100" dir="2700000" algn="tl">
                    <a:srgbClr val="C0C0C0"/>
                  </a:outerShdw>
                </a:effectLst>
              </a:rPr>
              <a:t>س4:</a:t>
            </a:r>
            <a:r>
              <a:rPr lang="ar-SA" sz="3600" dirty="0">
                <a:solidFill>
                  <a:schemeClr val="tx1"/>
                </a:solidFill>
              </a:rPr>
              <a:t> </a:t>
            </a:r>
            <a:r>
              <a:rPr lang="ar-SA" sz="3600" dirty="0">
                <a:solidFill>
                  <a:schemeClr val="tx1"/>
                </a:solidFill>
                <a:effectLst>
                  <a:outerShdw blurRad="38100" dist="38100" dir="2700000" algn="tl">
                    <a:srgbClr val="C0C0C0"/>
                  </a:outerShdw>
                </a:effectLst>
              </a:rPr>
              <a:t>اذكري ت</a:t>
            </a:r>
            <a:r>
              <a:rPr lang="ar-SA" sz="3600" dirty="0">
                <a:solidFill>
                  <a:schemeClr val="tx2"/>
                </a:solidFill>
                <a:effectLst>
                  <a:outerShdw blurRad="38100" dist="38100" dir="2700000" algn="tl">
                    <a:srgbClr val="C0C0C0"/>
                  </a:outerShdw>
                </a:effectLst>
              </a:rPr>
              <a:t>صنيف " </a:t>
            </a:r>
            <a:r>
              <a:rPr lang="ar-SA" sz="3600" dirty="0" err="1">
                <a:solidFill>
                  <a:schemeClr val="tx2"/>
                </a:solidFill>
                <a:effectLst>
                  <a:outerShdw blurRad="38100" dist="38100" dir="2700000" algn="tl">
                    <a:srgbClr val="C0C0C0"/>
                  </a:outerShdw>
                </a:effectLst>
              </a:rPr>
              <a:t>انكلز</a:t>
            </a:r>
            <a:r>
              <a:rPr lang="ar-SA" sz="3600" dirty="0">
                <a:solidFill>
                  <a:schemeClr val="tx2"/>
                </a:solidFill>
                <a:effectLst>
                  <a:outerShdw blurRad="38100" dist="38100" dir="2700000" algn="tl">
                    <a:srgbClr val="C0C0C0"/>
                  </a:outerShdw>
                </a:effectLst>
              </a:rPr>
              <a:t> " ( </a:t>
            </a:r>
            <a:r>
              <a:rPr lang="en-US" sz="3600" dirty="0">
                <a:solidFill>
                  <a:schemeClr val="tx2"/>
                </a:solidFill>
                <a:effectLst>
                  <a:outerShdw blurRad="38100" dist="38100" dir="2700000" algn="tl">
                    <a:srgbClr val="C0C0C0"/>
                  </a:outerShdw>
                </a:effectLst>
              </a:rPr>
              <a:t>A . </a:t>
            </a:r>
            <a:r>
              <a:rPr lang="en-US" sz="3600" dirty="0" err="1">
                <a:solidFill>
                  <a:schemeClr val="tx2"/>
                </a:solidFill>
                <a:effectLst>
                  <a:outerShdw blurRad="38100" dist="38100" dir="2700000" algn="tl">
                    <a:srgbClr val="C0C0C0"/>
                  </a:outerShdw>
                </a:effectLst>
              </a:rPr>
              <a:t>Inkeles</a:t>
            </a:r>
            <a:r>
              <a:rPr lang="ar-SA" sz="3600" dirty="0">
                <a:solidFill>
                  <a:schemeClr val="tx2"/>
                </a:solidFill>
                <a:effectLst>
                  <a:outerShdw blurRad="38100" dist="38100" dir="2700000" algn="tl">
                    <a:srgbClr val="C0C0C0"/>
                  </a:outerShdw>
                </a:effectLst>
              </a:rPr>
              <a:t>) للمشكلات</a:t>
            </a:r>
            <a:br>
              <a:rPr lang="ar-SA" sz="3600" dirty="0">
                <a:solidFill>
                  <a:schemeClr val="tx2"/>
                </a:solidFill>
                <a:effectLst>
                  <a:outerShdw blurRad="38100" dist="38100" dir="2700000" algn="tl">
                    <a:srgbClr val="C0C0C0"/>
                  </a:outerShdw>
                </a:effectLst>
              </a:rPr>
            </a:br>
            <a:r>
              <a:rPr lang="ar-SA" sz="3600" dirty="0">
                <a:solidFill>
                  <a:schemeClr val="tx2"/>
                </a:solidFill>
                <a:effectLst>
                  <a:outerShdw blurRad="38100" dist="38100" dir="2700000" algn="tl">
                    <a:srgbClr val="C0C0C0"/>
                  </a:outerShdw>
                </a:effectLst>
              </a:rPr>
              <a:t>        الاجتماعية</a:t>
            </a:r>
            <a:r>
              <a:rPr lang="ar-SA" sz="3600" b="0" dirty="0">
                <a:solidFill>
                  <a:schemeClr val="tx2"/>
                </a:solidFill>
              </a:rPr>
              <a:t> </a:t>
            </a:r>
            <a:r>
              <a:rPr lang="ar-SA" sz="3600" dirty="0">
                <a:solidFill>
                  <a:schemeClr val="tx2"/>
                </a:solidFill>
                <a:effectLst>
                  <a:outerShdw blurRad="38100" dist="38100" dir="2700000" algn="tl">
                    <a:srgbClr val="C0C0C0"/>
                  </a:outerShdw>
                </a:effectLst>
              </a:rPr>
              <a:t> ؟</a:t>
            </a:r>
            <a:endParaRPr lang="en-US" sz="3600" dirty="0">
              <a:solidFill>
                <a:schemeClr val="tx2"/>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ox(in)">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5236">
                                            <p:txEl>
                                              <p:pRg st="0" end="0"/>
                                            </p:txEl>
                                          </p:spTgt>
                                        </p:tgtEl>
                                        <p:attrNameLst>
                                          <p:attrName>style.visibility</p:attrName>
                                        </p:attrNameLst>
                                      </p:cBhvr>
                                      <p:to>
                                        <p:strVal val="visible"/>
                                      </p:to>
                                    </p:set>
                                    <p:animEffect transition="in" filter="box(in)">
                                      <p:cBhvr>
                                        <p:cTn id="12" dur="500"/>
                                        <p:tgtEl>
                                          <p:spTgt spid="95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5237">
                                            <p:txEl>
                                              <p:pRg st="0" end="0"/>
                                            </p:txEl>
                                          </p:spTgt>
                                        </p:tgtEl>
                                        <p:attrNameLst>
                                          <p:attrName>style.visibility</p:attrName>
                                        </p:attrNameLst>
                                      </p:cBhvr>
                                      <p:to>
                                        <p:strVal val="visible"/>
                                      </p:to>
                                    </p:set>
                                    <p:animEffect transition="in" filter="box(in)">
                                      <p:cBhvr>
                                        <p:cTn id="17" dur="500"/>
                                        <p:tgtEl>
                                          <p:spTgt spid="952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5238">
                                            <p:txEl>
                                              <p:pRg st="0" end="0"/>
                                            </p:txEl>
                                          </p:spTgt>
                                        </p:tgtEl>
                                        <p:attrNameLst>
                                          <p:attrName>style.visibility</p:attrName>
                                        </p:attrNameLst>
                                      </p:cBhvr>
                                      <p:to>
                                        <p:strVal val="visible"/>
                                      </p:to>
                                    </p:set>
                                    <p:animEffect transition="in" filter="box(in)">
                                      <p:cBhvr>
                                        <p:cTn id="22" dur="500"/>
                                        <p:tgtEl>
                                          <p:spTgt spid="9523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5239"/>
                                        </p:tgtEl>
                                        <p:attrNameLst>
                                          <p:attrName>style.visibility</p:attrName>
                                        </p:attrNameLst>
                                      </p:cBhvr>
                                      <p:to>
                                        <p:strVal val="visible"/>
                                      </p:to>
                                    </p:set>
                                    <p:animEffect transition="in" filter="box(in)">
                                      <p:cBhvr>
                                        <p:cTn id="27" dur="500"/>
                                        <p:tgtEl>
                                          <p:spTgt spid="95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allAtOnce"/>
      <p:bldP spid="95236" grpId="0" build="allAtOnce"/>
      <p:bldP spid="95237" grpId="0" build="allAtOnce"/>
      <p:bldP spid="95238" grpId="0" build="allAtOnce"/>
      <p:bldP spid="95239"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Rot="1" noChangeArrowheads="1"/>
          </p:cNvSpPr>
          <p:nvPr/>
        </p:nvSpPr>
        <p:spPr bwMode="auto">
          <a:xfrm>
            <a:off x="179388" y="0"/>
            <a:ext cx="8964612" cy="955675"/>
          </a:xfrm>
          <a:prstGeom prst="rect">
            <a:avLst/>
          </a:prstGeom>
          <a:noFill/>
          <a:ln w="9525">
            <a:noFill/>
            <a:miter lim="800000"/>
            <a:headEnd/>
            <a:tailEnd/>
          </a:ln>
          <a:effectLst/>
        </p:spPr>
        <p:txBody>
          <a:bodyPr anchor="ctr"/>
          <a:lstStyle/>
          <a:p>
            <a:pPr>
              <a:defRPr/>
            </a:pPr>
            <a:r>
              <a:rPr lang="ar-SA" sz="4400" u="sng">
                <a:effectLst>
                  <a:outerShdw blurRad="38100" dist="38100" dir="2700000" algn="tl">
                    <a:srgbClr val="C0C0C0"/>
                  </a:outerShdw>
                </a:effectLst>
              </a:rPr>
              <a:t>*** أسئلة المحاضرة الثالثة عشر ***</a:t>
            </a:r>
            <a:endParaRPr lang="en-US" sz="4400" u="sng">
              <a:effectLst>
                <a:outerShdw blurRad="38100" dist="38100" dir="2700000" algn="tl">
                  <a:srgbClr val="C0C0C0"/>
                </a:outerShdw>
              </a:effectLst>
            </a:endParaRPr>
          </a:p>
        </p:txBody>
      </p:sp>
      <p:sp>
        <p:nvSpPr>
          <p:cNvPr id="95236" name="Rectangle 4"/>
          <p:cNvSpPr>
            <a:spLocks noRot="1" noChangeArrowheads="1"/>
          </p:cNvSpPr>
          <p:nvPr/>
        </p:nvSpPr>
        <p:spPr bwMode="auto">
          <a:xfrm>
            <a:off x="0" y="836613"/>
            <a:ext cx="9144000" cy="8651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اذكري علاقة ا</a:t>
            </a:r>
            <a:r>
              <a:rPr lang="ar-SA" sz="3600">
                <a:solidFill>
                  <a:schemeClr val="tx2"/>
                </a:solidFill>
                <a:effectLst>
                  <a:outerShdw blurRad="38100" dist="38100" dir="2700000" algn="tl">
                    <a:srgbClr val="C0C0C0"/>
                  </a:outerShdw>
                </a:effectLst>
              </a:rPr>
              <a:t>لمشكلات الاجتماعية بالتغير الاجتماعي</a:t>
            </a:r>
            <a:r>
              <a:rPr lang="en-US" sz="3600" b="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95237" name="Rectangle 5"/>
          <p:cNvSpPr>
            <a:spLocks noRot="1" noChangeArrowheads="1"/>
          </p:cNvSpPr>
          <p:nvPr/>
        </p:nvSpPr>
        <p:spPr bwMode="auto">
          <a:xfrm>
            <a:off x="-180975" y="2143116"/>
            <a:ext cx="9324975" cy="720725"/>
          </a:xfrm>
          <a:prstGeom prst="rect">
            <a:avLst/>
          </a:prstGeom>
          <a:noFill/>
          <a:ln w="9525">
            <a:noFill/>
            <a:miter lim="800000"/>
            <a:headEnd/>
            <a:tailEnd/>
          </a:ln>
          <a:effectLst/>
        </p:spPr>
        <p:txBody>
          <a:bodyPr anchor="ctr"/>
          <a:lstStyle/>
          <a:p>
            <a:pPr algn="r">
              <a:defRPr/>
            </a:pPr>
            <a:r>
              <a:rPr lang="ar-SA" sz="3600" dirty="0">
                <a:effectLst>
                  <a:outerShdw blurRad="38100" dist="38100" dir="2700000" algn="tl">
                    <a:srgbClr val="C0C0C0"/>
                  </a:outerShdw>
                </a:effectLst>
              </a:rPr>
              <a:t>س2: </a:t>
            </a:r>
            <a:r>
              <a:rPr lang="ar-SA" dirty="0">
                <a:solidFill>
                  <a:schemeClr val="tx2"/>
                </a:solidFill>
                <a:effectLst>
                  <a:outerShdw blurRad="38100" dist="38100" dir="2700000" algn="tl">
                    <a:srgbClr val="C0C0C0"/>
                  </a:outerShdw>
                </a:effectLst>
              </a:rPr>
              <a:t>اشرحي </a:t>
            </a:r>
            <a:r>
              <a:rPr lang="ar-SA" sz="3600" dirty="0">
                <a:solidFill>
                  <a:schemeClr val="tx2"/>
                </a:solidFill>
                <a:effectLst>
                  <a:outerShdw blurRad="38100" dist="38100" dir="2700000" algn="tl">
                    <a:srgbClr val="C0C0C0"/>
                  </a:outerShdw>
                </a:effectLst>
              </a:rPr>
              <a:t>أسباب المشكلات الاجتماعية</a:t>
            </a:r>
            <a:r>
              <a:rPr lang="ar-SA" sz="4400" b="0" dirty="0">
                <a:solidFill>
                  <a:schemeClr val="tx2"/>
                </a:solidFill>
              </a:rPr>
              <a:t> </a:t>
            </a:r>
            <a:r>
              <a:rPr lang="ar-SA" dirty="0">
                <a:solidFill>
                  <a:schemeClr val="tx1"/>
                </a:solidFill>
                <a:effectLst>
                  <a:outerShdw blurRad="38100" dist="38100" dir="2700000" algn="tl">
                    <a:srgbClr val="C0C0C0"/>
                  </a:outerShdw>
                </a:effectLst>
              </a:rPr>
              <a:t>؟</a:t>
            </a:r>
            <a:endParaRPr lang="en-US" dirty="0">
              <a:solidFill>
                <a:schemeClr val="tx1"/>
              </a:solidFill>
              <a:effectLst>
                <a:outerShdw blurRad="38100" dist="38100" dir="2700000" algn="tl">
                  <a:srgbClr val="C0C0C0"/>
                </a:outerShdw>
              </a:effectLst>
            </a:endParaRPr>
          </a:p>
        </p:txBody>
      </p:sp>
      <p:sp>
        <p:nvSpPr>
          <p:cNvPr id="95238" name="Rectangle 6"/>
          <p:cNvSpPr>
            <a:spLocks noRot="1" noChangeArrowheads="1"/>
          </p:cNvSpPr>
          <p:nvPr/>
        </p:nvSpPr>
        <p:spPr bwMode="auto">
          <a:xfrm>
            <a:off x="-146050" y="3786190"/>
            <a:ext cx="9290050" cy="1512887"/>
          </a:xfrm>
          <a:prstGeom prst="rect">
            <a:avLst/>
          </a:prstGeom>
          <a:noFill/>
          <a:ln w="9525">
            <a:noFill/>
            <a:miter lim="800000"/>
            <a:headEnd/>
            <a:tailEnd/>
          </a:ln>
          <a:effectLst/>
        </p:spPr>
        <p:txBody>
          <a:bodyPr anchor="ctr"/>
          <a:lstStyle/>
          <a:p>
            <a:pPr algn="r">
              <a:defRPr/>
            </a:pPr>
            <a:r>
              <a:rPr lang="ar-SA" sz="3600" dirty="0">
                <a:effectLst>
                  <a:outerShdw blurRad="38100" dist="38100" dir="2700000" algn="tl">
                    <a:srgbClr val="C0C0C0"/>
                  </a:outerShdw>
                </a:effectLst>
              </a:rPr>
              <a:t>س3:</a:t>
            </a:r>
            <a:r>
              <a:rPr lang="ar-SA" sz="3600" dirty="0">
                <a:solidFill>
                  <a:schemeClr val="tx1"/>
                </a:solidFill>
                <a:effectLst>
                  <a:outerShdw blurRad="38100" dist="38100" dir="2700000" algn="tl">
                    <a:srgbClr val="C0C0C0"/>
                  </a:outerShdw>
                </a:effectLst>
              </a:rPr>
              <a:t> تكلمي عن العوامل التي ترجع لها ا</a:t>
            </a:r>
            <a:r>
              <a:rPr lang="ar-SA" sz="3600" dirty="0">
                <a:solidFill>
                  <a:schemeClr val="tx2"/>
                </a:solidFill>
                <a:effectLst>
                  <a:outerShdw blurRad="38100" dist="38100" dir="2700000" algn="tl">
                    <a:srgbClr val="C0C0C0"/>
                  </a:outerShdw>
                </a:effectLst>
              </a:rPr>
              <a:t>لمشكلات الاجتماعية </a:t>
            </a:r>
            <a:br>
              <a:rPr lang="ar-SA" sz="3600" dirty="0">
                <a:solidFill>
                  <a:schemeClr val="tx2"/>
                </a:solidFill>
                <a:effectLst>
                  <a:outerShdw blurRad="38100" dist="38100" dir="2700000" algn="tl">
                    <a:srgbClr val="C0C0C0"/>
                  </a:outerShdw>
                </a:effectLst>
              </a:rPr>
            </a:br>
            <a:r>
              <a:rPr lang="ar-SA" sz="3600" dirty="0">
                <a:solidFill>
                  <a:schemeClr val="tx2"/>
                </a:solidFill>
                <a:effectLst>
                  <a:outerShdw blurRad="38100" dist="38100" dir="2700000" algn="tl">
                    <a:srgbClr val="C0C0C0"/>
                  </a:outerShdw>
                </a:effectLst>
              </a:rPr>
              <a:t>       عند " </a:t>
            </a:r>
            <a:r>
              <a:rPr lang="ar-SA" sz="3600" dirty="0" err="1">
                <a:solidFill>
                  <a:schemeClr val="tx2"/>
                </a:solidFill>
                <a:effectLst>
                  <a:outerShdw blurRad="38100" dist="38100" dir="2700000" algn="tl">
                    <a:srgbClr val="C0C0C0"/>
                  </a:outerShdw>
                </a:effectLst>
              </a:rPr>
              <a:t>مافيس</a:t>
            </a:r>
            <a:r>
              <a:rPr lang="ar-SA" sz="3600" dirty="0">
                <a:solidFill>
                  <a:schemeClr val="tx2"/>
                </a:solidFill>
                <a:effectLst>
                  <a:outerShdw blurRad="38100" dist="38100" dir="2700000" algn="tl">
                    <a:srgbClr val="C0C0C0"/>
                  </a:outerShdw>
                </a:effectLst>
              </a:rPr>
              <a:t> </a:t>
            </a:r>
            <a:r>
              <a:rPr lang="ar-SA" sz="3600" dirty="0" err="1">
                <a:solidFill>
                  <a:schemeClr val="tx2"/>
                </a:solidFill>
                <a:effectLst>
                  <a:outerShdw blurRad="38100" dist="38100" dir="2700000" algn="tl">
                    <a:srgbClr val="C0C0C0"/>
                  </a:outerShdw>
                </a:effectLst>
              </a:rPr>
              <a:t>بيسانز</a:t>
            </a:r>
            <a:r>
              <a:rPr lang="ar-SA" sz="3600" dirty="0">
                <a:solidFill>
                  <a:schemeClr val="tx2"/>
                </a:solidFill>
                <a:effectLst>
                  <a:outerShdw blurRad="38100" dist="38100" dir="2700000" algn="tl">
                    <a:srgbClr val="C0C0C0"/>
                  </a:outerShdw>
                </a:effectLst>
              </a:rPr>
              <a:t> " ( </a:t>
            </a:r>
            <a:r>
              <a:rPr lang="en-US" sz="3600" dirty="0">
                <a:solidFill>
                  <a:schemeClr val="tx2"/>
                </a:solidFill>
                <a:effectLst>
                  <a:outerShdw blurRad="38100" dist="38100" dir="2700000" algn="tl">
                    <a:srgbClr val="C0C0C0"/>
                  </a:outerShdw>
                </a:effectLst>
              </a:rPr>
              <a:t>Mavis H . </a:t>
            </a:r>
            <a:r>
              <a:rPr lang="en-US" sz="3600" dirty="0" err="1">
                <a:solidFill>
                  <a:schemeClr val="tx2"/>
                </a:solidFill>
                <a:effectLst>
                  <a:outerShdw blurRad="38100" dist="38100" dir="2700000" algn="tl">
                    <a:srgbClr val="C0C0C0"/>
                  </a:outerShdw>
                </a:effectLst>
              </a:rPr>
              <a:t>Biesanz</a:t>
            </a:r>
            <a:r>
              <a:rPr lang="ar-SA" sz="3600" dirty="0">
                <a:solidFill>
                  <a:schemeClr val="tx2"/>
                </a:solidFill>
                <a:effectLst>
                  <a:outerShdw blurRad="38100" dist="38100" dir="2700000" algn="tl">
                    <a:srgbClr val="C0C0C0"/>
                  </a:outerShdw>
                </a:effectLst>
              </a:rPr>
              <a:t> )</a:t>
            </a:r>
            <a:br>
              <a:rPr lang="ar-SA" sz="3600" dirty="0">
                <a:solidFill>
                  <a:schemeClr val="tx2"/>
                </a:solidFill>
                <a:effectLst>
                  <a:outerShdw blurRad="38100" dist="38100" dir="2700000" algn="tl">
                    <a:srgbClr val="C0C0C0"/>
                  </a:outerShdw>
                </a:effectLst>
              </a:rPr>
            </a:br>
            <a:r>
              <a:rPr lang="ar-SA" sz="3600" dirty="0">
                <a:solidFill>
                  <a:schemeClr val="tx2"/>
                </a:solidFill>
                <a:effectLst>
                  <a:outerShdw blurRad="38100" dist="38100" dir="2700000" algn="tl">
                    <a:srgbClr val="C0C0C0"/>
                  </a:outerShdw>
                </a:effectLst>
              </a:rPr>
              <a:t>      و " جون </a:t>
            </a:r>
            <a:r>
              <a:rPr lang="ar-SA" sz="3600" dirty="0" err="1">
                <a:solidFill>
                  <a:schemeClr val="tx2"/>
                </a:solidFill>
                <a:effectLst>
                  <a:outerShdw blurRad="38100" dist="38100" dir="2700000" algn="tl">
                    <a:srgbClr val="C0C0C0"/>
                  </a:outerShdw>
                </a:effectLst>
              </a:rPr>
              <a:t>بيسانز</a:t>
            </a:r>
            <a:r>
              <a:rPr lang="ar-SA" sz="3600" dirty="0">
                <a:solidFill>
                  <a:schemeClr val="tx2"/>
                </a:solidFill>
                <a:effectLst>
                  <a:outerShdw blurRad="38100" dist="38100" dir="2700000" algn="tl">
                    <a:srgbClr val="C0C0C0"/>
                  </a:outerShdw>
                </a:effectLst>
              </a:rPr>
              <a:t> " ( </a:t>
            </a:r>
            <a:r>
              <a:rPr lang="en-US" sz="3600" dirty="0">
                <a:solidFill>
                  <a:schemeClr val="tx2"/>
                </a:solidFill>
                <a:effectLst>
                  <a:outerShdw blurRad="38100" dist="38100" dir="2700000" algn="tl">
                    <a:srgbClr val="C0C0C0"/>
                  </a:outerShdw>
                </a:effectLst>
              </a:rPr>
              <a:t>John </a:t>
            </a:r>
            <a:r>
              <a:rPr lang="en-US" sz="3600" dirty="0" err="1">
                <a:solidFill>
                  <a:schemeClr val="tx2"/>
                </a:solidFill>
                <a:effectLst>
                  <a:outerShdw blurRad="38100" dist="38100" dir="2700000" algn="tl">
                    <a:srgbClr val="C0C0C0"/>
                  </a:outerShdw>
                </a:effectLst>
              </a:rPr>
              <a:t>Bisanz</a:t>
            </a:r>
            <a:r>
              <a:rPr lang="ar-SA" sz="3600" dirty="0">
                <a:solidFill>
                  <a:schemeClr val="tx2"/>
                </a:solidFill>
                <a:effectLst>
                  <a:outerShdw blurRad="38100" dist="38100" dir="2700000" algn="tl">
                    <a:srgbClr val="C0C0C0"/>
                  </a:outerShdw>
                </a:effectLst>
              </a:rPr>
              <a:t> )</a:t>
            </a:r>
            <a:r>
              <a:rPr lang="ar-SA" sz="4400" b="0" dirty="0">
                <a:solidFill>
                  <a:schemeClr val="tx2"/>
                </a:solidFill>
              </a:rPr>
              <a:t> </a:t>
            </a:r>
            <a:r>
              <a:rPr lang="ar-SA" sz="3600" dirty="0">
                <a:solidFill>
                  <a:schemeClr val="tx2"/>
                </a:solidFill>
                <a:effectLst>
                  <a:outerShdw blurRad="38100" dist="38100" dir="2700000" algn="tl">
                    <a:srgbClr val="C0C0C0"/>
                  </a:outerShdw>
                </a:effectLst>
              </a:rPr>
              <a:t>؟</a:t>
            </a:r>
            <a:endParaRPr lang="en-US" sz="3600" dirty="0">
              <a:solidFill>
                <a:schemeClr val="tx2"/>
              </a:solidFill>
              <a:effectLst>
                <a:outerShdw blurRad="38100" dist="38100" dir="2700000" algn="tl">
                  <a:srgbClr val="C0C0C0"/>
                </a:outerShdw>
              </a:effectLst>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ox(in)">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5236">
                                            <p:txEl>
                                              <p:pRg st="0" end="0"/>
                                            </p:txEl>
                                          </p:spTgt>
                                        </p:tgtEl>
                                        <p:attrNameLst>
                                          <p:attrName>style.visibility</p:attrName>
                                        </p:attrNameLst>
                                      </p:cBhvr>
                                      <p:to>
                                        <p:strVal val="visible"/>
                                      </p:to>
                                    </p:set>
                                    <p:animEffect transition="in" filter="box(in)">
                                      <p:cBhvr>
                                        <p:cTn id="12" dur="500"/>
                                        <p:tgtEl>
                                          <p:spTgt spid="95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5237">
                                            <p:txEl>
                                              <p:pRg st="0" end="0"/>
                                            </p:txEl>
                                          </p:spTgt>
                                        </p:tgtEl>
                                        <p:attrNameLst>
                                          <p:attrName>style.visibility</p:attrName>
                                        </p:attrNameLst>
                                      </p:cBhvr>
                                      <p:to>
                                        <p:strVal val="visible"/>
                                      </p:to>
                                    </p:set>
                                    <p:animEffect transition="in" filter="box(in)">
                                      <p:cBhvr>
                                        <p:cTn id="17" dur="500"/>
                                        <p:tgtEl>
                                          <p:spTgt spid="952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5238">
                                            <p:txEl>
                                              <p:pRg st="0" end="0"/>
                                            </p:txEl>
                                          </p:spTgt>
                                        </p:tgtEl>
                                        <p:attrNameLst>
                                          <p:attrName>style.visibility</p:attrName>
                                        </p:attrNameLst>
                                      </p:cBhvr>
                                      <p:to>
                                        <p:strVal val="visible"/>
                                      </p:to>
                                    </p:set>
                                    <p:animEffect transition="in" filter="box(in)">
                                      <p:cBhvr>
                                        <p:cTn id="22" dur="500"/>
                                        <p:tgtEl>
                                          <p:spTgt spid="952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allAtOnce"/>
      <p:bldP spid="95236" grpId="0" build="allAtOnce"/>
      <p:bldP spid="95237" grpId="0" build="allAtOnce"/>
      <p:bldP spid="95238"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0"/>
            <a:ext cx="4540024" cy="369332"/>
          </a:xfrm>
          <a:prstGeom prst="rect">
            <a:avLst/>
          </a:prstGeom>
        </p:spPr>
        <p:txBody>
          <a:bodyPr wrap="none">
            <a:spAutoFit/>
          </a:bodyPr>
          <a:lstStyle/>
          <a:p>
            <a:r>
              <a:rPr lang="ar-SA" u="sng" dirty="0" smtClean="0">
                <a:ea typeface="Arial Unicode MS" pitchFamily="34" charset="-128"/>
                <a:cs typeface="Calibri" pitchFamily="34" charset="0"/>
              </a:rPr>
              <a:t>علم الاجتماع والعلوم الاجتماعية صــــ37 </a:t>
            </a:r>
            <a:r>
              <a:rPr lang="ar-SA" u="sng" dirty="0" err="1" smtClean="0">
                <a:ea typeface="Arial Unicode MS" pitchFamily="34" charset="-128"/>
                <a:cs typeface="Calibri" pitchFamily="34" charset="0"/>
              </a:rPr>
              <a:t>فى</a:t>
            </a:r>
            <a:r>
              <a:rPr lang="ar-SA" u="sng" dirty="0" smtClean="0">
                <a:ea typeface="Arial Unicode MS" pitchFamily="34" charset="-128"/>
                <a:cs typeface="Calibri" pitchFamily="34" charset="0"/>
              </a:rPr>
              <a:t> الكتاب المقرر</a:t>
            </a:r>
            <a:endParaRPr lang="ar-SA" u="sng" dirty="0">
              <a:ea typeface="Arial Unicode MS" pitchFamily="34" charset="-128"/>
              <a:cs typeface="Calibri" pitchFamily="34" charset="0"/>
            </a:endParaRPr>
          </a:p>
        </p:txBody>
      </p:sp>
      <p:sp>
        <p:nvSpPr>
          <p:cNvPr id="3" name="Rectangle 13"/>
          <p:cNvSpPr>
            <a:spLocks noChangeArrowheads="1"/>
          </p:cNvSpPr>
          <p:nvPr/>
        </p:nvSpPr>
        <p:spPr bwMode="auto">
          <a:xfrm>
            <a:off x="-107950" y="369888"/>
            <a:ext cx="9144000" cy="6062662"/>
          </a:xfrm>
          <a:prstGeom prst="rect">
            <a:avLst/>
          </a:prstGeom>
          <a:noFill/>
          <a:ln w="9525" cmpd="dbl" algn="ctr">
            <a:solidFill>
              <a:schemeClr val="bg1"/>
            </a:solidFill>
            <a:miter lim="800000"/>
            <a:headEnd/>
            <a:tailEnd/>
          </a:ln>
          <a:effectLst>
            <a:outerShdw dist="45791" dir="2021404" algn="ctr" rotWithShape="0">
              <a:schemeClr val="bg2"/>
            </a:outerShdw>
          </a:effectLst>
        </p:spPr>
        <p:txBody>
          <a:bodyPr anchor="ctr">
            <a:spAutoFit/>
          </a:bodyPr>
          <a:lstStyle/>
          <a:p>
            <a:pPr algn="r"/>
            <a:r>
              <a:rPr lang="ar-SA" sz="2000">
                <a:solidFill>
                  <a:schemeClr val="tx1"/>
                </a:solidFill>
                <a:ea typeface="Arial Unicode MS" pitchFamily="34" charset="-128"/>
                <a:cs typeface="Calibri" pitchFamily="34" charset="0"/>
              </a:rPr>
              <a:t>يعتبر علم الاجتماع من اكثر العلوم اتصالا وتداخلا مع غيره من العلوم الاجتماعية الاخرى،ومن ثم فقد جعله أوجست كونت يتربع فوق قمة العلوم من حيث التعقيد،ويشبه علم الاجتماع فى اهميته بالنسبة للعلوم الاجتماعية،أهمية الرياضيات بالنسبة للعلوم الطبيعية، وسوف نحاول عقد مقارنة بين علم الاجتماع والعلوم الاجتماعية الاخرى لادراك العلاقة البينية بين علم الاجتماع والعلوم الاجتماعية الاخرى وذلك على النحو التالى </a:t>
            </a:r>
          </a:p>
          <a:p>
            <a:pPr algn="r"/>
            <a:r>
              <a:rPr lang="ar-SA" sz="4400" u="sng">
                <a:latin typeface="Arabic Typesetting" pitchFamily="66" charset="-78"/>
                <a:ea typeface="Arial Unicode MS" pitchFamily="34" charset="-128"/>
                <a:cs typeface="Arabic Typesetting" pitchFamily="66" charset="-78"/>
              </a:rPr>
              <a:t>أولا:علم النفس</a:t>
            </a:r>
            <a:endParaRPr lang="ar-SA" sz="1100" u="sng">
              <a:latin typeface="Arabic Typesetting" pitchFamily="66" charset="-78"/>
              <a:ea typeface="Arial Unicode MS" pitchFamily="34" charset="-128"/>
              <a:cs typeface="Arabic Typesetting" pitchFamily="66" charset="-78"/>
            </a:endParaRPr>
          </a:p>
          <a:p>
            <a:pPr algn="r"/>
            <a:r>
              <a:rPr lang="ar-SA" sz="2000">
                <a:solidFill>
                  <a:schemeClr val="tx1"/>
                </a:solidFill>
                <a:ea typeface="Arial Unicode MS" pitchFamily="34" charset="-128"/>
              </a:rPr>
              <a:t>يعد علم النفس أحد العلوم الاجتماعية وثيقة الصلة بعلم الاجتماع ، ويهتم علم النفس بدراسة الفرد والعمليات العقلية البشرية مثل الادراك ،الذاكرة ، الذكاء،العواطف ، الاتجاه والدافعية وعلى ذلك يمكن القول بان كلا من علم النفس وعلم الاجتماع يهتم بدراسة السلوك الانسانى كما يعد مفهوم الشخصية مفهوما اساسيا بالنسبة لعلم النفس. وفى نفس الوقت أحد الابعاد الهامة للحقيقة الاجتماعية التى يدرسها علم الاجتماع ، ويلتقى علم الاجتماع مع علم النفس فيما يسمى بعلم النفس الاجتماعى أو علم الاجتماع النفسى.</a:t>
            </a:r>
            <a:endParaRPr lang="ar-SA" sz="2400">
              <a:solidFill>
                <a:schemeClr val="tx1"/>
              </a:solidFill>
              <a:ea typeface="Arial Unicode MS" pitchFamily="34" charset="-128"/>
            </a:endParaRPr>
          </a:p>
          <a:p>
            <a:pPr algn="r"/>
            <a:r>
              <a:rPr lang="ar-SA" sz="4400" u="sng">
                <a:latin typeface="Arabic Typesetting" pitchFamily="66" charset="-78"/>
                <a:cs typeface="Arabic Typesetting" pitchFamily="66" charset="-78"/>
              </a:rPr>
              <a:t>ثانيا: علم الانثروبولوجيا</a:t>
            </a:r>
          </a:p>
          <a:p>
            <a:pPr algn="r"/>
            <a:r>
              <a:rPr lang="ar-SA" sz="2000">
                <a:solidFill>
                  <a:srgbClr val="2A0700"/>
                </a:solidFill>
              </a:rPr>
              <a:t>يشير مصطلح الانثروبولوجيا إلى(علم الإنسان) وتنقسم الانثروبولوجيا الى أقسام متعددة منها : الانثروبولوجيا الطبيعية ،الانثروبولوجيا الثقافية ،والانثروبولوجيا الاجتماعية وغيرهم. ويبدو الاختلاف  بين الانثروبولوجيا الثقافية وعلم الاجتماع فى انماط المجتمعات التى يميل كل منهما نحو دراستها ، اذ يميل علماء الانثروبولوجيا إلى تركيز الاهتمام نحو دراسة المجتمعات البدائية ،أما علم الاجتماع فيميل الى دراسة المجتمعات الحديثة، والمنهج الذى يستخدمه الانثروبولوجى منهج كيفى أما المنهج الذى يستخدمه علماء الاجتماع فيعتمد على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3"/>
          <p:cNvSpPr>
            <a:spLocks noChangeArrowheads="1"/>
          </p:cNvSpPr>
          <p:nvPr/>
        </p:nvSpPr>
        <p:spPr bwMode="auto">
          <a:xfrm>
            <a:off x="-107950" y="150813"/>
            <a:ext cx="9144000" cy="6556375"/>
          </a:xfrm>
          <a:prstGeom prst="rect">
            <a:avLst/>
          </a:prstGeom>
          <a:noFill/>
          <a:ln w="9525" cmpd="dbl" algn="ctr">
            <a:solidFill>
              <a:schemeClr val="bg1"/>
            </a:solidFill>
            <a:miter lim="800000"/>
            <a:headEnd/>
            <a:tailEnd/>
          </a:ln>
          <a:effectLst>
            <a:outerShdw dist="45791" dir="2021404" algn="ctr" rotWithShape="0">
              <a:schemeClr val="bg2"/>
            </a:outerShdw>
          </a:effectLst>
        </p:spPr>
        <p:txBody>
          <a:bodyPr anchor="ctr">
            <a:spAutoFit/>
          </a:bodyPr>
          <a:lstStyle/>
          <a:p>
            <a:pPr algn="r"/>
            <a:r>
              <a:rPr lang="ar-SA" sz="2000" dirty="0">
                <a:solidFill>
                  <a:srgbClr val="2A0700"/>
                </a:solidFill>
                <a:ea typeface="Arial Unicode MS" pitchFamily="34" charset="-128"/>
                <a:cs typeface="Calibri" pitchFamily="34" charset="0"/>
              </a:rPr>
              <a:t>الإحصاءات </a:t>
            </a:r>
            <a:r>
              <a:rPr lang="ar-SA" sz="2000" dirty="0" err="1">
                <a:solidFill>
                  <a:srgbClr val="2A0700"/>
                </a:solidFill>
                <a:ea typeface="Arial Unicode MS" pitchFamily="34" charset="-128"/>
                <a:cs typeface="Calibri" pitchFamily="34" charset="0"/>
              </a:rPr>
              <a:t>ويلتقى</a:t>
            </a:r>
            <a:r>
              <a:rPr lang="ar-SA" sz="2000" dirty="0">
                <a:solidFill>
                  <a:srgbClr val="2A0700"/>
                </a:solidFill>
                <a:ea typeface="Arial Unicode MS" pitchFamily="34" charset="-128"/>
                <a:cs typeface="Calibri" pitchFamily="34" charset="0"/>
              </a:rPr>
              <a:t> علم الاجتماع مع علم </a:t>
            </a:r>
            <a:r>
              <a:rPr lang="ar-SA" sz="2000" dirty="0" err="1">
                <a:solidFill>
                  <a:srgbClr val="2A0700"/>
                </a:solidFill>
                <a:ea typeface="Arial Unicode MS" pitchFamily="34" charset="-128"/>
                <a:cs typeface="Calibri" pitchFamily="34" charset="0"/>
              </a:rPr>
              <a:t>الانثروبولوجيا</a:t>
            </a:r>
            <a:r>
              <a:rPr lang="ar-SA" sz="2000" dirty="0">
                <a:solidFill>
                  <a:srgbClr val="2A0700"/>
                </a:solidFill>
                <a:ea typeface="Arial Unicode MS" pitchFamily="34" charset="-128"/>
                <a:cs typeface="Calibri" pitchFamily="34" charset="0"/>
              </a:rPr>
              <a:t> فيما يسمى </a:t>
            </a:r>
            <a:r>
              <a:rPr lang="ar-SA" sz="2000" dirty="0" err="1">
                <a:solidFill>
                  <a:srgbClr val="2A0700"/>
                </a:solidFill>
                <a:ea typeface="Arial Unicode MS" pitchFamily="34" charset="-128"/>
                <a:cs typeface="Calibri" pitchFamily="34" charset="0"/>
              </a:rPr>
              <a:t>بالانثروبولوجيا</a:t>
            </a:r>
            <a:r>
              <a:rPr lang="ar-SA" sz="2000" dirty="0">
                <a:solidFill>
                  <a:srgbClr val="2A0700"/>
                </a:solidFill>
                <a:ea typeface="Arial Unicode MS" pitchFamily="34" charset="-128"/>
                <a:cs typeface="Calibri" pitchFamily="34" charset="0"/>
              </a:rPr>
              <a:t> الثقافية، </a:t>
            </a:r>
            <a:r>
              <a:rPr lang="ar-SA" sz="2000" dirty="0" err="1">
                <a:solidFill>
                  <a:srgbClr val="2A0700"/>
                </a:solidFill>
                <a:ea typeface="Arial Unicode MS" pitchFamily="34" charset="-128"/>
                <a:cs typeface="Calibri" pitchFamily="34" charset="0"/>
              </a:rPr>
              <a:t>والانثروبولوجيا</a:t>
            </a:r>
            <a:r>
              <a:rPr lang="ar-SA" sz="2000" dirty="0">
                <a:solidFill>
                  <a:srgbClr val="2A0700"/>
                </a:solidFill>
                <a:ea typeface="Arial Unicode MS" pitchFamily="34" charset="-128"/>
                <a:cs typeface="Calibri" pitchFamily="34" charset="0"/>
              </a:rPr>
              <a:t> الاجتماعية.</a:t>
            </a:r>
          </a:p>
          <a:p>
            <a:pPr algn="r"/>
            <a:r>
              <a:rPr lang="ar-SA" sz="4000" u="sng" dirty="0">
                <a:latin typeface="Arabic Typesetting" pitchFamily="66" charset="-78"/>
                <a:ea typeface="Arial Unicode MS" pitchFamily="34" charset="-128"/>
                <a:cs typeface="Arabic Typesetting" pitchFamily="66" charset="-78"/>
              </a:rPr>
              <a:t>ثالثا: علم الاقتصاد: </a:t>
            </a:r>
          </a:p>
          <a:p>
            <a:pPr algn="r"/>
            <a:r>
              <a:rPr lang="ar-SA" sz="2000" dirty="0">
                <a:solidFill>
                  <a:srgbClr val="2A0700"/>
                </a:solidFill>
                <a:ea typeface="Arial Unicode MS" pitchFamily="34" charset="-128"/>
                <a:cs typeface="Calibri" pitchFamily="34" charset="0"/>
              </a:rPr>
              <a:t>عرف ادم سميث علم الاقتصاد </a:t>
            </a:r>
            <a:r>
              <a:rPr lang="ar-SA" sz="2000" dirty="0" err="1">
                <a:solidFill>
                  <a:srgbClr val="2A0700"/>
                </a:solidFill>
                <a:ea typeface="Arial Unicode MS" pitchFamily="34" charset="-128"/>
                <a:cs typeface="Calibri" pitchFamily="34" charset="0"/>
              </a:rPr>
              <a:t>بانه</a:t>
            </a:r>
            <a:r>
              <a:rPr lang="ar-SA" sz="2000" dirty="0">
                <a:solidFill>
                  <a:srgbClr val="2A0700"/>
                </a:solidFill>
                <a:ea typeface="Arial Unicode MS" pitchFamily="34" charset="-128"/>
                <a:cs typeface="Calibri" pitchFamily="34" charset="0"/>
              </a:rPr>
              <a:t>(علم الثروة) كما اهتم العالم </a:t>
            </a:r>
            <a:r>
              <a:rPr lang="ar-SA" sz="2000" dirty="0" err="1">
                <a:solidFill>
                  <a:srgbClr val="2A0700"/>
                </a:solidFill>
                <a:ea typeface="Arial Unicode MS" pitchFamily="34" charset="-128"/>
                <a:cs typeface="Calibri" pitchFamily="34" charset="0"/>
              </a:rPr>
              <a:t>سملسر</a:t>
            </a:r>
            <a:r>
              <a:rPr lang="ar-SA" sz="2000" dirty="0">
                <a:solidFill>
                  <a:srgbClr val="2A0700"/>
                </a:solidFill>
                <a:ea typeface="Arial Unicode MS" pitchFamily="34" charset="-128"/>
                <a:cs typeface="Calibri" pitchFamily="34" charset="0"/>
              </a:rPr>
              <a:t> بتعريف علم الاقتصاد </a:t>
            </a:r>
            <a:r>
              <a:rPr lang="ar-SA" sz="2000" dirty="0" err="1">
                <a:solidFill>
                  <a:srgbClr val="2A0700"/>
                </a:solidFill>
                <a:ea typeface="Arial Unicode MS" pitchFamily="34" charset="-128"/>
                <a:cs typeface="Calibri" pitchFamily="34" charset="0"/>
              </a:rPr>
              <a:t>بانه</a:t>
            </a:r>
            <a:r>
              <a:rPr lang="ar-SA" sz="2000" dirty="0">
                <a:solidFill>
                  <a:srgbClr val="2A0700"/>
                </a:solidFill>
                <a:ea typeface="Arial Unicode MS" pitchFamily="34" charset="-128"/>
                <a:cs typeface="Calibri" pitchFamily="34" charset="0"/>
              </a:rPr>
              <a:t> العلم </a:t>
            </a:r>
            <a:r>
              <a:rPr lang="ar-SA" sz="2000" dirty="0" err="1">
                <a:solidFill>
                  <a:srgbClr val="2A0700"/>
                </a:solidFill>
                <a:ea typeface="Arial Unicode MS" pitchFamily="34" charset="-128"/>
                <a:cs typeface="Calibri" pitchFamily="34" charset="0"/>
              </a:rPr>
              <a:t>الذى</a:t>
            </a:r>
            <a:r>
              <a:rPr lang="ar-SA" sz="2000" dirty="0">
                <a:solidFill>
                  <a:srgbClr val="2A0700"/>
                </a:solidFill>
                <a:ea typeface="Arial Unicode MS" pitchFamily="34" charset="-128"/>
                <a:cs typeface="Calibri" pitchFamily="34" charset="0"/>
              </a:rPr>
              <a:t> يدرس قضايا </a:t>
            </a:r>
            <a:r>
              <a:rPr lang="ar-SA" sz="2000" dirty="0" err="1">
                <a:solidFill>
                  <a:srgbClr val="2A0700"/>
                </a:solidFill>
                <a:ea typeface="Arial Unicode MS" pitchFamily="34" charset="-128"/>
                <a:cs typeface="Calibri" pitchFamily="34" charset="0"/>
              </a:rPr>
              <a:t>الانتاج</a:t>
            </a:r>
            <a:r>
              <a:rPr lang="ar-SA" sz="2000" dirty="0">
                <a:solidFill>
                  <a:srgbClr val="2A0700"/>
                </a:solidFill>
                <a:ea typeface="Arial Unicode MS" pitchFamily="34" charset="-128"/>
                <a:cs typeface="Calibri" pitchFamily="34" charset="0"/>
              </a:rPr>
              <a:t> وتنظيم الموارد، وتوزيع الثروة، ولا نستطيع </a:t>
            </a:r>
            <a:r>
              <a:rPr lang="ar-SA" sz="2000" dirty="0" err="1">
                <a:solidFill>
                  <a:srgbClr val="2A0700"/>
                </a:solidFill>
                <a:ea typeface="Arial Unicode MS" pitchFamily="34" charset="-128"/>
                <a:cs typeface="Calibri" pitchFamily="34" charset="0"/>
              </a:rPr>
              <a:t>ان</a:t>
            </a:r>
            <a:r>
              <a:rPr lang="ar-SA" sz="2000" dirty="0">
                <a:solidFill>
                  <a:srgbClr val="2A0700"/>
                </a:solidFill>
                <a:ea typeface="Arial Unicode MS" pitchFamily="34" charset="-128"/>
                <a:cs typeface="Calibri" pitchFamily="34" charset="0"/>
              </a:rPr>
              <a:t> ننكر الاتصال الوثيق بين المتغيرات الاقتصادية السالفة والمتغيرات الاجتماعية . </a:t>
            </a:r>
            <a:r>
              <a:rPr lang="ar-SA" sz="2000" dirty="0" err="1">
                <a:solidFill>
                  <a:srgbClr val="2A0700"/>
                </a:solidFill>
                <a:ea typeface="Arial Unicode MS" pitchFamily="34" charset="-128"/>
                <a:cs typeface="Calibri" pitchFamily="34" charset="0"/>
              </a:rPr>
              <a:t>ويلتقى</a:t>
            </a:r>
            <a:r>
              <a:rPr lang="ar-SA" sz="2000" dirty="0">
                <a:solidFill>
                  <a:srgbClr val="2A0700"/>
                </a:solidFill>
                <a:ea typeface="Arial Unicode MS" pitchFamily="34" charset="-128"/>
                <a:cs typeface="Calibri" pitchFamily="34" charset="0"/>
              </a:rPr>
              <a:t> علم الاجتماع مع علم الاقتصاد فيما يسمى بعلم الاجتماع </a:t>
            </a:r>
            <a:r>
              <a:rPr lang="ar-SA" sz="2000" dirty="0" err="1">
                <a:solidFill>
                  <a:srgbClr val="2A0700"/>
                </a:solidFill>
                <a:ea typeface="Arial Unicode MS" pitchFamily="34" charset="-128"/>
                <a:cs typeface="Calibri" pitchFamily="34" charset="0"/>
              </a:rPr>
              <a:t>الاقتصادى</a:t>
            </a:r>
            <a:r>
              <a:rPr lang="ar-SA" sz="2000" dirty="0">
                <a:solidFill>
                  <a:srgbClr val="2A0700"/>
                </a:solidFill>
                <a:ea typeface="Arial Unicode MS" pitchFamily="34" charset="-128"/>
                <a:cs typeface="Calibri" pitchFamily="34" charset="0"/>
              </a:rPr>
              <a:t> </a:t>
            </a:r>
            <a:r>
              <a:rPr lang="ar-SA" sz="2000" dirty="0" err="1">
                <a:solidFill>
                  <a:srgbClr val="2A0700"/>
                </a:solidFill>
                <a:ea typeface="Arial Unicode MS" pitchFamily="34" charset="-128"/>
                <a:cs typeface="Calibri" pitchFamily="34" charset="0"/>
              </a:rPr>
              <a:t>الذى</a:t>
            </a:r>
            <a:r>
              <a:rPr lang="ar-SA" sz="2000" dirty="0">
                <a:solidFill>
                  <a:srgbClr val="2A0700"/>
                </a:solidFill>
                <a:ea typeface="Arial Unicode MS" pitchFamily="34" charset="-128"/>
                <a:cs typeface="Calibri" pitchFamily="34" charset="0"/>
              </a:rPr>
              <a:t> يمثل (محاولة منظمة لتطبيق نماذج التفسير والمتغيرات </a:t>
            </a:r>
            <a:r>
              <a:rPr lang="ar-SA" sz="2000" dirty="0" err="1">
                <a:solidFill>
                  <a:srgbClr val="2A0700"/>
                </a:solidFill>
                <a:ea typeface="Arial Unicode MS" pitchFamily="34" charset="-128"/>
                <a:cs typeface="Calibri" pitchFamily="34" charset="0"/>
              </a:rPr>
              <a:t>السوسيولوجية</a:t>
            </a:r>
            <a:r>
              <a:rPr lang="ar-SA" sz="2000" dirty="0">
                <a:solidFill>
                  <a:srgbClr val="2A0700"/>
                </a:solidFill>
                <a:ea typeface="Arial Unicode MS" pitchFamily="34" charset="-128"/>
                <a:cs typeface="Calibri" pitchFamily="34" charset="0"/>
              </a:rPr>
              <a:t> </a:t>
            </a:r>
            <a:r>
              <a:rPr lang="ar-SA" sz="2000" dirty="0" err="1">
                <a:solidFill>
                  <a:srgbClr val="2A0700"/>
                </a:solidFill>
                <a:ea typeface="Arial Unicode MS" pitchFamily="34" charset="-128"/>
                <a:cs typeface="Calibri" pitchFamily="34" charset="0"/>
              </a:rPr>
              <a:t>والاطار</a:t>
            </a:r>
            <a:r>
              <a:rPr lang="ar-SA" sz="2000" dirty="0">
                <a:solidFill>
                  <a:srgbClr val="2A0700"/>
                </a:solidFill>
                <a:ea typeface="Arial Unicode MS" pitchFamily="34" charset="-128"/>
                <a:cs typeface="Calibri" pitchFamily="34" charset="0"/>
              </a:rPr>
              <a:t> </a:t>
            </a:r>
            <a:r>
              <a:rPr lang="ar-SA" sz="2000" dirty="0" err="1">
                <a:solidFill>
                  <a:srgbClr val="2A0700"/>
                </a:solidFill>
                <a:ea typeface="Arial Unicode MS" pitchFamily="34" charset="-128"/>
                <a:cs typeface="Calibri" pitchFamily="34" charset="0"/>
              </a:rPr>
              <a:t>المرجعى</a:t>
            </a:r>
            <a:r>
              <a:rPr lang="ar-SA" sz="2000" dirty="0">
                <a:solidFill>
                  <a:srgbClr val="2A0700"/>
                </a:solidFill>
                <a:ea typeface="Arial Unicode MS" pitchFamily="34" charset="-128"/>
                <a:cs typeface="Calibri" pitchFamily="34" charset="0"/>
              </a:rPr>
              <a:t> لعلم الاجتماع </a:t>
            </a:r>
            <a:r>
              <a:rPr lang="ar-SA" sz="2000" dirty="0" err="1">
                <a:solidFill>
                  <a:srgbClr val="2A0700"/>
                </a:solidFill>
                <a:ea typeface="Arial Unicode MS" pitchFamily="34" charset="-128"/>
                <a:cs typeface="Calibri" pitchFamily="34" charset="0"/>
              </a:rPr>
              <a:t>فى</a:t>
            </a:r>
            <a:r>
              <a:rPr lang="ar-SA" sz="2000" dirty="0">
                <a:solidFill>
                  <a:srgbClr val="2A0700"/>
                </a:solidFill>
                <a:ea typeface="Arial Unicode MS" pitchFamily="34" charset="-128"/>
                <a:cs typeface="Calibri" pitchFamily="34" charset="0"/>
              </a:rPr>
              <a:t> دراسة مجموعة من النشاطات المعقدة المتعلقة </a:t>
            </a:r>
            <a:r>
              <a:rPr lang="ar-SA" sz="2000" dirty="0" err="1">
                <a:solidFill>
                  <a:srgbClr val="2A0700"/>
                </a:solidFill>
                <a:ea typeface="Arial Unicode MS" pitchFamily="34" charset="-128"/>
                <a:cs typeface="Calibri" pitchFamily="34" charset="0"/>
              </a:rPr>
              <a:t>بالانتاج</a:t>
            </a:r>
            <a:r>
              <a:rPr lang="ar-SA" sz="2000" dirty="0">
                <a:solidFill>
                  <a:srgbClr val="2A0700"/>
                </a:solidFill>
                <a:ea typeface="Arial Unicode MS" pitchFamily="34" charset="-128"/>
                <a:cs typeface="Calibri" pitchFamily="34" charset="0"/>
              </a:rPr>
              <a:t> والتوزيع والتبادل واستهلاك السلع النادرة والخدمات.</a:t>
            </a:r>
          </a:p>
          <a:p>
            <a:pPr algn="r"/>
            <a:r>
              <a:rPr lang="ar-SA" sz="4000" u="sng" dirty="0">
                <a:latin typeface="Arabic Typesetting" pitchFamily="66" charset="-78"/>
                <a:ea typeface="Arial Unicode MS" pitchFamily="34" charset="-128"/>
                <a:cs typeface="Arabic Typesetting" pitchFamily="66" charset="-78"/>
              </a:rPr>
              <a:t>ثالثا: علم السياسة: </a:t>
            </a:r>
          </a:p>
          <a:p>
            <a:pPr algn="r"/>
            <a:r>
              <a:rPr lang="ar-SA" sz="2000" dirty="0">
                <a:solidFill>
                  <a:srgbClr val="2A0700"/>
                </a:solidFill>
                <a:ea typeface="Arial Unicode MS" pitchFamily="34" charset="-128"/>
                <a:cs typeface="Calibri" pitchFamily="34" charset="0"/>
              </a:rPr>
              <a:t>يهتم علم السياسة بمبحثين رئيسيين هما: النظرية السياسية ، </a:t>
            </a:r>
            <a:r>
              <a:rPr lang="ar-SA" sz="2000" dirty="0" err="1">
                <a:solidFill>
                  <a:srgbClr val="2A0700"/>
                </a:solidFill>
                <a:ea typeface="Arial Unicode MS" pitchFamily="34" charset="-128"/>
                <a:cs typeface="Calibri" pitchFamily="34" charset="0"/>
              </a:rPr>
              <a:t>الادارة</a:t>
            </a:r>
            <a:r>
              <a:rPr lang="ar-SA" sz="2000" dirty="0">
                <a:solidFill>
                  <a:srgbClr val="2A0700"/>
                </a:solidFill>
                <a:ea typeface="Arial Unicode MS" pitchFamily="34" charset="-128"/>
                <a:cs typeface="Calibri" pitchFamily="34" charset="0"/>
              </a:rPr>
              <a:t> الحكومية. </a:t>
            </a:r>
            <a:r>
              <a:rPr lang="ar-SA" sz="2000" dirty="0" err="1">
                <a:solidFill>
                  <a:srgbClr val="2A0700"/>
                </a:solidFill>
                <a:ea typeface="Arial Unicode MS" pitchFamily="34" charset="-128"/>
                <a:cs typeface="Calibri" pitchFamily="34" charset="0"/>
              </a:rPr>
              <a:t>واذا</a:t>
            </a:r>
            <a:r>
              <a:rPr lang="ar-SA" sz="2000" dirty="0">
                <a:solidFill>
                  <a:srgbClr val="2A0700"/>
                </a:solidFill>
                <a:ea typeface="Arial Unicode MS" pitchFamily="34" charset="-128"/>
                <a:cs typeface="Calibri" pitchFamily="34" charset="0"/>
              </a:rPr>
              <a:t> كان علم الاجتماع يهتم بدراسة كل جوانب المجتمع فان علم السياسة يهتم بدراسة ظاهرة القوة كما تتجسد </a:t>
            </a:r>
            <a:r>
              <a:rPr lang="ar-SA" sz="2000" dirty="0" err="1">
                <a:solidFill>
                  <a:srgbClr val="2A0700"/>
                </a:solidFill>
                <a:ea typeface="Arial Unicode MS" pitchFamily="34" charset="-128"/>
                <a:cs typeface="Calibri" pitchFamily="34" charset="0"/>
              </a:rPr>
              <a:t>فى</a:t>
            </a:r>
            <a:r>
              <a:rPr lang="ar-SA" sz="2000" dirty="0">
                <a:solidFill>
                  <a:srgbClr val="2A0700"/>
                </a:solidFill>
                <a:ea typeface="Arial Unicode MS" pitchFamily="34" charset="-128"/>
                <a:cs typeface="Calibri" pitchFamily="34" charset="0"/>
              </a:rPr>
              <a:t> </a:t>
            </a:r>
            <a:r>
              <a:rPr lang="ar-SA" sz="2000" dirty="0" err="1">
                <a:solidFill>
                  <a:srgbClr val="2A0700"/>
                </a:solidFill>
                <a:ea typeface="Arial Unicode MS" pitchFamily="34" charset="-128"/>
                <a:cs typeface="Calibri" pitchFamily="34" charset="0"/>
              </a:rPr>
              <a:t>التظيمات</a:t>
            </a:r>
            <a:r>
              <a:rPr lang="ar-SA" sz="2000" dirty="0">
                <a:solidFill>
                  <a:srgbClr val="2A0700"/>
                </a:solidFill>
                <a:ea typeface="Arial Unicode MS" pitchFamily="34" charset="-128"/>
                <a:cs typeface="Calibri" pitchFamily="34" charset="0"/>
              </a:rPr>
              <a:t> الرسمية </a:t>
            </a:r>
            <a:r>
              <a:rPr lang="ar-SA" sz="2000" dirty="0" err="1">
                <a:solidFill>
                  <a:srgbClr val="2A0700"/>
                </a:solidFill>
                <a:ea typeface="Arial Unicode MS" pitchFamily="34" charset="-128"/>
                <a:cs typeface="Calibri" pitchFamily="34" charset="0"/>
              </a:rPr>
              <a:t>ويلتقى</a:t>
            </a:r>
            <a:r>
              <a:rPr lang="ar-SA" sz="2000" dirty="0">
                <a:solidFill>
                  <a:srgbClr val="2A0700"/>
                </a:solidFill>
                <a:ea typeface="Arial Unicode MS" pitchFamily="34" charset="-128"/>
                <a:cs typeface="Calibri" pitchFamily="34" charset="0"/>
              </a:rPr>
              <a:t> علم الاجتماع مع علم السياسة فيما يسمى بعلم الاجتماع </a:t>
            </a:r>
            <a:r>
              <a:rPr lang="ar-SA" sz="2000" dirty="0" err="1">
                <a:solidFill>
                  <a:srgbClr val="2A0700"/>
                </a:solidFill>
                <a:ea typeface="Arial Unicode MS" pitchFamily="34" charset="-128"/>
                <a:cs typeface="Calibri" pitchFamily="34" charset="0"/>
              </a:rPr>
              <a:t>السياسى</a:t>
            </a:r>
            <a:r>
              <a:rPr lang="ar-SA" sz="2000" dirty="0">
                <a:solidFill>
                  <a:srgbClr val="2A0700"/>
                </a:solidFill>
                <a:ea typeface="Arial Unicode MS" pitchFamily="34" charset="-128"/>
                <a:cs typeface="Calibri" pitchFamily="34" charset="0"/>
              </a:rPr>
              <a:t> </a:t>
            </a:r>
            <a:r>
              <a:rPr lang="ar-SA" sz="2000" dirty="0" err="1">
                <a:solidFill>
                  <a:srgbClr val="2A0700"/>
                </a:solidFill>
                <a:ea typeface="Arial Unicode MS" pitchFamily="34" charset="-128"/>
                <a:cs typeface="Calibri" pitchFamily="34" charset="0"/>
              </a:rPr>
              <a:t>الذى</a:t>
            </a:r>
            <a:r>
              <a:rPr lang="ar-SA" sz="2000" dirty="0">
                <a:solidFill>
                  <a:srgbClr val="2A0700"/>
                </a:solidFill>
                <a:ea typeface="Arial Unicode MS" pitchFamily="34" charset="-128"/>
                <a:cs typeface="Calibri" pitchFamily="34" charset="0"/>
              </a:rPr>
              <a:t> يهتم بدراسة الظواهر والنظم السياسية </a:t>
            </a:r>
            <a:r>
              <a:rPr lang="ar-SA" sz="2000" dirty="0" err="1">
                <a:solidFill>
                  <a:srgbClr val="2A0700"/>
                </a:solidFill>
                <a:ea typeface="Arial Unicode MS" pitchFamily="34" charset="-128"/>
                <a:cs typeface="Calibri" pitchFamily="34" charset="0"/>
              </a:rPr>
              <a:t>فى</a:t>
            </a:r>
            <a:r>
              <a:rPr lang="ar-SA" sz="2000" dirty="0">
                <a:solidFill>
                  <a:srgbClr val="2A0700"/>
                </a:solidFill>
                <a:ea typeface="Arial Unicode MS" pitchFamily="34" charset="-128"/>
                <a:cs typeface="Calibri" pitchFamily="34" charset="0"/>
              </a:rPr>
              <a:t> ضوء البناء </a:t>
            </a:r>
            <a:r>
              <a:rPr lang="ar-SA" sz="2000" dirty="0" err="1">
                <a:solidFill>
                  <a:srgbClr val="2A0700"/>
                </a:solidFill>
                <a:ea typeface="Arial Unicode MS" pitchFamily="34" charset="-128"/>
                <a:cs typeface="Calibri" pitchFamily="34" charset="0"/>
              </a:rPr>
              <a:t>الاجتماعى</a:t>
            </a:r>
            <a:r>
              <a:rPr lang="ar-SA" sz="2000" dirty="0">
                <a:solidFill>
                  <a:srgbClr val="2A0700"/>
                </a:solidFill>
                <a:ea typeface="Arial Unicode MS" pitchFamily="34" charset="-128"/>
                <a:cs typeface="Calibri" pitchFamily="34" charset="0"/>
              </a:rPr>
              <a:t> </a:t>
            </a:r>
            <a:r>
              <a:rPr lang="ar-SA" sz="2000" dirty="0" err="1">
                <a:solidFill>
                  <a:srgbClr val="2A0700"/>
                </a:solidFill>
                <a:ea typeface="Arial Unicode MS" pitchFamily="34" charset="-128"/>
                <a:cs typeface="Calibri" pitchFamily="34" charset="0"/>
              </a:rPr>
              <a:t>والثقافى</a:t>
            </a:r>
            <a:r>
              <a:rPr lang="ar-SA" sz="2000" dirty="0">
                <a:solidFill>
                  <a:srgbClr val="2A0700"/>
                </a:solidFill>
                <a:ea typeface="Arial Unicode MS" pitchFamily="34" charset="-128"/>
                <a:cs typeface="Calibri" pitchFamily="34" charset="0"/>
              </a:rPr>
              <a:t> السائد </a:t>
            </a:r>
            <a:r>
              <a:rPr lang="ar-SA" sz="2000" dirty="0" err="1">
                <a:solidFill>
                  <a:srgbClr val="2A0700"/>
                </a:solidFill>
                <a:ea typeface="Arial Unicode MS" pitchFamily="34" charset="-128"/>
                <a:cs typeface="Calibri" pitchFamily="34" charset="0"/>
              </a:rPr>
              <a:t>فى</a:t>
            </a:r>
            <a:r>
              <a:rPr lang="ar-SA" sz="2000" dirty="0">
                <a:solidFill>
                  <a:srgbClr val="2A0700"/>
                </a:solidFill>
                <a:ea typeface="Arial Unicode MS" pitchFamily="34" charset="-128"/>
                <a:cs typeface="Calibri" pitchFamily="34" charset="0"/>
              </a:rPr>
              <a:t> المجتمع.</a:t>
            </a:r>
          </a:p>
          <a:p>
            <a:pPr algn="r"/>
            <a:endParaRPr lang="ar-SA" sz="2000" dirty="0">
              <a:solidFill>
                <a:srgbClr val="2A0700"/>
              </a:solidFill>
              <a:ea typeface="Arial Unicode MS" pitchFamily="34" charset="-128"/>
              <a:cs typeface="Calibri" pitchFamily="34" charset="0"/>
            </a:endParaRPr>
          </a:p>
          <a:p>
            <a:r>
              <a:rPr lang="ar-SA" sz="2000" dirty="0">
                <a:solidFill>
                  <a:srgbClr val="FF0000"/>
                </a:solidFill>
                <a:ea typeface="Arial Unicode MS" pitchFamily="34" charset="-128"/>
                <a:cs typeface="Calibri" pitchFamily="34" charset="0"/>
              </a:rPr>
              <a:t>تمنياتي بالتفوق</a:t>
            </a:r>
          </a:p>
          <a:p>
            <a:r>
              <a:rPr lang="ar-SA" sz="2000" dirty="0">
                <a:solidFill>
                  <a:srgbClr val="FF0000"/>
                </a:solidFill>
                <a:ea typeface="Arial Unicode MS" pitchFamily="34" charset="-128"/>
                <a:cs typeface="Calibri" pitchFamily="34" charset="0"/>
              </a:rPr>
              <a:t>د. </a:t>
            </a:r>
            <a:r>
              <a:rPr lang="ar-SA" sz="2000" dirty="0" err="1">
                <a:solidFill>
                  <a:srgbClr val="FF0000"/>
                </a:solidFill>
                <a:ea typeface="Arial Unicode MS" pitchFamily="34" charset="-128"/>
                <a:cs typeface="Calibri" pitchFamily="34" charset="0"/>
              </a:rPr>
              <a:t>ايمان</a:t>
            </a:r>
            <a:r>
              <a:rPr lang="ar-SA" sz="2000" dirty="0">
                <a:solidFill>
                  <a:srgbClr val="FF0000"/>
                </a:solidFill>
                <a:ea typeface="Arial Unicode MS" pitchFamily="34" charset="-128"/>
                <a:cs typeface="Calibri" pitchFamily="34" charset="0"/>
              </a:rPr>
              <a:t> جابر شومان</a:t>
            </a:r>
          </a:p>
          <a:p>
            <a:pPr algn="r"/>
            <a:endParaRPr lang="ar-SA" sz="2000" dirty="0">
              <a:solidFill>
                <a:srgbClr val="2A0700"/>
              </a:solidFill>
              <a:ea typeface="Arial Unicode MS" pitchFamily="34" charset="-128"/>
              <a:cs typeface="Calibri" pitchFamily="34" charset="0"/>
            </a:endParaRPr>
          </a:p>
          <a:p>
            <a:pPr algn="r"/>
            <a:r>
              <a:rPr lang="ar-SA" sz="2000" dirty="0">
                <a:solidFill>
                  <a:srgbClr val="2A0700"/>
                </a:solidFill>
                <a:ea typeface="Arial Unicode MS" pitchFamily="34" charset="-128"/>
                <a:cs typeface="Calibri" pitchFamily="34" charset="0"/>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3"/>
          <p:cNvSpPr>
            <a:spLocks noChangeArrowheads="1"/>
          </p:cNvSpPr>
          <p:nvPr/>
        </p:nvSpPr>
        <p:spPr bwMode="auto">
          <a:xfrm>
            <a:off x="-357222" y="2500306"/>
            <a:ext cx="9144000" cy="4868862"/>
          </a:xfrm>
          <a:prstGeom prst="rect">
            <a:avLst/>
          </a:prstGeom>
          <a:noFill/>
          <a:ln w="9525">
            <a:noFill/>
            <a:miter lim="800000"/>
            <a:headEnd/>
            <a:tailEnd/>
          </a:ln>
        </p:spPr>
        <p:txBody>
          <a:bodyPr/>
          <a:lstStyle/>
          <a:p>
            <a:pPr marL="342900" indent="-342900" algn="r">
              <a:lnSpc>
                <a:spcPct val="90000"/>
              </a:lnSpc>
              <a:spcBef>
                <a:spcPct val="20000"/>
              </a:spcBef>
              <a:buFontTx/>
              <a:buChar char="•"/>
            </a:pPr>
            <a:r>
              <a:rPr lang="ar-SA" sz="3600" dirty="0">
                <a:solidFill>
                  <a:srgbClr val="FF00FF"/>
                </a:solidFill>
              </a:rPr>
              <a:t>أولاً    : نشأة علم الاجتماع .</a:t>
            </a:r>
          </a:p>
          <a:p>
            <a:pPr marL="342900" indent="-342900" algn="justLow">
              <a:lnSpc>
                <a:spcPct val="90000"/>
              </a:lnSpc>
              <a:spcBef>
                <a:spcPct val="20000"/>
              </a:spcBef>
              <a:buFontTx/>
              <a:buChar char="•"/>
            </a:pPr>
            <a:r>
              <a:rPr lang="ar-SA" sz="3600" dirty="0">
                <a:solidFill>
                  <a:srgbClr val="FF00FF"/>
                </a:solidFill>
              </a:rPr>
              <a:t>ثانياً   : موضوع الدراسة في علم الاجتماع .</a:t>
            </a:r>
          </a:p>
          <a:p>
            <a:pPr marL="342900" indent="-342900" algn="justLow">
              <a:lnSpc>
                <a:spcPct val="90000"/>
              </a:lnSpc>
              <a:spcBef>
                <a:spcPct val="20000"/>
              </a:spcBef>
              <a:buFontTx/>
              <a:buChar char="•"/>
            </a:pPr>
            <a:r>
              <a:rPr lang="ar-SA" sz="3600" dirty="0">
                <a:solidFill>
                  <a:srgbClr val="FF00FF"/>
                </a:solidFill>
              </a:rPr>
              <a:t>ثالثاً   : علم الاجتماع النظري </a:t>
            </a:r>
            <a:r>
              <a:rPr lang="ar-SA" sz="3600" dirty="0" err="1">
                <a:solidFill>
                  <a:srgbClr val="FF00FF"/>
                </a:solidFill>
              </a:rPr>
              <a:t>و</a:t>
            </a:r>
            <a:r>
              <a:rPr lang="ar-SA" sz="3600" dirty="0">
                <a:solidFill>
                  <a:srgbClr val="FF00FF"/>
                </a:solidFill>
              </a:rPr>
              <a:t> علم الاجتماع التطبيقي .</a:t>
            </a:r>
          </a:p>
          <a:p>
            <a:pPr marL="342900" indent="-342900" algn="justLow">
              <a:lnSpc>
                <a:spcPct val="90000"/>
              </a:lnSpc>
              <a:spcBef>
                <a:spcPct val="20000"/>
              </a:spcBef>
              <a:buFontTx/>
              <a:buChar char="•"/>
            </a:pPr>
            <a:r>
              <a:rPr lang="ar-SA" sz="3600" b="0" dirty="0">
                <a:solidFill>
                  <a:srgbClr val="FF00FF"/>
                </a:solidFill>
              </a:rPr>
              <a:t> </a:t>
            </a:r>
            <a:r>
              <a:rPr lang="ar-SA" sz="3600" dirty="0">
                <a:solidFill>
                  <a:srgbClr val="FF00FF"/>
                </a:solidFill>
              </a:rPr>
              <a:t>رابعاً : ميادين علم الاجتماع .</a:t>
            </a:r>
          </a:p>
        </p:txBody>
      </p:sp>
      <p:sp>
        <p:nvSpPr>
          <p:cNvPr id="9" name="WordArt 3"/>
          <p:cNvSpPr>
            <a:spLocks noChangeArrowheads="1" noChangeShapeType="1" noTextEdit="1"/>
          </p:cNvSpPr>
          <p:nvPr/>
        </p:nvSpPr>
        <p:spPr bwMode="auto">
          <a:xfrm>
            <a:off x="3857620" y="714356"/>
            <a:ext cx="4321212" cy="1217882"/>
          </a:xfrm>
          <a:prstGeom prst="rect">
            <a:avLst/>
          </a:prstGeom>
        </p:spPr>
        <p:txBody>
          <a:bodyPr wrap="none" fromWordArt="1">
            <a:prstTxWarp prst="textPlain">
              <a:avLst>
                <a:gd name="adj" fmla="val 50000"/>
              </a:avLst>
            </a:prstTxWarp>
          </a:bodyPr>
          <a:lstStyle/>
          <a:p>
            <a:r>
              <a:rPr lang="ar-SA" sz="9600" kern="10" dirty="0" smtClean="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تعريف علم الاجتماع </a:t>
            </a:r>
            <a:endParaRPr lang="ar-SA" sz="9600" kern="10" dirty="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endParaRPr>
          </a:p>
        </p:txBody>
      </p:sp>
      <p:sp>
        <p:nvSpPr>
          <p:cNvPr id="10" name="WordArt 3"/>
          <p:cNvSpPr>
            <a:spLocks noChangeArrowheads="1" noChangeShapeType="1" noTextEdit="1"/>
          </p:cNvSpPr>
          <p:nvPr/>
        </p:nvSpPr>
        <p:spPr bwMode="auto">
          <a:xfrm>
            <a:off x="0" y="214290"/>
            <a:ext cx="2786082" cy="1000132"/>
          </a:xfrm>
          <a:prstGeom prst="rect">
            <a:avLst/>
          </a:prstGeom>
        </p:spPr>
        <p:txBody>
          <a:bodyPr wrap="none" fromWordArt="1">
            <a:prstTxWarp prst="textPlain">
              <a:avLst>
                <a:gd name="adj" fmla="val 50000"/>
              </a:avLst>
            </a:prstTxWarp>
          </a:bodyPr>
          <a:lstStyle/>
          <a:p>
            <a:r>
              <a:rPr lang="ar-SA" sz="9600" kern="10" dirty="0" smtClean="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مرجعه شامله </a:t>
            </a:r>
            <a:endParaRPr lang="ar-SA" sz="9600" kern="10" dirty="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endParaRPr>
          </a:p>
        </p:txBody>
      </p:sp>
    </p:spTree>
  </p:cSld>
  <p:clrMapOvr>
    <a:masterClrMapping/>
  </p:clrMapOvr>
  <p:transition>
    <p:wedge/>
    <p:sndAc>
      <p:stSnd>
        <p:snd r:embed="rId2" name="coi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50531">
                                            <p:txEl>
                                              <p:pRg st="0" end="0"/>
                                            </p:txEl>
                                          </p:spTgt>
                                        </p:tgtEl>
                                        <p:attrNameLst>
                                          <p:attrName>style.visibility</p:attrName>
                                        </p:attrNameLst>
                                      </p:cBhvr>
                                      <p:to>
                                        <p:strVal val="visible"/>
                                      </p:to>
                                    </p:set>
                                    <p:anim calcmode="discrete" valueType="clr">
                                      <p:cBhvr override="childStyle">
                                        <p:cTn id="7" dur="80"/>
                                        <p:tgtEl>
                                          <p:spTgt spid="15053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50531">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50531">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50531">
                                            <p:txEl>
                                              <p:pRg st="1" end="1"/>
                                            </p:txEl>
                                          </p:spTgt>
                                        </p:tgtEl>
                                        <p:attrNameLst>
                                          <p:attrName>style.visibility</p:attrName>
                                        </p:attrNameLst>
                                      </p:cBhvr>
                                      <p:to>
                                        <p:strVal val="visible"/>
                                      </p:to>
                                    </p:set>
                                    <p:anim calcmode="discrete" valueType="clr">
                                      <p:cBhvr override="childStyle">
                                        <p:cTn id="14" dur="80"/>
                                        <p:tgtEl>
                                          <p:spTgt spid="150531">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50531">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50531">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50531">
                                            <p:txEl>
                                              <p:pRg st="2" end="2"/>
                                            </p:txEl>
                                          </p:spTgt>
                                        </p:tgtEl>
                                        <p:attrNameLst>
                                          <p:attrName>style.visibility</p:attrName>
                                        </p:attrNameLst>
                                      </p:cBhvr>
                                      <p:to>
                                        <p:strVal val="visible"/>
                                      </p:to>
                                    </p:set>
                                    <p:anim calcmode="discrete" valueType="clr">
                                      <p:cBhvr override="childStyle">
                                        <p:cTn id="21" dur="80"/>
                                        <p:tgtEl>
                                          <p:spTgt spid="150531">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50531">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150531">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150531">
                                            <p:txEl>
                                              <p:pRg st="3" end="3"/>
                                            </p:txEl>
                                          </p:spTgt>
                                        </p:tgtEl>
                                        <p:attrNameLst>
                                          <p:attrName>style.visibility</p:attrName>
                                        </p:attrNameLst>
                                      </p:cBhvr>
                                      <p:to>
                                        <p:strVal val="visible"/>
                                      </p:to>
                                    </p:set>
                                    <p:anim calcmode="discrete" valueType="clr">
                                      <p:cBhvr override="childStyle">
                                        <p:cTn id="28" dur="80"/>
                                        <p:tgtEl>
                                          <p:spTgt spid="150531">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50531">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150531">
                                            <p:txEl>
                                              <p:pRg st="3" end="3"/>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checkerboard(across)">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checkerboard(across)">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Rot="1" noChangeArrowheads="1"/>
          </p:cNvSpPr>
          <p:nvPr/>
        </p:nvSpPr>
        <p:spPr bwMode="auto">
          <a:xfrm>
            <a:off x="357158" y="1500174"/>
            <a:ext cx="8510588" cy="955675"/>
          </a:xfrm>
          <a:prstGeom prst="rect">
            <a:avLst/>
          </a:prstGeom>
          <a:noFill/>
          <a:ln w="9525">
            <a:noFill/>
            <a:miter lim="800000"/>
            <a:headEnd/>
            <a:tailEnd/>
          </a:ln>
        </p:spPr>
        <p:txBody>
          <a:bodyPr anchor="ctr"/>
          <a:lstStyle/>
          <a:p>
            <a:r>
              <a:rPr lang="ar-SA" sz="4400" dirty="0">
                <a:solidFill>
                  <a:srgbClr val="FF3300"/>
                </a:solidFill>
              </a:rPr>
              <a:t>(1) بداية القرن الثامن عشر .</a:t>
            </a:r>
            <a:endParaRPr lang="en-US" sz="4400" dirty="0">
              <a:solidFill>
                <a:srgbClr val="FF3300"/>
              </a:solidFill>
            </a:endParaRPr>
          </a:p>
        </p:txBody>
      </p:sp>
      <p:sp>
        <p:nvSpPr>
          <p:cNvPr id="152580" name="Rectangle 4"/>
          <p:cNvSpPr>
            <a:spLocks noRot="1" noChangeArrowheads="1"/>
          </p:cNvSpPr>
          <p:nvPr/>
        </p:nvSpPr>
        <p:spPr bwMode="auto">
          <a:xfrm>
            <a:off x="428596" y="2285992"/>
            <a:ext cx="8510587" cy="955675"/>
          </a:xfrm>
          <a:prstGeom prst="rect">
            <a:avLst/>
          </a:prstGeom>
          <a:noFill/>
          <a:ln w="9525">
            <a:noFill/>
            <a:miter lim="800000"/>
            <a:headEnd/>
            <a:tailEnd/>
          </a:ln>
        </p:spPr>
        <p:txBody>
          <a:bodyPr anchor="ctr"/>
          <a:lstStyle/>
          <a:p>
            <a:r>
              <a:rPr lang="ar-SA" sz="4400" dirty="0">
                <a:solidFill>
                  <a:srgbClr val="FF3300"/>
                </a:solidFill>
              </a:rPr>
              <a:t>(</a:t>
            </a:r>
            <a:r>
              <a:rPr lang="en-US" sz="4400" dirty="0">
                <a:solidFill>
                  <a:srgbClr val="FF3300"/>
                </a:solidFill>
              </a:rPr>
              <a:t>2</a:t>
            </a:r>
            <a:r>
              <a:rPr lang="ar-SA" sz="4400" dirty="0">
                <a:solidFill>
                  <a:srgbClr val="FF3300"/>
                </a:solidFill>
              </a:rPr>
              <a:t>) منتصف القرن التاسع عشر .</a:t>
            </a:r>
            <a:r>
              <a:rPr lang="ar-SA" sz="4400" b="0" dirty="0">
                <a:solidFill>
                  <a:srgbClr val="FF3300"/>
                </a:solidFill>
              </a:rPr>
              <a:t> </a:t>
            </a:r>
            <a:endParaRPr lang="en-US" sz="4400" b="0" dirty="0">
              <a:solidFill>
                <a:srgbClr val="FF3300"/>
              </a:solidFill>
            </a:endParaRPr>
          </a:p>
        </p:txBody>
      </p:sp>
      <p:sp>
        <p:nvSpPr>
          <p:cNvPr id="152581" name="Rectangle 5"/>
          <p:cNvSpPr>
            <a:spLocks noRot="1" noChangeArrowheads="1"/>
          </p:cNvSpPr>
          <p:nvPr/>
        </p:nvSpPr>
        <p:spPr bwMode="auto">
          <a:xfrm>
            <a:off x="428596" y="3143248"/>
            <a:ext cx="8510587" cy="955675"/>
          </a:xfrm>
          <a:prstGeom prst="rect">
            <a:avLst/>
          </a:prstGeom>
          <a:noFill/>
          <a:ln w="9525">
            <a:noFill/>
            <a:miter lim="800000"/>
            <a:headEnd/>
            <a:tailEnd/>
          </a:ln>
          <a:effectLst/>
        </p:spPr>
        <p:txBody>
          <a:bodyPr anchor="ctr"/>
          <a:lstStyle/>
          <a:p>
            <a:pPr>
              <a:defRPr/>
            </a:pPr>
            <a:r>
              <a:rPr lang="ar-SA" sz="4400" dirty="0">
                <a:solidFill>
                  <a:srgbClr val="FF3300"/>
                </a:solidFill>
                <a:effectLst>
                  <a:outerShdw blurRad="38100" dist="38100" dir="2700000" algn="tl">
                    <a:srgbClr val="C0C0C0"/>
                  </a:outerShdw>
                </a:effectLst>
              </a:rPr>
              <a:t>(</a:t>
            </a:r>
            <a:r>
              <a:rPr lang="en-US" sz="4400" dirty="0">
                <a:solidFill>
                  <a:srgbClr val="FF3300"/>
                </a:solidFill>
                <a:effectLst>
                  <a:outerShdw blurRad="38100" dist="38100" dir="2700000" algn="tl">
                    <a:srgbClr val="C0C0C0"/>
                  </a:outerShdw>
                </a:effectLst>
              </a:rPr>
              <a:t>3</a:t>
            </a:r>
            <a:r>
              <a:rPr lang="ar-SA" sz="4400" dirty="0">
                <a:solidFill>
                  <a:srgbClr val="FF3300"/>
                </a:solidFill>
                <a:effectLst>
                  <a:outerShdw blurRad="38100" dist="38100" dir="2700000" algn="tl">
                    <a:srgbClr val="C0C0C0"/>
                  </a:outerShdw>
                </a:effectLst>
              </a:rPr>
              <a:t>) النصف الأول من القرن العشرين .</a:t>
            </a:r>
            <a:r>
              <a:rPr lang="ar-SA" sz="4400" b="0" dirty="0">
                <a:solidFill>
                  <a:srgbClr val="FF3300"/>
                </a:solidFill>
                <a:effectLst>
                  <a:outerShdw blurRad="38100" dist="38100" dir="2700000" algn="tl">
                    <a:srgbClr val="C0C0C0"/>
                  </a:outerShdw>
                </a:effectLst>
              </a:rPr>
              <a:t> </a:t>
            </a:r>
            <a:endParaRPr lang="en-US" sz="4400" b="0" dirty="0">
              <a:solidFill>
                <a:srgbClr val="FF3300"/>
              </a:solidFill>
              <a:effectLst>
                <a:outerShdw blurRad="38100" dist="38100" dir="2700000" algn="tl">
                  <a:srgbClr val="C0C0C0"/>
                </a:outerShdw>
              </a:effectLst>
            </a:endParaRPr>
          </a:p>
        </p:txBody>
      </p:sp>
      <p:sp>
        <p:nvSpPr>
          <p:cNvPr id="152582" name="Rectangle 6"/>
          <p:cNvSpPr>
            <a:spLocks noRot="1" noChangeArrowheads="1"/>
          </p:cNvSpPr>
          <p:nvPr/>
        </p:nvSpPr>
        <p:spPr bwMode="auto">
          <a:xfrm>
            <a:off x="-433388" y="4143380"/>
            <a:ext cx="9577388" cy="1152525"/>
          </a:xfrm>
          <a:prstGeom prst="rect">
            <a:avLst/>
          </a:prstGeom>
          <a:noFill/>
          <a:ln w="9525">
            <a:noFill/>
            <a:miter lim="800000"/>
            <a:headEnd/>
            <a:tailEnd/>
          </a:ln>
        </p:spPr>
        <p:txBody>
          <a:bodyPr anchor="ctr"/>
          <a:lstStyle/>
          <a:p>
            <a:pPr algn="r"/>
            <a:r>
              <a:rPr lang="ar-SA" sz="4000" dirty="0">
                <a:solidFill>
                  <a:srgbClr val="FF3300"/>
                </a:solidFill>
              </a:rPr>
              <a:t>(4) مصطلح ( علم الاجتماع ) </a:t>
            </a:r>
            <a:r>
              <a:rPr lang="ar-EG" sz="4000" dirty="0">
                <a:solidFill>
                  <a:srgbClr val="FF3300"/>
                </a:solidFill>
              </a:rPr>
              <a:t>عند</a:t>
            </a:r>
            <a:r>
              <a:rPr lang="ar-SA" sz="4000" dirty="0">
                <a:solidFill>
                  <a:srgbClr val="FF3300"/>
                </a:solidFill>
              </a:rPr>
              <a:t>" أوجست كونت "</a:t>
            </a:r>
            <a:r>
              <a:rPr lang="en-US" sz="4400" b="0" dirty="0">
                <a:solidFill>
                  <a:schemeClr val="tx2"/>
                </a:solidFill>
              </a:rPr>
              <a:t> </a:t>
            </a:r>
          </a:p>
        </p:txBody>
      </p:sp>
      <p:sp>
        <p:nvSpPr>
          <p:cNvPr id="152583" name="Rectangle 7"/>
          <p:cNvSpPr>
            <a:spLocks noRot="1" noChangeArrowheads="1"/>
          </p:cNvSpPr>
          <p:nvPr/>
        </p:nvSpPr>
        <p:spPr bwMode="auto">
          <a:xfrm>
            <a:off x="309563" y="5357826"/>
            <a:ext cx="8834437" cy="955675"/>
          </a:xfrm>
          <a:prstGeom prst="rect">
            <a:avLst/>
          </a:prstGeom>
          <a:noFill/>
          <a:ln w="9525">
            <a:noFill/>
            <a:miter lim="800000"/>
            <a:headEnd/>
            <a:tailEnd/>
          </a:ln>
          <a:effectLst/>
        </p:spPr>
        <p:txBody>
          <a:bodyPr anchor="ctr"/>
          <a:lstStyle/>
          <a:p>
            <a:pPr>
              <a:defRPr/>
            </a:pPr>
            <a:r>
              <a:rPr lang="ar-SA" sz="4400" dirty="0">
                <a:solidFill>
                  <a:srgbClr val="FF3300"/>
                </a:solidFill>
                <a:effectLst>
                  <a:outerShdw blurRad="38100" dist="38100" dir="2700000" algn="tl">
                    <a:srgbClr val="C0C0C0"/>
                  </a:outerShdw>
                </a:effectLst>
              </a:rPr>
              <a:t>(5) المفكر العربي ابن خلدون</a:t>
            </a:r>
            <a:r>
              <a:rPr lang="ar-EG" sz="4400" dirty="0">
                <a:solidFill>
                  <a:srgbClr val="FF3300"/>
                </a:solidFill>
                <a:effectLst>
                  <a:outerShdw blurRad="38100" dist="38100" dir="2700000" algn="tl">
                    <a:srgbClr val="C0C0C0"/>
                  </a:outerShdw>
                </a:effectLst>
              </a:rPr>
              <a:t> وعلم الاجتماع .</a:t>
            </a:r>
            <a:endParaRPr lang="en-US" sz="4400" dirty="0">
              <a:solidFill>
                <a:srgbClr val="FF3300"/>
              </a:solidFill>
              <a:effectLst>
                <a:outerShdw blurRad="38100" dist="38100" dir="2700000" algn="tl">
                  <a:srgbClr val="C0C0C0"/>
                </a:outerShdw>
              </a:effectLst>
            </a:endParaRPr>
          </a:p>
        </p:txBody>
      </p:sp>
      <p:sp>
        <p:nvSpPr>
          <p:cNvPr id="8" name="WordArt 3"/>
          <p:cNvSpPr>
            <a:spLocks noChangeArrowheads="1" noChangeShapeType="1" noTextEdit="1"/>
          </p:cNvSpPr>
          <p:nvPr/>
        </p:nvSpPr>
        <p:spPr bwMode="auto">
          <a:xfrm>
            <a:off x="2643174" y="285728"/>
            <a:ext cx="3997332" cy="1214422"/>
          </a:xfrm>
          <a:prstGeom prst="rect">
            <a:avLst/>
          </a:prstGeom>
        </p:spPr>
        <p:txBody>
          <a:bodyPr wrap="none" fromWordArt="1">
            <a:prstTxWarp prst="textPlain">
              <a:avLst>
                <a:gd name="adj" fmla="val 50000"/>
              </a:avLst>
            </a:prstTxWarp>
          </a:bodyPr>
          <a:lstStyle/>
          <a:p>
            <a:r>
              <a:rPr lang="ar-SA" sz="9600" kern="10" dirty="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أولاً  : نشأة علم الاجتماع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52578"/>
                                        </p:tgtEl>
                                        <p:attrNameLst>
                                          <p:attrName>style.visibility</p:attrName>
                                        </p:attrNameLst>
                                      </p:cBhvr>
                                      <p:to>
                                        <p:strVal val="visible"/>
                                      </p:to>
                                    </p:set>
                                    <p:set>
                                      <p:cBhvr>
                                        <p:cTn id="7" dur="455" fill="hold">
                                          <p:stCondLst>
                                            <p:cond delay="0"/>
                                          </p:stCondLst>
                                        </p:cTn>
                                        <p:tgtEl>
                                          <p:spTgt spid="152578"/>
                                        </p:tgtEl>
                                        <p:attrNameLst>
                                          <p:attrName>style.rotation</p:attrName>
                                        </p:attrNameLst>
                                      </p:cBhvr>
                                      <p:to>
                                        <p:strVal val="-45.0"/>
                                      </p:to>
                                    </p:set>
                                    <p:anim calcmode="lin" valueType="num">
                                      <p:cBhvr>
                                        <p:cTn id="8" dur="455" fill="hold">
                                          <p:stCondLst>
                                            <p:cond delay="455"/>
                                          </p:stCondLst>
                                        </p:cTn>
                                        <p:tgtEl>
                                          <p:spTgt spid="15257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5257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5257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52578"/>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8" presetClass="entr" presetSubtype="0" accel="50000" fill="hold" grpId="0" nodeType="clickEffect">
                                  <p:stCondLst>
                                    <p:cond delay="0"/>
                                  </p:stCondLst>
                                  <p:iterate type="lt">
                                    <p:tmPct val="50000"/>
                                  </p:iterate>
                                  <p:childTnLst>
                                    <p:set>
                                      <p:cBhvr>
                                        <p:cTn id="15" dur="1" fill="hold">
                                          <p:stCondLst>
                                            <p:cond delay="0"/>
                                          </p:stCondLst>
                                        </p:cTn>
                                        <p:tgtEl>
                                          <p:spTgt spid="152580"/>
                                        </p:tgtEl>
                                        <p:attrNameLst>
                                          <p:attrName>style.visibility</p:attrName>
                                        </p:attrNameLst>
                                      </p:cBhvr>
                                      <p:to>
                                        <p:strVal val="visible"/>
                                      </p:to>
                                    </p:set>
                                    <p:set>
                                      <p:cBhvr>
                                        <p:cTn id="16" dur="455" fill="hold">
                                          <p:stCondLst>
                                            <p:cond delay="0"/>
                                          </p:stCondLst>
                                        </p:cTn>
                                        <p:tgtEl>
                                          <p:spTgt spid="152580"/>
                                        </p:tgtEl>
                                        <p:attrNameLst>
                                          <p:attrName>style.rotation</p:attrName>
                                        </p:attrNameLst>
                                      </p:cBhvr>
                                      <p:to>
                                        <p:strVal val="-45.0"/>
                                      </p:to>
                                    </p:set>
                                    <p:anim calcmode="lin" valueType="num">
                                      <p:cBhvr>
                                        <p:cTn id="17" dur="455" fill="hold">
                                          <p:stCondLst>
                                            <p:cond delay="455"/>
                                          </p:stCondLst>
                                        </p:cTn>
                                        <p:tgtEl>
                                          <p:spTgt spid="152580"/>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152580"/>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152580"/>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152580"/>
                                        </p:tgtEl>
                                        <p:attrNameLst>
                                          <p:attrName>ppt_y</p:attrName>
                                        </p:attrNameLst>
                                      </p:cBhvr>
                                      <p:tavLst>
                                        <p:tav tm="0">
                                          <p:val>
                                            <p:strVal val="#ppt_y-(0.354*#ppt_w-0.172*#ppt_h)"/>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8" presetClass="entr" presetSubtype="0" accel="50000" fill="hold" grpId="0" nodeType="clickEffect">
                                  <p:stCondLst>
                                    <p:cond delay="0"/>
                                  </p:stCondLst>
                                  <p:iterate type="lt">
                                    <p:tmPct val="50000"/>
                                  </p:iterate>
                                  <p:childTnLst>
                                    <p:set>
                                      <p:cBhvr>
                                        <p:cTn id="24" dur="1" fill="hold">
                                          <p:stCondLst>
                                            <p:cond delay="0"/>
                                          </p:stCondLst>
                                        </p:cTn>
                                        <p:tgtEl>
                                          <p:spTgt spid="152581"/>
                                        </p:tgtEl>
                                        <p:attrNameLst>
                                          <p:attrName>style.visibility</p:attrName>
                                        </p:attrNameLst>
                                      </p:cBhvr>
                                      <p:to>
                                        <p:strVal val="visible"/>
                                      </p:to>
                                    </p:set>
                                    <p:set>
                                      <p:cBhvr>
                                        <p:cTn id="25" dur="455" fill="hold">
                                          <p:stCondLst>
                                            <p:cond delay="0"/>
                                          </p:stCondLst>
                                        </p:cTn>
                                        <p:tgtEl>
                                          <p:spTgt spid="152581"/>
                                        </p:tgtEl>
                                        <p:attrNameLst>
                                          <p:attrName>style.rotation</p:attrName>
                                        </p:attrNameLst>
                                      </p:cBhvr>
                                      <p:to>
                                        <p:strVal val="-45.0"/>
                                      </p:to>
                                    </p:set>
                                    <p:anim calcmode="lin" valueType="num">
                                      <p:cBhvr>
                                        <p:cTn id="26" dur="455" fill="hold">
                                          <p:stCondLst>
                                            <p:cond delay="455"/>
                                          </p:stCondLst>
                                        </p:cTn>
                                        <p:tgtEl>
                                          <p:spTgt spid="152581"/>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152581"/>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152581"/>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152581"/>
                                        </p:tgtEl>
                                        <p:attrNameLst>
                                          <p:attrName>ppt_y</p:attrName>
                                        </p:attrNameLst>
                                      </p:cBhvr>
                                      <p:tavLst>
                                        <p:tav tm="0">
                                          <p:val>
                                            <p:strVal val="#ppt_y-(0.354*#ppt_w-0.172*#ppt_h)"/>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8" presetClass="entr" presetSubtype="0" accel="50000" fill="hold" grpId="0" nodeType="clickEffect">
                                  <p:stCondLst>
                                    <p:cond delay="0"/>
                                  </p:stCondLst>
                                  <p:iterate type="lt">
                                    <p:tmPct val="50000"/>
                                  </p:iterate>
                                  <p:childTnLst>
                                    <p:set>
                                      <p:cBhvr>
                                        <p:cTn id="33" dur="1" fill="hold">
                                          <p:stCondLst>
                                            <p:cond delay="0"/>
                                          </p:stCondLst>
                                        </p:cTn>
                                        <p:tgtEl>
                                          <p:spTgt spid="152582"/>
                                        </p:tgtEl>
                                        <p:attrNameLst>
                                          <p:attrName>style.visibility</p:attrName>
                                        </p:attrNameLst>
                                      </p:cBhvr>
                                      <p:to>
                                        <p:strVal val="visible"/>
                                      </p:to>
                                    </p:set>
                                    <p:set>
                                      <p:cBhvr>
                                        <p:cTn id="34" dur="455" fill="hold">
                                          <p:stCondLst>
                                            <p:cond delay="0"/>
                                          </p:stCondLst>
                                        </p:cTn>
                                        <p:tgtEl>
                                          <p:spTgt spid="152582"/>
                                        </p:tgtEl>
                                        <p:attrNameLst>
                                          <p:attrName>style.rotation</p:attrName>
                                        </p:attrNameLst>
                                      </p:cBhvr>
                                      <p:to>
                                        <p:strVal val="-45.0"/>
                                      </p:to>
                                    </p:set>
                                    <p:anim calcmode="lin" valueType="num">
                                      <p:cBhvr>
                                        <p:cTn id="35" dur="455" fill="hold">
                                          <p:stCondLst>
                                            <p:cond delay="455"/>
                                          </p:stCondLst>
                                        </p:cTn>
                                        <p:tgtEl>
                                          <p:spTgt spid="152582"/>
                                        </p:tgtEl>
                                        <p:attrNameLst>
                                          <p:attrName>style.rotation</p:attrName>
                                        </p:attrNameLst>
                                      </p:cBhvr>
                                      <p:tavLst>
                                        <p:tav tm="0">
                                          <p:val>
                                            <p:fltVal val="-45"/>
                                          </p:val>
                                        </p:tav>
                                        <p:tav tm="69900">
                                          <p:val>
                                            <p:fltVal val="45"/>
                                          </p:val>
                                        </p:tav>
                                        <p:tav tm="100000">
                                          <p:val>
                                            <p:fltVal val="0"/>
                                          </p:val>
                                        </p:tav>
                                      </p:tavLst>
                                    </p:anim>
                                    <p:anim calcmode="lin" valueType="num">
                                      <p:cBhvr>
                                        <p:cTn id="36" dur="455" fill="hold">
                                          <p:stCondLst>
                                            <p:cond delay="0"/>
                                          </p:stCondLst>
                                        </p:cTn>
                                        <p:tgtEl>
                                          <p:spTgt spid="152582"/>
                                        </p:tgtEl>
                                        <p:attrNameLst>
                                          <p:attrName>ppt_y</p:attrName>
                                        </p:attrNameLst>
                                      </p:cBhvr>
                                      <p:tavLst>
                                        <p:tav tm="0">
                                          <p:val>
                                            <p:strVal val="#ppt_y-1"/>
                                          </p:val>
                                        </p:tav>
                                        <p:tav tm="100000">
                                          <p:val>
                                            <p:strVal val="#ppt_y-(0.354*#ppt_w-0.172*#ppt_h)"/>
                                          </p:val>
                                        </p:tav>
                                      </p:tavLst>
                                    </p:anim>
                                    <p:anim calcmode="lin" valueType="num">
                                      <p:cBhvr>
                                        <p:cTn id="37" dur="156" decel="50000" autoRev="1" fill="hold">
                                          <p:stCondLst>
                                            <p:cond delay="455"/>
                                          </p:stCondLst>
                                        </p:cTn>
                                        <p:tgtEl>
                                          <p:spTgt spid="152582"/>
                                        </p:tgtEl>
                                        <p:attrNameLst>
                                          <p:attrName>ppt_y</p:attrName>
                                        </p:attrNameLst>
                                      </p:cBhvr>
                                      <p:tavLst>
                                        <p:tav tm="0">
                                          <p:val>
                                            <p:strVal val="#ppt_y-(0.354*#ppt_w-0.172*#ppt_h)"/>
                                          </p:val>
                                        </p:tav>
                                        <p:tav tm="100000">
                                          <p:val>
                                            <p:strVal val="#ppt_y-(0.354*#ppt_w-0.172*#ppt_h)-#ppt_h/2"/>
                                          </p:val>
                                        </p:tav>
                                      </p:tavLst>
                                    </p:anim>
                                    <p:anim calcmode="lin" valueType="num">
                                      <p:cBhvr>
                                        <p:cTn id="38" dur="136" fill="hold">
                                          <p:stCondLst>
                                            <p:cond delay="864"/>
                                          </p:stCondLst>
                                        </p:cTn>
                                        <p:tgtEl>
                                          <p:spTgt spid="152582"/>
                                        </p:tgtEl>
                                        <p:attrNameLst>
                                          <p:attrName>ppt_y</p:attrName>
                                        </p:attrNameLst>
                                      </p:cBhvr>
                                      <p:tavLst>
                                        <p:tav tm="0">
                                          <p:val>
                                            <p:strVal val="#ppt_y-(0.354*#ppt_w-0.172*#ppt_h)"/>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8" presetClass="entr" presetSubtype="0" accel="50000" fill="hold" grpId="0" nodeType="clickEffect">
                                  <p:stCondLst>
                                    <p:cond delay="0"/>
                                  </p:stCondLst>
                                  <p:iterate type="lt">
                                    <p:tmPct val="50000"/>
                                  </p:iterate>
                                  <p:childTnLst>
                                    <p:set>
                                      <p:cBhvr>
                                        <p:cTn id="42" dur="1" fill="hold">
                                          <p:stCondLst>
                                            <p:cond delay="0"/>
                                          </p:stCondLst>
                                        </p:cTn>
                                        <p:tgtEl>
                                          <p:spTgt spid="152583"/>
                                        </p:tgtEl>
                                        <p:attrNameLst>
                                          <p:attrName>style.visibility</p:attrName>
                                        </p:attrNameLst>
                                      </p:cBhvr>
                                      <p:to>
                                        <p:strVal val="visible"/>
                                      </p:to>
                                    </p:set>
                                    <p:set>
                                      <p:cBhvr>
                                        <p:cTn id="43" dur="455" fill="hold">
                                          <p:stCondLst>
                                            <p:cond delay="0"/>
                                          </p:stCondLst>
                                        </p:cTn>
                                        <p:tgtEl>
                                          <p:spTgt spid="152583"/>
                                        </p:tgtEl>
                                        <p:attrNameLst>
                                          <p:attrName>style.rotation</p:attrName>
                                        </p:attrNameLst>
                                      </p:cBhvr>
                                      <p:to>
                                        <p:strVal val="-45.0"/>
                                      </p:to>
                                    </p:set>
                                    <p:anim calcmode="lin" valueType="num">
                                      <p:cBhvr>
                                        <p:cTn id="44" dur="455" fill="hold">
                                          <p:stCondLst>
                                            <p:cond delay="455"/>
                                          </p:stCondLst>
                                        </p:cTn>
                                        <p:tgtEl>
                                          <p:spTgt spid="152583"/>
                                        </p:tgtEl>
                                        <p:attrNameLst>
                                          <p:attrName>style.rotation</p:attrName>
                                        </p:attrNameLst>
                                      </p:cBhvr>
                                      <p:tavLst>
                                        <p:tav tm="0">
                                          <p:val>
                                            <p:fltVal val="-45"/>
                                          </p:val>
                                        </p:tav>
                                        <p:tav tm="69900">
                                          <p:val>
                                            <p:fltVal val="45"/>
                                          </p:val>
                                        </p:tav>
                                        <p:tav tm="100000">
                                          <p:val>
                                            <p:fltVal val="0"/>
                                          </p:val>
                                        </p:tav>
                                      </p:tavLst>
                                    </p:anim>
                                    <p:anim calcmode="lin" valueType="num">
                                      <p:cBhvr>
                                        <p:cTn id="45" dur="455" fill="hold">
                                          <p:stCondLst>
                                            <p:cond delay="0"/>
                                          </p:stCondLst>
                                        </p:cTn>
                                        <p:tgtEl>
                                          <p:spTgt spid="152583"/>
                                        </p:tgtEl>
                                        <p:attrNameLst>
                                          <p:attrName>ppt_y</p:attrName>
                                        </p:attrNameLst>
                                      </p:cBhvr>
                                      <p:tavLst>
                                        <p:tav tm="0">
                                          <p:val>
                                            <p:strVal val="#ppt_y-1"/>
                                          </p:val>
                                        </p:tav>
                                        <p:tav tm="100000">
                                          <p:val>
                                            <p:strVal val="#ppt_y-(0.354*#ppt_w-0.172*#ppt_h)"/>
                                          </p:val>
                                        </p:tav>
                                      </p:tavLst>
                                    </p:anim>
                                    <p:anim calcmode="lin" valueType="num">
                                      <p:cBhvr>
                                        <p:cTn id="46" dur="156" decel="50000" autoRev="1" fill="hold">
                                          <p:stCondLst>
                                            <p:cond delay="455"/>
                                          </p:stCondLst>
                                        </p:cTn>
                                        <p:tgtEl>
                                          <p:spTgt spid="152583"/>
                                        </p:tgtEl>
                                        <p:attrNameLst>
                                          <p:attrName>ppt_y</p:attrName>
                                        </p:attrNameLst>
                                      </p:cBhvr>
                                      <p:tavLst>
                                        <p:tav tm="0">
                                          <p:val>
                                            <p:strVal val="#ppt_y-(0.354*#ppt_w-0.172*#ppt_h)"/>
                                          </p:val>
                                        </p:tav>
                                        <p:tav tm="100000">
                                          <p:val>
                                            <p:strVal val="#ppt_y-(0.354*#ppt_w-0.172*#ppt_h)-#ppt_h/2"/>
                                          </p:val>
                                        </p:tav>
                                      </p:tavLst>
                                    </p:anim>
                                    <p:anim calcmode="lin" valueType="num">
                                      <p:cBhvr>
                                        <p:cTn id="47" dur="136" fill="hold">
                                          <p:stCondLst>
                                            <p:cond delay="864"/>
                                          </p:stCondLst>
                                        </p:cTn>
                                        <p:tgtEl>
                                          <p:spTgt spid="152583"/>
                                        </p:tgtEl>
                                        <p:attrNameLst>
                                          <p:attrName>ppt_y</p:attrName>
                                        </p:attrNameLst>
                                      </p:cBhvr>
                                      <p:tavLst>
                                        <p:tav tm="0">
                                          <p:val>
                                            <p:strVal val="#ppt_y-(0.354*#ppt_w-0.172*#ppt_h)"/>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checkerboard(across)">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8" grpId="0"/>
      <p:bldP spid="152580" grpId="0"/>
      <p:bldP spid="152581" grpId="0"/>
      <p:bldP spid="152582" grpId="0"/>
      <p:bldP spid="152583" grpId="0"/>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WordArt 3"/>
          <p:cNvSpPr>
            <a:spLocks noChangeArrowheads="1" noChangeShapeType="1" noTextEdit="1"/>
          </p:cNvSpPr>
          <p:nvPr/>
        </p:nvSpPr>
        <p:spPr bwMode="auto">
          <a:xfrm>
            <a:off x="857224" y="2285992"/>
            <a:ext cx="7643866" cy="1962153"/>
          </a:xfrm>
          <a:prstGeom prst="rect">
            <a:avLst/>
          </a:prstGeom>
        </p:spPr>
        <p:txBody>
          <a:bodyPr wrap="none" fromWordArt="1">
            <a:prstTxWarp prst="textPlain">
              <a:avLst>
                <a:gd name="adj" fmla="val 50244"/>
              </a:avLst>
            </a:prstTxWarp>
          </a:bodyPr>
          <a:lstStyle/>
          <a:p>
            <a:r>
              <a:rPr lang="ar-SA" sz="9600" kern="10" dirty="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ثانياً   : موضوع الدراسة في علم الاجتماع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3603"/>
                                        </p:tgtEl>
                                        <p:attrNameLst>
                                          <p:attrName>style.visibility</p:attrName>
                                        </p:attrNameLst>
                                      </p:cBhvr>
                                      <p:to>
                                        <p:strVal val="visible"/>
                                      </p:to>
                                    </p:set>
                                    <p:animEffect transition="in" filter="checkerboard(across)">
                                      <p:cBhvr>
                                        <p:cTn id="7" dur="500"/>
                                        <p:tgtEl>
                                          <p:spTgt spid="153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Rot="1" noChangeArrowheads="1"/>
          </p:cNvSpPr>
          <p:nvPr/>
        </p:nvSpPr>
        <p:spPr bwMode="auto">
          <a:xfrm>
            <a:off x="323850" y="0"/>
            <a:ext cx="8510588" cy="955675"/>
          </a:xfrm>
          <a:prstGeom prst="rect">
            <a:avLst/>
          </a:prstGeom>
          <a:noFill/>
          <a:ln w="9525">
            <a:noFill/>
            <a:miter lim="800000"/>
            <a:headEnd/>
            <a:tailEnd/>
          </a:ln>
        </p:spPr>
        <p:txBody>
          <a:bodyPr anchor="ctr"/>
          <a:lstStyle/>
          <a:p>
            <a:r>
              <a:rPr lang="ar-SA" sz="4400" dirty="0">
                <a:solidFill>
                  <a:srgbClr val="FF3300"/>
                </a:solidFill>
              </a:rPr>
              <a:t>( </a:t>
            </a:r>
            <a:r>
              <a:rPr lang="ar-SA" sz="4400" dirty="0" err="1">
                <a:solidFill>
                  <a:srgbClr val="FF3300"/>
                </a:solidFill>
              </a:rPr>
              <a:t>أ</a:t>
            </a:r>
            <a:r>
              <a:rPr lang="ar-SA" sz="4400" dirty="0">
                <a:solidFill>
                  <a:srgbClr val="FF3300"/>
                </a:solidFill>
              </a:rPr>
              <a:t> ) دراسة المجتمع</a:t>
            </a:r>
            <a:endParaRPr lang="en-US" sz="4400" b="0" dirty="0">
              <a:solidFill>
                <a:srgbClr val="FF3300"/>
              </a:solidFill>
            </a:endParaRPr>
          </a:p>
        </p:txBody>
      </p:sp>
      <p:pic>
        <p:nvPicPr>
          <p:cNvPr id="154628" name="Picture 4" descr="books3"/>
          <p:cNvPicPr>
            <a:picLocks noChangeAspect="1" noChangeArrowheads="1"/>
          </p:cNvPicPr>
          <p:nvPr/>
        </p:nvPicPr>
        <p:blipFill>
          <a:blip r:embed="rId2"/>
          <a:srcRect/>
          <a:stretch>
            <a:fillRect/>
          </a:stretch>
        </p:blipFill>
        <p:spPr bwMode="auto">
          <a:xfrm>
            <a:off x="0" y="188913"/>
            <a:ext cx="1331913" cy="941387"/>
          </a:xfrm>
          <a:prstGeom prst="rect">
            <a:avLst/>
          </a:prstGeom>
          <a:noFill/>
          <a:ln w="9525">
            <a:noFill/>
            <a:miter lim="800000"/>
            <a:headEnd/>
            <a:tailEnd/>
          </a:ln>
        </p:spPr>
      </p:pic>
      <p:pic>
        <p:nvPicPr>
          <p:cNvPr id="154629" name="Picture 5" descr="books3"/>
          <p:cNvPicPr>
            <a:picLocks noChangeAspect="1" noChangeArrowheads="1"/>
          </p:cNvPicPr>
          <p:nvPr/>
        </p:nvPicPr>
        <p:blipFill>
          <a:blip r:embed="rId2"/>
          <a:srcRect/>
          <a:stretch>
            <a:fillRect/>
          </a:stretch>
        </p:blipFill>
        <p:spPr bwMode="auto">
          <a:xfrm>
            <a:off x="7308850" y="14288"/>
            <a:ext cx="1489075" cy="1038225"/>
          </a:xfrm>
          <a:prstGeom prst="rect">
            <a:avLst/>
          </a:prstGeom>
          <a:noFill/>
          <a:ln w="9525">
            <a:noFill/>
            <a:miter lim="800000"/>
            <a:headEnd/>
            <a:tailEnd/>
          </a:ln>
        </p:spPr>
      </p:pic>
      <p:sp>
        <p:nvSpPr>
          <p:cNvPr id="154630" name="Rectangle 6"/>
          <p:cNvSpPr>
            <a:spLocks noRot="1" noChangeArrowheads="1"/>
          </p:cNvSpPr>
          <p:nvPr/>
        </p:nvSpPr>
        <p:spPr bwMode="auto">
          <a:xfrm>
            <a:off x="0" y="620713"/>
            <a:ext cx="8510588" cy="955675"/>
          </a:xfrm>
          <a:prstGeom prst="rect">
            <a:avLst/>
          </a:prstGeom>
          <a:noFill/>
          <a:ln w="9525">
            <a:noFill/>
            <a:miter lim="800000"/>
            <a:headEnd/>
            <a:tailEnd/>
          </a:ln>
        </p:spPr>
        <p:txBody>
          <a:bodyPr anchor="ctr"/>
          <a:lstStyle/>
          <a:p>
            <a:r>
              <a:rPr lang="ar-SA" sz="4400" dirty="0">
                <a:solidFill>
                  <a:srgbClr val="FF3300"/>
                </a:solidFill>
              </a:rPr>
              <a:t>( </a:t>
            </a:r>
            <a:r>
              <a:rPr lang="ar-SA" sz="4400" dirty="0" err="1">
                <a:solidFill>
                  <a:srgbClr val="FF3300"/>
                </a:solidFill>
              </a:rPr>
              <a:t>ب</a:t>
            </a:r>
            <a:r>
              <a:rPr lang="ar-SA" sz="4400" dirty="0">
                <a:solidFill>
                  <a:srgbClr val="FF3300"/>
                </a:solidFill>
              </a:rPr>
              <a:t> ) دراسة النظم الاجتماعية .</a:t>
            </a:r>
            <a:endParaRPr lang="en-US" sz="4400" b="0" dirty="0">
              <a:solidFill>
                <a:srgbClr val="FF3300"/>
              </a:solidFill>
            </a:endParaRPr>
          </a:p>
        </p:txBody>
      </p:sp>
      <p:sp>
        <p:nvSpPr>
          <p:cNvPr id="154633" name="Rectangle 9"/>
          <p:cNvSpPr>
            <a:spLocks noRot="1" noChangeArrowheads="1"/>
          </p:cNvSpPr>
          <p:nvPr/>
        </p:nvSpPr>
        <p:spPr bwMode="auto">
          <a:xfrm>
            <a:off x="0" y="1412875"/>
            <a:ext cx="8510588" cy="955675"/>
          </a:xfrm>
          <a:prstGeom prst="rect">
            <a:avLst/>
          </a:prstGeom>
          <a:noFill/>
          <a:ln w="9525">
            <a:noFill/>
            <a:miter lim="800000"/>
            <a:headEnd/>
            <a:tailEnd/>
          </a:ln>
        </p:spPr>
        <p:txBody>
          <a:bodyPr anchor="ctr"/>
          <a:lstStyle/>
          <a:p>
            <a:r>
              <a:rPr lang="ar-SA" sz="4400" dirty="0">
                <a:solidFill>
                  <a:srgbClr val="FF3300"/>
                </a:solidFill>
              </a:rPr>
              <a:t>( </a:t>
            </a:r>
            <a:r>
              <a:rPr lang="ar-SA" sz="4400" dirty="0" err="1">
                <a:solidFill>
                  <a:srgbClr val="FF3300"/>
                </a:solidFill>
              </a:rPr>
              <a:t>ج</a:t>
            </a:r>
            <a:r>
              <a:rPr lang="ar-SA" sz="4400" dirty="0">
                <a:solidFill>
                  <a:srgbClr val="FF3300"/>
                </a:solidFill>
              </a:rPr>
              <a:t> ) دراسة الأفعال والعلاقات الاجتماعية .</a:t>
            </a:r>
            <a:endParaRPr lang="en-US" sz="4400" b="0" dirty="0">
              <a:solidFill>
                <a:srgbClr val="FF3300"/>
              </a:solidFill>
            </a:endParaRPr>
          </a:p>
        </p:txBody>
      </p:sp>
      <p:sp>
        <p:nvSpPr>
          <p:cNvPr id="154636" name="Rectangle 12"/>
          <p:cNvSpPr>
            <a:spLocks noRot="1" noChangeArrowheads="1"/>
          </p:cNvSpPr>
          <p:nvPr/>
        </p:nvSpPr>
        <p:spPr bwMode="auto">
          <a:xfrm>
            <a:off x="250825" y="2205038"/>
            <a:ext cx="8691563" cy="1295400"/>
          </a:xfrm>
          <a:prstGeom prst="rect">
            <a:avLst/>
          </a:prstGeom>
          <a:noFill/>
          <a:ln w="9525">
            <a:noFill/>
            <a:miter lim="800000"/>
            <a:headEnd/>
            <a:tailEnd/>
          </a:ln>
        </p:spPr>
        <p:txBody>
          <a:bodyPr anchor="ctr"/>
          <a:lstStyle/>
          <a:p>
            <a:r>
              <a:rPr lang="ar-SA" sz="4400" dirty="0"/>
              <a:t>تصور ” </a:t>
            </a:r>
            <a:r>
              <a:rPr lang="ar-SA" sz="4400" dirty="0" err="1"/>
              <a:t>انكلز</a:t>
            </a:r>
            <a:r>
              <a:rPr lang="ar-SA" sz="4400" dirty="0"/>
              <a:t> ” للإطار العام لموضوع الدراسة في علم الاجتماع على النحو التالي :ـ</a:t>
            </a:r>
            <a:r>
              <a:rPr lang="ar-SA" sz="4400" dirty="0">
                <a:solidFill>
                  <a:srgbClr val="FF3300"/>
                </a:solidFill>
              </a:rPr>
              <a:t> </a:t>
            </a:r>
            <a:endParaRPr lang="en-US" sz="4400" b="0" dirty="0">
              <a:solidFill>
                <a:srgbClr val="FF3300"/>
              </a:solidFill>
            </a:endParaRPr>
          </a:p>
        </p:txBody>
      </p:sp>
      <p:sp>
        <p:nvSpPr>
          <p:cNvPr id="154637" name="Rectangle 13"/>
          <p:cNvSpPr>
            <a:spLocks noRot="1" noChangeArrowheads="1"/>
          </p:cNvSpPr>
          <p:nvPr/>
        </p:nvSpPr>
        <p:spPr bwMode="auto">
          <a:xfrm>
            <a:off x="0" y="3573463"/>
            <a:ext cx="8510588" cy="955675"/>
          </a:xfrm>
          <a:prstGeom prst="rect">
            <a:avLst/>
          </a:prstGeom>
          <a:noFill/>
          <a:ln w="9525">
            <a:noFill/>
            <a:miter lim="800000"/>
            <a:headEnd/>
            <a:tailEnd/>
          </a:ln>
        </p:spPr>
        <p:txBody>
          <a:bodyPr anchor="ctr"/>
          <a:lstStyle/>
          <a:p>
            <a:r>
              <a:rPr lang="ar-SA" sz="4400" dirty="0">
                <a:solidFill>
                  <a:srgbClr val="FF3300"/>
                </a:solidFill>
              </a:rPr>
              <a:t>( </a:t>
            </a:r>
            <a:r>
              <a:rPr lang="ar-EG" sz="4400" dirty="0">
                <a:solidFill>
                  <a:srgbClr val="FF3300"/>
                </a:solidFill>
              </a:rPr>
              <a:t>1</a:t>
            </a:r>
            <a:r>
              <a:rPr lang="ar-SA" sz="4400" dirty="0">
                <a:solidFill>
                  <a:srgbClr val="FF3300"/>
                </a:solidFill>
              </a:rPr>
              <a:t> ) التحليل ( السوسيولوجي ) :</a:t>
            </a:r>
            <a:endParaRPr lang="en-US" sz="4400" b="0" dirty="0">
              <a:solidFill>
                <a:srgbClr val="FF3300"/>
              </a:solidFill>
            </a:endParaRPr>
          </a:p>
        </p:txBody>
      </p:sp>
      <p:sp>
        <p:nvSpPr>
          <p:cNvPr id="154638" name="Rectangle 14"/>
          <p:cNvSpPr>
            <a:spLocks noRot="1" noChangeArrowheads="1"/>
          </p:cNvSpPr>
          <p:nvPr/>
        </p:nvSpPr>
        <p:spPr bwMode="auto">
          <a:xfrm>
            <a:off x="0" y="4365625"/>
            <a:ext cx="8510588" cy="955675"/>
          </a:xfrm>
          <a:prstGeom prst="rect">
            <a:avLst/>
          </a:prstGeom>
          <a:noFill/>
          <a:ln w="9525">
            <a:noFill/>
            <a:miter lim="800000"/>
            <a:headEnd/>
            <a:tailEnd/>
          </a:ln>
        </p:spPr>
        <p:txBody>
          <a:bodyPr anchor="ctr"/>
          <a:lstStyle/>
          <a:p>
            <a:r>
              <a:rPr lang="ar-SA" sz="4400" dirty="0">
                <a:solidFill>
                  <a:srgbClr val="FF3300"/>
                </a:solidFill>
              </a:rPr>
              <a:t>( </a:t>
            </a:r>
            <a:r>
              <a:rPr lang="ar-EG" sz="4400" dirty="0">
                <a:solidFill>
                  <a:srgbClr val="FF3300"/>
                </a:solidFill>
              </a:rPr>
              <a:t>2</a:t>
            </a:r>
            <a:r>
              <a:rPr lang="ar-SA" sz="4400" dirty="0">
                <a:solidFill>
                  <a:srgbClr val="FF3300"/>
                </a:solidFill>
              </a:rPr>
              <a:t> ) الوحدات الأساسية للحياة الاجتماعية :</a:t>
            </a:r>
            <a:endParaRPr lang="en-US" sz="4400" b="0" dirty="0">
              <a:solidFill>
                <a:srgbClr val="FF3300"/>
              </a:solidFill>
            </a:endParaRPr>
          </a:p>
        </p:txBody>
      </p:sp>
      <p:sp>
        <p:nvSpPr>
          <p:cNvPr id="154639" name="Rectangle 15"/>
          <p:cNvSpPr>
            <a:spLocks noRot="1" noChangeArrowheads="1"/>
          </p:cNvSpPr>
          <p:nvPr/>
        </p:nvSpPr>
        <p:spPr bwMode="auto">
          <a:xfrm>
            <a:off x="0" y="5157788"/>
            <a:ext cx="8510588" cy="955675"/>
          </a:xfrm>
          <a:prstGeom prst="rect">
            <a:avLst/>
          </a:prstGeom>
          <a:noFill/>
          <a:ln w="9525">
            <a:noFill/>
            <a:miter lim="800000"/>
            <a:headEnd/>
            <a:tailEnd/>
          </a:ln>
        </p:spPr>
        <p:txBody>
          <a:bodyPr anchor="ctr"/>
          <a:lstStyle/>
          <a:p>
            <a:r>
              <a:rPr lang="ar-SA" sz="4400" dirty="0">
                <a:solidFill>
                  <a:srgbClr val="FF3300"/>
                </a:solidFill>
              </a:rPr>
              <a:t>( </a:t>
            </a:r>
            <a:r>
              <a:rPr lang="ar-EG" sz="4400" dirty="0">
                <a:solidFill>
                  <a:srgbClr val="FF3300"/>
                </a:solidFill>
              </a:rPr>
              <a:t>3</a:t>
            </a:r>
            <a:r>
              <a:rPr lang="ar-SA" sz="4400" dirty="0">
                <a:solidFill>
                  <a:srgbClr val="FF3300"/>
                </a:solidFill>
              </a:rPr>
              <a:t> ) النظم الاجتماعية الأساسية :</a:t>
            </a:r>
            <a:endParaRPr lang="en-US" sz="4400" b="0" dirty="0">
              <a:solidFill>
                <a:srgbClr val="FF3300"/>
              </a:solidFill>
            </a:endParaRPr>
          </a:p>
        </p:txBody>
      </p:sp>
      <p:sp>
        <p:nvSpPr>
          <p:cNvPr id="154640" name="Rectangle 16"/>
          <p:cNvSpPr>
            <a:spLocks noRot="1" noChangeArrowheads="1"/>
          </p:cNvSpPr>
          <p:nvPr/>
        </p:nvSpPr>
        <p:spPr bwMode="auto">
          <a:xfrm>
            <a:off x="-323850" y="5902325"/>
            <a:ext cx="8510588" cy="955675"/>
          </a:xfrm>
          <a:prstGeom prst="rect">
            <a:avLst/>
          </a:prstGeom>
          <a:noFill/>
          <a:ln w="9525">
            <a:noFill/>
            <a:miter lim="800000"/>
            <a:headEnd/>
            <a:tailEnd/>
          </a:ln>
        </p:spPr>
        <p:txBody>
          <a:bodyPr anchor="ctr"/>
          <a:lstStyle/>
          <a:p>
            <a:r>
              <a:rPr lang="ar-SA" sz="4400" dirty="0">
                <a:solidFill>
                  <a:srgbClr val="FF3300"/>
                </a:solidFill>
              </a:rPr>
              <a:t>( </a:t>
            </a:r>
            <a:r>
              <a:rPr lang="ar-EG" sz="4400" dirty="0">
                <a:solidFill>
                  <a:srgbClr val="FF3300"/>
                </a:solidFill>
              </a:rPr>
              <a:t>4</a:t>
            </a:r>
            <a:r>
              <a:rPr lang="ar-SA" sz="4400" dirty="0">
                <a:solidFill>
                  <a:srgbClr val="FF3300"/>
                </a:solidFill>
              </a:rPr>
              <a:t> ) العمليات الاجتماعية الأساسية :</a:t>
            </a:r>
            <a:endParaRPr lang="en-US" sz="4400" b="0" dirty="0">
              <a:solidFill>
                <a:srgbClr val="FF33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4626"/>
                                        </p:tgtEl>
                                        <p:attrNameLst>
                                          <p:attrName>style.visibility</p:attrName>
                                        </p:attrNameLst>
                                      </p:cBhvr>
                                      <p:to>
                                        <p:strVal val="visible"/>
                                      </p:to>
                                    </p:set>
                                    <p:animEffect transition="in" filter="box(in)">
                                      <p:cBhvr>
                                        <p:cTn id="7" dur="500"/>
                                        <p:tgtEl>
                                          <p:spTgt spid="154626"/>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54628"/>
                                        </p:tgtEl>
                                        <p:attrNameLst>
                                          <p:attrName>style.visibility</p:attrName>
                                        </p:attrNameLst>
                                      </p:cBhvr>
                                      <p:to>
                                        <p:strVal val="visible"/>
                                      </p:to>
                                    </p:set>
                                    <p:anim calcmode="lin" valueType="num">
                                      <p:cBhvr>
                                        <p:cTn id="12" dur="500" fill="hold"/>
                                        <p:tgtEl>
                                          <p:spTgt spid="154628"/>
                                        </p:tgtEl>
                                        <p:attrNameLst>
                                          <p:attrName>ppt_w</p:attrName>
                                        </p:attrNameLst>
                                      </p:cBhvr>
                                      <p:tavLst>
                                        <p:tav tm="0">
                                          <p:val>
                                            <p:fltVal val="0"/>
                                          </p:val>
                                        </p:tav>
                                        <p:tav tm="100000">
                                          <p:val>
                                            <p:strVal val="#ppt_w"/>
                                          </p:val>
                                        </p:tav>
                                      </p:tavLst>
                                    </p:anim>
                                    <p:anim calcmode="lin" valueType="num">
                                      <p:cBhvr>
                                        <p:cTn id="13" dur="500" fill="hold"/>
                                        <p:tgtEl>
                                          <p:spTgt spid="154628"/>
                                        </p:tgtEl>
                                        <p:attrNameLst>
                                          <p:attrName>ppt_h</p:attrName>
                                        </p:attrNameLst>
                                      </p:cBhvr>
                                      <p:tavLst>
                                        <p:tav tm="0">
                                          <p:val>
                                            <p:fltVal val="0"/>
                                          </p:val>
                                        </p:tav>
                                        <p:tav tm="100000">
                                          <p:val>
                                            <p:strVal val="#ppt_h"/>
                                          </p:val>
                                        </p:tav>
                                      </p:tavLst>
                                    </p:anim>
                                  </p:childTnLst>
                                </p:cTn>
                              </p:par>
                              <p:par>
                                <p:cTn id="14" presetID="23" presetClass="entr" presetSubtype="16" fill="hold" nodeType="withEffect">
                                  <p:stCondLst>
                                    <p:cond delay="0"/>
                                  </p:stCondLst>
                                  <p:childTnLst>
                                    <p:set>
                                      <p:cBhvr>
                                        <p:cTn id="15" dur="1" fill="hold">
                                          <p:stCondLst>
                                            <p:cond delay="0"/>
                                          </p:stCondLst>
                                        </p:cTn>
                                        <p:tgtEl>
                                          <p:spTgt spid="154629"/>
                                        </p:tgtEl>
                                        <p:attrNameLst>
                                          <p:attrName>style.visibility</p:attrName>
                                        </p:attrNameLst>
                                      </p:cBhvr>
                                      <p:to>
                                        <p:strVal val="visible"/>
                                      </p:to>
                                    </p:set>
                                    <p:anim calcmode="lin" valueType="num">
                                      <p:cBhvr>
                                        <p:cTn id="16" dur="500" fill="hold"/>
                                        <p:tgtEl>
                                          <p:spTgt spid="154629"/>
                                        </p:tgtEl>
                                        <p:attrNameLst>
                                          <p:attrName>ppt_w</p:attrName>
                                        </p:attrNameLst>
                                      </p:cBhvr>
                                      <p:tavLst>
                                        <p:tav tm="0">
                                          <p:val>
                                            <p:fltVal val="0"/>
                                          </p:val>
                                        </p:tav>
                                        <p:tav tm="100000">
                                          <p:val>
                                            <p:strVal val="#ppt_w"/>
                                          </p:val>
                                        </p:tav>
                                      </p:tavLst>
                                    </p:anim>
                                    <p:anim calcmode="lin" valueType="num">
                                      <p:cBhvr>
                                        <p:cTn id="17" dur="500" fill="hold"/>
                                        <p:tgtEl>
                                          <p:spTgt spid="154629"/>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54630"/>
                                        </p:tgtEl>
                                        <p:attrNameLst>
                                          <p:attrName>style.visibility</p:attrName>
                                        </p:attrNameLst>
                                      </p:cBhvr>
                                      <p:to>
                                        <p:strVal val="visible"/>
                                      </p:to>
                                    </p:set>
                                    <p:animEffect transition="in" filter="box(in)">
                                      <p:cBhvr>
                                        <p:cTn id="22" dur="500"/>
                                        <p:tgtEl>
                                          <p:spTgt spid="154630"/>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54633"/>
                                        </p:tgtEl>
                                        <p:attrNameLst>
                                          <p:attrName>style.visibility</p:attrName>
                                        </p:attrNameLst>
                                      </p:cBhvr>
                                      <p:to>
                                        <p:strVal val="visible"/>
                                      </p:to>
                                    </p:set>
                                    <p:animEffect transition="in" filter="box(in)">
                                      <p:cBhvr>
                                        <p:cTn id="27" dur="500"/>
                                        <p:tgtEl>
                                          <p:spTgt spid="154633"/>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54636"/>
                                        </p:tgtEl>
                                        <p:attrNameLst>
                                          <p:attrName>style.visibility</p:attrName>
                                        </p:attrNameLst>
                                      </p:cBhvr>
                                      <p:to>
                                        <p:strVal val="visible"/>
                                      </p:to>
                                    </p:set>
                                    <p:animEffect transition="in" filter="box(in)">
                                      <p:cBhvr>
                                        <p:cTn id="32" dur="500"/>
                                        <p:tgtEl>
                                          <p:spTgt spid="154636"/>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54637"/>
                                        </p:tgtEl>
                                        <p:attrNameLst>
                                          <p:attrName>style.visibility</p:attrName>
                                        </p:attrNameLst>
                                      </p:cBhvr>
                                      <p:to>
                                        <p:strVal val="visible"/>
                                      </p:to>
                                    </p:set>
                                    <p:animEffect transition="in" filter="box(in)">
                                      <p:cBhvr>
                                        <p:cTn id="37" dur="500"/>
                                        <p:tgtEl>
                                          <p:spTgt spid="154637"/>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54638"/>
                                        </p:tgtEl>
                                        <p:attrNameLst>
                                          <p:attrName>style.visibility</p:attrName>
                                        </p:attrNameLst>
                                      </p:cBhvr>
                                      <p:to>
                                        <p:strVal val="visible"/>
                                      </p:to>
                                    </p:set>
                                    <p:animEffect transition="in" filter="box(in)">
                                      <p:cBhvr>
                                        <p:cTn id="42" dur="500"/>
                                        <p:tgtEl>
                                          <p:spTgt spid="154638"/>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154639"/>
                                        </p:tgtEl>
                                        <p:attrNameLst>
                                          <p:attrName>style.visibility</p:attrName>
                                        </p:attrNameLst>
                                      </p:cBhvr>
                                      <p:to>
                                        <p:strVal val="visible"/>
                                      </p:to>
                                    </p:set>
                                    <p:animEffect transition="in" filter="box(in)">
                                      <p:cBhvr>
                                        <p:cTn id="47" dur="500"/>
                                        <p:tgtEl>
                                          <p:spTgt spid="154639"/>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154640"/>
                                        </p:tgtEl>
                                        <p:attrNameLst>
                                          <p:attrName>style.visibility</p:attrName>
                                        </p:attrNameLst>
                                      </p:cBhvr>
                                      <p:to>
                                        <p:strVal val="visible"/>
                                      </p:to>
                                    </p:set>
                                    <p:animEffect transition="in" filter="box(in)">
                                      <p:cBhvr>
                                        <p:cTn id="52" dur="500"/>
                                        <p:tgtEl>
                                          <p:spTgt spid="154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6" grpId="0"/>
      <p:bldP spid="154630" grpId="0"/>
      <p:bldP spid="154633" grpId="0"/>
      <p:bldP spid="154636" grpId="0"/>
      <p:bldP spid="154637" grpId="0"/>
      <p:bldP spid="154638" grpId="0"/>
      <p:bldP spid="154639" grpId="0"/>
      <p:bldP spid="1546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5" name="WordArt 3"/>
          <p:cNvSpPr>
            <a:spLocks noChangeArrowheads="1" noChangeShapeType="1" noTextEdit="1"/>
          </p:cNvSpPr>
          <p:nvPr/>
        </p:nvSpPr>
        <p:spPr bwMode="auto">
          <a:xfrm>
            <a:off x="1042988" y="1976438"/>
            <a:ext cx="7334250" cy="2817812"/>
          </a:xfrm>
          <a:prstGeom prst="rect">
            <a:avLst/>
          </a:prstGeom>
        </p:spPr>
        <p:txBody>
          <a:bodyPr wrap="none" fromWordArt="1">
            <a:prstTxWarp prst="textPlain">
              <a:avLst>
                <a:gd name="adj" fmla="val 50000"/>
              </a:avLst>
            </a:prstTxWarp>
          </a:bodyPr>
          <a:lstStyle/>
          <a:p>
            <a:r>
              <a:rPr lang="ar-SA" kern="10" dirty="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ثالثاً   :</a:t>
            </a:r>
          </a:p>
          <a:p>
            <a:r>
              <a:rPr lang="ar-SA" kern="10" dirty="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علم الاجتماع النظري </a:t>
            </a:r>
          </a:p>
          <a:p>
            <a:r>
              <a:rPr lang="ar-SA" kern="10" dirty="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و علم الاجتماع التطبيقي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6675"/>
                                        </p:tgtEl>
                                        <p:attrNameLst>
                                          <p:attrName>style.visibility</p:attrName>
                                        </p:attrNameLst>
                                      </p:cBhvr>
                                      <p:to>
                                        <p:strVal val="visible"/>
                                      </p:to>
                                    </p:set>
                                    <p:animEffect transition="in" filter="checkerboard(across)">
                                      <p:cBhvr>
                                        <p:cTn id="7" dur="500"/>
                                        <p:tgtEl>
                                          <p:spTgt spid="156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00" name="Rectangle 4"/>
          <p:cNvSpPr>
            <a:spLocks noRot="1" noChangeArrowheads="1"/>
          </p:cNvSpPr>
          <p:nvPr/>
        </p:nvSpPr>
        <p:spPr bwMode="auto">
          <a:xfrm>
            <a:off x="633413" y="0"/>
            <a:ext cx="8510587" cy="765175"/>
          </a:xfrm>
          <a:prstGeom prst="rect">
            <a:avLst/>
          </a:prstGeom>
          <a:noFill/>
          <a:ln w="9525">
            <a:noFill/>
            <a:miter lim="800000"/>
            <a:headEnd/>
            <a:tailEnd/>
          </a:ln>
        </p:spPr>
        <p:txBody>
          <a:bodyPr anchor="ctr"/>
          <a:lstStyle/>
          <a:p>
            <a:r>
              <a:rPr lang="ar-SA" sz="4000" u="sng">
                <a:solidFill>
                  <a:srgbClr val="FF3300"/>
                </a:solidFill>
              </a:rPr>
              <a:t>أولاً : علم الاجتماع النظري .</a:t>
            </a:r>
            <a:endParaRPr lang="en-US" sz="4000" u="sng">
              <a:solidFill>
                <a:srgbClr val="FF3300"/>
              </a:solidFill>
            </a:endParaRPr>
          </a:p>
        </p:txBody>
      </p:sp>
      <p:sp>
        <p:nvSpPr>
          <p:cNvPr id="157701" name="Rectangle 5"/>
          <p:cNvSpPr>
            <a:spLocks noRot="1" noChangeArrowheads="1"/>
          </p:cNvSpPr>
          <p:nvPr/>
        </p:nvSpPr>
        <p:spPr bwMode="auto">
          <a:xfrm>
            <a:off x="633413" y="765175"/>
            <a:ext cx="8510587" cy="955675"/>
          </a:xfrm>
          <a:prstGeom prst="rect">
            <a:avLst/>
          </a:prstGeom>
          <a:noFill/>
          <a:ln w="9525">
            <a:noFill/>
            <a:miter lim="800000"/>
            <a:headEnd/>
            <a:tailEnd/>
          </a:ln>
        </p:spPr>
        <p:txBody>
          <a:bodyPr anchor="ctr"/>
          <a:lstStyle/>
          <a:p>
            <a:r>
              <a:rPr lang="ar-SA" sz="4000" u="sng">
                <a:solidFill>
                  <a:srgbClr val="FF3300"/>
                </a:solidFill>
              </a:rPr>
              <a:t>ثانياً : علم الاجتماع التطبيقي .</a:t>
            </a:r>
            <a:endParaRPr lang="en-US" sz="4000" u="sng">
              <a:solidFill>
                <a:srgbClr val="FF3300"/>
              </a:solidFill>
            </a:endParaRPr>
          </a:p>
        </p:txBody>
      </p:sp>
      <p:sp>
        <p:nvSpPr>
          <p:cNvPr id="157702" name="Rectangle 6"/>
          <p:cNvSpPr>
            <a:spLocks noRot="1" noChangeArrowheads="1"/>
          </p:cNvSpPr>
          <p:nvPr/>
        </p:nvSpPr>
        <p:spPr bwMode="auto">
          <a:xfrm>
            <a:off x="0" y="1628775"/>
            <a:ext cx="8893175" cy="955675"/>
          </a:xfrm>
          <a:prstGeom prst="rect">
            <a:avLst/>
          </a:prstGeom>
          <a:noFill/>
          <a:ln w="9525">
            <a:noFill/>
            <a:miter lim="800000"/>
            <a:headEnd/>
            <a:tailEnd/>
          </a:ln>
        </p:spPr>
        <p:txBody>
          <a:bodyPr anchor="ctr"/>
          <a:lstStyle/>
          <a:p>
            <a:r>
              <a:rPr lang="ar-SA" sz="4000" u="sng">
                <a:solidFill>
                  <a:srgbClr val="FF3300"/>
                </a:solidFill>
              </a:rPr>
              <a:t>ثالثاً: علم الاجتماع النظري والتطبيقي في آن واحد .</a:t>
            </a:r>
            <a:endParaRPr lang="en-US" sz="4000" u="sng">
              <a:solidFill>
                <a:srgbClr val="FF3300"/>
              </a:solidFill>
            </a:endParaRPr>
          </a:p>
        </p:txBody>
      </p:sp>
      <p:sp>
        <p:nvSpPr>
          <p:cNvPr id="157703" name="Rectangle 7"/>
          <p:cNvSpPr>
            <a:spLocks noRot="1" noChangeArrowheads="1"/>
          </p:cNvSpPr>
          <p:nvPr/>
        </p:nvSpPr>
        <p:spPr bwMode="auto">
          <a:xfrm>
            <a:off x="0" y="2492375"/>
            <a:ext cx="9117013" cy="6237288"/>
          </a:xfrm>
          <a:prstGeom prst="rect">
            <a:avLst/>
          </a:prstGeom>
          <a:noFill/>
          <a:ln w="9525">
            <a:noFill/>
            <a:miter lim="800000"/>
            <a:headEnd/>
            <a:tailEnd/>
          </a:ln>
        </p:spPr>
        <p:txBody>
          <a:bodyPr/>
          <a:lstStyle/>
          <a:p>
            <a:pPr marL="342900" indent="-342900" algn="justLow">
              <a:lnSpc>
                <a:spcPct val="90000"/>
              </a:lnSpc>
              <a:spcBef>
                <a:spcPct val="20000"/>
              </a:spcBef>
            </a:pPr>
            <a:r>
              <a:rPr lang="ar-SA" sz="2800">
                <a:solidFill>
                  <a:schemeClr val="tx1"/>
                </a:solidFill>
              </a:rPr>
              <a:t>ــ  وعموماً فإن علم الاجتماع لم يعد يقتصر على مجرد كونه علماً أكاديمياً أو نظرياً بحتاً ، وإنما أصبح يتجه بشكل متزايد لآن يكون علماً تطبيقياً ، يسعى إلى تطبيق نتائج دراسات علم الاجتماع على الواقع الاجتماعي بهدف حل المشكلات الاجتماعية وتسهيل عمليات الاصلاح الاجتماعي .</a:t>
            </a:r>
          </a:p>
          <a:p>
            <a:pPr marL="342900" indent="-342900" algn="justLow">
              <a:lnSpc>
                <a:spcPct val="90000"/>
              </a:lnSpc>
              <a:spcBef>
                <a:spcPct val="20000"/>
              </a:spcBef>
            </a:pPr>
            <a:r>
              <a:rPr lang="ar-SA" sz="2800">
                <a:solidFill>
                  <a:schemeClr val="tx1"/>
                </a:solidFill>
              </a:rPr>
              <a:t>ــ  ونرى أن هذا الاتجاه الذي يدعو إلى أن يكون علم الاجتماع ، علماً نظرياً وتطبيقياً في آن واحد ، يمكن أن يثري معرفتنا بحقائق الحياة الاجتماعية .إذ أن المعرفة العلمية ـ كما يذكر ” نورث هوايتهد ” ( </a:t>
            </a:r>
            <a:r>
              <a:rPr lang="en-US" sz="2800">
                <a:solidFill>
                  <a:schemeClr val="tx1"/>
                </a:solidFill>
              </a:rPr>
              <a:t>North Whitehead</a:t>
            </a:r>
            <a:r>
              <a:rPr lang="ar-SA" sz="2800">
                <a:solidFill>
                  <a:schemeClr val="tx1"/>
                </a:solidFill>
              </a:rPr>
              <a:t> ) تُستمد من مصدرين : المصدر النظري والمصدر التطبيقي . ويتمثل المصدر النظري في الرغبة في الفهم واكتساب المعرفة . أما المصدر التطبيقي ، فيتمثل في الرغبة في توجيه أفعالنا للحصول على الأهداف التي سبق تحديدها .</a:t>
            </a:r>
            <a:endParaRPr lang="en-US" sz="280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7700"/>
                                        </p:tgtEl>
                                        <p:attrNameLst>
                                          <p:attrName>style.visibility</p:attrName>
                                        </p:attrNameLst>
                                      </p:cBhvr>
                                      <p:to>
                                        <p:strVal val="visible"/>
                                      </p:to>
                                    </p:set>
                                    <p:animEffect transition="in" filter="box(in)">
                                      <p:cBhvr>
                                        <p:cTn id="7" dur="500"/>
                                        <p:tgtEl>
                                          <p:spTgt spid="15770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57701"/>
                                        </p:tgtEl>
                                        <p:attrNameLst>
                                          <p:attrName>style.visibility</p:attrName>
                                        </p:attrNameLst>
                                      </p:cBhvr>
                                      <p:to>
                                        <p:strVal val="visible"/>
                                      </p:to>
                                    </p:set>
                                    <p:animEffect transition="in" filter="box(in)">
                                      <p:cBhvr>
                                        <p:cTn id="12" dur="500"/>
                                        <p:tgtEl>
                                          <p:spTgt spid="15770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57702"/>
                                        </p:tgtEl>
                                        <p:attrNameLst>
                                          <p:attrName>style.visibility</p:attrName>
                                        </p:attrNameLst>
                                      </p:cBhvr>
                                      <p:to>
                                        <p:strVal val="visible"/>
                                      </p:to>
                                    </p:set>
                                    <p:animEffect transition="in" filter="box(in)">
                                      <p:cBhvr>
                                        <p:cTn id="17" dur="500"/>
                                        <p:tgtEl>
                                          <p:spTgt spid="157702"/>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57703"/>
                                        </p:tgtEl>
                                        <p:attrNameLst>
                                          <p:attrName>style.visibility</p:attrName>
                                        </p:attrNameLst>
                                      </p:cBhvr>
                                      <p:to>
                                        <p:strVal val="visible"/>
                                      </p:to>
                                    </p:set>
                                    <p:animEffect transition="in" filter="diamond(in)">
                                      <p:cBhvr>
                                        <p:cTn id="22" dur="2000"/>
                                        <p:tgtEl>
                                          <p:spTgt spid="1577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00" grpId="0"/>
      <p:bldP spid="157701" grpId="0"/>
      <p:bldP spid="157702" grpId="0"/>
      <p:bldP spid="15770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3" name="WordArt 3"/>
          <p:cNvSpPr>
            <a:spLocks noChangeArrowheads="1" noChangeShapeType="1" noTextEdit="1"/>
          </p:cNvSpPr>
          <p:nvPr/>
        </p:nvSpPr>
        <p:spPr bwMode="auto">
          <a:xfrm>
            <a:off x="1285852" y="1966913"/>
            <a:ext cx="6303986" cy="2819409"/>
          </a:xfrm>
          <a:prstGeom prst="rect">
            <a:avLst/>
          </a:prstGeom>
        </p:spPr>
        <p:txBody>
          <a:bodyPr wrap="none" fromWordArt="1">
            <a:prstTxWarp prst="textPlain">
              <a:avLst>
                <a:gd name="adj" fmla="val 50000"/>
              </a:avLst>
            </a:prstTxWarp>
          </a:bodyPr>
          <a:lstStyle/>
          <a:p>
            <a:r>
              <a:rPr lang="ar-SA" sz="9600" kern="10" dirty="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رابعاً : ميادين علم الاجتماع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8723"/>
                                        </p:tgtEl>
                                        <p:attrNameLst>
                                          <p:attrName>style.visibility</p:attrName>
                                        </p:attrNameLst>
                                      </p:cBhvr>
                                      <p:to>
                                        <p:strVal val="visible"/>
                                      </p:to>
                                    </p:set>
                                    <p:animEffect transition="in" filter="checkerboard(across)">
                                      <p:cBhvr>
                                        <p:cTn id="7" dur="500"/>
                                        <p:tgtEl>
                                          <p:spTgt spid="158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Rectangle 2"/>
          <p:cNvSpPr>
            <a:spLocks noGrp="1" noChangeArrowheads="1"/>
          </p:cNvSpPr>
          <p:nvPr>
            <p:ph type="title"/>
          </p:nvPr>
        </p:nvSpPr>
        <p:spPr/>
        <p:txBody>
          <a:bodyPr/>
          <a:lstStyle/>
          <a:p>
            <a:r>
              <a:rPr lang="ar-SA" b="1" u="sng" smtClean="0">
                <a:solidFill>
                  <a:srgbClr val="FF3300"/>
                </a:solidFill>
              </a:rPr>
              <a:t>قسم العالم” سوروكين ” علم الاجتماع إلى</a:t>
            </a:r>
            <a:endParaRPr lang="en-US" b="1" u="sng" smtClean="0">
              <a:solidFill>
                <a:srgbClr val="FF3300"/>
              </a:solidFill>
            </a:endParaRPr>
          </a:p>
        </p:txBody>
      </p:sp>
      <p:graphicFrame>
        <p:nvGraphicFramePr>
          <p:cNvPr id="1026" name="Organization Chart 3"/>
          <p:cNvGraphicFramePr>
            <a:graphicFrameLocks/>
          </p:cNvGraphicFramePr>
          <p:nvPr>
            <p:ph type="dgm" idx="1"/>
          </p:nvPr>
        </p:nvGraphicFramePr>
        <p:xfrm>
          <a:off x="611188" y="1196975"/>
          <a:ext cx="8229600" cy="4525963"/>
        </p:xfrm>
        <a:graphic>
          <a:graphicData uri="http://schemas.openxmlformats.org/drawingml/2006/compatibility">
            <com:legacyDrawing xmlns:com="http://schemas.openxmlformats.org/drawingml/2006/compatibility" spid="_x0000_s1026"/>
          </a:graphicData>
        </a:graphic>
      </p:graphicFrame>
    </p:spTree>
  </p:cSld>
  <p:clrMapOvr>
    <a:masterClrMapping/>
  </p:clrMapOvr>
  <p:transition>
    <p:strips dir="ru"/>
    <p:sndAc>
      <p:stSnd>
        <p:snd r:embed="rId3" name="coin.wav" builtIn="1"/>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Rot="1" noChangeArrowheads="1"/>
          </p:cNvSpPr>
          <p:nvPr/>
        </p:nvSpPr>
        <p:spPr bwMode="auto">
          <a:xfrm>
            <a:off x="0" y="-171450"/>
            <a:ext cx="8510588" cy="720725"/>
          </a:xfrm>
          <a:prstGeom prst="rect">
            <a:avLst/>
          </a:prstGeom>
          <a:noFill/>
          <a:ln w="9525">
            <a:noFill/>
            <a:miter lim="800000"/>
            <a:headEnd/>
            <a:tailEnd/>
          </a:ln>
        </p:spPr>
        <p:txBody>
          <a:bodyPr anchor="ctr"/>
          <a:lstStyle/>
          <a:p>
            <a:r>
              <a:rPr lang="ar-EG" sz="4000" u="sng">
                <a:solidFill>
                  <a:srgbClr val="FF3300"/>
                </a:solidFill>
              </a:rPr>
              <a:t>ومن</a:t>
            </a:r>
            <a:r>
              <a:rPr lang="ar-SA" sz="4000" u="sng">
                <a:solidFill>
                  <a:srgbClr val="FF3300"/>
                </a:solidFill>
              </a:rPr>
              <a:t> ميادين الدراسة في علم الاجتماع :</a:t>
            </a:r>
            <a:endParaRPr lang="en-US" sz="4000" u="sng">
              <a:solidFill>
                <a:srgbClr val="FF3300"/>
              </a:solidFill>
            </a:endParaRPr>
          </a:p>
        </p:txBody>
      </p:sp>
      <p:sp>
        <p:nvSpPr>
          <p:cNvPr id="160771" name="Rectangle 3"/>
          <p:cNvSpPr>
            <a:spLocks noRot="1" noChangeArrowheads="1"/>
          </p:cNvSpPr>
          <p:nvPr/>
        </p:nvSpPr>
        <p:spPr bwMode="auto">
          <a:xfrm>
            <a:off x="0" y="260350"/>
            <a:ext cx="9144000" cy="6597650"/>
          </a:xfrm>
          <a:prstGeom prst="rect">
            <a:avLst/>
          </a:prstGeom>
          <a:noFill/>
          <a:ln w="9525">
            <a:noFill/>
            <a:miter lim="800000"/>
            <a:headEnd/>
            <a:tailEnd/>
          </a:ln>
        </p:spPr>
        <p:txBody>
          <a:bodyPr/>
          <a:lstStyle/>
          <a:p>
            <a:pPr marL="342900" indent="-342900" algn="r">
              <a:spcBef>
                <a:spcPct val="20000"/>
              </a:spcBef>
            </a:pPr>
            <a:r>
              <a:rPr lang="ar-SA">
                <a:solidFill>
                  <a:schemeClr val="tx1"/>
                </a:solidFill>
              </a:rPr>
              <a:t>1 </a:t>
            </a:r>
            <a:r>
              <a:rPr lang="ar-SA" sz="2400">
                <a:solidFill>
                  <a:schemeClr val="tx1"/>
                </a:solidFill>
              </a:rPr>
              <a:t>ـ علم الاجتماع البدوي     </a:t>
            </a:r>
            <a:r>
              <a:rPr lang="ar-EG" sz="2400">
                <a:solidFill>
                  <a:schemeClr val="tx1"/>
                </a:solidFill>
              </a:rPr>
              <a:t>    </a:t>
            </a:r>
            <a:r>
              <a:rPr lang="ar-SA" sz="2400">
                <a:solidFill>
                  <a:schemeClr val="tx1"/>
                </a:solidFill>
              </a:rPr>
              <a:t>     </a:t>
            </a:r>
            <a:r>
              <a:rPr lang="ar-EG" sz="2400">
                <a:solidFill>
                  <a:schemeClr val="tx1"/>
                </a:solidFill>
              </a:rPr>
              <a:t>            </a:t>
            </a:r>
            <a:r>
              <a:rPr lang="ar-SA" sz="2400">
                <a:solidFill>
                  <a:schemeClr val="tx1"/>
                </a:solidFill>
              </a:rPr>
              <a:t> </a:t>
            </a:r>
            <a:r>
              <a:rPr lang="en-US" sz="2400">
                <a:solidFill>
                  <a:schemeClr val="tx1"/>
                </a:solidFill>
              </a:rPr>
              <a:t>Nomadic Sociology </a:t>
            </a:r>
            <a:endParaRPr lang="ar-EG" sz="2400">
              <a:solidFill>
                <a:schemeClr val="tx1"/>
              </a:solidFill>
            </a:endParaRPr>
          </a:p>
          <a:p>
            <a:pPr marL="342900" indent="-342900" algn="r">
              <a:spcBef>
                <a:spcPct val="20000"/>
              </a:spcBef>
            </a:pPr>
            <a:r>
              <a:rPr lang="ar-EG" sz="2400">
                <a:solidFill>
                  <a:schemeClr val="tx1"/>
                </a:solidFill>
              </a:rPr>
              <a:t>2 </a:t>
            </a:r>
            <a:r>
              <a:rPr lang="ar-SA" sz="2400">
                <a:solidFill>
                  <a:schemeClr val="tx1"/>
                </a:solidFill>
              </a:rPr>
              <a:t>ـ علم الاجتماع الريفي         </a:t>
            </a:r>
            <a:r>
              <a:rPr lang="ar-EG" sz="2400">
                <a:solidFill>
                  <a:schemeClr val="tx1"/>
                </a:solidFill>
              </a:rPr>
              <a:t>  </a:t>
            </a:r>
            <a:r>
              <a:rPr lang="ar-SA" sz="2400">
                <a:solidFill>
                  <a:schemeClr val="tx1"/>
                </a:solidFill>
              </a:rPr>
              <a:t>      </a:t>
            </a:r>
            <a:r>
              <a:rPr lang="ar-EG" sz="2400">
                <a:solidFill>
                  <a:schemeClr val="tx1"/>
                </a:solidFill>
              </a:rPr>
              <a:t>            </a:t>
            </a:r>
            <a:r>
              <a:rPr lang="ar-SA" sz="2400">
                <a:solidFill>
                  <a:schemeClr val="tx1"/>
                </a:solidFill>
              </a:rPr>
              <a:t>    </a:t>
            </a:r>
            <a:r>
              <a:rPr lang="en-US" sz="2400">
                <a:solidFill>
                  <a:schemeClr val="tx1"/>
                </a:solidFill>
              </a:rPr>
              <a:t>Rural  Sociology </a:t>
            </a:r>
            <a:r>
              <a:rPr lang="ar-SA" sz="2400">
                <a:solidFill>
                  <a:schemeClr val="tx1"/>
                </a:solidFill>
              </a:rPr>
              <a:t>      </a:t>
            </a:r>
          </a:p>
          <a:p>
            <a:pPr marL="342900" indent="-342900" algn="r">
              <a:spcBef>
                <a:spcPct val="20000"/>
              </a:spcBef>
            </a:pPr>
            <a:r>
              <a:rPr lang="ar-SA" sz="2400">
                <a:solidFill>
                  <a:schemeClr val="tx1"/>
                </a:solidFill>
              </a:rPr>
              <a:t>3 ـ علم الاجتماع الحضري    </a:t>
            </a:r>
            <a:r>
              <a:rPr lang="ar-EG" sz="2400">
                <a:solidFill>
                  <a:schemeClr val="tx1"/>
                </a:solidFill>
              </a:rPr>
              <a:t>                         </a:t>
            </a:r>
            <a:r>
              <a:rPr lang="ar-SA" sz="2400">
                <a:solidFill>
                  <a:schemeClr val="tx1"/>
                </a:solidFill>
              </a:rPr>
              <a:t> </a:t>
            </a:r>
            <a:r>
              <a:rPr lang="en-US" sz="2400">
                <a:solidFill>
                  <a:schemeClr val="tx1"/>
                </a:solidFill>
              </a:rPr>
              <a:t>Urban Sociology </a:t>
            </a:r>
            <a:endParaRPr lang="ar-EG" sz="2400">
              <a:solidFill>
                <a:schemeClr val="tx1"/>
              </a:solidFill>
            </a:endParaRPr>
          </a:p>
          <a:p>
            <a:pPr marL="342900" indent="-342900" algn="r">
              <a:spcBef>
                <a:spcPct val="20000"/>
              </a:spcBef>
            </a:pPr>
            <a:r>
              <a:rPr lang="ar-EG" sz="2400">
                <a:solidFill>
                  <a:schemeClr val="tx1"/>
                </a:solidFill>
              </a:rPr>
              <a:t>4 </a:t>
            </a:r>
            <a:r>
              <a:rPr lang="ar-SA" sz="2400">
                <a:solidFill>
                  <a:schemeClr val="tx1"/>
                </a:solidFill>
              </a:rPr>
              <a:t>ـ علم الاجتماع التربوي   </a:t>
            </a:r>
            <a:r>
              <a:rPr lang="ar-EG" sz="2400">
                <a:solidFill>
                  <a:schemeClr val="tx1"/>
                </a:solidFill>
              </a:rPr>
              <a:t> </a:t>
            </a:r>
            <a:r>
              <a:rPr lang="ar-SA" sz="2400">
                <a:solidFill>
                  <a:schemeClr val="tx1"/>
                </a:solidFill>
              </a:rPr>
              <a:t>  </a:t>
            </a:r>
            <a:r>
              <a:rPr lang="ar-EG" sz="2400">
                <a:solidFill>
                  <a:schemeClr val="tx1"/>
                </a:solidFill>
              </a:rPr>
              <a:t>            </a:t>
            </a:r>
            <a:r>
              <a:rPr lang="ar-SA" sz="2400">
                <a:solidFill>
                  <a:schemeClr val="tx1"/>
                </a:solidFill>
              </a:rPr>
              <a:t>   </a:t>
            </a:r>
            <a:r>
              <a:rPr lang="en-US" sz="2400">
                <a:solidFill>
                  <a:schemeClr val="tx1"/>
                </a:solidFill>
              </a:rPr>
              <a:t>Sociology of Education</a:t>
            </a:r>
            <a:endParaRPr lang="ar-SA" sz="2400">
              <a:solidFill>
                <a:schemeClr val="tx1"/>
              </a:solidFill>
            </a:endParaRPr>
          </a:p>
          <a:p>
            <a:pPr marL="342900" indent="-342900" algn="r">
              <a:spcBef>
                <a:spcPct val="20000"/>
              </a:spcBef>
            </a:pPr>
            <a:r>
              <a:rPr lang="ar-EG" sz="2400">
                <a:solidFill>
                  <a:schemeClr val="tx1"/>
                </a:solidFill>
              </a:rPr>
              <a:t>5</a:t>
            </a:r>
            <a:r>
              <a:rPr lang="ar-SA" sz="2400">
                <a:solidFill>
                  <a:schemeClr val="tx1"/>
                </a:solidFill>
              </a:rPr>
              <a:t> ـ علم الاجتماع الاقتصادي    </a:t>
            </a:r>
            <a:r>
              <a:rPr lang="ar-EG" sz="2400">
                <a:solidFill>
                  <a:schemeClr val="tx1"/>
                </a:solidFill>
              </a:rPr>
              <a:t>            </a:t>
            </a:r>
            <a:r>
              <a:rPr lang="ar-SA" sz="2400">
                <a:solidFill>
                  <a:schemeClr val="tx1"/>
                </a:solidFill>
              </a:rPr>
              <a:t>    </a:t>
            </a:r>
            <a:r>
              <a:rPr lang="ar-EG" sz="2400">
                <a:solidFill>
                  <a:schemeClr val="tx1"/>
                </a:solidFill>
              </a:rPr>
              <a:t> </a:t>
            </a:r>
            <a:r>
              <a:rPr lang="ar-SA" sz="2400">
                <a:solidFill>
                  <a:schemeClr val="tx1"/>
                </a:solidFill>
              </a:rPr>
              <a:t>  </a:t>
            </a:r>
            <a:r>
              <a:rPr lang="en-US" sz="2400">
                <a:solidFill>
                  <a:schemeClr val="tx1"/>
                </a:solidFill>
              </a:rPr>
              <a:t>Economic Sociology</a:t>
            </a:r>
            <a:endParaRPr lang="ar-SA" sz="2400">
              <a:solidFill>
                <a:schemeClr val="tx1"/>
              </a:solidFill>
            </a:endParaRPr>
          </a:p>
          <a:p>
            <a:pPr marL="342900" indent="-342900" algn="r">
              <a:spcBef>
                <a:spcPct val="20000"/>
              </a:spcBef>
            </a:pPr>
            <a:r>
              <a:rPr lang="ar-EG" sz="2400">
                <a:solidFill>
                  <a:schemeClr val="tx1"/>
                </a:solidFill>
              </a:rPr>
              <a:t>6</a:t>
            </a:r>
            <a:r>
              <a:rPr lang="ar-SA" sz="2400">
                <a:solidFill>
                  <a:schemeClr val="tx1"/>
                </a:solidFill>
              </a:rPr>
              <a:t> ـ علم الاجتماع السياسي      </a:t>
            </a:r>
            <a:r>
              <a:rPr lang="ar-EG" sz="2400">
                <a:solidFill>
                  <a:schemeClr val="tx1"/>
                </a:solidFill>
              </a:rPr>
              <a:t>           </a:t>
            </a:r>
            <a:r>
              <a:rPr lang="ar-SA" sz="2400">
                <a:solidFill>
                  <a:schemeClr val="tx1"/>
                </a:solidFill>
              </a:rPr>
              <a:t>           </a:t>
            </a:r>
            <a:r>
              <a:rPr lang="en-US" sz="2400">
                <a:solidFill>
                  <a:schemeClr val="tx1"/>
                </a:solidFill>
              </a:rPr>
              <a:t>Political Sociology</a:t>
            </a:r>
            <a:endParaRPr lang="ar-SA" sz="2400">
              <a:solidFill>
                <a:schemeClr val="tx1"/>
              </a:solidFill>
            </a:endParaRPr>
          </a:p>
          <a:p>
            <a:pPr marL="342900" indent="-342900" algn="r">
              <a:spcBef>
                <a:spcPct val="20000"/>
              </a:spcBef>
            </a:pPr>
            <a:r>
              <a:rPr lang="ar-EG" sz="2400">
                <a:solidFill>
                  <a:schemeClr val="tx1"/>
                </a:solidFill>
              </a:rPr>
              <a:t>7</a:t>
            </a:r>
            <a:r>
              <a:rPr lang="ar-SA" sz="2400">
                <a:solidFill>
                  <a:schemeClr val="tx1"/>
                </a:solidFill>
              </a:rPr>
              <a:t> ـ علم الاجتماع الديني   </a:t>
            </a:r>
            <a:r>
              <a:rPr lang="ar-EG" sz="2400">
                <a:solidFill>
                  <a:schemeClr val="tx1"/>
                </a:solidFill>
              </a:rPr>
              <a:t> </a:t>
            </a:r>
            <a:r>
              <a:rPr lang="ar-SA" sz="2400">
                <a:solidFill>
                  <a:schemeClr val="tx1"/>
                </a:solidFill>
              </a:rPr>
              <a:t>     </a:t>
            </a:r>
            <a:r>
              <a:rPr lang="ar-EG" sz="2400">
                <a:solidFill>
                  <a:schemeClr val="tx1"/>
                </a:solidFill>
              </a:rPr>
              <a:t>           </a:t>
            </a:r>
            <a:r>
              <a:rPr lang="ar-SA" sz="2400">
                <a:solidFill>
                  <a:schemeClr val="tx1"/>
                </a:solidFill>
              </a:rPr>
              <a:t>      </a:t>
            </a:r>
            <a:r>
              <a:rPr lang="en-US" sz="2400">
                <a:solidFill>
                  <a:schemeClr val="tx1"/>
                </a:solidFill>
              </a:rPr>
              <a:t>Sociology of Religion</a:t>
            </a:r>
          </a:p>
          <a:p>
            <a:pPr marL="342900" indent="-342900" algn="r">
              <a:spcBef>
                <a:spcPct val="20000"/>
              </a:spcBef>
            </a:pPr>
            <a:r>
              <a:rPr lang="ar-EG" sz="2400">
                <a:solidFill>
                  <a:schemeClr val="tx1"/>
                </a:solidFill>
              </a:rPr>
              <a:t>8</a:t>
            </a:r>
            <a:r>
              <a:rPr lang="ar-SA" sz="2400">
                <a:solidFill>
                  <a:schemeClr val="tx1"/>
                </a:solidFill>
              </a:rPr>
              <a:t> ـ علم اجتماع التنظيم </a:t>
            </a:r>
            <a:r>
              <a:rPr lang="ar-EG" sz="2400">
                <a:solidFill>
                  <a:schemeClr val="tx1"/>
                </a:solidFill>
              </a:rPr>
              <a:t> </a:t>
            </a:r>
            <a:r>
              <a:rPr lang="ar-SA" sz="2400">
                <a:solidFill>
                  <a:schemeClr val="tx1"/>
                </a:solidFill>
              </a:rPr>
              <a:t>                </a:t>
            </a:r>
            <a:r>
              <a:rPr lang="en-US" sz="2400">
                <a:solidFill>
                  <a:schemeClr val="tx1"/>
                </a:solidFill>
              </a:rPr>
              <a:t>Sociology of Organization </a:t>
            </a:r>
            <a:r>
              <a:rPr lang="ar-SA" sz="2400">
                <a:solidFill>
                  <a:schemeClr val="tx1"/>
                </a:solidFill>
              </a:rPr>
              <a:t>  </a:t>
            </a:r>
          </a:p>
          <a:p>
            <a:pPr marL="342900" indent="-342900" algn="r">
              <a:spcBef>
                <a:spcPct val="20000"/>
              </a:spcBef>
            </a:pPr>
            <a:r>
              <a:rPr lang="ar-EG" sz="2400">
                <a:solidFill>
                  <a:schemeClr val="tx1"/>
                </a:solidFill>
              </a:rPr>
              <a:t>9</a:t>
            </a:r>
            <a:r>
              <a:rPr lang="ar-SA" sz="2400">
                <a:solidFill>
                  <a:schemeClr val="tx1"/>
                </a:solidFill>
              </a:rPr>
              <a:t>ـ علم الاجتماع الصناعي </a:t>
            </a:r>
            <a:r>
              <a:rPr lang="ar-EG" sz="2400">
                <a:solidFill>
                  <a:schemeClr val="tx1"/>
                </a:solidFill>
              </a:rPr>
              <a:t> </a:t>
            </a:r>
            <a:r>
              <a:rPr lang="ar-SA" sz="2400">
                <a:solidFill>
                  <a:schemeClr val="tx1"/>
                </a:solidFill>
              </a:rPr>
              <a:t>                        </a:t>
            </a:r>
            <a:r>
              <a:rPr lang="en-US" sz="2400">
                <a:solidFill>
                  <a:schemeClr val="tx1"/>
                </a:solidFill>
              </a:rPr>
              <a:t>Industrial Sociology</a:t>
            </a:r>
            <a:endParaRPr lang="ar-SA" sz="2400">
              <a:solidFill>
                <a:schemeClr val="tx1"/>
              </a:solidFill>
            </a:endParaRPr>
          </a:p>
          <a:p>
            <a:pPr marL="342900" indent="-342900" algn="r">
              <a:spcBef>
                <a:spcPct val="20000"/>
              </a:spcBef>
            </a:pPr>
            <a:r>
              <a:rPr lang="ar-EG" sz="2400">
                <a:solidFill>
                  <a:schemeClr val="tx1"/>
                </a:solidFill>
              </a:rPr>
              <a:t>10</a:t>
            </a:r>
            <a:r>
              <a:rPr lang="ar-SA" sz="2400">
                <a:solidFill>
                  <a:schemeClr val="tx1"/>
                </a:solidFill>
              </a:rPr>
              <a:t> ـ علم الاجتماع الصناعي</a:t>
            </a:r>
            <a:r>
              <a:rPr lang="en-US" sz="2400">
                <a:solidFill>
                  <a:schemeClr val="tx1"/>
                </a:solidFill>
              </a:rPr>
              <a:t>Sociology of work</a:t>
            </a:r>
            <a:r>
              <a:rPr lang="en-US" sz="2800">
                <a:solidFill>
                  <a:schemeClr val="tx1"/>
                </a:solidFill>
              </a:rPr>
              <a:t>                       </a:t>
            </a:r>
            <a:endParaRPr lang="ar-EG" sz="2800">
              <a:solidFill>
                <a:schemeClr val="tx1"/>
              </a:solidFill>
            </a:endParaRPr>
          </a:p>
          <a:p>
            <a:pPr marL="342900" indent="-342900" algn="r">
              <a:spcBef>
                <a:spcPct val="20000"/>
              </a:spcBef>
            </a:pPr>
            <a:r>
              <a:rPr lang="ar-EG" sz="2400">
                <a:solidFill>
                  <a:schemeClr val="tx1"/>
                </a:solidFill>
              </a:rPr>
              <a:t>11</a:t>
            </a:r>
            <a:r>
              <a:rPr lang="ar-SA" sz="2400">
                <a:solidFill>
                  <a:schemeClr val="tx1"/>
                </a:solidFill>
              </a:rPr>
              <a:t>ـ علم الاجتماع الانحراف    </a:t>
            </a:r>
            <a:r>
              <a:rPr lang="ar-EG" sz="2400">
                <a:solidFill>
                  <a:schemeClr val="tx1"/>
                </a:solidFill>
              </a:rPr>
              <a:t>               </a:t>
            </a:r>
            <a:r>
              <a:rPr lang="ar-SA" sz="2400">
                <a:solidFill>
                  <a:schemeClr val="tx1"/>
                </a:solidFill>
              </a:rPr>
              <a:t> </a:t>
            </a:r>
            <a:r>
              <a:rPr lang="en-US" sz="2400">
                <a:solidFill>
                  <a:schemeClr val="tx1"/>
                </a:solidFill>
              </a:rPr>
              <a:t>Sociology of Deviance</a:t>
            </a:r>
          </a:p>
          <a:p>
            <a:pPr marL="342900" indent="-342900" algn="r">
              <a:spcBef>
                <a:spcPct val="20000"/>
              </a:spcBef>
            </a:pPr>
            <a:r>
              <a:rPr lang="ar-EG" sz="2400">
                <a:solidFill>
                  <a:schemeClr val="tx1"/>
                </a:solidFill>
              </a:rPr>
              <a:t>1</a:t>
            </a:r>
            <a:r>
              <a:rPr lang="ar-SA" sz="2400">
                <a:solidFill>
                  <a:schemeClr val="tx1"/>
                </a:solidFill>
              </a:rPr>
              <a:t>2 ـ علم الاجتماع الطبي           </a:t>
            </a:r>
            <a:r>
              <a:rPr lang="ar-EG" sz="2400">
                <a:solidFill>
                  <a:schemeClr val="tx1"/>
                </a:solidFill>
              </a:rPr>
              <a:t>              </a:t>
            </a:r>
            <a:r>
              <a:rPr lang="ar-SA" sz="2400">
                <a:solidFill>
                  <a:schemeClr val="tx1"/>
                </a:solidFill>
              </a:rPr>
              <a:t>     </a:t>
            </a:r>
            <a:r>
              <a:rPr lang="en-US" sz="2400">
                <a:solidFill>
                  <a:schemeClr val="tx1"/>
                </a:solidFill>
              </a:rPr>
              <a:t>Medical Sociology</a:t>
            </a:r>
            <a:endParaRPr lang="ar-SA" sz="2400">
              <a:solidFill>
                <a:schemeClr val="tx1"/>
              </a:solidFill>
            </a:endParaRPr>
          </a:p>
          <a:p>
            <a:pPr marL="342900" indent="-342900" algn="r">
              <a:spcBef>
                <a:spcPct val="20000"/>
              </a:spcBef>
            </a:pPr>
            <a:r>
              <a:rPr lang="ar-EG" sz="2400">
                <a:solidFill>
                  <a:schemeClr val="tx1"/>
                </a:solidFill>
              </a:rPr>
              <a:t>13</a:t>
            </a:r>
            <a:r>
              <a:rPr lang="ar-SA" sz="2400">
                <a:solidFill>
                  <a:schemeClr val="tx1"/>
                </a:solidFill>
              </a:rPr>
              <a:t> ـ علم الاجتماع المعرفة </a:t>
            </a:r>
            <a:r>
              <a:rPr lang="en-US" sz="2400">
                <a:solidFill>
                  <a:schemeClr val="tx1"/>
                </a:solidFill>
              </a:rPr>
              <a:t>Sociology of Knowledge                 </a:t>
            </a:r>
            <a:endParaRPr lang="ar-SA" sz="2400">
              <a:solidFill>
                <a:schemeClr val="tx1"/>
              </a:solidFill>
            </a:endParaRPr>
          </a:p>
          <a:p>
            <a:pPr marL="342900" indent="-342900" algn="r">
              <a:spcBef>
                <a:spcPct val="20000"/>
              </a:spcBef>
            </a:pPr>
            <a:r>
              <a:rPr lang="ar-EG" sz="2400">
                <a:solidFill>
                  <a:schemeClr val="tx1"/>
                </a:solidFill>
              </a:rPr>
              <a:t>14 </a:t>
            </a:r>
            <a:r>
              <a:rPr lang="ar-SA" sz="2400">
                <a:solidFill>
                  <a:schemeClr val="tx1"/>
                </a:solidFill>
              </a:rPr>
              <a:t>ـ علم الاجتماع اللغوي       </a:t>
            </a:r>
            <a:r>
              <a:rPr lang="ar-EG" sz="2400">
                <a:solidFill>
                  <a:schemeClr val="tx1"/>
                </a:solidFill>
              </a:rPr>
              <a:t>              </a:t>
            </a:r>
            <a:r>
              <a:rPr lang="ar-SA" sz="2400">
                <a:solidFill>
                  <a:schemeClr val="tx1"/>
                </a:solidFill>
              </a:rPr>
              <a:t>  </a:t>
            </a:r>
            <a:r>
              <a:rPr lang="en-US" sz="2400">
                <a:solidFill>
                  <a:schemeClr val="tx1"/>
                </a:solidFill>
              </a:rPr>
              <a:t>Linguistics Sociology</a:t>
            </a:r>
          </a:p>
          <a:p>
            <a:pPr marL="342900" indent="-342900" algn="r">
              <a:spcBef>
                <a:spcPct val="20000"/>
              </a:spcBef>
            </a:pPr>
            <a:r>
              <a:rPr lang="ar-EG" sz="2400">
                <a:solidFill>
                  <a:schemeClr val="tx1"/>
                </a:solidFill>
              </a:rPr>
              <a:t>1</a:t>
            </a:r>
            <a:r>
              <a:rPr lang="ar-SA" sz="2400">
                <a:solidFill>
                  <a:schemeClr val="tx1"/>
                </a:solidFill>
              </a:rPr>
              <a:t>5 ـ علم اجتماع</a:t>
            </a:r>
            <a:r>
              <a:rPr lang="en-US" sz="2400" b="0">
                <a:solidFill>
                  <a:schemeClr val="tx1"/>
                </a:solidFill>
              </a:rPr>
              <a:t> </a:t>
            </a:r>
            <a:r>
              <a:rPr lang="ar-SA" sz="2400" b="0">
                <a:solidFill>
                  <a:schemeClr val="tx1"/>
                </a:solidFill>
              </a:rPr>
              <a:t>ا</a:t>
            </a:r>
            <a:r>
              <a:rPr lang="ar-SA" sz="2400">
                <a:solidFill>
                  <a:schemeClr val="tx1"/>
                </a:solidFill>
              </a:rPr>
              <a:t>لآداب</a:t>
            </a:r>
            <a:r>
              <a:rPr lang="ar-SA" sz="2400" b="0">
                <a:solidFill>
                  <a:schemeClr val="tx1"/>
                </a:solidFill>
              </a:rPr>
              <a:t> </a:t>
            </a:r>
            <a:r>
              <a:rPr lang="en-US" sz="2400">
                <a:solidFill>
                  <a:schemeClr val="tx1"/>
                </a:solidFill>
              </a:rPr>
              <a:t>Sociology of Literature                      </a:t>
            </a:r>
            <a:endParaRPr lang="ar-SA" sz="2400">
              <a:solidFill>
                <a:schemeClr val="tx1"/>
              </a:solidFill>
            </a:endParaRPr>
          </a:p>
          <a:p>
            <a:pPr marL="342900" indent="-342900" algn="r">
              <a:spcBef>
                <a:spcPct val="20000"/>
              </a:spcBef>
            </a:pPr>
            <a:r>
              <a:rPr lang="en-US" sz="2400">
                <a:solidFill>
                  <a:schemeClr val="tx1"/>
                </a:solidFill>
              </a:rPr>
              <a:t>    </a:t>
            </a:r>
            <a:endParaRPr lang="ar-SA" sz="2400">
              <a:solidFill>
                <a:schemeClr val="tx1"/>
              </a:solidFill>
            </a:endParaRPr>
          </a:p>
          <a:p>
            <a:pPr marL="342900" indent="-342900" algn="r">
              <a:spcBef>
                <a:spcPct val="20000"/>
              </a:spcBef>
            </a:pPr>
            <a:r>
              <a:rPr lang="en-US" sz="2800">
                <a:solidFill>
                  <a:schemeClr val="tx1"/>
                </a:solidFill>
              </a:rPr>
              <a:t> </a:t>
            </a:r>
            <a:endParaRPr lang="ar-SA" sz="280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0770"/>
                                        </p:tgtEl>
                                        <p:attrNameLst>
                                          <p:attrName>style.visibility</p:attrName>
                                        </p:attrNameLst>
                                      </p:cBhvr>
                                      <p:to>
                                        <p:strVal val="visible"/>
                                      </p:to>
                                    </p:set>
                                    <p:animEffect transition="in" filter="box(in)">
                                      <p:cBhvr>
                                        <p:cTn id="7" dur="500"/>
                                        <p:tgtEl>
                                          <p:spTgt spid="16077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60771"/>
                                        </p:tgtEl>
                                        <p:attrNameLst>
                                          <p:attrName>style.visibility</p:attrName>
                                        </p:attrNameLst>
                                      </p:cBhvr>
                                      <p:to>
                                        <p:strVal val="visible"/>
                                      </p:to>
                                    </p:set>
                                    <p:animEffect transition="in" filter="diamond(in)">
                                      <p:cBhvr>
                                        <p:cTn id="12" dur="2000"/>
                                        <p:tgtEl>
                                          <p:spTgt spid="160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0" grpId="0"/>
      <p:bldP spid="16077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WordArt 3"/>
          <p:cNvSpPr>
            <a:spLocks noChangeArrowheads="1" noChangeShapeType="1" noTextEdit="1"/>
          </p:cNvSpPr>
          <p:nvPr/>
        </p:nvSpPr>
        <p:spPr bwMode="auto">
          <a:xfrm rot="875492">
            <a:off x="1646238" y="1928813"/>
            <a:ext cx="5634037" cy="3019425"/>
          </a:xfrm>
          <a:prstGeom prst="rect">
            <a:avLst/>
          </a:prstGeom>
        </p:spPr>
        <p:txBody>
          <a:bodyPr wrap="none" fromWordArt="1">
            <a:prstTxWarp prst="textPlain">
              <a:avLst>
                <a:gd name="adj" fmla="val 50000"/>
              </a:avLst>
            </a:prstTxWarp>
          </a:bodyPr>
          <a:lstStyle/>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الفصل الثالث </a:t>
            </a:r>
          </a:p>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علم الاجتماع والعلوم الاجتماعية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Rot="1" noChangeArrowheads="1"/>
          </p:cNvSpPr>
          <p:nvPr/>
        </p:nvSpPr>
        <p:spPr bwMode="auto">
          <a:xfrm>
            <a:off x="323850" y="0"/>
            <a:ext cx="8820150" cy="955675"/>
          </a:xfrm>
          <a:prstGeom prst="rect">
            <a:avLst/>
          </a:prstGeom>
          <a:noFill/>
          <a:ln w="9525">
            <a:noFill/>
            <a:miter lim="800000"/>
            <a:headEnd/>
            <a:tailEnd/>
          </a:ln>
        </p:spPr>
        <p:txBody>
          <a:bodyPr anchor="ctr"/>
          <a:lstStyle/>
          <a:p>
            <a:r>
              <a:rPr lang="ar-SA" sz="4000" u="sng">
                <a:solidFill>
                  <a:srgbClr val="FF3300"/>
                </a:solidFill>
              </a:rPr>
              <a:t>(أ): أهمية علم الاجتماع بالنسبة للعلوم الاجتماعية .</a:t>
            </a:r>
            <a:endParaRPr lang="en-US" sz="4000" u="sng">
              <a:solidFill>
                <a:srgbClr val="FF3300"/>
              </a:solidFill>
            </a:endParaRPr>
          </a:p>
        </p:txBody>
      </p:sp>
      <p:sp>
        <p:nvSpPr>
          <p:cNvPr id="162824" name="Rectangle 8"/>
          <p:cNvSpPr>
            <a:spLocks noRot="1" noChangeArrowheads="1"/>
          </p:cNvSpPr>
          <p:nvPr/>
        </p:nvSpPr>
        <p:spPr bwMode="auto">
          <a:xfrm>
            <a:off x="-180975" y="836613"/>
            <a:ext cx="9540875" cy="955675"/>
          </a:xfrm>
          <a:prstGeom prst="rect">
            <a:avLst/>
          </a:prstGeom>
          <a:noFill/>
          <a:ln w="9525">
            <a:noFill/>
            <a:miter lim="800000"/>
            <a:headEnd/>
            <a:tailEnd/>
          </a:ln>
        </p:spPr>
        <p:txBody>
          <a:bodyPr anchor="ctr"/>
          <a:lstStyle/>
          <a:p>
            <a:r>
              <a:rPr lang="ar-SA" sz="4000" u="sng">
                <a:solidFill>
                  <a:srgbClr val="FF3300"/>
                </a:solidFill>
              </a:rPr>
              <a:t>(ب): تداخل علم الاجتماع والعلوم الاجتماعية الآخرى .</a:t>
            </a:r>
            <a:endParaRPr lang="en-US" sz="4000" u="sng">
              <a:solidFill>
                <a:srgbClr val="FF3300"/>
              </a:solidFill>
            </a:endParaRPr>
          </a:p>
        </p:txBody>
      </p:sp>
      <p:sp>
        <p:nvSpPr>
          <p:cNvPr id="162825" name="Rectangle 9"/>
          <p:cNvSpPr>
            <a:spLocks noRot="1" noChangeArrowheads="1"/>
          </p:cNvSpPr>
          <p:nvPr/>
        </p:nvSpPr>
        <p:spPr bwMode="auto">
          <a:xfrm>
            <a:off x="827088" y="1628775"/>
            <a:ext cx="8510587" cy="955675"/>
          </a:xfrm>
          <a:prstGeom prst="rect">
            <a:avLst/>
          </a:prstGeom>
          <a:noFill/>
          <a:ln w="9525">
            <a:noFill/>
            <a:miter lim="800000"/>
            <a:headEnd/>
            <a:tailEnd/>
          </a:ln>
        </p:spPr>
        <p:txBody>
          <a:bodyPr anchor="ctr"/>
          <a:lstStyle/>
          <a:p>
            <a:r>
              <a:rPr lang="ar-SA" sz="4000" u="sng">
                <a:solidFill>
                  <a:srgbClr val="FF3300"/>
                </a:solidFill>
              </a:rPr>
              <a:t>(ج): مفهوم علم الاجتماع عند " سوروكين ”</a:t>
            </a:r>
            <a:r>
              <a:rPr lang="ar-EG" sz="4000" u="sng">
                <a:solidFill>
                  <a:srgbClr val="FF3300"/>
                </a:solidFill>
              </a:rPr>
              <a:t> .</a:t>
            </a:r>
            <a:endParaRPr lang="en-US" sz="4000" u="sng">
              <a:solidFill>
                <a:srgbClr val="FF3300"/>
              </a:solidFill>
            </a:endParaRPr>
          </a:p>
        </p:txBody>
      </p:sp>
      <p:sp>
        <p:nvSpPr>
          <p:cNvPr id="162826" name="Rectangle 10"/>
          <p:cNvSpPr>
            <a:spLocks noRot="1" noChangeArrowheads="1"/>
          </p:cNvSpPr>
          <p:nvPr/>
        </p:nvSpPr>
        <p:spPr bwMode="auto">
          <a:xfrm>
            <a:off x="1462088" y="2492375"/>
            <a:ext cx="8510587" cy="792163"/>
          </a:xfrm>
          <a:prstGeom prst="rect">
            <a:avLst/>
          </a:prstGeom>
          <a:noFill/>
          <a:ln w="9525">
            <a:noFill/>
            <a:miter lim="800000"/>
            <a:headEnd/>
            <a:tailEnd/>
          </a:ln>
        </p:spPr>
        <p:txBody>
          <a:bodyPr anchor="ctr"/>
          <a:lstStyle/>
          <a:p>
            <a:r>
              <a:rPr lang="ar-SA" sz="4400" u="sng">
                <a:solidFill>
                  <a:srgbClr val="FF3300"/>
                </a:solidFill>
              </a:rPr>
              <a:t>(د) : خصائص الظواهر الاجتماعية</a:t>
            </a:r>
            <a:r>
              <a:rPr lang="ar-EG" sz="4400" u="sng">
                <a:solidFill>
                  <a:srgbClr val="FF3300"/>
                </a:solidFill>
              </a:rPr>
              <a:t> .</a:t>
            </a:r>
            <a:r>
              <a:rPr lang="ar-SA" sz="4400" b="0">
                <a:solidFill>
                  <a:schemeClr val="tx2"/>
                </a:solidFill>
              </a:rPr>
              <a:t> </a:t>
            </a:r>
            <a:endParaRPr lang="en-US" sz="4400" b="0">
              <a:solidFill>
                <a:schemeClr val="tx2"/>
              </a:solidFill>
            </a:endParaRPr>
          </a:p>
        </p:txBody>
      </p:sp>
      <p:sp>
        <p:nvSpPr>
          <p:cNvPr id="162827" name="Rectangle 11"/>
          <p:cNvSpPr>
            <a:spLocks noChangeArrowheads="1"/>
          </p:cNvSpPr>
          <p:nvPr/>
        </p:nvSpPr>
        <p:spPr bwMode="auto">
          <a:xfrm>
            <a:off x="0" y="4076700"/>
            <a:ext cx="9144000" cy="576263"/>
          </a:xfrm>
          <a:prstGeom prst="rect">
            <a:avLst/>
          </a:prstGeom>
          <a:noFill/>
          <a:ln w="9525">
            <a:noFill/>
            <a:miter lim="800000"/>
            <a:headEnd/>
            <a:tailEnd/>
          </a:ln>
          <a:effectLst>
            <a:outerShdw dist="45791" dir="2021404" algn="ctr" rotWithShape="0">
              <a:schemeClr val="bg2"/>
            </a:outerShdw>
          </a:effectLst>
        </p:spPr>
        <p:txBody>
          <a:bodyPr anchor="b"/>
          <a:lstStyle/>
          <a:p>
            <a:pPr algn="r">
              <a:defRPr/>
            </a:pPr>
            <a:r>
              <a:rPr lang="ar-SA" sz="4000" u="sng">
                <a:solidFill>
                  <a:srgbClr val="FF3300"/>
                </a:solidFill>
              </a:rPr>
              <a:t>(و) :علم الاجتماع والعلوم الاجتماعية</a:t>
            </a:r>
            <a:r>
              <a:rPr lang="ar-SA" sz="4000">
                <a:solidFill>
                  <a:srgbClr val="FF3300"/>
                </a:solidFill>
              </a:rPr>
              <a:t> </a:t>
            </a:r>
            <a:r>
              <a:rPr lang="ar-SA" sz="4000">
                <a:solidFill>
                  <a:srgbClr val="FF3300"/>
                </a:solidFill>
                <a:latin typeface="Goudy Stout" pitchFamily="18" charset="0"/>
                <a:cs typeface="PT Bold Heading" pitchFamily="2" charset="-78"/>
              </a:rPr>
              <a:t/>
            </a:r>
            <a:br>
              <a:rPr lang="ar-SA" sz="4000">
                <a:solidFill>
                  <a:srgbClr val="FF3300"/>
                </a:solidFill>
                <a:latin typeface="Goudy Stout" pitchFamily="18" charset="0"/>
                <a:cs typeface="PT Bold Heading" pitchFamily="2" charset="-78"/>
              </a:rPr>
            </a:br>
            <a:endParaRPr lang="en-US" sz="5400">
              <a:solidFill>
                <a:srgbClr val="B80C0C"/>
              </a:solidFill>
              <a:latin typeface="Goudy Stout" pitchFamily="18" charset="0"/>
              <a:cs typeface="PT Bold Heading" pitchFamily="2" charset="-78"/>
            </a:endParaRPr>
          </a:p>
        </p:txBody>
      </p:sp>
      <p:graphicFrame>
        <p:nvGraphicFramePr>
          <p:cNvPr id="162828" name="Organization Chart 12"/>
          <p:cNvGraphicFramePr>
            <a:graphicFrameLocks/>
          </p:cNvGraphicFramePr>
          <p:nvPr/>
        </p:nvGraphicFramePr>
        <p:xfrm>
          <a:off x="195263" y="3716338"/>
          <a:ext cx="8769350" cy="2806700"/>
        </p:xfrm>
        <a:graphic>
          <a:graphicData uri="http://schemas.openxmlformats.org/drawingml/2006/compatibility">
            <com:legacyDrawing xmlns:com="http://schemas.openxmlformats.org/drawingml/2006/compatibility" spid="_x0000_s2050"/>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2818"/>
                                        </p:tgtEl>
                                        <p:attrNameLst>
                                          <p:attrName>style.visibility</p:attrName>
                                        </p:attrNameLst>
                                      </p:cBhvr>
                                      <p:to>
                                        <p:strVal val="visible"/>
                                      </p:to>
                                    </p:set>
                                    <p:animEffect transition="in" filter="box(in)">
                                      <p:cBhvr>
                                        <p:cTn id="7" dur="500"/>
                                        <p:tgtEl>
                                          <p:spTgt spid="1628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2824"/>
                                        </p:tgtEl>
                                        <p:attrNameLst>
                                          <p:attrName>style.visibility</p:attrName>
                                        </p:attrNameLst>
                                      </p:cBhvr>
                                      <p:to>
                                        <p:strVal val="visible"/>
                                      </p:to>
                                    </p:set>
                                    <p:animEffect transition="in" filter="box(in)">
                                      <p:cBhvr>
                                        <p:cTn id="12" dur="500"/>
                                        <p:tgtEl>
                                          <p:spTgt spid="16282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62825"/>
                                        </p:tgtEl>
                                        <p:attrNameLst>
                                          <p:attrName>style.visibility</p:attrName>
                                        </p:attrNameLst>
                                      </p:cBhvr>
                                      <p:to>
                                        <p:strVal val="visible"/>
                                      </p:to>
                                    </p:set>
                                    <p:animEffect transition="in" filter="box(in)">
                                      <p:cBhvr>
                                        <p:cTn id="17" dur="500"/>
                                        <p:tgtEl>
                                          <p:spTgt spid="16282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62826"/>
                                        </p:tgtEl>
                                        <p:attrNameLst>
                                          <p:attrName>style.visibility</p:attrName>
                                        </p:attrNameLst>
                                      </p:cBhvr>
                                      <p:to>
                                        <p:strVal val="visible"/>
                                      </p:to>
                                    </p:set>
                                    <p:animEffect transition="in" filter="box(in)">
                                      <p:cBhvr>
                                        <p:cTn id="22" dur="500"/>
                                        <p:tgtEl>
                                          <p:spTgt spid="162826"/>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162827"/>
                                        </p:tgtEl>
                                        <p:attrNameLst>
                                          <p:attrName>style.visibility</p:attrName>
                                        </p:attrNameLst>
                                      </p:cBhvr>
                                      <p:to>
                                        <p:strVal val="visible"/>
                                      </p:to>
                                    </p:set>
                                    <p:anim calcmode="lin" valueType="num">
                                      <p:cBhvr>
                                        <p:cTn id="27" dur="500" fill="hold"/>
                                        <p:tgtEl>
                                          <p:spTgt spid="162827"/>
                                        </p:tgtEl>
                                        <p:attrNameLst>
                                          <p:attrName>ppt_w</p:attrName>
                                        </p:attrNameLst>
                                      </p:cBhvr>
                                      <p:tavLst>
                                        <p:tav tm="0">
                                          <p:val>
                                            <p:fltVal val="0"/>
                                          </p:val>
                                        </p:tav>
                                        <p:tav tm="100000">
                                          <p:val>
                                            <p:strVal val="#ppt_w"/>
                                          </p:val>
                                        </p:tav>
                                      </p:tavLst>
                                    </p:anim>
                                    <p:anim calcmode="lin" valueType="num">
                                      <p:cBhvr>
                                        <p:cTn id="28" dur="500" fill="hold"/>
                                        <p:tgtEl>
                                          <p:spTgt spid="162827"/>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62828"/>
                                        </p:tgtEl>
                                        <p:attrNameLst>
                                          <p:attrName>style.visibility</p:attrName>
                                        </p:attrNameLst>
                                      </p:cBhvr>
                                      <p:to>
                                        <p:strVal val="visible"/>
                                      </p:to>
                                    </p:set>
                                    <p:animEffect transition="in" filter="fade">
                                      <p:cBhvr>
                                        <p:cTn id="33" dur="1000"/>
                                        <p:tgtEl>
                                          <p:spTgt spid="162828"/>
                                        </p:tgtEl>
                                      </p:cBhvr>
                                    </p:animEffect>
                                    <p:anim calcmode="lin" valueType="num">
                                      <p:cBhvr>
                                        <p:cTn id="34" dur="1000" fill="hold"/>
                                        <p:tgtEl>
                                          <p:spTgt spid="162828"/>
                                        </p:tgtEl>
                                        <p:attrNameLst>
                                          <p:attrName>ppt_x</p:attrName>
                                        </p:attrNameLst>
                                      </p:cBhvr>
                                      <p:tavLst>
                                        <p:tav tm="0">
                                          <p:val>
                                            <p:strVal val="#ppt_x"/>
                                          </p:val>
                                        </p:tav>
                                        <p:tav tm="100000">
                                          <p:val>
                                            <p:strVal val="#ppt_x"/>
                                          </p:val>
                                        </p:tav>
                                      </p:tavLst>
                                    </p:anim>
                                    <p:anim calcmode="lin" valueType="num">
                                      <p:cBhvr>
                                        <p:cTn id="35" dur="1000" fill="hold"/>
                                        <p:tgtEl>
                                          <p:spTgt spid="1628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8" grpId="0"/>
      <p:bldP spid="162824" grpId="0"/>
      <p:bldP spid="162825" grpId="0"/>
      <p:bldP spid="162826" grpId="0"/>
      <p:bldP spid="162827" grpId="0"/>
      <p:bldDgm spid="16282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WordArt 3"/>
          <p:cNvSpPr>
            <a:spLocks noChangeArrowheads="1" noChangeShapeType="1" noTextEdit="1"/>
          </p:cNvSpPr>
          <p:nvPr/>
        </p:nvSpPr>
        <p:spPr bwMode="auto">
          <a:xfrm rot="875492">
            <a:off x="1330325" y="1922463"/>
            <a:ext cx="6913563" cy="2817812"/>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أولاً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علم النفس.</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3843"/>
                                        </p:tgtEl>
                                        <p:attrNameLst>
                                          <p:attrName>style.visibility</p:attrName>
                                        </p:attrNameLst>
                                      </p:cBhvr>
                                      <p:to>
                                        <p:strVal val="visible"/>
                                      </p:to>
                                    </p:set>
                                    <p:animEffect transition="in" filter="checkerboard(across)">
                                      <p:cBhvr>
                                        <p:cTn id="7" dur="500"/>
                                        <p:tgtEl>
                                          <p:spTgt spid="163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Rot="1" noChangeArrowheads="1"/>
          </p:cNvSpPr>
          <p:nvPr/>
        </p:nvSpPr>
        <p:spPr bwMode="auto">
          <a:xfrm>
            <a:off x="250825" y="-242888"/>
            <a:ext cx="8510588" cy="955676"/>
          </a:xfrm>
          <a:prstGeom prst="rect">
            <a:avLst/>
          </a:prstGeom>
          <a:noFill/>
          <a:ln w="9525">
            <a:noFill/>
            <a:miter lim="800000"/>
            <a:headEnd/>
            <a:tailEnd/>
          </a:ln>
        </p:spPr>
        <p:txBody>
          <a:bodyPr anchor="ctr"/>
          <a:lstStyle/>
          <a:p>
            <a:r>
              <a:rPr lang="ar-SA" sz="4000" u="sng">
                <a:solidFill>
                  <a:srgbClr val="FF3300"/>
                </a:solidFill>
              </a:rPr>
              <a:t>(أ) : علم النفس : ـ</a:t>
            </a:r>
            <a:endParaRPr lang="en-US" sz="4000" u="sng">
              <a:solidFill>
                <a:srgbClr val="FF3300"/>
              </a:solidFill>
            </a:endParaRPr>
          </a:p>
        </p:txBody>
      </p:sp>
      <p:sp>
        <p:nvSpPr>
          <p:cNvPr id="164877" name="Rectangle 13"/>
          <p:cNvSpPr>
            <a:spLocks noRot="1" noChangeArrowheads="1"/>
          </p:cNvSpPr>
          <p:nvPr/>
        </p:nvSpPr>
        <p:spPr bwMode="auto">
          <a:xfrm>
            <a:off x="0" y="836613"/>
            <a:ext cx="8893175" cy="955675"/>
          </a:xfrm>
          <a:prstGeom prst="rect">
            <a:avLst/>
          </a:prstGeom>
          <a:noFill/>
          <a:ln w="9525">
            <a:noFill/>
            <a:miter lim="800000"/>
            <a:headEnd/>
            <a:tailEnd/>
          </a:ln>
        </p:spPr>
        <p:txBody>
          <a:bodyPr anchor="ctr"/>
          <a:lstStyle/>
          <a:p>
            <a:r>
              <a:rPr lang="ar-SA" sz="4000" u="sng">
                <a:solidFill>
                  <a:srgbClr val="FF3300"/>
                </a:solidFill>
              </a:rPr>
              <a:t>1-علاقة علم الاجتماع بعلم النفس</a:t>
            </a:r>
            <a:endParaRPr lang="en-US" sz="4000" u="sng">
              <a:solidFill>
                <a:srgbClr val="FF3300"/>
              </a:solidFill>
            </a:endParaRPr>
          </a:p>
        </p:txBody>
      </p:sp>
      <p:sp>
        <p:nvSpPr>
          <p:cNvPr id="164878" name="Rectangle 14"/>
          <p:cNvSpPr>
            <a:spLocks noRot="1" noChangeArrowheads="1"/>
          </p:cNvSpPr>
          <p:nvPr/>
        </p:nvSpPr>
        <p:spPr bwMode="auto">
          <a:xfrm>
            <a:off x="0" y="1700213"/>
            <a:ext cx="9144000" cy="836612"/>
          </a:xfrm>
          <a:prstGeom prst="rect">
            <a:avLst/>
          </a:prstGeom>
          <a:noFill/>
          <a:ln w="9525">
            <a:noFill/>
            <a:miter lim="800000"/>
            <a:headEnd/>
            <a:tailEnd/>
          </a:ln>
        </p:spPr>
        <p:txBody>
          <a:bodyPr anchor="ctr"/>
          <a:lstStyle/>
          <a:p>
            <a:r>
              <a:rPr lang="ar-SA" sz="4000" u="sng">
                <a:solidFill>
                  <a:srgbClr val="FF3300"/>
                </a:solidFill>
              </a:rPr>
              <a:t>2 - مفهوم الشخصية عند علم الاجتماع وعلم النفس</a:t>
            </a:r>
            <a:endParaRPr lang="en-US" sz="4000" u="sng">
              <a:solidFill>
                <a:srgbClr val="FF3300"/>
              </a:solidFill>
            </a:endParaRPr>
          </a:p>
        </p:txBody>
      </p:sp>
      <p:sp>
        <p:nvSpPr>
          <p:cNvPr id="164879" name="Rectangle 15"/>
          <p:cNvSpPr>
            <a:spLocks noRot="1" noChangeArrowheads="1"/>
          </p:cNvSpPr>
          <p:nvPr/>
        </p:nvSpPr>
        <p:spPr bwMode="auto">
          <a:xfrm>
            <a:off x="0" y="2492375"/>
            <a:ext cx="9144000" cy="836613"/>
          </a:xfrm>
          <a:prstGeom prst="rect">
            <a:avLst/>
          </a:prstGeom>
          <a:noFill/>
          <a:ln w="9525">
            <a:noFill/>
            <a:miter lim="800000"/>
            <a:headEnd/>
            <a:tailEnd/>
          </a:ln>
        </p:spPr>
        <p:txBody>
          <a:bodyPr anchor="ctr"/>
          <a:lstStyle/>
          <a:p>
            <a:r>
              <a:rPr lang="ar-SA" sz="4000" u="sng">
                <a:solidFill>
                  <a:srgbClr val="FF3300"/>
                </a:solidFill>
              </a:rPr>
              <a:t>3 - التداخل</a:t>
            </a:r>
            <a:r>
              <a:rPr lang="en-US" sz="4000" u="sng">
                <a:solidFill>
                  <a:srgbClr val="FF3300"/>
                </a:solidFill>
              </a:rPr>
              <a:t> </a:t>
            </a:r>
            <a:r>
              <a:rPr lang="ar-SA" sz="4000" u="sng">
                <a:solidFill>
                  <a:srgbClr val="FF3300"/>
                </a:solidFill>
              </a:rPr>
              <a:t>بين علم الاجتماع وعلم النفس</a:t>
            </a:r>
            <a:endParaRPr lang="en-US" sz="4000" u="sng">
              <a:solidFill>
                <a:srgbClr val="FF3300"/>
              </a:solidFill>
            </a:endParaRPr>
          </a:p>
        </p:txBody>
      </p:sp>
      <p:sp>
        <p:nvSpPr>
          <p:cNvPr id="164880" name="Rectangle 16"/>
          <p:cNvSpPr>
            <a:spLocks noRot="1" noChangeArrowheads="1"/>
          </p:cNvSpPr>
          <p:nvPr/>
        </p:nvSpPr>
        <p:spPr bwMode="auto">
          <a:xfrm>
            <a:off x="0" y="3284538"/>
            <a:ext cx="9144000" cy="836612"/>
          </a:xfrm>
          <a:prstGeom prst="rect">
            <a:avLst/>
          </a:prstGeom>
          <a:noFill/>
          <a:ln w="9525">
            <a:noFill/>
            <a:miter lim="800000"/>
            <a:headEnd/>
            <a:tailEnd/>
          </a:ln>
        </p:spPr>
        <p:txBody>
          <a:bodyPr anchor="ctr"/>
          <a:lstStyle/>
          <a:p>
            <a:r>
              <a:rPr lang="ar-SA" sz="4000" u="sng">
                <a:solidFill>
                  <a:srgbClr val="FF3300"/>
                </a:solidFill>
              </a:rPr>
              <a:t>4 - التكامل</a:t>
            </a:r>
            <a:r>
              <a:rPr lang="en-US" sz="4000" u="sng">
                <a:solidFill>
                  <a:srgbClr val="FF3300"/>
                </a:solidFill>
              </a:rPr>
              <a:t> </a:t>
            </a:r>
            <a:r>
              <a:rPr lang="ar-SA" sz="4000" u="sng">
                <a:solidFill>
                  <a:srgbClr val="FF3300"/>
                </a:solidFill>
              </a:rPr>
              <a:t>بين علم الاجتماع وعلم النفس</a:t>
            </a:r>
            <a:endParaRPr lang="en-US" sz="4000" u="sng">
              <a:solidFill>
                <a:srgbClr val="FF3300"/>
              </a:solidFill>
            </a:endParaRPr>
          </a:p>
        </p:txBody>
      </p:sp>
      <p:sp>
        <p:nvSpPr>
          <p:cNvPr id="164881" name="Rectangle 17"/>
          <p:cNvSpPr>
            <a:spLocks noRot="1" noChangeArrowheads="1"/>
          </p:cNvSpPr>
          <p:nvPr/>
        </p:nvSpPr>
        <p:spPr bwMode="auto">
          <a:xfrm>
            <a:off x="-252413" y="4005263"/>
            <a:ext cx="9396413" cy="836612"/>
          </a:xfrm>
          <a:prstGeom prst="rect">
            <a:avLst/>
          </a:prstGeom>
          <a:noFill/>
          <a:ln w="9525">
            <a:noFill/>
            <a:miter lim="800000"/>
            <a:headEnd/>
            <a:tailEnd/>
          </a:ln>
        </p:spPr>
        <p:txBody>
          <a:bodyPr anchor="ctr"/>
          <a:lstStyle/>
          <a:p>
            <a:r>
              <a:rPr lang="ar-SA" sz="3600" u="sng">
                <a:solidFill>
                  <a:srgbClr val="FF3300"/>
                </a:solidFill>
              </a:rPr>
              <a:t>5- العلاقة</a:t>
            </a:r>
            <a:r>
              <a:rPr lang="en-US" sz="3600" u="sng">
                <a:solidFill>
                  <a:srgbClr val="FF3300"/>
                </a:solidFill>
              </a:rPr>
              <a:t> </a:t>
            </a:r>
            <a:r>
              <a:rPr lang="ar-SA" sz="3600" u="sng">
                <a:solidFill>
                  <a:srgbClr val="FF3300"/>
                </a:solidFill>
              </a:rPr>
              <a:t>بين علم الاجتماع النفسي وعلم النفس الاجتماعي</a:t>
            </a:r>
            <a:r>
              <a:rPr lang="ar-SA" sz="4400" b="0">
                <a:solidFill>
                  <a:schemeClr val="tx2"/>
                </a:solidFill>
              </a:rPr>
              <a:t> </a:t>
            </a:r>
            <a:endParaRPr lang="en-US" sz="4400" b="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4866"/>
                                        </p:tgtEl>
                                        <p:attrNameLst>
                                          <p:attrName>style.visibility</p:attrName>
                                        </p:attrNameLst>
                                      </p:cBhvr>
                                      <p:to>
                                        <p:strVal val="visible"/>
                                      </p:to>
                                    </p:set>
                                    <p:animEffect transition="in" filter="box(in)">
                                      <p:cBhvr>
                                        <p:cTn id="7" dur="500"/>
                                        <p:tgtEl>
                                          <p:spTgt spid="16486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4877"/>
                                        </p:tgtEl>
                                        <p:attrNameLst>
                                          <p:attrName>style.visibility</p:attrName>
                                        </p:attrNameLst>
                                      </p:cBhvr>
                                      <p:to>
                                        <p:strVal val="visible"/>
                                      </p:to>
                                    </p:set>
                                    <p:animEffect transition="in" filter="box(in)">
                                      <p:cBhvr>
                                        <p:cTn id="12" dur="500"/>
                                        <p:tgtEl>
                                          <p:spTgt spid="16487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64878"/>
                                        </p:tgtEl>
                                        <p:attrNameLst>
                                          <p:attrName>style.visibility</p:attrName>
                                        </p:attrNameLst>
                                      </p:cBhvr>
                                      <p:to>
                                        <p:strVal val="visible"/>
                                      </p:to>
                                    </p:set>
                                    <p:animEffect transition="in" filter="box(in)">
                                      <p:cBhvr>
                                        <p:cTn id="17" dur="500"/>
                                        <p:tgtEl>
                                          <p:spTgt spid="16487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64879"/>
                                        </p:tgtEl>
                                        <p:attrNameLst>
                                          <p:attrName>style.visibility</p:attrName>
                                        </p:attrNameLst>
                                      </p:cBhvr>
                                      <p:to>
                                        <p:strVal val="visible"/>
                                      </p:to>
                                    </p:set>
                                    <p:animEffect transition="in" filter="box(in)">
                                      <p:cBhvr>
                                        <p:cTn id="22" dur="500"/>
                                        <p:tgtEl>
                                          <p:spTgt spid="164879"/>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64880"/>
                                        </p:tgtEl>
                                        <p:attrNameLst>
                                          <p:attrName>style.visibility</p:attrName>
                                        </p:attrNameLst>
                                      </p:cBhvr>
                                      <p:to>
                                        <p:strVal val="visible"/>
                                      </p:to>
                                    </p:set>
                                    <p:animEffect transition="in" filter="box(in)">
                                      <p:cBhvr>
                                        <p:cTn id="27" dur="500"/>
                                        <p:tgtEl>
                                          <p:spTgt spid="164880"/>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64881"/>
                                        </p:tgtEl>
                                        <p:attrNameLst>
                                          <p:attrName>style.visibility</p:attrName>
                                        </p:attrNameLst>
                                      </p:cBhvr>
                                      <p:to>
                                        <p:strVal val="visible"/>
                                      </p:to>
                                    </p:set>
                                    <p:animEffect transition="in" filter="box(in)">
                                      <p:cBhvr>
                                        <p:cTn id="32" dur="500"/>
                                        <p:tgtEl>
                                          <p:spTgt spid="1648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p:bldP spid="164877" grpId="0"/>
      <p:bldP spid="164878" grpId="0"/>
      <p:bldP spid="164879" grpId="0"/>
      <p:bldP spid="164880" grpId="0"/>
      <p:bldP spid="16488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1" name="WordArt 3"/>
          <p:cNvSpPr>
            <a:spLocks noChangeArrowheads="1" noChangeShapeType="1" noTextEdit="1"/>
          </p:cNvSpPr>
          <p:nvPr/>
        </p:nvSpPr>
        <p:spPr bwMode="auto">
          <a:xfrm rot="875492">
            <a:off x="1639888" y="1966913"/>
            <a:ext cx="5949950" cy="3019425"/>
          </a:xfrm>
          <a:prstGeom prst="rect">
            <a:avLst/>
          </a:prstGeom>
        </p:spPr>
        <p:txBody>
          <a:bodyPr wrap="none" fromWordArt="1">
            <a:prstTxWarp prst="textPlain">
              <a:avLst>
                <a:gd name="adj" fmla="val 50000"/>
              </a:avLst>
            </a:prstTxWarp>
          </a:bodyPr>
          <a:lstStyle/>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ثانياً : الأنثروبولوجيا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5891"/>
                                        </p:tgtEl>
                                        <p:attrNameLst>
                                          <p:attrName>style.visibility</p:attrName>
                                        </p:attrNameLst>
                                      </p:cBhvr>
                                      <p:to>
                                        <p:strVal val="visible"/>
                                      </p:to>
                                    </p:set>
                                    <p:animEffect transition="in" filter="checkerboard(across)">
                                      <p:cBhvr>
                                        <p:cTn id="7" dur="500"/>
                                        <p:tgtEl>
                                          <p:spTgt spid="165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Rot="1" noChangeArrowheads="1"/>
          </p:cNvSpPr>
          <p:nvPr/>
        </p:nvSpPr>
        <p:spPr bwMode="auto">
          <a:xfrm>
            <a:off x="0" y="0"/>
            <a:ext cx="9144000" cy="863600"/>
          </a:xfrm>
          <a:prstGeom prst="rect">
            <a:avLst/>
          </a:prstGeom>
          <a:noFill/>
          <a:ln w="9525">
            <a:noFill/>
            <a:miter lim="800000"/>
            <a:headEnd/>
            <a:tailEnd/>
          </a:ln>
        </p:spPr>
        <p:txBody>
          <a:bodyPr anchor="ctr"/>
          <a:lstStyle/>
          <a:p>
            <a:r>
              <a:rPr lang="ar-SA" sz="4000" u="sng">
                <a:solidFill>
                  <a:srgbClr val="FF3300"/>
                </a:solidFill>
              </a:rPr>
              <a:t>1- مفهوم علم الأنثروبولوجيا</a:t>
            </a:r>
            <a:endParaRPr lang="en-US" sz="4000" u="sng">
              <a:solidFill>
                <a:srgbClr val="FF3300"/>
              </a:solidFill>
            </a:endParaRPr>
          </a:p>
        </p:txBody>
      </p:sp>
      <p:sp>
        <p:nvSpPr>
          <p:cNvPr id="166916" name="Rectangle 4"/>
          <p:cNvSpPr>
            <a:spLocks noRot="1" noChangeArrowheads="1"/>
          </p:cNvSpPr>
          <p:nvPr/>
        </p:nvSpPr>
        <p:spPr bwMode="auto">
          <a:xfrm>
            <a:off x="0" y="765175"/>
            <a:ext cx="9144000" cy="863600"/>
          </a:xfrm>
          <a:prstGeom prst="rect">
            <a:avLst/>
          </a:prstGeom>
          <a:noFill/>
          <a:ln w="9525">
            <a:noFill/>
            <a:miter lim="800000"/>
            <a:headEnd/>
            <a:tailEnd/>
          </a:ln>
        </p:spPr>
        <p:txBody>
          <a:bodyPr anchor="ctr"/>
          <a:lstStyle/>
          <a:p>
            <a:r>
              <a:rPr lang="ar-SA" sz="4400" u="sng">
                <a:solidFill>
                  <a:srgbClr val="FF3300"/>
                </a:solidFill>
              </a:rPr>
              <a:t> 2- </a:t>
            </a:r>
            <a:r>
              <a:rPr lang="ar-SA" sz="4000" u="sng">
                <a:solidFill>
                  <a:srgbClr val="FF3300"/>
                </a:solidFill>
              </a:rPr>
              <a:t>أقسام الأنثروبولوجيا( فروعها )</a:t>
            </a:r>
            <a:endParaRPr lang="en-US" sz="4000" u="sng">
              <a:solidFill>
                <a:srgbClr val="FF3300"/>
              </a:solidFill>
            </a:endParaRPr>
          </a:p>
        </p:txBody>
      </p:sp>
      <p:sp>
        <p:nvSpPr>
          <p:cNvPr id="166917" name="Rectangle 5"/>
          <p:cNvSpPr>
            <a:spLocks noRot="1" noChangeArrowheads="1"/>
          </p:cNvSpPr>
          <p:nvPr/>
        </p:nvSpPr>
        <p:spPr bwMode="auto">
          <a:xfrm>
            <a:off x="0" y="1484313"/>
            <a:ext cx="9144000" cy="863600"/>
          </a:xfrm>
          <a:prstGeom prst="rect">
            <a:avLst/>
          </a:prstGeom>
          <a:noFill/>
          <a:ln w="9525">
            <a:noFill/>
            <a:miter lim="800000"/>
            <a:headEnd/>
            <a:tailEnd/>
          </a:ln>
          <a:effectLst/>
        </p:spPr>
        <p:txBody>
          <a:bodyPr anchor="ctr"/>
          <a:lstStyle/>
          <a:p>
            <a:pPr>
              <a:defRPr/>
            </a:pPr>
            <a:r>
              <a:rPr lang="ar-SA" sz="4400" u="sng">
                <a:solidFill>
                  <a:srgbClr val="FF3300"/>
                </a:solidFill>
              </a:rPr>
              <a:t> 3- </a:t>
            </a:r>
            <a:r>
              <a:rPr lang="ar-SA" sz="4400" u="sng">
                <a:solidFill>
                  <a:srgbClr val="FF3300"/>
                </a:solidFill>
                <a:effectLst>
                  <a:outerShdw blurRad="38100" dist="38100" dir="2700000" algn="tl">
                    <a:srgbClr val="C0C0C0"/>
                  </a:outerShdw>
                </a:effectLst>
              </a:rPr>
              <a:t>علاقة</a:t>
            </a:r>
            <a:r>
              <a:rPr lang="ar-SA" sz="4000" u="sng">
                <a:solidFill>
                  <a:srgbClr val="FF3300"/>
                </a:solidFill>
                <a:effectLst>
                  <a:outerShdw blurRad="38100" dist="38100" dir="2700000" algn="tl">
                    <a:srgbClr val="C0C0C0"/>
                  </a:outerShdw>
                </a:effectLst>
              </a:rPr>
              <a:t> علم الاجتماع بعلم الأنثروبولوجيا</a:t>
            </a:r>
            <a:endParaRPr lang="en-US" sz="4400" b="0">
              <a:solidFill>
                <a:schemeClr val="tx2"/>
              </a:solidFill>
            </a:endParaRPr>
          </a:p>
        </p:txBody>
      </p:sp>
      <p:sp>
        <p:nvSpPr>
          <p:cNvPr id="166918" name="Rectangle 6"/>
          <p:cNvSpPr>
            <a:spLocks noRot="1" noChangeArrowheads="1"/>
          </p:cNvSpPr>
          <p:nvPr/>
        </p:nvSpPr>
        <p:spPr bwMode="auto">
          <a:xfrm>
            <a:off x="-252413" y="2205038"/>
            <a:ext cx="9144001" cy="863600"/>
          </a:xfrm>
          <a:prstGeom prst="rect">
            <a:avLst/>
          </a:prstGeom>
          <a:noFill/>
          <a:ln w="9525">
            <a:noFill/>
            <a:miter lim="800000"/>
            <a:headEnd/>
            <a:tailEnd/>
          </a:ln>
        </p:spPr>
        <p:txBody>
          <a:bodyPr anchor="ctr"/>
          <a:lstStyle/>
          <a:p>
            <a:r>
              <a:rPr lang="ar-SA" sz="4000" u="sng">
                <a:solidFill>
                  <a:srgbClr val="FF3300"/>
                </a:solidFill>
              </a:rPr>
              <a:t>4- تغيرات</a:t>
            </a:r>
            <a:r>
              <a:rPr lang="ar-SA" sz="4000" b="0" u="sng">
                <a:solidFill>
                  <a:srgbClr val="FF3300"/>
                </a:solidFill>
              </a:rPr>
              <a:t> </a:t>
            </a:r>
            <a:r>
              <a:rPr lang="ar-SA" sz="4000" u="sng">
                <a:solidFill>
                  <a:srgbClr val="FF3300"/>
                </a:solidFill>
              </a:rPr>
              <a:t>الأنثروبولوجيا الثقافية</a:t>
            </a:r>
            <a:endParaRPr lang="en-US" sz="4000" u="sng">
              <a:solidFill>
                <a:srgbClr val="FF3300"/>
              </a:solidFill>
            </a:endParaRPr>
          </a:p>
        </p:txBody>
      </p:sp>
      <p:sp>
        <p:nvSpPr>
          <p:cNvPr id="166919" name="Rectangle 7"/>
          <p:cNvSpPr>
            <a:spLocks noRot="1" noChangeArrowheads="1"/>
          </p:cNvSpPr>
          <p:nvPr/>
        </p:nvSpPr>
        <p:spPr bwMode="auto">
          <a:xfrm>
            <a:off x="0" y="2997200"/>
            <a:ext cx="9144000" cy="863600"/>
          </a:xfrm>
          <a:prstGeom prst="rect">
            <a:avLst/>
          </a:prstGeom>
          <a:noFill/>
          <a:ln w="9525">
            <a:noFill/>
            <a:miter lim="800000"/>
            <a:headEnd/>
            <a:tailEnd/>
          </a:ln>
        </p:spPr>
        <p:txBody>
          <a:bodyPr anchor="ctr"/>
          <a:lstStyle/>
          <a:p>
            <a:r>
              <a:rPr lang="ar-SA" sz="4000" u="sng">
                <a:solidFill>
                  <a:srgbClr val="FF3300"/>
                </a:solidFill>
              </a:rPr>
              <a:t>5- علم الاجتماع المقارن</a:t>
            </a:r>
            <a:endParaRPr lang="en-US" sz="4000" u="sng">
              <a:solidFill>
                <a:srgbClr val="FF3300"/>
              </a:solidFill>
            </a:endParaRPr>
          </a:p>
        </p:txBody>
      </p:sp>
      <p:sp>
        <p:nvSpPr>
          <p:cNvPr id="166920" name="Rectangle 8"/>
          <p:cNvSpPr>
            <a:spLocks noRot="1" noChangeArrowheads="1"/>
          </p:cNvSpPr>
          <p:nvPr/>
        </p:nvSpPr>
        <p:spPr bwMode="auto">
          <a:xfrm>
            <a:off x="0" y="3789363"/>
            <a:ext cx="9144000" cy="863600"/>
          </a:xfrm>
          <a:prstGeom prst="rect">
            <a:avLst/>
          </a:prstGeom>
          <a:noFill/>
          <a:ln w="9525">
            <a:noFill/>
            <a:miter lim="800000"/>
            <a:headEnd/>
            <a:tailEnd/>
          </a:ln>
        </p:spPr>
        <p:txBody>
          <a:bodyPr anchor="ctr"/>
          <a:lstStyle/>
          <a:p>
            <a:r>
              <a:rPr lang="ar-SA" sz="4000" u="sng">
                <a:solidFill>
                  <a:srgbClr val="FF3300"/>
                </a:solidFill>
              </a:rPr>
              <a:t>6-</a:t>
            </a:r>
            <a:r>
              <a:rPr lang="ar-SA" u="sng">
                <a:solidFill>
                  <a:srgbClr val="FF3300"/>
                </a:solidFill>
              </a:rPr>
              <a:t> التكامل بين علمي الاجتماع والانثروبولوجيا الثقافية وعلم النفس</a:t>
            </a:r>
            <a:endParaRPr lang="en-US" u="sng">
              <a:solidFill>
                <a:srgbClr val="FF33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6914"/>
                                        </p:tgtEl>
                                        <p:attrNameLst>
                                          <p:attrName>style.visibility</p:attrName>
                                        </p:attrNameLst>
                                      </p:cBhvr>
                                      <p:to>
                                        <p:strVal val="visible"/>
                                      </p:to>
                                    </p:set>
                                    <p:animEffect transition="in" filter="box(in)">
                                      <p:cBhvr>
                                        <p:cTn id="7" dur="500"/>
                                        <p:tgtEl>
                                          <p:spTgt spid="16691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6916"/>
                                        </p:tgtEl>
                                        <p:attrNameLst>
                                          <p:attrName>style.visibility</p:attrName>
                                        </p:attrNameLst>
                                      </p:cBhvr>
                                      <p:to>
                                        <p:strVal val="visible"/>
                                      </p:to>
                                    </p:set>
                                    <p:animEffect transition="in" filter="box(in)">
                                      <p:cBhvr>
                                        <p:cTn id="12" dur="500"/>
                                        <p:tgtEl>
                                          <p:spTgt spid="16691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66917"/>
                                        </p:tgtEl>
                                        <p:attrNameLst>
                                          <p:attrName>style.visibility</p:attrName>
                                        </p:attrNameLst>
                                      </p:cBhvr>
                                      <p:to>
                                        <p:strVal val="visible"/>
                                      </p:to>
                                    </p:set>
                                    <p:animEffect transition="in" filter="box(in)">
                                      <p:cBhvr>
                                        <p:cTn id="17" dur="500"/>
                                        <p:tgtEl>
                                          <p:spTgt spid="16691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66918"/>
                                        </p:tgtEl>
                                        <p:attrNameLst>
                                          <p:attrName>style.visibility</p:attrName>
                                        </p:attrNameLst>
                                      </p:cBhvr>
                                      <p:to>
                                        <p:strVal val="visible"/>
                                      </p:to>
                                    </p:set>
                                    <p:animEffect transition="in" filter="box(in)">
                                      <p:cBhvr>
                                        <p:cTn id="22" dur="500"/>
                                        <p:tgtEl>
                                          <p:spTgt spid="16691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66919"/>
                                        </p:tgtEl>
                                        <p:attrNameLst>
                                          <p:attrName>style.visibility</p:attrName>
                                        </p:attrNameLst>
                                      </p:cBhvr>
                                      <p:to>
                                        <p:strVal val="visible"/>
                                      </p:to>
                                    </p:set>
                                    <p:animEffect transition="in" filter="box(in)">
                                      <p:cBhvr>
                                        <p:cTn id="27" dur="500"/>
                                        <p:tgtEl>
                                          <p:spTgt spid="16691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66920"/>
                                        </p:tgtEl>
                                        <p:attrNameLst>
                                          <p:attrName>style.visibility</p:attrName>
                                        </p:attrNameLst>
                                      </p:cBhvr>
                                      <p:to>
                                        <p:strVal val="visible"/>
                                      </p:to>
                                    </p:set>
                                    <p:animEffect transition="in" filter="box(in)">
                                      <p:cBhvr>
                                        <p:cTn id="32" dur="500"/>
                                        <p:tgtEl>
                                          <p:spTgt spid="166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p:bldP spid="166916" grpId="0"/>
      <p:bldP spid="166917" grpId="0"/>
      <p:bldP spid="166918" grpId="0"/>
      <p:bldP spid="166919" grpId="0"/>
      <p:bldP spid="16692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WordArt 3"/>
          <p:cNvSpPr>
            <a:spLocks noChangeArrowheads="1" noChangeShapeType="1" noTextEdit="1"/>
          </p:cNvSpPr>
          <p:nvPr/>
        </p:nvSpPr>
        <p:spPr bwMode="auto">
          <a:xfrm rot="875492">
            <a:off x="1330325" y="1922463"/>
            <a:ext cx="6913563" cy="2817812"/>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ثالثاً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علم الاقتصاد</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7939"/>
                                        </p:tgtEl>
                                        <p:attrNameLst>
                                          <p:attrName>style.visibility</p:attrName>
                                        </p:attrNameLst>
                                      </p:cBhvr>
                                      <p:to>
                                        <p:strVal val="visible"/>
                                      </p:to>
                                    </p:set>
                                    <p:animEffect transition="in" filter="checkerboard(across)">
                                      <p:cBhvr>
                                        <p:cTn id="7" dur="500"/>
                                        <p:tgtEl>
                                          <p:spTgt spid="167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Rot="1" noChangeArrowheads="1"/>
          </p:cNvSpPr>
          <p:nvPr/>
        </p:nvSpPr>
        <p:spPr bwMode="auto">
          <a:xfrm>
            <a:off x="454025" y="-242888"/>
            <a:ext cx="8510588" cy="955676"/>
          </a:xfrm>
          <a:prstGeom prst="rect">
            <a:avLst/>
          </a:prstGeom>
          <a:noFill/>
          <a:ln w="9525">
            <a:noFill/>
            <a:miter lim="800000"/>
            <a:headEnd/>
            <a:tailEnd/>
          </a:ln>
        </p:spPr>
        <p:txBody>
          <a:bodyPr anchor="ctr"/>
          <a:lstStyle/>
          <a:p>
            <a:r>
              <a:rPr lang="ar-SA" sz="4000" u="sng">
                <a:solidFill>
                  <a:srgbClr val="FF3300"/>
                </a:solidFill>
              </a:rPr>
              <a:t>(أ) : تعريف علم الاقتصاد</a:t>
            </a:r>
            <a:endParaRPr lang="en-US" sz="4000" u="sng">
              <a:solidFill>
                <a:srgbClr val="FF3300"/>
              </a:solidFill>
            </a:endParaRPr>
          </a:p>
        </p:txBody>
      </p:sp>
      <p:sp>
        <p:nvSpPr>
          <p:cNvPr id="168966" name="Rectangle 6"/>
          <p:cNvSpPr>
            <a:spLocks noRot="1" noChangeArrowheads="1"/>
          </p:cNvSpPr>
          <p:nvPr/>
        </p:nvSpPr>
        <p:spPr bwMode="auto">
          <a:xfrm>
            <a:off x="0" y="908050"/>
            <a:ext cx="9144000" cy="1628775"/>
          </a:xfrm>
          <a:prstGeom prst="rect">
            <a:avLst/>
          </a:prstGeom>
          <a:noFill/>
          <a:ln w="9525">
            <a:noFill/>
            <a:miter lim="800000"/>
            <a:headEnd/>
            <a:tailEnd/>
          </a:ln>
        </p:spPr>
        <p:txBody>
          <a:bodyPr anchor="ctr"/>
          <a:lstStyle/>
          <a:p>
            <a:r>
              <a:rPr lang="ar-SA" sz="4000" u="sng">
                <a:solidFill>
                  <a:srgbClr val="FF3300"/>
                </a:solidFill>
              </a:rPr>
              <a:t>(ب): رؤية " سملسر " ( </a:t>
            </a:r>
            <a:r>
              <a:rPr lang="en-US" sz="4000" u="sng">
                <a:solidFill>
                  <a:srgbClr val="FF3300"/>
                </a:solidFill>
              </a:rPr>
              <a:t> Neil J. Smelser</a:t>
            </a:r>
            <a:r>
              <a:rPr lang="ar-SA" sz="4000" u="sng">
                <a:solidFill>
                  <a:srgbClr val="FF3300"/>
                </a:solidFill>
              </a:rPr>
              <a:t> )</a:t>
            </a:r>
            <a:r>
              <a:rPr lang="en-US" sz="4400" b="0">
                <a:solidFill>
                  <a:schemeClr val="tx2"/>
                </a:solidFill>
              </a:rPr>
              <a:t> </a:t>
            </a:r>
            <a:br>
              <a:rPr lang="en-US" sz="4400" b="0">
                <a:solidFill>
                  <a:schemeClr val="tx2"/>
                </a:solidFill>
              </a:rPr>
            </a:br>
            <a:r>
              <a:rPr lang="ar-SA" sz="4000" u="sng">
                <a:solidFill>
                  <a:srgbClr val="FF3300"/>
                </a:solidFill>
              </a:rPr>
              <a:t>حول أهم التغيرات الاقتصادية التي يهتم بها عالم الاقتصاد</a:t>
            </a:r>
            <a:endParaRPr lang="en-US" sz="4000" u="sng">
              <a:solidFill>
                <a:srgbClr val="FF3300"/>
              </a:solidFill>
            </a:endParaRPr>
          </a:p>
        </p:txBody>
      </p:sp>
      <p:sp>
        <p:nvSpPr>
          <p:cNvPr id="168967" name="Rectangle 7"/>
          <p:cNvSpPr>
            <a:spLocks noRot="1" noChangeArrowheads="1"/>
          </p:cNvSpPr>
          <p:nvPr/>
        </p:nvSpPr>
        <p:spPr bwMode="auto">
          <a:xfrm>
            <a:off x="0" y="2492375"/>
            <a:ext cx="9144000" cy="836613"/>
          </a:xfrm>
          <a:prstGeom prst="rect">
            <a:avLst/>
          </a:prstGeom>
          <a:noFill/>
          <a:ln w="9525">
            <a:noFill/>
            <a:miter lim="800000"/>
            <a:headEnd/>
            <a:tailEnd/>
          </a:ln>
        </p:spPr>
        <p:txBody>
          <a:bodyPr anchor="ctr"/>
          <a:lstStyle/>
          <a:p>
            <a:r>
              <a:rPr lang="ar-SA" sz="4000" u="sng">
                <a:solidFill>
                  <a:srgbClr val="FF3300"/>
                </a:solidFill>
              </a:rPr>
              <a:t>(ج) : علم الاجتماع الاقتصادي</a:t>
            </a:r>
            <a:r>
              <a:rPr lang="ar-SA" sz="4400" b="0">
                <a:solidFill>
                  <a:schemeClr val="tx2"/>
                </a:solidFill>
              </a:rPr>
              <a:t> </a:t>
            </a:r>
            <a:endParaRPr lang="en-US" sz="4400" b="0">
              <a:solidFill>
                <a:schemeClr val="tx2"/>
              </a:solidFill>
            </a:endParaRPr>
          </a:p>
        </p:txBody>
      </p:sp>
      <p:sp>
        <p:nvSpPr>
          <p:cNvPr id="168968" name="Rectangle 8"/>
          <p:cNvSpPr>
            <a:spLocks noRot="1" noChangeArrowheads="1"/>
          </p:cNvSpPr>
          <p:nvPr/>
        </p:nvSpPr>
        <p:spPr bwMode="auto">
          <a:xfrm>
            <a:off x="0" y="3357563"/>
            <a:ext cx="9144000" cy="836612"/>
          </a:xfrm>
          <a:prstGeom prst="rect">
            <a:avLst/>
          </a:prstGeom>
          <a:noFill/>
          <a:ln w="9525">
            <a:noFill/>
            <a:miter lim="800000"/>
            <a:headEnd/>
            <a:tailEnd/>
          </a:ln>
        </p:spPr>
        <p:txBody>
          <a:bodyPr anchor="ctr"/>
          <a:lstStyle/>
          <a:p>
            <a:r>
              <a:rPr lang="ar-SA" sz="4400" u="sng">
                <a:solidFill>
                  <a:srgbClr val="FF3300"/>
                </a:solidFill>
              </a:rPr>
              <a:t> </a:t>
            </a:r>
            <a:r>
              <a:rPr lang="ar-SA" sz="3600" u="sng">
                <a:solidFill>
                  <a:srgbClr val="FF3300"/>
                </a:solidFill>
              </a:rPr>
              <a:t>(د):المتغيرات الاقتصادية والمتغيرات السوسيولوجية</a:t>
            </a:r>
            <a:r>
              <a:rPr lang="en-US" sz="4400" b="0">
                <a:solidFill>
                  <a:schemeClr val="tx2"/>
                </a:solidFill>
              </a:rPr>
              <a:t> </a:t>
            </a:r>
          </a:p>
        </p:txBody>
      </p:sp>
      <p:sp>
        <p:nvSpPr>
          <p:cNvPr id="168969" name="Rectangle 9"/>
          <p:cNvSpPr>
            <a:spLocks noRot="1" noChangeArrowheads="1"/>
          </p:cNvSpPr>
          <p:nvPr/>
        </p:nvSpPr>
        <p:spPr bwMode="auto">
          <a:xfrm>
            <a:off x="0" y="4149725"/>
            <a:ext cx="9396413" cy="836613"/>
          </a:xfrm>
          <a:prstGeom prst="rect">
            <a:avLst/>
          </a:prstGeom>
          <a:noFill/>
          <a:ln w="9525">
            <a:noFill/>
            <a:miter lim="800000"/>
            <a:headEnd/>
            <a:tailEnd/>
          </a:ln>
        </p:spPr>
        <p:txBody>
          <a:bodyPr anchor="ctr"/>
          <a:lstStyle/>
          <a:p>
            <a:r>
              <a:rPr lang="ar-SA" sz="4000" u="sng">
                <a:solidFill>
                  <a:srgbClr val="FF3300"/>
                </a:solidFill>
              </a:rPr>
              <a:t>(هـ): إسهامات عالم الاجتماع الإيطالي " باريتو "</a:t>
            </a:r>
            <a:r>
              <a:rPr lang="ar-SA" sz="4400" b="0">
                <a:solidFill>
                  <a:schemeClr val="tx2"/>
                </a:solidFill>
              </a:rPr>
              <a:t> </a:t>
            </a:r>
            <a:r>
              <a:rPr lang="en-US" sz="4400" b="0">
                <a:solidFill>
                  <a:schemeClr val="tx2"/>
                </a:solidFill>
              </a:rPr>
              <a:t> </a:t>
            </a:r>
            <a:r>
              <a:rPr lang="ar-SA" sz="4400" b="0">
                <a:solidFill>
                  <a:schemeClr val="tx2"/>
                </a:solidFill>
              </a:rPr>
              <a:t> </a:t>
            </a:r>
            <a:endParaRPr lang="en-US" sz="4400" b="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8962"/>
                                        </p:tgtEl>
                                        <p:attrNameLst>
                                          <p:attrName>style.visibility</p:attrName>
                                        </p:attrNameLst>
                                      </p:cBhvr>
                                      <p:to>
                                        <p:strVal val="visible"/>
                                      </p:to>
                                    </p:set>
                                    <p:animEffect transition="in" filter="box(in)">
                                      <p:cBhvr>
                                        <p:cTn id="7" dur="500"/>
                                        <p:tgtEl>
                                          <p:spTgt spid="16896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8966"/>
                                        </p:tgtEl>
                                        <p:attrNameLst>
                                          <p:attrName>style.visibility</p:attrName>
                                        </p:attrNameLst>
                                      </p:cBhvr>
                                      <p:to>
                                        <p:strVal val="visible"/>
                                      </p:to>
                                    </p:set>
                                    <p:animEffect transition="in" filter="box(in)">
                                      <p:cBhvr>
                                        <p:cTn id="12" dur="500"/>
                                        <p:tgtEl>
                                          <p:spTgt spid="16896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68967"/>
                                        </p:tgtEl>
                                        <p:attrNameLst>
                                          <p:attrName>style.visibility</p:attrName>
                                        </p:attrNameLst>
                                      </p:cBhvr>
                                      <p:to>
                                        <p:strVal val="visible"/>
                                      </p:to>
                                    </p:set>
                                    <p:animEffect transition="in" filter="box(in)">
                                      <p:cBhvr>
                                        <p:cTn id="17" dur="500"/>
                                        <p:tgtEl>
                                          <p:spTgt spid="16896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68968"/>
                                        </p:tgtEl>
                                        <p:attrNameLst>
                                          <p:attrName>style.visibility</p:attrName>
                                        </p:attrNameLst>
                                      </p:cBhvr>
                                      <p:to>
                                        <p:strVal val="visible"/>
                                      </p:to>
                                    </p:set>
                                    <p:animEffect transition="in" filter="box(in)">
                                      <p:cBhvr>
                                        <p:cTn id="22" dur="500"/>
                                        <p:tgtEl>
                                          <p:spTgt spid="16896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68969"/>
                                        </p:tgtEl>
                                        <p:attrNameLst>
                                          <p:attrName>style.visibility</p:attrName>
                                        </p:attrNameLst>
                                      </p:cBhvr>
                                      <p:to>
                                        <p:strVal val="visible"/>
                                      </p:to>
                                    </p:set>
                                    <p:animEffect transition="in" filter="box(in)">
                                      <p:cBhvr>
                                        <p:cTn id="27" dur="500"/>
                                        <p:tgtEl>
                                          <p:spTgt spid="1689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2" grpId="0"/>
      <p:bldP spid="168966" grpId="0"/>
      <p:bldP spid="168967" grpId="0"/>
      <p:bldP spid="168968" grpId="0"/>
      <p:bldP spid="16896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WordArt 3"/>
          <p:cNvSpPr>
            <a:spLocks noChangeArrowheads="1" noChangeShapeType="1" noTextEdit="1"/>
          </p:cNvSpPr>
          <p:nvPr/>
        </p:nvSpPr>
        <p:spPr bwMode="auto">
          <a:xfrm rot="875492">
            <a:off x="1639888" y="2425700"/>
            <a:ext cx="5949950" cy="3019425"/>
          </a:xfrm>
          <a:prstGeom prst="rect">
            <a:avLst/>
          </a:prstGeom>
        </p:spPr>
        <p:txBody>
          <a:bodyPr wrap="none" fromWordArt="1">
            <a:prstTxWarp prst="textPlain">
              <a:avLst>
                <a:gd name="adj" fmla="val 50000"/>
              </a:avLst>
            </a:prstTxWarp>
          </a:bodyPr>
          <a:lstStyle/>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رابعاً : علم السياسة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9987"/>
                                        </p:tgtEl>
                                        <p:attrNameLst>
                                          <p:attrName>style.visibility</p:attrName>
                                        </p:attrNameLst>
                                      </p:cBhvr>
                                      <p:to>
                                        <p:strVal val="visible"/>
                                      </p:to>
                                    </p:set>
                                    <p:animEffect transition="in" filter="checkerboard(across)">
                                      <p:cBhvr>
                                        <p:cTn id="7" dur="500"/>
                                        <p:tgtEl>
                                          <p:spTgt spid="169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Rot="1" noChangeArrowheads="1"/>
          </p:cNvSpPr>
          <p:nvPr/>
        </p:nvSpPr>
        <p:spPr bwMode="auto">
          <a:xfrm>
            <a:off x="0" y="0"/>
            <a:ext cx="9144000" cy="863600"/>
          </a:xfrm>
          <a:prstGeom prst="rect">
            <a:avLst/>
          </a:prstGeom>
          <a:noFill/>
          <a:ln w="9525">
            <a:noFill/>
            <a:miter lim="800000"/>
            <a:headEnd/>
            <a:tailEnd/>
          </a:ln>
        </p:spPr>
        <p:txBody>
          <a:bodyPr anchor="ctr"/>
          <a:lstStyle/>
          <a:p>
            <a:r>
              <a:rPr lang="ar-SA" sz="4000" u="sng">
                <a:solidFill>
                  <a:srgbClr val="FF3300"/>
                </a:solidFill>
              </a:rPr>
              <a:t>(أ) : علم السياسة</a:t>
            </a:r>
            <a:r>
              <a:rPr lang="ar-SA" sz="4400" b="0">
                <a:solidFill>
                  <a:schemeClr val="tx2"/>
                </a:solidFill>
              </a:rPr>
              <a:t> </a:t>
            </a:r>
            <a:endParaRPr lang="en-US" sz="4400" b="0">
              <a:solidFill>
                <a:schemeClr val="tx2"/>
              </a:solidFill>
            </a:endParaRPr>
          </a:p>
        </p:txBody>
      </p:sp>
      <p:sp>
        <p:nvSpPr>
          <p:cNvPr id="171012" name="Rectangle 4"/>
          <p:cNvSpPr>
            <a:spLocks noRot="1" noChangeArrowheads="1"/>
          </p:cNvSpPr>
          <p:nvPr/>
        </p:nvSpPr>
        <p:spPr bwMode="auto">
          <a:xfrm>
            <a:off x="0" y="765175"/>
            <a:ext cx="9144000" cy="863600"/>
          </a:xfrm>
          <a:prstGeom prst="rect">
            <a:avLst/>
          </a:prstGeom>
          <a:noFill/>
          <a:ln w="9525">
            <a:noFill/>
            <a:miter lim="800000"/>
            <a:headEnd/>
            <a:tailEnd/>
          </a:ln>
        </p:spPr>
        <p:txBody>
          <a:bodyPr anchor="ctr"/>
          <a:lstStyle/>
          <a:p>
            <a:r>
              <a:rPr lang="ar-SA" sz="4000" u="sng">
                <a:solidFill>
                  <a:srgbClr val="FF3300"/>
                </a:solidFill>
              </a:rPr>
              <a:t>(ب) : وينقسم علم السياسة إلى مبحثين أساسيين</a:t>
            </a:r>
            <a:r>
              <a:rPr lang="ar-SA" sz="4400" b="0">
                <a:solidFill>
                  <a:schemeClr val="tx2"/>
                </a:solidFill>
              </a:rPr>
              <a:t> </a:t>
            </a:r>
            <a:endParaRPr lang="en-US" sz="4400" b="0">
              <a:solidFill>
                <a:schemeClr val="tx2"/>
              </a:solidFill>
            </a:endParaRPr>
          </a:p>
        </p:txBody>
      </p:sp>
      <p:sp>
        <p:nvSpPr>
          <p:cNvPr id="171013" name="Rectangle 5"/>
          <p:cNvSpPr>
            <a:spLocks noRot="1" noChangeArrowheads="1"/>
          </p:cNvSpPr>
          <p:nvPr/>
        </p:nvSpPr>
        <p:spPr bwMode="auto">
          <a:xfrm>
            <a:off x="-36513" y="1628775"/>
            <a:ext cx="9144001" cy="720725"/>
          </a:xfrm>
          <a:prstGeom prst="rect">
            <a:avLst/>
          </a:prstGeom>
          <a:noFill/>
          <a:ln w="9525">
            <a:noFill/>
            <a:miter lim="800000"/>
            <a:headEnd/>
            <a:tailEnd/>
          </a:ln>
        </p:spPr>
        <p:txBody>
          <a:bodyPr/>
          <a:lstStyle/>
          <a:p>
            <a:pPr marL="342900" indent="-342900" algn="r">
              <a:spcBef>
                <a:spcPct val="20000"/>
              </a:spcBef>
            </a:pPr>
            <a:r>
              <a:rPr lang="ar-SA" b="0">
                <a:solidFill>
                  <a:schemeClr val="tx1"/>
                </a:solidFill>
              </a:rPr>
              <a:t> </a:t>
            </a:r>
            <a:r>
              <a:rPr lang="ar-SA">
                <a:solidFill>
                  <a:schemeClr val="tx1"/>
                </a:solidFill>
              </a:rPr>
              <a:t>ـ </a:t>
            </a:r>
            <a:r>
              <a:rPr lang="ar-SA">
                <a:solidFill>
                  <a:srgbClr val="FF00FF"/>
                </a:solidFill>
              </a:rPr>
              <a:t>(1)</a:t>
            </a:r>
            <a:r>
              <a:rPr lang="ar-SA" b="0">
                <a:solidFill>
                  <a:srgbClr val="FF00FF"/>
                </a:solidFill>
              </a:rPr>
              <a:t> </a:t>
            </a:r>
            <a:r>
              <a:rPr lang="ar-SA">
                <a:solidFill>
                  <a:srgbClr val="FF00FF"/>
                </a:solidFill>
              </a:rPr>
              <a:t>النظرية السياسية</a:t>
            </a:r>
            <a:r>
              <a:rPr lang="ar-EG">
                <a:solidFill>
                  <a:srgbClr val="FF00FF"/>
                </a:solidFill>
              </a:rPr>
              <a:t>                </a:t>
            </a:r>
            <a:r>
              <a:rPr lang="ar-SA">
                <a:solidFill>
                  <a:schemeClr val="tx1"/>
                </a:solidFill>
              </a:rPr>
              <a:t>ـ </a:t>
            </a:r>
            <a:r>
              <a:rPr lang="ar-SA">
                <a:solidFill>
                  <a:srgbClr val="FF00FF"/>
                </a:solidFill>
              </a:rPr>
              <a:t>(2)</a:t>
            </a:r>
            <a:r>
              <a:rPr lang="ar-SA" b="0">
                <a:solidFill>
                  <a:srgbClr val="FF00FF"/>
                </a:solidFill>
              </a:rPr>
              <a:t> </a:t>
            </a:r>
            <a:r>
              <a:rPr lang="ar-SA">
                <a:solidFill>
                  <a:srgbClr val="FF00FF"/>
                </a:solidFill>
              </a:rPr>
              <a:t>الإدارة الحكومية</a:t>
            </a:r>
            <a:r>
              <a:rPr lang="en-US" b="0">
                <a:solidFill>
                  <a:schemeClr val="tx1"/>
                </a:solidFill>
              </a:rPr>
              <a:t> </a:t>
            </a:r>
            <a:endParaRPr lang="ar-SA" b="0">
              <a:solidFill>
                <a:schemeClr val="tx1"/>
              </a:solidFill>
            </a:endParaRPr>
          </a:p>
        </p:txBody>
      </p:sp>
      <p:sp>
        <p:nvSpPr>
          <p:cNvPr id="171016" name="Rectangle 8"/>
          <p:cNvSpPr>
            <a:spLocks noRot="1" noChangeArrowheads="1"/>
          </p:cNvSpPr>
          <p:nvPr/>
        </p:nvSpPr>
        <p:spPr bwMode="auto">
          <a:xfrm>
            <a:off x="250825" y="2133600"/>
            <a:ext cx="9144000" cy="863600"/>
          </a:xfrm>
          <a:prstGeom prst="rect">
            <a:avLst/>
          </a:prstGeom>
          <a:noFill/>
          <a:ln w="9525">
            <a:noFill/>
            <a:miter lim="800000"/>
            <a:headEnd/>
            <a:tailEnd/>
          </a:ln>
        </p:spPr>
        <p:txBody>
          <a:bodyPr anchor="ctr"/>
          <a:lstStyle/>
          <a:p>
            <a:r>
              <a:rPr lang="ar-SA" sz="4000" u="sng">
                <a:solidFill>
                  <a:srgbClr val="FF3300"/>
                </a:solidFill>
              </a:rPr>
              <a:t>(ج) : علاقة علم الاجتماع بعلم السياسة</a:t>
            </a:r>
            <a:endParaRPr lang="en-US" sz="4000" u="sng">
              <a:solidFill>
                <a:srgbClr val="FF3300"/>
              </a:solidFill>
            </a:endParaRPr>
          </a:p>
        </p:txBody>
      </p:sp>
      <p:sp>
        <p:nvSpPr>
          <p:cNvPr id="171017" name="Rectangle 9"/>
          <p:cNvSpPr>
            <a:spLocks noRot="1" noChangeArrowheads="1"/>
          </p:cNvSpPr>
          <p:nvPr/>
        </p:nvSpPr>
        <p:spPr bwMode="auto">
          <a:xfrm>
            <a:off x="0" y="2997200"/>
            <a:ext cx="9144000" cy="863600"/>
          </a:xfrm>
          <a:prstGeom prst="rect">
            <a:avLst/>
          </a:prstGeom>
          <a:noFill/>
          <a:ln w="9525">
            <a:noFill/>
            <a:miter lim="800000"/>
            <a:headEnd/>
            <a:tailEnd/>
          </a:ln>
        </p:spPr>
        <p:txBody>
          <a:bodyPr anchor="ctr"/>
          <a:lstStyle/>
          <a:p>
            <a:r>
              <a:rPr lang="ar-SA" sz="4000" u="sng">
                <a:solidFill>
                  <a:srgbClr val="FF3300"/>
                </a:solidFill>
              </a:rPr>
              <a:t>(د) </a:t>
            </a:r>
            <a:r>
              <a:rPr lang="ar-SA" sz="4000" b="0" u="sng">
                <a:solidFill>
                  <a:srgbClr val="FF3300"/>
                </a:solidFill>
              </a:rPr>
              <a:t>:</a:t>
            </a:r>
            <a:r>
              <a:rPr lang="ar-SA" sz="4400" b="0" u="sng">
                <a:solidFill>
                  <a:srgbClr val="FF3300"/>
                </a:solidFill>
              </a:rPr>
              <a:t> </a:t>
            </a:r>
            <a:r>
              <a:rPr lang="ar-SA" sz="4000" u="sng">
                <a:solidFill>
                  <a:srgbClr val="FF3300"/>
                </a:solidFill>
              </a:rPr>
              <a:t>علم الاجتماع السياسي</a:t>
            </a:r>
            <a:r>
              <a:rPr lang="ar-SA" sz="4400" b="0">
                <a:solidFill>
                  <a:schemeClr val="tx2"/>
                </a:solidFill>
              </a:rPr>
              <a:t> </a:t>
            </a:r>
            <a:endParaRPr lang="en-US" sz="4400" b="0">
              <a:solidFill>
                <a:schemeClr val="tx2"/>
              </a:solidFill>
            </a:endParaRPr>
          </a:p>
        </p:txBody>
      </p:sp>
      <p:pic>
        <p:nvPicPr>
          <p:cNvPr id="171018" name="Picture 10" descr="books460"/>
          <p:cNvPicPr>
            <a:picLocks noChangeAspect="1" noChangeArrowheads="1"/>
          </p:cNvPicPr>
          <p:nvPr/>
        </p:nvPicPr>
        <p:blipFill>
          <a:blip r:embed="rId2"/>
          <a:srcRect/>
          <a:stretch>
            <a:fillRect/>
          </a:stretch>
        </p:blipFill>
        <p:spPr bwMode="auto">
          <a:xfrm>
            <a:off x="6300788" y="3789363"/>
            <a:ext cx="2843212" cy="3068637"/>
          </a:xfrm>
          <a:prstGeom prst="rect">
            <a:avLst/>
          </a:prstGeom>
          <a:noFill/>
          <a:ln w="9525">
            <a:noFill/>
            <a:miter lim="800000"/>
            <a:headEnd/>
            <a:tailEnd/>
          </a:ln>
        </p:spPr>
      </p:pic>
      <p:pic>
        <p:nvPicPr>
          <p:cNvPr id="171019" name="Picture 11" descr="books460"/>
          <p:cNvPicPr>
            <a:picLocks noChangeAspect="1" noChangeArrowheads="1"/>
          </p:cNvPicPr>
          <p:nvPr/>
        </p:nvPicPr>
        <p:blipFill>
          <a:blip r:embed="rId2"/>
          <a:srcRect/>
          <a:stretch>
            <a:fillRect/>
          </a:stretch>
        </p:blipFill>
        <p:spPr bwMode="auto">
          <a:xfrm>
            <a:off x="77788" y="3762375"/>
            <a:ext cx="2843212" cy="3068638"/>
          </a:xfrm>
          <a:prstGeom prst="rect">
            <a:avLst/>
          </a:prstGeom>
          <a:noFill/>
          <a:ln w="9525">
            <a:noFill/>
            <a:miter lim="800000"/>
            <a:headEnd/>
            <a:tailEnd/>
          </a:ln>
        </p:spPr>
      </p:pic>
      <p:pic>
        <p:nvPicPr>
          <p:cNvPr id="171020" name="Picture 12" descr="books"/>
          <p:cNvPicPr>
            <a:picLocks noChangeAspect="1" noChangeArrowheads="1"/>
          </p:cNvPicPr>
          <p:nvPr/>
        </p:nvPicPr>
        <p:blipFill>
          <a:blip r:embed="rId3"/>
          <a:srcRect/>
          <a:stretch>
            <a:fillRect/>
          </a:stretch>
        </p:blipFill>
        <p:spPr bwMode="auto">
          <a:xfrm>
            <a:off x="2987675" y="3816350"/>
            <a:ext cx="3313113" cy="30686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1010"/>
                                        </p:tgtEl>
                                        <p:attrNameLst>
                                          <p:attrName>style.visibility</p:attrName>
                                        </p:attrNameLst>
                                      </p:cBhvr>
                                      <p:to>
                                        <p:strVal val="visible"/>
                                      </p:to>
                                    </p:set>
                                    <p:animEffect transition="in" filter="box(in)">
                                      <p:cBhvr>
                                        <p:cTn id="7" dur="500"/>
                                        <p:tgtEl>
                                          <p:spTgt spid="1710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71012"/>
                                        </p:tgtEl>
                                        <p:attrNameLst>
                                          <p:attrName>style.visibility</p:attrName>
                                        </p:attrNameLst>
                                      </p:cBhvr>
                                      <p:to>
                                        <p:strVal val="visible"/>
                                      </p:to>
                                    </p:set>
                                    <p:animEffect transition="in" filter="box(in)">
                                      <p:cBhvr>
                                        <p:cTn id="12" dur="500"/>
                                        <p:tgtEl>
                                          <p:spTgt spid="171012"/>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71013"/>
                                        </p:tgtEl>
                                        <p:attrNameLst>
                                          <p:attrName>style.visibility</p:attrName>
                                        </p:attrNameLst>
                                      </p:cBhvr>
                                      <p:to>
                                        <p:strVal val="visible"/>
                                      </p:to>
                                    </p:set>
                                    <p:animEffect transition="in" filter="diamond(in)">
                                      <p:cBhvr>
                                        <p:cTn id="17" dur="2000"/>
                                        <p:tgtEl>
                                          <p:spTgt spid="17101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71016"/>
                                        </p:tgtEl>
                                        <p:attrNameLst>
                                          <p:attrName>style.visibility</p:attrName>
                                        </p:attrNameLst>
                                      </p:cBhvr>
                                      <p:to>
                                        <p:strVal val="visible"/>
                                      </p:to>
                                    </p:set>
                                    <p:animEffect transition="in" filter="box(in)">
                                      <p:cBhvr>
                                        <p:cTn id="22" dur="500"/>
                                        <p:tgtEl>
                                          <p:spTgt spid="17101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71017"/>
                                        </p:tgtEl>
                                        <p:attrNameLst>
                                          <p:attrName>style.visibility</p:attrName>
                                        </p:attrNameLst>
                                      </p:cBhvr>
                                      <p:to>
                                        <p:strVal val="visible"/>
                                      </p:to>
                                    </p:set>
                                    <p:animEffect transition="in" filter="box(in)">
                                      <p:cBhvr>
                                        <p:cTn id="27" dur="500"/>
                                        <p:tgtEl>
                                          <p:spTgt spid="171017"/>
                                        </p:tgtEl>
                                      </p:cBhvr>
                                    </p:animEffect>
                                  </p:childTnLst>
                                </p:cTn>
                              </p:par>
                            </p:childTnLst>
                          </p:cTn>
                        </p:par>
                      </p:childTnLst>
                    </p:cTn>
                  </p:par>
                  <p:par>
                    <p:cTn id="28" fill="hold">
                      <p:stCondLst>
                        <p:cond delay="indefinite"/>
                      </p:stCondLst>
                      <p:childTnLst>
                        <p:par>
                          <p:cTn id="29" fill="hold">
                            <p:stCondLst>
                              <p:cond delay="0"/>
                            </p:stCondLst>
                            <p:childTnLst>
                              <p:par>
                                <p:cTn id="30" presetID="37" presetClass="entr" presetSubtype="0" fill="hold" nodeType="clickEffect">
                                  <p:stCondLst>
                                    <p:cond delay="0"/>
                                  </p:stCondLst>
                                  <p:childTnLst>
                                    <p:set>
                                      <p:cBhvr>
                                        <p:cTn id="31" dur="1" fill="hold">
                                          <p:stCondLst>
                                            <p:cond delay="0"/>
                                          </p:stCondLst>
                                        </p:cTn>
                                        <p:tgtEl>
                                          <p:spTgt spid="171018"/>
                                        </p:tgtEl>
                                        <p:attrNameLst>
                                          <p:attrName>style.visibility</p:attrName>
                                        </p:attrNameLst>
                                      </p:cBhvr>
                                      <p:to>
                                        <p:strVal val="visible"/>
                                      </p:to>
                                    </p:set>
                                    <p:animEffect transition="in" filter="fade">
                                      <p:cBhvr>
                                        <p:cTn id="32" dur="1000"/>
                                        <p:tgtEl>
                                          <p:spTgt spid="171018"/>
                                        </p:tgtEl>
                                      </p:cBhvr>
                                    </p:animEffect>
                                    <p:anim calcmode="lin" valueType="num">
                                      <p:cBhvr>
                                        <p:cTn id="33" dur="1000" fill="hold"/>
                                        <p:tgtEl>
                                          <p:spTgt spid="171018"/>
                                        </p:tgtEl>
                                        <p:attrNameLst>
                                          <p:attrName>ppt_x</p:attrName>
                                        </p:attrNameLst>
                                      </p:cBhvr>
                                      <p:tavLst>
                                        <p:tav tm="0">
                                          <p:val>
                                            <p:strVal val="#ppt_x"/>
                                          </p:val>
                                        </p:tav>
                                        <p:tav tm="100000">
                                          <p:val>
                                            <p:strVal val="#ppt_x"/>
                                          </p:val>
                                        </p:tav>
                                      </p:tavLst>
                                    </p:anim>
                                    <p:anim calcmode="lin" valueType="num">
                                      <p:cBhvr>
                                        <p:cTn id="34" dur="900" decel="100000" fill="hold"/>
                                        <p:tgtEl>
                                          <p:spTgt spid="171018"/>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71018"/>
                                        </p:tgtEl>
                                        <p:attrNameLst>
                                          <p:attrName>ppt_y</p:attrName>
                                        </p:attrNameLst>
                                      </p:cBhvr>
                                      <p:tavLst>
                                        <p:tav tm="0">
                                          <p:val>
                                            <p:strVal val="#ppt_y-.03"/>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7" presetClass="entr" presetSubtype="0" fill="hold" nodeType="clickEffect">
                                  <p:stCondLst>
                                    <p:cond delay="0"/>
                                  </p:stCondLst>
                                  <p:childTnLst>
                                    <p:set>
                                      <p:cBhvr>
                                        <p:cTn id="39" dur="1" fill="hold">
                                          <p:stCondLst>
                                            <p:cond delay="0"/>
                                          </p:stCondLst>
                                        </p:cTn>
                                        <p:tgtEl>
                                          <p:spTgt spid="171019"/>
                                        </p:tgtEl>
                                        <p:attrNameLst>
                                          <p:attrName>style.visibility</p:attrName>
                                        </p:attrNameLst>
                                      </p:cBhvr>
                                      <p:to>
                                        <p:strVal val="visible"/>
                                      </p:to>
                                    </p:set>
                                    <p:animEffect transition="in" filter="fade">
                                      <p:cBhvr>
                                        <p:cTn id="40" dur="1000"/>
                                        <p:tgtEl>
                                          <p:spTgt spid="171019"/>
                                        </p:tgtEl>
                                      </p:cBhvr>
                                    </p:animEffect>
                                    <p:anim calcmode="lin" valueType="num">
                                      <p:cBhvr>
                                        <p:cTn id="41" dur="1000" fill="hold"/>
                                        <p:tgtEl>
                                          <p:spTgt spid="171019"/>
                                        </p:tgtEl>
                                        <p:attrNameLst>
                                          <p:attrName>ppt_x</p:attrName>
                                        </p:attrNameLst>
                                      </p:cBhvr>
                                      <p:tavLst>
                                        <p:tav tm="0">
                                          <p:val>
                                            <p:strVal val="#ppt_x"/>
                                          </p:val>
                                        </p:tav>
                                        <p:tav tm="100000">
                                          <p:val>
                                            <p:strVal val="#ppt_x"/>
                                          </p:val>
                                        </p:tav>
                                      </p:tavLst>
                                    </p:anim>
                                    <p:anim calcmode="lin" valueType="num">
                                      <p:cBhvr>
                                        <p:cTn id="42" dur="900" decel="100000" fill="hold"/>
                                        <p:tgtEl>
                                          <p:spTgt spid="171019"/>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71019"/>
                                        </p:tgtEl>
                                        <p:attrNameLst>
                                          <p:attrName>ppt_y</p:attrName>
                                        </p:attrNameLst>
                                      </p:cBhvr>
                                      <p:tavLst>
                                        <p:tav tm="0">
                                          <p:val>
                                            <p:strVal val="#ppt_y-.03"/>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171020"/>
                                        </p:tgtEl>
                                        <p:attrNameLst>
                                          <p:attrName>style.visibility</p:attrName>
                                        </p:attrNameLst>
                                      </p:cBhvr>
                                      <p:to>
                                        <p:strVal val="visible"/>
                                      </p:to>
                                    </p:set>
                                    <p:animEffect transition="in" filter="wipe(down)">
                                      <p:cBhvr>
                                        <p:cTn id="48" dur="500"/>
                                        <p:tgtEl>
                                          <p:spTgt spid="171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p:bldP spid="171012" grpId="0"/>
      <p:bldP spid="171013" grpId="0"/>
      <p:bldP spid="171016" grpId="0"/>
      <p:bldP spid="17101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WordArt 3"/>
          <p:cNvSpPr>
            <a:spLocks noChangeArrowheads="1" noChangeShapeType="1" noTextEdit="1"/>
          </p:cNvSpPr>
          <p:nvPr/>
        </p:nvSpPr>
        <p:spPr bwMode="auto">
          <a:xfrm rot="875492">
            <a:off x="1646238" y="1928813"/>
            <a:ext cx="5634037" cy="3019425"/>
          </a:xfrm>
          <a:prstGeom prst="rect">
            <a:avLst/>
          </a:prstGeom>
        </p:spPr>
        <p:txBody>
          <a:bodyPr wrap="none" fromWordArt="1">
            <a:prstTxWarp prst="textPlain">
              <a:avLst>
                <a:gd name="adj" fmla="val 50000"/>
              </a:avLst>
            </a:prstTxWarp>
          </a:bodyPr>
          <a:lstStyle/>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أسئلة على الفصل الثالث </a:t>
            </a:r>
          </a:p>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علم الاجتماع والعلوم الاجتماعية </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Rot="1" noChangeArrowheads="1"/>
          </p:cNvSpPr>
          <p:nvPr/>
        </p:nvSpPr>
        <p:spPr bwMode="auto">
          <a:xfrm>
            <a:off x="0" y="0"/>
            <a:ext cx="9144000" cy="1081088"/>
          </a:xfrm>
          <a:prstGeom prst="rect">
            <a:avLst/>
          </a:prstGeom>
          <a:noFill/>
          <a:ln w="9525">
            <a:noFill/>
            <a:miter lim="800000"/>
            <a:headEnd/>
            <a:tailEnd/>
          </a:ln>
          <a:effectLst/>
        </p:spPr>
        <p:txBody>
          <a:bodyPr anchor="ctr"/>
          <a:lstStyle/>
          <a:p>
            <a:pP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 ما هى أهمية علم الاجتماع بالنسبة للعلوم الاجتماعية ؟</a:t>
            </a:r>
            <a:endParaRPr lang="en-US" sz="3600">
              <a:solidFill>
                <a:schemeClr val="tx1"/>
              </a:solidFill>
              <a:effectLst>
                <a:outerShdw blurRad="38100" dist="38100" dir="2700000" algn="tl">
                  <a:srgbClr val="C0C0C0"/>
                </a:outerShdw>
              </a:effectLst>
            </a:endParaRPr>
          </a:p>
        </p:txBody>
      </p:sp>
      <p:sp>
        <p:nvSpPr>
          <p:cNvPr id="212995" name="Rectangle 3"/>
          <p:cNvSpPr>
            <a:spLocks noRot="1" noChangeArrowheads="1"/>
          </p:cNvSpPr>
          <p:nvPr/>
        </p:nvSpPr>
        <p:spPr bwMode="auto">
          <a:xfrm>
            <a:off x="-180975" y="936625"/>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س2:</a:t>
            </a:r>
            <a:r>
              <a:rPr lang="ar-SA" sz="3600">
                <a:solidFill>
                  <a:schemeClr val="tx1"/>
                </a:solidFill>
              </a:rPr>
              <a:t> </a:t>
            </a:r>
            <a:r>
              <a:rPr lang="ar-SA" sz="3600">
                <a:solidFill>
                  <a:schemeClr val="tx1"/>
                </a:solidFill>
                <a:effectLst>
                  <a:outerShdw blurRad="38100" dist="38100" dir="2700000" algn="tl">
                    <a:srgbClr val="C0C0C0"/>
                  </a:outerShdw>
                </a:effectLst>
              </a:rPr>
              <a:t>اشرحي علاقة علم الاجتماع بعلم النفس ؟</a:t>
            </a:r>
            <a:endParaRPr lang="en-US" sz="3600">
              <a:solidFill>
                <a:schemeClr val="tx2"/>
              </a:solidFill>
              <a:effectLst>
                <a:outerShdw blurRad="38100" dist="38100" dir="2700000" algn="tl">
                  <a:srgbClr val="C0C0C0"/>
                </a:outerShdw>
              </a:effectLst>
            </a:endParaRPr>
          </a:p>
        </p:txBody>
      </p:sp>
      <p:sp>
        <p:nvSpPr>
          <p:cNvPr id="212996" name="Rectangle 4"/>
          <p:cNvSpPr>
            <a:spLocks noRot="1" noChangeArrowheads="1"/>
          </p:cNvSpPr>
          <p:nvPr/>
        </p:nvSpPr>
        <p:spPr bwMode="auto">
          <a:xfrm>
            <a:off x="179388" y="1512888"/>
            <a:ext cx="8964612" cy="10795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س3:</a:t>
            </a:r>
            <a:r>
              <a:rPr lang="ar-SA" sz="3600">
                <a:solidFill>
                  <a:schemeClr val="tx1"/>
                </a:solidFill>
                <a:effectLst>
                  <a:outerShdw blurRad="38100" dist="38100" dir="2700000" algn="tl">
                    <a:srgbClr val="C0C0C0"/>
                  </a:outerShdw>
                </a:effectLst>
              </a:rPr>
              <a:t> ما المقصود بالتكامل</a:t>
            </a:r>
            <a:r>
              <a:rPr lang="en-US" sz="3600">
                <a:solidFill>
                  <a:schemeClr val="tx1"/>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بين علم الاجتماع وعلم النفس ؟</a:t>
            </a:r>
            <a:endParaRPr lang="en-US" sz="3600">
              <a:solidFill>
                <a:schemeClr val="tx1"/>
              </a:solidFill>
              <a:effectLst>
                <a:outerShdw blurRad="38100" dist="38100" dir="2700000" algn="tl">
                  <a:srgbClr val="C0C0C0"/>
                </a:outerShdw>
              </a:effectLst>
            </a:endParaRPr>
          </a:p>
        </p:txBody>
      </p:sp>
      <p:sp>
        <p:nvSpPr>
          <p:cNvPr id="212997" name="Rectangle 5"/>
          <p:cNvSpPr>
            <a:spLocks noRot="1" noChangeArrowheads="1"/>
          </p:cNvSpPr>
          <p:nvPr/>
        </p:nvSpPr>
        <p:spPr bwMode="auto">
          <a:xfrm>
            <a:off x="393700" y="2376488"/>
            <a:ext cx="8750300" cy="790575"/>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س4:</a:t>
            </a:r>
            <a:r>
              <a:rPr lang="ar-SA" sz="3600">
                <a:solidFill>
                  <a:schemeClr val="tx1"/>
                </a:solidFill>
              </a:rPr>
              <a:t> </a:t>
            </a:r>
            <a:r>
              <a:rPr lang="ar-SA" sz="3600">
                <a:solidFill>
                  <a:schemeClr val="tx1"/>
                </a:solidFill>
                <a:effectLst>
                  <a:outerShdw blurRad="38100" dist="38100" dir="2700000" algn="tl">
                    <a:srgbClr val="C0C0C0"/>
                  </a:outerShdw>
                </a:effectLst>
              </a:rPr>
              <a:t>اشرحي علاقة علم الاجتماع بالأنثروبولوجيا</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2998" name="Rectangle 6"/>
          <p:cNvSpPr>
            <a:spLocks noRot="1" noChangeArrowheads="1"/>
          </p:cNvSpPr>
          <p:nvPr/>
        </p:nvSpPr>
        <p:spPr bwMode="auto">
          <a:xfrm>
            <a:off x="-323850" y="3095625"/>
            <a:ext cx="9467850" cy="10795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س5:</a:t>
            </a:r>
            <a:r>
              <a:rPr lang="ar-SA" sz="3600">
                <a:solidFill>
                  <a:schemeClr val="tx1"/>
                </a:solidFill>
                <a:effectLst>
                  <a:outerShdw blurRad="38100" dist="38100" dir="2700000" algn="tl">
                    <a:srgbClr val="C0C0C0"/>
                  </a:outerShdw>
                </a:effectLst>
              </a:rPr>
              <a:t> ما المقصود بالتكامل</a:t>
            </a:r>
            <a:r>
              <a:rPr lang="en-US" sz="3600">
                <a:solidFill>
                  <a:schemeClr val="tx1"/>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بين علم الاجتماع الأنثروبولوجيا</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2999" name="Rectangle 7"/>
          <p:cNvSpPr>
            <a:spLocks noRot="1" noChangeArrowheads="1"/>
          </p:cNvSpPr>
          <p:nvPr/>
        </p:nvSpPr>
        <p:spPr bwMode="auto">
          <a:xfrm>
            <a:off x="393700" y="3960813"/>
            <a:ext cx="8750300" cy="790575"/>
          </a:xfrm>
          <a:prstGeom prst="rect">
            <a:avLst/>
          </a:prstGeom>
          <a:noFill/>
          <a:ln w="9525">
            <a:noFill/>
            <a:miter lim="800000"/>
            <a:headEnd/>
            <a:tailEnd/>
          </a:ln>
          <a:effectLst/>
        </p:spPr>
        <p:txBody>
          <a:bodyPr anchor="ctr"/>
          <a:lstStyle/>
          <a:p>
            <a:pPr algn="r">
              <a:defRPr/>
            </a:pPr>
            <a:r>
              <a:rPr lang="ar-SA" sz="4400">
                <a:effectLst>
                  <a:outerShdw blurRad="38100" dist="38100" dir="2700000" algn="tl">
                    <a:srgbClr val="C0C0C0"/>
                  </a:outerShdw>
                </a:effectLst>
              </a:rPr>
              <a:t> </a:t>
            </a:r>
            <a:r>
              <a:rPr lang="ar-SA" sz="3600">
                <a:effectLst>
                  <a:outerShdw blurRad="38100" dist="38100" dir="2700000" algn="tl">
                    <a:srgbClr val="C0C0C0"/>
                  </a:outerShdw>
                </a:effectLst>
              </a:rPr>
              <a:t>س6:</a:t>
            </a:r>
            <a:r>
              <a:rPr lang="ar-SA" sz="3600">
                <a:solidFill>
                  <a:schemeClr val="tx1"/>
                </a:solidFill>
              </a:rPr>
              <a:t> </a:t>
            </a:r>
            <a:r>
              <a:rPr lang="ar-SA" sz="3600">
                <a:solidFill>
                  <a:schemeClr val="tx1"/>
                </a:solidFill>
                <a:effectLst>
                  <a:outerShdw blurRad="38100" dist="38100" dir="2700000" algn="tl">
                    <a:srgbClr val="C0C0C0"/>
                  </a:outerShdw>
                </a:effectLst>
              </a:rPr>
              <a:t>اذكري أقسام</a:t>
            </a:r>
            <a:r>
              <a:rPr lang="ar-SA" sz="3600">
                <a:solidFill>
                  <a:srgbClr val="FF3300"/>
                </a:solidFill>
              </a:rPr>
              <a:t> </a:t>
            </a:r>
            <a:r>
              <a:rPr lang="ar-SA" sz="3600">
                <a:solidFill>
                  <a:schemeClr val="tx1"/>
                </a:solidFill>
                <a:effectLst>
                  <a:outerShdw blurRad="38100" dist="38100" dir="2700000" algn="tl">
                    <a:srgbClr val="C0C0C0"/>
                  </a:outerShdw>
                </a:effectLst>
              </a:rPr>
              <a:t>الأنثروبولوجيا</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3000" name="Rectangle 8"/>
          <p:cNvSpPr>
            <a:spLocks noRot="1" noChangeArrowheads="1"/>
          </p:cNvSpPr>
          <p:nvPr/>
        </p:nvSpPr>
        <p:spPr bwMode="auto">
          <a:xfrm>
            <a:off x="0" y="4968875"/>
            <a:ext cx="9144000" cy="790575"/>
          </a:xfrm>
          <a:prstGeom prst="rect">
            <a:avLst/>
          </a:prstGeom>
          <a:noFill/>
          <a:ln w="9525">
            <a:noFill/>
            <a:miter lim="800000"/>
            <a:headEnd/>
            <a:tailEnd/>
          </a:ln>
          <a:effectLst/>
        </p:spPr>
        <p:txBody>
          <a:bodyPr anchor="ctr"/>
          <a:lstStyle/>
          <a:p>
            <a:pPr algn="r">
              <a:defRPr/>
            </a:pPr>
            <a:r>
              <a:rPr lang="ar-SA" sz="4400">
                <a:effectLst>
                  <a:outerShdw blurRad="38100" dist="38100" dir="2700000" algn="tl">
                    <a:srgbClr val="C0C0C0"/>
                  </a:outerShdw>
                </a:effectLst>
              </a:rPr>
              <a:t> </a:t>
            </a:r>
            <a:r>
              <a:rPr lang="ar-SA" sz="3600">
                <a:effectLst>
                  <a:outerShdw blurRad="38100" dist="38100" dir="2700000" algn="tl">
                    <a:srgbClr val="C0C0C0"/>
                  </a:outerShdw>
                </a:effectLst>
              </a:rPr>
              <a:t>س7:</a:t>
            </a:r>
            <a:r>
              <a:rPr lang="ar-SA" sz="3600">
                <a:solidFill>
                  <a:schemeClr val="tx1"/>
                </a:solidFill>
              </a:rPr>
              <a:t> </a:t>
            </a:r>
            <a:r>
              <a:rPr lang="ar-SA" sz="3600">
                <a:solidFill>
                  <a:schemeClr val="tx1"/>
                </a:solidFill>
                <a:effectLst>
                  <a:outerShdw blurRad="38100" dist="38100" dir="2700000" algn="tl">
                    <a:srgbClr val="C0C0C0"/>
                  </a:outerShdw>
                </a:effectLst>
              </a:rPr>
              <a:t>ما هى العلاقة بين علم الاجتماع وعلم النفس و</a:t>
            </a:r>
            <a:br>
              <a:rPr lang="ar-SA" sz="3600">
                <a:solidFill>
                  <a:schemeClr val="tx1"/>
                </a:solidFill>
                <a:effectLst>
                  <a:outerShdw blurRad="38100" dist="38100" dir="2700000" algn="tl">
                    <a:srgbClr val="C0C0C0"/>
                  </a:outerShdw>
                </a:effectLst>
              </a:rPr>
            </a:br>
            <a:r>
              <a:rPr lang="ar-SA" sz="3600">
                <a:solidFill>
                  <a:schemeClr val="tx1"/>
                </a:solidFill>
                <a:effectLst>
                  <a:outerShdw blurRad="38100" dist="38100" dir="2700000" algn="tl">
                    <a:srgbClr val="C0C0C0"/>
                  </a:outerShdw>
                </a:effectLst>
              </a:rPr>
              <a:t>      </a:t>
            </a:r>
            <a:r>
              <a:rPr lang="ar-SA" sz="3600">
                <a:solidFill>
                  <a:srgbClr val="FF3300"/>
                </a:solidFill>
              </a:rPr>
              <a:t>  </a:t>
            </a:r>
            <a:r>
              <a:rPr lang="ar-SA" sz="3600">
                <a:solidFill>
                  <a:schemeClr val="tx1"/>
                </a:solidFill>
                <a:effectLst>
                  <a:outerShdw blurRad="38100" dist="38100" dir="2700000" algn="tl">
                    <a:srgbClr val="C0C0C0"/>
                  </a:outerShdw>
                </a:effectLst>
              </a:rPr>
              <a:t>الأنثروبولوجيا</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12994">
                                            <p:txEl>
                                              <p:pRg st="0" end="0"/>
                                            </p:txEl>
                                          </p:spTgt>
                                        </p:tgtEl>
                                        <p:attrNameLst>
                                          <p:attrName>style.visibility</p:attrName>
                                        </p:attrNameLst>
                                      </p:cBhvr>
                                      <p:to>
                                        <p:strVal val="visible"/>
                                      </p:to>
                                    </p:set>
                                    <p:animEffect transition="in" filter="box(in)">
                                      <p:cBhvr>
                                        <p:cTn id="7" dur="500"/>
                                        <p:tgtEl>
                                          <p:spTgt spid="2129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12995">
                                            <p:txEl>
                                              <p:pRg st="0" end="0"/>
                                            </p:txEl>
                                          </p:spTgt>
                                        </p:tgtEl>
                                        <p:attrNameLst>
                                          <p:attrName>style.visibility</p:attrName>
                                        </p:attrNameLst>
                                      </p:cBhvr>
                                      <p:to>
                                        <p:strVal val="visible"/>
                                      </p:to>
                                    </p:set>
                                    <p:animEffect transition="in" filter="box(in)">
                                      <p:cBhvr>
                                        <p:cTn id="12" dur="500"/>
                                        <p:tgtEl>
                                          <p:spTgt spid="2129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12996">
                                            <p:txEl>
                                              <p:pRg st="0" end="0"/>
                                            </p:txEl>
                                          </p:spTgt>
                                        </p:tgtEl>
                                        <p:attrNameLst>
                                          <p:attrName>style.visibility</p:attrName>
                                        </p:attrNameLst>
                                      </p:cBhvr>
                                      <p:to>
                                        <p:strVal val="visible"/>
                                      </p:to>
                                    </p:set>
                                    <p:animEffect transition="in" filter="box(in)">
                                      <p:cBhvr>
                                        <p:cTn id="17" dur="500"/>
                                        <p:tgtEl>
                                          <p:spTgt spid="21299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12997"/>
                                        </p:tgtEl>
                                        <p:attrNameLst>
                                          <p:attrName>style.visibility</p:attrName>
                                        </p:attrNameLst>
                                      </p:cBhvr>
                                      <p:to>
                                        <p:strVal val="visible"/>
                                      </p:to>
                                    </p:set>
                                    <p:animEffect transition="in" filter="box(in)">
                                      <p:cBhvr>
                                        <p:cTn id="22" dur="500"/>
                                        <p:tgtEl>
                                          <p:spTgt spid="21299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12998">
                                            <p:txEl>
                                              <p:pRg st="0" end="0"/>
                                            </p:txEl>
                                          </p:spTgt>
                                        </p:tgtEl>
                                        <p:attrNameLst>
                                          <p:attrName>style.visibility</p:attrName>
                                        </p:attrNameLst>
                                      </p:cBhvr>
                                      <p:to>
                                        <p:strVal val="visible"/>
                                      </p:to>
                                    </p:set>
                                    <p:animEffect transition="in" filter="box(in)">
                                      <p:cBhvr>
                                        <p:cTn id="27" dur="500"/>
                                        <p:tgtEl>
                                          <p:spTgt spid="21299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12999"/>
                                        </p:tgtEl>
                                        <p:attrNameLst>
                                          <p:attrName>style.visibility</p:attrName>
                                        </p:attrNameLst>
                                      </p:cBhvr>
                                      <p:to>
                                        <p:strVal val="visible"/>
                                      </p:to>
                                    </p:set>
                                    <p:animEffect transition="in" filter="box(in)">
                                      <p:cBhvr>
                                        <p:cTn id="32" dur="500"/>
                                        <p:tgtEl>
                                          <p:spTgt spid="212999"/>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13000"/>
                                        </p:tgtEl>
                                        <p:attrNameLst>
                                          <p:attrName>style.visibility</p:attrName>
                                        </p:attrNameLst>
                                      </p:cBhvr>
                                      <p:to>
                                        <p:strVal val="visible"/>
                                      </p:to>
                                    </p:set>
                                    <p:animEffect transition="in" filter="box(in)">
                                      <p:cBhvr>
                                        <p:cTn id="37" dur="500"/>
                                        <p:tgtEl>
                                          <p:spTgt spid="2130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build="allAtOnce"/>
      <p:bldP spid="212995" grpId="0" build="allAtOnce"/>
      <p:bldP spid="212996" grpId="0" build="allAtOnce"/>
      <p:bldP spid="212997" grpId="0"/>
      <p:bldP spid="212998" grpId="0" build="allAtOnce"/>
      <p:bldP spid="212999" grpId="0"/>
      <p:bldP spid="21300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Rot="1" noChangeArrowheads="1"/>
          </p:cNvSpPr>
          <p:nvPr/>
        </p:nvSpPr>
        <p:spPr bwMode="auto">
          <a:xfrm>
            <a:off x="0" y="0"/>
            <a:ext cx="9144000" cy="1081088"/>
          </a:xfrm>
          <a:prstGeom prst="rect">
            <a:avLst/>
          </a:prstGeom>
          <a:noFill/>
          <a:ln w="9525">
            <a:noFill/>
            <a:miter lim="800000"/>
            <a:headEnd/>
            <a:tailEnd/>
          </a:ln>
          <a:effectLst/>
        </p:spPr>
        <p:txBody>
          <a:bodyPr anchor="ctr"/>
          <a:lstStyle/>
          <a:p>
            <a:pPr>
              <a:defRPr/>
            </a:pPr>
            <a:r>
              <a:rPr lang="ar-SA" sz="3600">
                <a:effectLst>
                  <a:outerShdw blurRad="38100" dist="38100" dir="2700000" algn="tl">
                    <a:srgbClr val="C0C0C0"/>
                  </a:outerShdw>
                </a:effectLst>
              </a:rPr>
              <a:t>س8:</a:t>
            </a:r>
            <a:r>
              <a:rPr lang="ar-SA" sz="3600">
                <a:solidFill>
                  <a:schemeClr val="tx1"/>
                </a:solidFill>
                <a:effectLst>
                  <a:outerShdw blurRad="38100" dist="38100" dir="2700000" algn="tl">
                    <a:srgbClr val="C0C0C0"/>
                  </a:outerShdw>
                </a:effectLst>
              </a:rPr>
              <a:t> ما هى أهمية علم الاجتماع بالنسبة للعلوم الاجتماعية ؟</a:t>
            </a:r>
            <a:endParaRPr lang="en-US" sz="3600">
              <a:solidFill>
                <a:schemeClr val="tx1"/>
              </a:solidFill>
              <a:effectLst>
                <a:outerShdw blurRad="38100" dist="38100" dir="2700000" algn="tl">
                  <a:srgbClr val="C0C0C0"/>
                </a:outerShdw>
              </a:effectLst>
            </a:endParaRPr>
          </a:p>
        </p:txBody>
      </p:sp>
      <p:sp>
        <p:nvSpPr>
          <p:cNvPr id="214019" name="Rectangle 3"/>
          <p:cNvSpPr>
            <a:spLocks noRot="1" noChangeArrowheads="1"/>
          </p:cNvSpPr>
          <p:nvPr/>
        </p:nvSpPr>
        <p:spPr bwMode="auto">
          <a:xfrm>
            <a:off x="-180975" y="936625"/>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س9:</a:t>
            </a:r>
            <a:r>
              <a:rPr lang="ar-SA" sz="3600">
                <a:solidFill>
                  <a:schemeClr val="tx1"/>
                </a:solidFill>
              </a:rPr>
              <a:t> </a:t>
            </a:r>
            <a:r>
              <a:rPr lang="ar-SA" sz="3600">
                <a:solidFill>
                  <a:schemeClr val="tx1"/>
                </a:solidFill>
                <a:effectLst>
                  <a:outerShdw blurRad="38100" dist="38100" dir="2700000" algn="tl">
                    <a:srgbClr val="C0C0C0"/>
                  </a:outerShdw>
                </a:effectLst>
              </a:rPr>
              <a:t>اشرحي علاقة علم الاجتماع بعلم الاقتصاد ؟</a:t>
            </a:r>
            <a:endParaRPr lang="en-US" sz="3600">
              <a:solidFill>
                <a:schemeClr val="tx2"/>
              </a:solidFill>
              <a:effectLst>
                <a:outerShdw blurRad="38100" dist="38100" dir="2700000" algn="tl">
                  <a:srgbClr val="C0C0C0"/>
                </a:outerShdw>
              </a:effectLst>
            </a:endParaRPr>
          </a:p>
        </p:txBody>
      </p:sp>
      <p:sp>
        <p:nvSpPr>
          <p:cNvPr id="214020" name="Rectangle 4"/>
          <p:cNvSpPr>
            <a:spLocks noRot="1" noChangeArrowheads="1"/>
          </p:cNvSpPr>
          <p:nvPr/>
        </p:nvSpPr>
        <p:spPr bwMode="auto">
          <a:xfrm>
            <a:off x="-144463" y="1512888"/>
            <a:ext cx="9324976" cy="1079500"/>
          </a:xfrm>
          <a:prstGeom prst="rect">
            <a:avLst/>
          </a:prstGeom>
          <a:noFill/>
          <a:ln w="9525">
            <a:noFill/>
            <a:miter lim="800000"/>
            <a:headEnd/>
            <a:tailEnd/>
          </a:ln>
          <a:effectLst/>
        </p:spPr>
        <p:txBody>
          <a:bodyPr anchor="ctr"/>
          <a:lstStyle/>
          <a:p>
            <a:pPr algn="r">
              <a:defRPr/>
            </a:pPr>
            <a:r>
              <a:rPr lang="ar-SA">
                <a:effectLst>
                  <a:outerShdw blurRad="38100" dist="38100" dir="2700000" algn="tl">
                    <a:srgbClr val="C0C0C0"/>
                  </a:outerShdw>
                </a:effectLst>
              </a:rPr>
              <a:t>س10:</a:t>
            </a:r>
            <a:r>
              <a:rPr lang="ar-SA" sz="3600">
                <a:solidFill>
                  <a:schemeClr val="tx1"/>
                </a:solidFill>
                <a:effectLst>
                  <a:outerShdw blurRad="38100" dist="38100" dir="2700000" algn="tl">
                    <a:srgbClr val="C0C0C0"/>
                  </a:outerShdw>
                </a:effectLst>
              </a:rPr>
              <a:t> ما المقصود بالتكامل</a:t>
            </a:r>
            <a:r>
              <a:rPr lang="en-US" sz="3600">
                <a:solidFill>
                  <a:schemeClr val="tx1"/>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بين علم الاجتماع وعلم الاقتصاد ؟</a:t>
            </a:r>
            <a:endParaRPr lang="en-US" sz="3600">
              <a:solidFill>
                <a:schemeClr val="tx1"/>
              </a:solidFill>
              <a:effectLst>
                <a:outerShdw blurRad="38100" dist="38100" dir="2700000" algn="tl">
                  <a:srgbClr val="C0C0C0"/>
                </a:outerShdw>
              </a:effectLst>
            </a:endParaRPr>
          </a:p>
        </p:txBody>
      </p:sp>
      <p:sp>
        <p:nvSpPr>
          <p:cNvPr id="214021" name="Rectangle 5"/>
          <p:cNvSpPr>
            <a:spLocks noRot="1" noChangeArrowheads="1"/>
          </p:cNvSpPr>
          <p:nvPr/>
        </p:nvSpPr>
        <p:spPr bwMode="auto">
          <a:xfrm>
            <a:off x="393700" y="2376488"/>
            <a:ext cx="8750300" cy="790575"/>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س11:</a:t>
            </a:r>
            <a:r>
              <a:rPr lang="ar-SA" sz="3600">
                <a:solidFill>
                  <a:schemeClr val="tx1"/>
                </a:solidFill>
              </a:rPr>
              <a:t> </a:t>
            </a:r>
            <a:r>
              <a:rPr lang="ar-SA" sz="3600">
                <a:solidFill>
                  <a:schemeClr val="tx1"/>
                </a:solidFill>
                <a:effectLst>
                  <a:outerShdw blurRad="38100" dist="38100" dir="2700000" algn="tl">
                    <a:srgbClr val="C0C0C0"/>
                  </a:outerShdw>
                </a:effectLst>
              </a:rPr>
              <a:t>اشرحي علاقة علم الاجتماع بعلم السياسة</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4022" name="Rectangle 6"/>
          <p:cNvSpPr>
            <a:spLocks noRot="1" noChangeArrowheads="1"/>
          </p:cNvSpPr>
          <p:nvPr/>
        </p:nvSpPr>
        <p:spPr bwMode="auto">
          <a:xfrm>
            <a:off x="-323850" y="3095625"/>
            <a:ext cx="9467850" cy="10795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س12:</a:t>
            </a:r>
            <a:r>
              <a:rPr lang="ar-SA" sz="3600">
                <a:solidFill>
                  <a:schemeClr val="tx1"/>
                </a:solidFill>
                <a:effectLst>
                  <a:outerShdw blurRad="38100" dist="38100" dir="2700000" algn="tl">
                    <a:srgbClr val="C0C0C0"/>
                  </a:outerShdw>
                </a:effectLst>
              </a:rPr>
              <a:t> ما المقصود </a:t>
            </a:r>
            <a:r>
              <a:rPr lang="ar-SA">
                <a:solidFill>
                  <a:schemeClr val="tx1"/>
                </a:solidFill>
                <a:effectLst>
                  <a:outerShdw blurRad="38100" dist="38100" dir="2700000" algn="tl">
                    <a:srgbClr val="C0C0C0"/>
                  </a:outerShdw>
                </a:effectLst>
              </a:rPr>
              <a:t>علم الاجتماع السياسي</a:t>
            </a:r>
            <a:r>
              <a:rPr lang="ar-SA" sz="4400" b="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4023" name="Rectangle 7"/>
          <p:cNvSpPr>
            <a:spLocks noRot="1" noChangeArrowheads="1"/>
          </p:cNvSpPr>
          <p:nvPr/>
        </p:nvSpPr>
        <p:spPr bwMode="auto">
          <a:xfrm>
            <a:off x="0" y="4176713"/>
            <a:ext cx="9144000" cy="790575"/>
          </a:xfrm>
          <a:prstGeom prst="rect">
            <a:avLst/>
          </a:prstGeom>
          <a:noFill/>
          <a:ln w="9525">
            <a:noFill/>
            <a:miter lim="800000"/>
            <a:headEnd/>
            <a:tailEnd/>
          </a:ln>
          <a:effectLst/>
        </p:spPr>
        <p:txBody>
          <a:bodyPr anchor="ctr"/>
          <a:lstStyle/>
          <a:p>
            <a:pPr algn="r">
              <a:defRPr/>
            </a:pPr>
            <a:r>
              <a:rPr lang="ar-SA" sz="4400">
                <a:effectLst>
                  <a:outerShdw blurRad="38100" dist="38100" dir="2700000" algn="tl">
                    <a:srgbClr val="C0C0C0"/>
                  </a:outerShdw>
                </a:effectLst>
              </a:rPr>
              <a:t> </a:t>
            </a:r>
            <a:r>
              <a:rPr lang="ar-SA" sz="3600">
                <a:effectLst>
                  <a:outerShdw blurRad="38100" dist="38100" dir="2700000" algn="tl">
                    <a:srgbClr val="C0C0C0"/>
                  </a:outerShdw>
                </a:effectLst>
              </a:rPr>
              <a:t>س13:</a:t>
            </a:r>
            <a:r>
              <a:rPr lang="ar-SA" sz="3600">
                <a:solidFill>
                  <a:schemeClr val="tx1"/>
                </a:solidFill>
              </a:rPr>
              <a:t> </a:t>
            </a:r>
            <a:r>
              <a:rPr lang="ar-SA" sz="3600">
                <a:solidFill>
                  <a:schemeClr val="tx1"/>
                </a:solidFill>
                <a:effectLst>
                  <a:outerShdw blurRad="38100" dist="38100" dir="2700000" algn="tl">
                    <a:srgbClr val="C0C0C0"/>
                  </a:outerShdw>
                </a:effectLst>
              </a:rPr>
              <a:t>ما هى العلاقة بين علم الاجتماع وعلم الاقتصاد وعلم السياسة ؟</a:t>
            </a:r>
            <a:endParaRPr lang="en-US" sz="3600">
              <a:solidFill>
                <a:schemeClr val="tx1"/>
              </a:solidFill>
              <a:effectLst>
                <a:outerShdw blurRad="38100" dist="38100" dir="2700000" algn="tl">
                  <a:srgbClr val="C0C0C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14018">
                                            <p:txEl>
                                              <p:pRg st="0" end="0"/>
                                            </p:txEl>
                                          </p:spTgt>
                                        </p:tgtEl>
                                        <p:attrNameLst>
                                          <p:attrName>style.visibility</p:attrName>
                                        </p:attrNameLst>
                                      </p:cBhvr>
                                      <p:to>
                                        <p:strVal val="visible"/>
                                      </p:to>
                                    </p:set>
                                    <p:animEffect transition="in" filter="box(in)">
                                      <p:cBhvr>
                                        <p:cTn id="7" dur="500"/>
                                        <p:tgtEl>
                                          <p:spTgt spid="2140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14019">
                                            <p:txEl>
                                              <p:pRg st="0" end="0"/>
                                            </p:txEl>
                                          </p:spTgt>
                                        </p:tgtEl>
                                        <p:attrNameLst>
                                          <p:attrName>style.visibility</p:attrName>
                                        </p:attrNameLst>
                                      </p:cBhvr>
                                      <p:to>
                                        <p:strVal val="visible"/>
                                      </p:to>
                                    </p:set>
                                    <p:animEffect transition="in" filter="box(in)">
                                      <p:cBhvr>
                                        <p:cTn id="12" dur="500"/>
                                        <p:tgtEl>
                                          <p:spTgt spid="2140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14020">
                                            <p:txEl>
                                              <p:pRg st="0" end="0"/>
                                            </p:txEl>
                                          </p:spTgt>
                                        </p:tgtEl>
                                        <p:attrNameLst>
                                          <p:attrName>style.visibility</p:attrName>
                                        </p:attrNameLst>
                                      </p:cBhvr>
                                      <p:to>
                                        <p:strVal val="visible"/>
                                      </p:to>
                                    </p:set>
                                    <p:animEffect transition="in" filter="box(in)">
                                      <p:cBhvr>
                                        <p:cTn id="17" dur="500"/>
                                        <p:tgtEl>
                                          <p:spTgt spid="21402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14021"/>
                                        </p:tgtEl>
                                        <p:attrNameLst>
                                          <p:attrName>style.visibility</p:attrName>
                                        </p:attrNameLst>
                                      </p:cBhvr>
                                      <p:to>
                                        <p:strVal val="visible"/>
                                      </p:to>
                                    </p:set>
                                    <p:animEffect transition="in" filter="box(in)">
                                      <p:cBhvr>
                                        <p:cTn id="22" dur="500"/>
                                        <p:tgtEl>
                                          <p:spTgt spid="214021"/>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14022">
                                            <p:txEl>
                                              <p:pRg st="0" end="0"/>
                                            </p:txEl>
                                          </p:spTgt>
                                        </p:tgtEl>
                                        <p:attrNameLst>
                                          <p:attrName>style.visibility</p:attrName>
                                        </p:attrNameLst>
                                      </p:cBhvr>
                                      <p:to>
                                        <p:strVal val="visible"/>
                                      </p:to>
                                    </p:set>
                                    <p:animEffect transition="in" filter="box(in)">
                                      <p:cBhvr>
                                        <p:cTn id="27" dur="500"/>
                                        <p:tgtEl>
                                          <p:spTgt spid="21402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14023"/>
                                        </p:tgtEl>
                                        <p:attrNameLst>
                                          <p:attrName>style.visibility</p:attrName>
                                        </p:attrNameLst>
                                      </p:cBhvr>
                                      <p:to>
                                        <p:strVal val="visible"/>
                                      </p:to>
                                    </p:set>
                                    <p:animEffect transition="in" filter="box(in)">
                                      <p:cBhvr>
                                        <p:cTn id="32" dur="500"/>
                                        <p:tgtEl>
                                          <p:spTgt spid="214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8" grpId="0" build="allAtOnce"/>
      <p:bldP spid="214019" grpId="0" build="allAtOnce"/>
      <p:bldP spid="214020" grpId="0" build="allAtOnce"/>
      <p:bldP spid="214021" grpId="0"/>
      <p:bldP spid="214022" grpId="0" build="allAtOnce"/>
      <p:bldP spid="21402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WordArt 3"/>
          <p:cNvSpPr>
            <a:spLocks noChangeArrowheads="1" noChangeShapeType="1" noTextEdit="1"/>
          </p:cNvSpPr>
          <p:nvPr/>
        </p:nvSpPr>
        <p:spPr bwMode="auto">
          <a:xfrm rot="875492">
            <a:off x="1646238" y="1928813"/>
            <a:ext cx="5634037" cy="3019425"/>
          </a:xfrm>
          <a:prstGeom prst="rect">
            <a:avLst/>
          </a:prstGeom>
        </p:spPr>
        <p:txBody>
          <a:bodyPr wrap="none" fromWordArt="1">
            <a:prstTxWarp prst="textPlain">
              <a:avLst>
                <a:gd name="adj" fmla="val 50000"/>
              </a:avLst>
            </a:prstTxWarp>
          </a:bodyPr>
          <a:lstStyle/>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الفصل الرابع</a:t>
            </a:r>
          </a:p>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الثقافة</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ChangeArrowheads="1"/>
          </p:cNvSpPr>
          <p:nvPr/>
        </p:nvSpPr>
        <p:spPr bwMode="auto">
          <a:xfrm>
            <a:off x="0" y="0"/>
            <a:ext cx="9144000" cy="1584325"/>
          </a:xfrm>
          <a:prstGeom prst="rect">
            <a:avLst/>
          </a:prstGeom>
          <a:noFill/>
          <a:ln w="9525">
            <a:noFill/>
            <a:miter lim="800000"/>
            <a:headEnd/>
            <a:tailEnd/>
          </a:ln>
          <a:effectLst>
            <a:outerShdw dist="45791" dir="2021404" algn="ctr" rotWithShape="0">
              <a:schemeClr val="bg2"/>
            </a:outerShdw>
          </a:effectLst>
        </p:spPr>
        <p:txBody>
          <a:bodyPr anchor="b"/>
          <a:lstStyle/>
          <a:p>
            <a:pPr>
              <a:defRPr/>
            </a:pPr>
            <a:r>
              <a:rPr lang="ar-SA" sz="4400" u="sng" dirty="0"/>
              <a:t>موضوعات الفصل الرابع</a:t>
            </a:r>
            <a:r>
              <a:rPr lang="ar-SA" sz="5400" dirty="0"/>
              <a:t> </a:t>
            </a:r>
            <a:r>
              <a:rPr lang="ar-SA" sz="5400" b="0" dirty="0">
                <a:solidFill>
                  <a:srgbClr val="B80C0C"/>
                </a:solidFill>
                <a:latin typeface="Goudy Stout" pitchFamily="18" charset="0"/>
                <a:cs typeface="PT Bold Heading" pitchFamily="2" charset="-78"/>
              </a:rPr>
              <a:t/>
            </a:r>
            <a:br>
              <a:rPr lang="ar-SA" sz="5400" b="0" dirty="0">
                <a:solidFill>
                  <a:srgbClr val="B80C0C"/>
                </a:solidFill>
                <a:latin typeface="Goudy Stout" pitchFamily="18" charset="0"/>
                <a:cs typeface="PT Bold Heading" pitchFamily="2" charset="-78"/>
              </a:rPr>
            </a:br>
            <a:r>
              <a:rPr lang="ar-SA" sz="5400" b="0" dirty="0">
                <a:solidFill>
                  <a:srgbClr val="B80C0C"/>
                </a:solidFill>
                <a:latin typeface="Goudy Stout" pitchFamily="18" charset="0"/>
                <a:cs typeface="PT Bold Heading" pitchFamily="2" charset="-78"/>
              </a:rPr>
              <a:t>*********************</a:t>
            </a:r>
            <a:endParaRPr lang="en-US" sz="5400" b="0" dirty="0">
              <a:solidFill>
                <a:srgbClr val="B80C0C"/>
              </a:solidFill>
              <a:latin typeface="Goudy Stout" pitchFamily="18" charset="0"/>
              <a:cs typeface="PT Bold Heading" pitchFamily="2" charset="-78"/>
            </a:endParaRPr>
          </a:p>
        </p:txBody>
      </p:sp>
      <p:graphicFrame>
        <p:nvGraphicFramePr>
          <p:cNvPr id="173062" name="Organization Chart 6"/>
          <p:cNvGraphicFramePr>
            <a:graphicFrameLocks/>
          </p:cNvGraphicFramePr>
          <p:nvPr/>
        </p:nvGraphicFramePr>
        <p:xfrm>
          <a:off x="0" y="1700213"/>
          <a:ext cx="8769350" cy="4822825"/>
        </p:xfrm>
        <a:graphic>
          <a:graphicData uri="http://schemas.openxmlformats.org/drawingml/2006/compatibility">
            <com:legacyDrawing xmlns:com="http://schemas.openxmlformats.org/drawingml/2006/compatibility" spid="_x0000_s3074"/>
          </a:graphicData>
        </a:graphic>
      </p:graphicFrame>
    </p:spTree>
  </p:cSld>
  <p:clrMapOvr>
    <a:masterClrMapping/>
  </p:clrMapOvr>
  <p:transition>
    <p:wedge/>
    <p:sndAc>
      <p:stSnd>
        <p:snd r:embed="rId3" name="coi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73058"/>
                                        </p:tgtEl>
                                        <p:attrNameLst>
                                          <p:attrName>style.visibility</p:attrName>
                                        </p:attrNameLst>
                                      </p:cBhvr>
                                      <p:to>
                                        <p:strVal val="visible"/>
                                      </p:to>
                                    </p:set>
                                    <p:anim calcmode="lin" valueType="num">
                                      <p:cBhvr>
                                        <p:cTn id="7" dur="500" fill="hold"/>
                                        <p:tgtEl>
                                          <p:spTgt spid="173058"/>
                                        </p:tgtEl>
                                        <p:attrNameLst>
                                          <p:attrName>ppt_w</p:attrName>
                                        </p:attrNameLst>
                                      </p:cBhvr>
                                      <p:tavLst>
                                        <p:tav tm="0">
                                          <p:val>
                                            <p:fltVal val="0"/>
                                          </p:val>
                                        </p:tav>
                                        <p:tav tm="100000">
                                          <p:val>
                                            <p:strVal val="#ppt_w"/>
                                          </p:val>
                                        </p:tav>
                                      </p:tavLst>
                                    </p:anim>
                                    <p:anim calcmode="lin" valueType="num">
                                      <p:cBhvr>
                                        <p:cTn id="8" dur="500" fill="hold"/>
                                        <p:tgtEl>
                                          <p:spTgt spid="17305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73062"/>
                                        </p:tgtEl>
                                        <p:attrNameLst>
                                          <p:attrName>style.visibility</p:attrName>
                                        </p:attrNameLst>
                                      </p:cBhvr>
                                      <p:to>
                                        <p:strVal val="visible"/>
                                      </p:to>
                                    </p:set>
                                    <p:animEffect transition="in" filter="fade">
                                      <p:cBhvr>
                                        <p:cTn id="13" dur="1000"/>
                                        <p:tgtEl>
                                          <p:spTgt spid="173062"/>
                                        </p:tgtEl>
                                      </p:cBhvr>
                                    </p:animEffect>
                                    <p:anim calcmode="lin" valueType="num">
                                      <p:cBhvr>
                                        <p:cTn id="14" dur="1000" fill="hold"/>
                                        <p:tgtEl>
                                          <p:spTgt spid="173062"/>
                                        </p:tgtEl>
                                        <p:attrNameLst>
                                          <p:attrName>ppt_x</p:attrName>
                                        </p:attrNameLst>
                                      </p:cBhvr>
                                      <p:tavLst>
                                        <p:tav tm="0">
                                          <p:val>
                                            <p:strVal val="#ppt_x"/>
                                          </p:val>
                                        </p:tav>
                                        <p:tav tm="100000">
                                          <p:val>
                                            <p:strVal val="#ppt_x"/>
                                          </p:val>
                                        </p:tav>
                                      </p:tavLst>
                                    </p:anim>
                                    <p:anim calcmode="lin" valueType="num">
                                      <p:cBhvr>
                                        <p:cTn id="15" dur="1000" fill="hold"/>
                                        <p:tgtEl>
                                          <p:spTgt spid="1730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8" grpId="0"/>
      <p:bldDgm spid="17306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WordArt 3"/>
          <p:cNvSpPr>
            <a:spLocks noChangeArrowheads="1" noChangeShapeType="1" noTextEdit="1"/>
          </p:cNvSpPr>
          <p:nvPr/>
        </p:nvSpPr>
        <p:spPr bwMode="auto">
          <a:xfrm rot="875492">
            <a:off x="1831975" y="2012950"/>
            <a:ext cx="6053138" cy="2817813"/>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أولاً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مفهوم الثقافة</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083"/>
                                        </p:tgtEl>
                                        <p:attrNameLst>
                                          <p:attrName>style.visibility</p:attrName>
                                        </p:attrNameLst>
                                      </p:cBhvr>
                                      <p:to>
                                        <p:strVal val="visible"/>
                                      </p:to>
                                    </p:set>
                                    <p:animEffect transition="in" filter="checkerboard(across)">
                                      <p:cBhvr>
                                        <p:cTn id="7" dur="500"/>
                                        <p:tgtEl>
                                          <p:spTgt spid="174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Rot="1" noChangeArrowheads="1"/>
          </p:cNvSpPr>
          <p:nvPr/>
        </p:nvSpPr>
        <p:spPr bwMode="auto">
          <a:xfrm>
            <a:off x="0" y="-242888"/>
            <a:ext cx="9144000" cy="2565401"/>
          </a:xfrm>
          <a:prstGeom prst="rect">
            <a:avLst/>
          </a:prstGeom>
          <a:noFill/>
          <a:ln w="9525">
            <a:noFill/>
            <a:miter lim="800000"/>
            <a:headEnd/>
            <a:tailEnd/>
          </a:ln>
        </p:spPr>
        <p:txBody>
          <a:bodyPr anchor="ctr"/>
          <a:lstStyle/>
          <a:p>
            <a:r>
              <a:rPr lang="ar-SA" sz="4400" b="0">
                <a:solidFill>
                  <a:schemeClr val="tx2"/>
                </a:solidFill>
              </a:rPr>
              <a:t> </a:t>
            </a:r>
            <a:r>
              <a:rPr lang="ar-SA" sz="3600" u="sng">
                <a:solidFill>
                  <a:srgbClr val="FF3300"/>
                </a:solidFill>
              </a:rPr>
              <a:t>وهذا وقد وضع علماء الاجتماع و الأنثروبولوجيا عدة تعاريف لمفهوم الثقافة ، كل بطريقته الخاصة . ونستعرض فيما يلي بعض هذه التعريفات على  سبيل الإلمام بوجهات النظر المختلفة .</a:t>
            </a:r>
            <a:endParaRPr lang="en-US" sz="3600" u="sng">
              <a:solidFill>
                <a:srgbClr val="FF3300"/>
              </a:solidFill>
            </a:endParaRPr>
          </a:p>
        </p:txBody>
      </p:sp>
      <p:graphicFrame>
        <p:nvGraphicFramePr>
          <p:cNvPr id="175109" name="Organization Chart 5"/>
          <p:cNvGraphicFramePr>
            <a:graphicFrameLocks/>
          </p:cNvGraphicFramePr>
          <p:nvPr/>
        </p:nvGraphicFramePr>
        <p:xfrm>
          <a:off x="0" y="2492375"/>
          <a:ext cx="9144000" cy="4365625"/>
        </p:xfrm>
        <a:graphic>
          <a:graphicData uri="http://schemas.openxmlformats.org/drawingml/2006/compatibility">
            <com:legacyDrawing xmlns:com="http://schemas.openxmlformats.org/drawingml/2006/compatibility" spid="_x0000_s4098"/>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5106"/>
                                        </p:tgtEl>
                                        <p:attrNameLst>
                                          <p:attrName>style.visibility</p:attrName>
                                        </p:attrNameLst>
                                      </p:cBhvr>
                                      <p:to>
                                        <p:strVal val="visible"/>
                                      </p:to>
                                    </p:set>
                                    <p:animEffect transition="in" filter="box(in)">
                                      <p:cBhvr>
                                        <p:cTn id="7" dur="500"/>
                                        <p:tgtEl>
                                          <p:spTgt spid="175106"/>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75109"/>
                                        </p:tgtEl>
                                        <p:attrNameLst>
                                          <p:attrName>style.visibility</p:attrName>
                                        </p:attrNameLst>
                                      </p:cBhvr>
                                      <p:to>
                                        <p:strVal val="visible"/>
                                      </p:to>
                                    </p:set>
                                    <p:anim calcmode="lin" valueType="num">
                                      <p:cBhvr>
                                        <p:cTn id="12" dur="500" fill="hold"/>
                                        <p:tgtEl>
                                          <p:spTgt spid="175109"/>
                                        </p:tgtEl>
                                        <p:attrNameLst>
                                          <p:attrName>ppt_w</p:attrName>
                                        </p:attrNameLst>
                                      </p:cBhvr>
                                      <p:tavLst>
                                        <p:tav tm="0">
                                          <p:val>
                                            <p:fltVal val="0"/>
                                          </p:val>
                                        </p:tav>
                                        <p:tav tm="100000">
                                          <p:val>
                                            <p:strVal val="#ppt_w"/>
                                          </p:val>
                                        </p:tav>
                                      </p:tavLst>
                                    </p:anim>
                                    <p:anim calcmode="lin" valueType="num">
                                      <p:cBhvr>
                                        <p:cTn id="13" dur="500" fill="hold"/>
                                        <p:tgtEl>
                                          <p:spTgt spid="17510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p:bldDgm spid="17510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1" name="WordArt 3"/>
          <p:cNvSpPr>
            <a:spLocks noChangeArrowheads="1" noChangeShapeType="1" noTextEdit="1"/>
          </p:cNvSpPr>
          <p:nvPr/>
        </p:nvSpPr>
        <p:spPr bwMode="auto">
          <a:xfrm rot="875492">
            <a:off x="1619250" y="1916113"/>
            <a:ext cx="5949950" cy="3019425"/>
          </a:xfrm>
          <a:prstGeom prst="rect">
            <a:avLst/>
          </a:prstGeom>
        </p:spPr>
        <p:txBody>
          <a:bodyPr wrap="none" fromWordArt="1">
            <a:prstTxWarp prst="textPlain">
              <a:avLst>
                <a:gd name="adj" fmla="val 50000"/>
              </a:avLst>
            </a:prstTxWarp>
          </a:bodyPr>
          <a:lstStyle/>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ثانياً : </a:t>
            </a:r>
          </a:p>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خصائص الثقافة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6131"/>
                                        </p:tgtEl>
                                        <p:attrNameLst>
                                          <p:attrName>style.visibility</p:attrName>
                                        </p:attrNameLst>
                                      </p:cBhvr>
                                      <p:to>
                                        <p:strVal val="visible"/>
                                      </p:to>
                                    </p:set>
                                    <p:animEffect transition="in" filter="checkerboard(across)">
                                      <p:cBhvr>
                                        <p:cTn id="7" dur="500"/>
                                        <p:tgtEl>
                                          <p:spTgt spid="176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Rot="1" noChangeArrowheads="1"/>
          </p:cNvSpPr>
          <p:nvPr/>
        </p:nvSpPr>
        <p:spPr bwMode="auto">
          <a:xfrm>
            <a:off x="0" y="0"/>
            <a:ext cx="9144000" cy="863600"/>
          </a:xfrm>
          <a:prstGeom prst="rect">
            <a:avLst/>
          </a:prstGeom>
          <a:noFill/>
          <a:ln w="9525">
            <a:noFill/>
            <a:miter lim="800000"/>
            <a:headEnd/>
            <a:tailEnd/>
          </a:ln>
        </p:spPr>
        <p:txBody>
          <a:bodyPr anchor="ctr"/>
          <a:lstStyle/>
          <a:p>
            <a:r>
              <a:rPr lang="ar-SA" sz="4400" u="sng">
                <a:solidFill>
                  <a:srgbClr val="FF3300"/>
                </a:solidFill>
              </a:rPr>
              <a:t>ثانياً : خصائص الثقافة</a:t>
            </a:r>
            <a:r>
              <a:rPr lang="ar-SA" sz="4400" b="0">
                <a:solidFill>
                  <a:schemeClr val="tx2"/>
                </a:solidFill>
              </a:rPr>
              <a:t> </a:t>
            </a:r>
            <a:endParaRPr lang="en-US" sz="4400" b="0">
              <a:solidFill>
                <a:schemeClr val="tx2"/>
              </a:solidFill>
            </a:endParaRPr>
          </a:p>
        </p:txBody>
      </p:sp>
      <p:sp>
        <p:nvSpPr>
          <p:cNvPr id="177155" name="Rectangle 3"/>
          <p:cNvSpPr>
            <a:spLocks noRot="1" noChangeArrowheads="1"/>
          </p:cNvSpPr>
          <p:nvPr/>
        </p:nvSpPr>
        <p:spPr bwMode="auto">
          <a:xfrm>
            <a:off x="0" y="836613"/>
            <a:ext cx="9144000" cy="1512887"/>
          </a:xfrm>
          <a:prstGeom prst="rect">
            <a:avLst/>
          </a:prstGeom>
          <a:noFill/>
          <a:ln w="9525">
            <a:noFill/>
            <a:miter lim="800000"/>
            <a:headEnd/>
            <a:tailEnd/>
          </a:ln>
        </p:spPr>
        <p:txBody>
          <a:bodyPr/>
          <a:lstStyle/>
          <a:p>
            <a:pPr marL="342900" indent="-342900" algn="r">
              <a:spcBef>
                <a:spcPct val="20000"/>
              </a:spcBef>
            </a:pPr>
            <a:r>
              <a:rPr lang="ar-SA" b="0">
                <a:solidFill>
                  <a:schemeClr val="tx1"/>
                </a:solidFill>
              </a:rPr>
              <a:t> ـ </a:t>
            </a:r>
            <a:r>
              <a:rPr lang="ar-SA">
                <a:solidFill>
                  <a:schemeClr val="tx1"/>
                </a:solidFill>
              </a:rPr>
              <a:t>من التعاريف المختلفة التي وضعها علماء الاجتماع و الأنثروبولوجيا لمفهوم الثقافة ، ومن المناقشات العلمية التي دارت حول هذه التعاريف . يمكن أن نستدل على أن الثقافة لها خصائص كثيرة متنوعة ، لعل أهمها الخصائص التالية : ـ</a:t>
            </a:r>
          </a:p>
        </p:txBody>
      </p:sp>
      <p:sp>
        <p:nvSpPr>
          <p:cNvPr id="177156" name="Rectangle 4"/>
          <p:cNvSpPr>
            <a:spLocks noRot="1" noChangeArrowheads="1"/>
          </p:cNvSpPr>
          <p:nvPr/>
        </p:nvSpPr>
        <p:spPr bwMode="auto">
          <a:xfrm>
            <a:off x="0" y="2781300"/>
            <a:ext cx="9144000" cy="863600"/>
          </a:xfrm>
          <a:prstGeom prst="rect">
            <a:avLst/>
          </a:prstGeom>
          <a:noFill/>
          <a:ln w="9525">
            <a:noFill/>
            <a:miter lim="800000"/>
            <a:headEnd/>
            <a:tailEnd/>
          </a:ln>
        </p:spPr>
        <p:txBody>
          <a:bodyPr anchor="ctr"/>
          <a:lstStyle/>
          <a:p>
            <a:pPr algn="r"/>
            <a:r>
              <a:rPr lang="ar-SA">
                <a:solidFill>
                  <a:srgbClr val="FF00FF"/>
                </a:solidFill>
              </a:rPr>
              <a:t>(أ) : الثقافة تعد ظاهرة اجتماعية .</a:t>
            </a:r>
            <a:r>
              <a:rPr lang="ar-SA" sz="4400" b="0">
                <a:solidFill>
                  <a:schemeClr val="tx2"/>
                </a:solidFill>
              </a:rPr>
              <a:t> </a:t>
            </a:r>
            <a:endParaRPr lang="en-US" sz="4400" b="0">
              <a:solidFill>
                <a:schemeClr val="tx2"/>
              </a:solidFill>
            </a:endParaRPr>
          </a:p>
        </p:txBody>
      </p:sp>
      <p:sp>
        <p:nvSpPr>
          <p:cNvPr id="177157" name="Rectangle 5"/>
          <p:cNvSpPr>
            <a:spLocks noRot="1" noChangeArrowheads="1"/>
          </p:cNvSpPr>
          <p:nvPr/>
        </p:nvSpPr>
        <p:spPr bwMode="auto">
          <a:xfrm>
            <a:off x="0" y="3644900"/>
            <a:ext cx="9144000" cy="576263"/>
          </a:xfrm>
          <a:prstGeom prst="rect">
            <a:avLst/>
          </a:prstGeom>
          <a:noFill/>
          <a:ln w="9525">
            <a:noFill/>
            <a:miter lim="800000"/>
            <a:headEnd/>
            <a:tailEnd/>
          </a:ln>
        </p:spPr>
        <p:txBody>
          <a:bodyPr/>
          <a:lstStyle/>
          <a:p>
            <a:pPr marL="342900" indent="-342900" algn="r">
              <a:spcBef>
                <a:spcPct val="20000"/>
              </a:spcBef>
            </a:pPr>
            <a:r>
              <a:rPr lang="ar-SA">
                <a:solidFill>
                  <a:srgbClr val="FF00FF"/>
                </a:solidFill>
              </a:rPr>
              <a:t>(ب)</a:t>
            </a:r>
            <a:r>
              <a:rPr lang="ar-SA" b="0">
                <a:solidFill>
                  <a:srgbClr val="FF00FF"/>
                </a:solidFill>
              </a:rPr>
              <a:t> </a:t>
            </a:r>
            <a:r>
              <a:rPr lang="ar-SA">
                <a:solidFill>
                  <a:srgbClr val="FF00FF"/>
                </a:solidFill>
              </a:rPr>
              <a:t>الثقافة تتميز بالاستمرار</a:t>
            </a:r>
            <a:r>
              <a:rPr lang="ar-SA" b="0">
                <a:solidFill>
                  <a:srgbClr val="FF00FF"/>
                </a:solidFill>
              </a:rPr>
              <a:t> .</a:t>
            </a:r>
          </a:p>
        </p:txBody>
      </p:sp>
      <p:sp>
        <p:nvSpPr>
          <p:cNvPr id="177158" name="Rectangle 6"/>
          <p:cNvSpPr>
            <a:spLocks noRot="1" noChangeArrowheads="1"/>
          </p:cNvSpPr>
          <p:nvPr/>
        </p:nvSpPr>
        <p:spPr bwMode="auto">
          <a:xfrm>
            <a:off x="0" y="4221163"/>
            <a:ext cx="9144000" cy="576262"/>
          </a:xfrm>
          <a:prstGeom prst="rect">
            <a:avLst/>
          </a:prstGeom>
          <a:noFill/>
          <a:ln w="9525">
            <a:noFill/>
            <a:miter lim="800000"/>
            <a:headEnd/>
            <a:tailEnd/>
          </a:ln>
        </p:spPr>
        <p:txBody>
          <a:bodyPr/>
          <a:lstStyle/>
          <a:p>
            <a:pPr marL="342900" indent="-342900" algn="r">
              <a:spcBef>
                <a:spcPct val="20000"/>
              </a:spcBef>
            </a:pPr>
            <a:r>
              <a:rPr lang="ar-SA">
                <a:solidFill>
                  <a:srgbClr val="FF00FF"/>
                </a:solidFill>
              </a:rPr>
              <a:t>(ج)</a:t>
            </a:r>
            <a:r>
              <a:rPr lang="ar-SA" b="0">
                <a:solidFill>
                  <a:srgbClr val="FF00FF"/>
                </a:solidFill>
              </a:rPr>
              <a:t> </a:t>
            </a:r>
            <a:r>
              <a:rPr lang="ar-SA">
                <a:solidFill>
                  <a:srgbClr val="FF00FF"/>
                </a:solidFill>
              </a:rPr>
              <a:t>الثقافة تعتمد على وجود الرموز</a:t>
            </a:r>
            <a:r>
              <a:rPr lang="ar-SA" b="0">
                <a:solidFill>
                  <a:srgbClr val="FF00FF"/>
                </a:solidFill>
              </a:rPr>
              <a:t> .</a:t>
            </a:r>
          </a:p>
        </p:txBody>
      </p:sp>
      <p:sp>
        <p:nvSpPr>
          <p:cNvPr id="177160" name="Rectangle 8"/>
          <p:cNvSpPr>
            <a:spLocks noRot="1" noChangeArrowheads="1"/>
          </p:cNvSpPr>
          <p:nvPr/>
        </p:nvSpPr>
        <p:spPr bwMode="auto">
          <a:xfrm>
            <a:off x="0" y="4941888"/>
            <a:ext cx="9144000" cy="576262"/>
          </a:xfrm>
          <a:prstGeom prst="rect">
            <a:avLst/>
          </a:prstGeom>
          <a:noFill/>
          <a:ln w="9525">
            <a:noFill/>
            <a:miter lim="800000"/>
            <a:headEnd/>
            <a:tailEnd/>
          </a:ln>
        </p:spPr>
        <p:txBody>
          <a:bodyPr/>
          <a:lstStyle/>
          <a:p>
            <a:pPr marL="342900" indent="-342900" algn="r">
              <a:spcBef>
                <a:spcPct val="20000"/>
              </a:spcBef>
            </a:pPr>
            <a:r>
              <a:rPr lang="ar-SA">
                <a:solidFill>
                  <a:srgbClr val="FF00FF"/>
                </a:solidFill>
              </a:rPr>
              <a:t>(د)</a:t>
            </a:r>
            <a:r>
              <a:rPr lang="ar-SA" b="0">
                <a:solidFill>
                  <a:srgbClr val="FF00FF"/>
                </a:solidFill>
              </a:rPr>
              <a:t> </a:t>
            </a:r>
            <a:r>
              <a:rPr lang="ar-SA">
                <a:solidFill>
                  <a:srgbClr val="FF00FF"/>
                </a:solidFill>
              </a:rPr>
              <a:t>الثقافة يتم تعلمها ، بمعنى أنها مكتسبة</a:t>
            </a:r>
            <a:r>
              <a:rPr lang="ar-SA" b="0">
                <a:solidFill>
                  <a:srgbClr val="FF00FF"/>
                </a:solidFill>
              </a:rPr>
              <a:t> .</a:t>
            </a:r>
          </a:p>
        </p:txBody>
      </p:sp>
      <p:sp>
        <p:nvSpPr>
          <p:cNvPr id="177161" name="Rectangle 9"/>
          <p:cNvSpPr>
            <a:spLocks noRot="1" noChangeArrowheads="1"/>
          </p:cNvSpPr>
          <p:nvPr/>
        </p:nvSpPr>
        <p:spPr bwMode="auto">
          <a:xfrm>
            <a:off x="0" y="5661025"/>
            <a:ext cx="9144000" cy="576263"/>
          </a:xfrm>
          <a:prstGeom prst="rect">
            <a:avLst/>
          </a:prstGeom>
          <a:noFill/>
          <a:ln w="9525">
            <a:noFill/>
            <a:miter lim="800000"/>
            <a:headEnd/>
            <a:tailEnd/>
          </a:ln>
        </p:spPr>
        <p:txBody>
          <a:bodyPr/>
          <a:lstStyle/>
          <a:p>
            <a:pPr marL="342900" indent="-342900" algn="r">
              <a:spcBef>
                <a:spcPct val="20000"/>
              </a:spcBef>
            </a:pPr>
            <a:r>
              <a:rPr lang="ar-SA">
                <a:solidFill>
                  <a:srgbClr val="FF00FF"/>
                </a:solidFill>
              </a:rPr>
              <a:t>(هـ)</a:t>
            </a:r>
            <a:r>
              <a:rPr lang="ar-SA" b="0">
                <a:solidFill>
                  <a:srgbClr val="FF00FF"/>
                </a:solidFill>
              </a:rPr>
              <a:t> </a:t>
            </a:r>
            <a:r>
              <a:rPr lang="ar-SA">
                <a:solidFill>
                  <a:srgbClr val="FF00FF"/>
                </a:solidFill>
              </a:rPr>
              <a:t>إن الثقافة نسق ( </a:t>
            </a:r>
            <a:r>
              <a:rPr lang="en-US">
                <a:solidFill>
                  <a:srgbClr val="FF00FF"/>
                </a:solidFill>
              </a:rPr>
              <a:t>System</a:t>
            </a:r>
            <a:r>
              <a:rPr lang="ar-SA">
                <a:solidFill>
                  <a:srgbClr val="FF00FF"/>
                </a:solidFill>
              </a:rPr>
              <a:t> )</a:t>
            </a:r>
            <a:r>
              <a:rPr lang="ar-SA" b="0">
                <a:solidFill>
                  <a:schemeClr val="tx1"/>
                </a:solidFill>
              </a:rPr>
              <a:t> </a:t>
            </a:r>
            <a:r>
              <a:rPr lang="ar-SA" b="0">
                <a:solidFill>
                  <a:srgbClr val="FF00FF"/>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7154"/>
                                        </p:tgtEl>
                                        <p:attrNameLst>
                                          <p:attrName>style.visibility</p:attrName>
                                        </p:attrNameLst>
                                      </p:cBhvr>
                                      <p:to>
                                        <p:strVal val="visible"/>
                                      </p:to>
                                    </p:set>
                                    <p:animEffect transition="in" filter="box(in)">
                                      <p:cBhvr>
                                        <p:cTn id="7" dur="500"/>
                                        <p:tgtEl>
                                          <p:spTgt spid="17715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77155"/>
                                        </p:tgtEl>
                                        <p:attrNameLst>
                                          <p:attrName>style.visibility</p:attrName>
                                        </p:attrNameLst>
                                      </p:cBhvr>
                                      <p:to>
                                        <p:strVal val="visible"/>
                                      </p:to>
                                    </p:set>
                                    <p:animEffect transition="in" filter="diamond(in)">
                                      <p:cBhvr>
                                        <p:cTn id="12" dur="2000"/>
                                        <p:tgtEl>
                                          <p:spTgt spid="17715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77156"/>
                                        </p:tgtEl>
                                        <p:attrNameLst>
                                          <p:attrName>style.visibility</p:attrName>
                                        </p:attrNameLst>
                                      </p:cBhvr>
                                      <p:to>
                                        <p:strVal val="visible"/>
                                      </p:to>
                                    </p:set>
                                    <p:animEffect transition="in" filter="box(in)">
                                      <p:cBhvr>
                                        <p:cTn id="17" dur="500"/>
                                        <p:tgtEl>
                                          <p:spTgt spid="17715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77157"/>
                                        </p:tgtEl>
                                        <p:attrNameLst>
                                          <p:attrName>style.visibility</p:attrName>
                                        </p:attrNameLst>
                                      </p:cBhvr>
                                      <p:to>
                                        <p:strVal val="visible"/>
                                      </p:to>
                                    </p:set>
                                    <p:animEffect transition="in" filter="diamond(in)">
                                      <p:cBhvr>
                                        <p:cTn id="22" dur="2000"/>
                                        <p:tgtEl>
                                          <p:spTgt spid="177157"/>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177158"/>
                                        </p:tgtEl>
                                        <p:attrNameLst>
                                          <p:attrName>style.visibility</p:attrName>
                                        </p:attrNameLst>
                                      </p:cBhvr>
                                      <p:to>
                                        <p:strVal val="visible"/>
                                      </p:to>
                                    </p:set>
                                    <p:animEffect transition="in" filter="diamond(in)">
                                      <p:cBhvr>
                                        <p:cTn id="27" dur="2000"/>
                                        <p:tgtEl>
                                          <p:spTgt spid="177158"/>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177160"/>
                                        </p:tgtEl>
                                        <p:attrNameLst>
                                          <p:attrName>style.visibility</p:attrName>
                                        </p:attrNameLst>
                                      </p:cBhvr>
                                      <p:to>
                                        <p:strVal val="visible"/>
                                      </p:to>
                                    </p:set>
                                    <p:animEffect transition="in" filter="diamond(in)">
                                      <p:cBhvr>
                                        <p:cTn id="32" dur="2000"/>
                                        <p:tgtEl>
                                          <p:spTgt spid="177160"/>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177161"/>
                                        </p:tgtEl>
                                        <p:attrNameLst>
                                          <p:attrName>style.visibility</p:attrName>
                                        </p:attrNameLst>
                                      </p:cBhvr>
                                      <p:to>
                                        <p:strVal val="visible"/>
                                      </p:to>
                                    </p:set>
                                    <p:animEffect transition="in" filter="diamond(in)">
                                      <p:cBhvr>
                                        <p:cTn id="37" dur="2000"/>
                                        <p:tgtEl>
                                          <p:spTgt spid="177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4" grpId="0"/>
      <p:bldP spid="177155" grpId="0"/>
      <p:bldP spid="177156" grpId="0"/>
      <p:bldP spid="177157" grpId="0"/>
      <p:bldP spid="177158" grpId="0"/>
      <p:bldP spid="177160" grpId="0"/>
      <p:bldP spid="17716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فاصل ورقة ملونة "/>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78179" name="WordArt 3"/>
          <p:cNvSpPr>
            <a:spLocks noChangeArrowheads="1" noChangeShapeType="1" noTextEdit="1"/>
          </p:cNvSpPr>
          <p:nvPr/>
        </p:nvSpPr>
        <p:spPr bwMode="auto">
          <a:xfrm rot="875492">
            <a:off x="1476375" y="1989138"/>
            <a:ext cx="6053138" cy="2817812"/>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ثالثاً :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التكامل الثقافي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8179"/>
                                        </p:tgtEl>
                                        <p:attrNameLst>
                                          <p:attrName>style.visibility</p:attrName>
                                        </p:attrNameLst>
                                      </p:cBhvr>
                                      <p:to>
                                        <p:strVal val="visible"/>
                                      </p:to>
                                    </p:set>
                                    <p:animEffect transition="in" filter="checkerboard(across)">
                                      <p:cBhvr>
                                        <p:cTn id="7" dur="500"/>
                                        <p:tgtEl>
                                          <p:spTgt spid="178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Rot="1" noChangeArrowheads="1"/>
          </p:cNvSpPr>
          <p:nvPr/>
        </p:nvSpPr>
        <p:spPr bwMode="auto">
          <a:xfrm>
            <a:off x="0" y="0"/>
            <a:ext cx="9144000" cy="549275"/>
          </a:xfrm>
          <a:prstGeom prst="rect">
            <a:avLst/>
          </a:prstGeom>
          <a:noFill/>
          <a:ln w="9525">
            <a:noFill/>
            <a:miter lim="800000"/>
            <a:headEnd/>
            <a:tailEnd/>
          </a:ln>
        </p:spPr>
        <p:txBody>
          <a:bodyPr anchor="ctr"/>
          <a:lstStyle/>
          <a:p>
            <a:r>
              <a:rPr lang="ar-SA" sz="4000" u="sng">
                <a:solidFill>
                  <a:srgbClr val="FF3300"/>
                </a:solidFill>
              </a:rPr>
              <a:t>(أ): </a:t>
            </a:r>
            <a:r>
              <a:rPr lang="ar-SA" sz="4400" u="sng">
                <a:solidFill>
                  <a:srgbClr val="FF3300"/>
                </a:solidFill>
              </a:rPr>
              <a:t>العموميات الثقافية </a:t>
            </a:r>
            <a:endParaRPr lang="en-US" sz="4000" u="sng">
              <a:solidFill>
                <a:srgbClr val="FF3300"/>
              </a:solidFill>
            </a:endParaRPr>
          </a:p>
        </p:txBody>
      </p:sp>
      <p:sp>
        <p:nvSpPr>
          <p:cNvPr id="179206" name="Rectangle 6"/>
          <p:cNvSpPr>
            <a:spLocks noRot="1" noChangeArrowheads="1"/>
          </p:cNvSpPr>
          <p:nvPr/>
        </p:nvSpPr>
        <p:spPr bwMode="auto">
          <a:xfrm>
            <a:off x="179388" y="620713"/>
            <a:ext cx="8964612" cy="836612"/>
          </a:xfrm>
          <a:prstGeom prst="rect">
            <a:avLst/>
          </a:prstGeom>
          <a:noFill/>
          <a:ln w="9525">
            <a:noFill/>
            <a:miter lim="800000"/>
            <a:headEnd/>
            <a:tailEnd/>
          </a:ln>
        </p:spPr>
        <p:txBody>
          <a:bodyPr anchor="ctr"/>
          <a:lstStyle/>
          <a:p>
            <a:r>
              <a:rPr lang="ar-SA" sz="4000" u="sng">
                <a:solidFill>
                  <a:srgbClr val="FF3300"/>
                </a:solidFill>
              </a:rPr>
              <a:t>(ب): رؤية بعض العلماء حول التكامل الثقافي </a:t>
            </a:r>
            <a:endParaRPr lang="en-US" sz="4400" u="sng">
              <a:solidFill>
                <a:srgbClr val="FF3300"/>
              </a:solidFill>
            </a:endParaRPr>
          </a:p>
        </p:txBody>
      </p:sp>
      <p:sp>
        <p:nvSpPr>
          <p:cNvPr id="179207" name="Rectangle 7"/>
          <p:cNvSpPr>
            <a:spLocks noRot="1" noChangeArrowheads="1"/>
          </p:cNvSpPr>
          <p:nvPr/>
        </p:nvSpPr>
        <p:spPr bwMode="auto">
          <a:xfrm>
            <a:off x="0" y="1341438"/>
            <a:ext cx="9144000" cy="395287"/>
          </a:xfrm>
          <a:prstGeom prst="rect">
            <a:avLst/>
          </a:prstGeom>
          <a:noFill/>
          <a:ln w="9525">
            <a:noFill/>
            <a:miter lim="800000"/>
            <a:headEnd/>
            <a:tailEnd/>
          </a:ln>
        </p:spPr>
        <p:txBody>
          <a:bodyPr anchor="ctr"/>
          <a:lstStyle/>
          <a:p>
            <a:r>
              <a:rPr lang="ar-SA" sz="4400" u="sng">
                <a:solidFill>
                  <a:srgbClr val="FF3300"/>
                </a:solidFill>
              </a:rPr>
              <a:t> </a:t>
            </a:r>
            <a:r>
              <a:rPr lang="ar-SA" sz="4000" u="sng">
                <a:solidFill>
                  <a:srgbClr val="FF3300"/>
                </a:solidFill>
              </a:rPr>
              <a:t>(ج): مفهوم التكامل الثقافي داخل المجتمعات</a:t>
            </a:r>
            <a:r>
              <a:rPr lang="en-US" sz="4400" b="0">
                <a:solidFill>
                  <a:schemeClr val="tx2"/>
                </a:solidFill>
              </a:rPr>
              <a:t> </a:t>
            </a:r>
          </a:p>
        </p:txBody>
      </p:sp>
      <p:sp>
        <p:nvSpPr>
          <p:cNvPr id="179208" name="Rectangle 8"/>
          <p:cNvSpPr>
            <a:spLocks noRot="1" noChangeArrowheads="1"/>
          </p:cNvSpPr>
          <p:nvPr/>
        </p:nvSpPr>
        <p:spPr bwMode="auto">
          <a:xfrm>
            <a:off x="-252413" y="1700213"/>
            <a:ext cx="9396413" cy="836612"/>
          </a:xfrm>
          <a:prstGeom prst="rect">
            <a:avLst/>
          </a:prstGeom>
          <a:noFill/>
          <a:ln w="9525">
            <a:noFill/>
            <a:miter lim="800000"/>
            <a:headEnd/>
            <a:tailEnd/>
          </a:ln>
        </p:spPr>
        <p:txBody>
          <a:bodyPr anchor="ctr"/>
          <a:lstStyle/>
          <a:p>
            <a:r>
              <a:rPr lang="ar-SA" sz="4000" u="sng">
                <a:solidFill>
                  <a:srgbClr val="FF3300"/>
                </a:solidFill>
              </a:rPr>
              <a:t>(د): أنواع </a:t>
            </a:r>
            <a:r>
              <a:rPr lang="ar-SA" sz="4400" u="sng">
                <a:solidFill>
                  <a:srgbClr val="FF3300"/>
                </a:solidFill>
              </a:rPr>
              <a:t>الثقافات</a:t>
            </a:r>
            <a:endParaRPr lang="en-US" sz="4400" b="0">
              <a:solidFill>
                <a:schemeClr val="tx2"/>
              </a:solidFill>
            </a:endParaRPr>
          </a:p>
        </p:txBody>
      </p:sp>
      <p:graphicFrame>
        <p:nvGraphicFramePr>
          <p:cNvPr id="179209" name="Organization Chart 9"/>
          <p:cNvGraphicFramePr>
            <a:graphicFrameLocks noChangeAspect="1"/>
          </p:cNvGraphicFramePr>
          <p:nvPr/>
        </p:nvGraphicFramePr>
        <p:xfrm>
          <a:off x="0" y="2781300"/>
          <a:ext cx="9144000" cy="4076700"/>
        </p:xfrm>
        <a:graphic>
          <a:graphicData uri="http://schemas.openxmlformats.org/drawingml/2006/compatibility">
            <com:legacyDrawing xmlns:com="http://schemas.openxmlformats.org/drawingml/2006/compatibility" spid="_x0000_s5122"/>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9202"/>
                                        </p:tgtEl>
                                        <p:attrNameLst>
                                          <p:attrName>style.visibility</p:attrName>
                                        </p:attrNameLst>
                                      </p:cBhvr>
                                      <p:to>
                                        <p:strVal val="visible"/>
                                      </p:to>
                                    </p:set>
                                    <p:animEffect transition="in" filter="box(in)">
                                      <p:cBhvr>
                                        <p:cTn id="7" dur="500"/>
                                        <p:tgtEl>
                                          <p:spTgt spid="17920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79206"/>
                                        </p:tgtEl>
                                        <p:attrNameLst>
                                          <p:attrName>style.visibility</p:attrName>
                                        </p:attrNameLst>
                                      </p:cBhvr>
                                      <p:to>
                                        <p:strVal val="visible"/>
                                      </p:to>
                                    </p:set>
                                    <p:animEffect transition="in" filter="box(in)">
                                      <p:cBhvr>
                                        <p:cTn id="12" dur="500"/>
                                        <p:tgtEl>
                                          <p:spTgt spid="17920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79207"/>
                                        </p:tgtEl>
                                        <p:attrNameLst>
                                          <p:attrName>style.visibility</p:attrName>
                                        </p:attrNameLst>
                                      </p:cBhvr>
                                      <p:to>
                                        <p:strVal val="visible"/>
                                      </p:to>
                                    </p:set>
                                    <p:animEffect transition="in" filter="box(in)">
                                      <p:cBhvr>
                                        <p:cTn id="17" dur="500"/>
                                        <p:tgtEl>
                                          <p:spTgt spid="17920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79208"/>
                                        </p:tgtEl>
                                        <p:attrNameLst>
                                          <p:attrName>style.visibility</p:attrName>
                                        </p:attrNameLst>
                                      </p:cBhvr>
                                      <p:to>
                                        <p:strVal val="visible"/>
                                      </p:to>
                                    </p:set>
                                    <p:animEffect transition="in" filter="box(in)">
                                      <p:cBhvr>
                                        <p:cTn id="22" dur="500"/>
                                        <p:tgtEl>
                                          <p:spTgt spid="17920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7920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grpId="1" nodeType="clickEffect">
                                  <p:stCondLst>
                                    <p:cond delay="0"/>
                                  </p:stCondLst>
                                  <p:childTnLst>
                                    <p:set>
                                      <p:cBhvr>
                                        <p:cTn id="30" dur="1" fill="hold">
                                          <p:stCondLst>
                                            <p:cond delay="0"/>
                                          </p:stCondLst>
                                        </p:cTn>
                                        <p:tgtEl>
                                          <p:spTgt spid="179209"/>
                                        </p:tgtEl>
                                        <p:attrNameLst>
                                          <p:attrName>style.visibility</p:attrName>
                                        </p:attrNameLst>
                                      </p:cBhvr>
                                      <p:to>
                                        <p:strVal val="visible"/>
                                      </p:to>
                                    </p:set>
                                    <p:anim calcmode="lin" valueType="num">
                                      <p:cBhvr>
                                        <p:cTn id="31" dur="500" fill="hold"/>
                                        <p:tgtEl>
                                          <p:spTgt spid="179209"/>
                                        </p:tgtEl>
                                        <p:attrNameLst>
                                          <p:attrName>ppt_w</p:attrName>
                                        </p:attrNameLst>
                                      </p:cBhvr>
                                      <p:tavLst>
                                        <p:tav tm="0">
                                          <p:val>
                                            <p:fltVal val="0"/>
                                          </p:val>
                                        </p:tav>
                                        <p:tav tm="100000">
                                          <p:val>
                                            <p:strVal val="#ppt_w"/>
                                          </p:val>
                                        </p:tav>
                                      </p:tavLst>
                                    </p:anim>
                                    <p:anim calcmode="lin" valueType="num">
                                      <p:cBhvr>
                                        <p:cTn id="32" dur="500" fill="hold"/>
                                        <p:tgtEl>
                                          <p:spTgt spid="179209"/>
                                        </p:tgtEl>
                                        <p:attrNameLst>
                                          <p:attrName>ppt_h</p:attrName>
                                        </p:attrNameLst>
                                      </p:cBhvr>
                                      <p:tavLst>
                                        <p:tav tm="0">
                                          <p:val>
                                            <p:fltVal val="0"/>
                                          </p:val>
                                        </p:tav>
                                        <p:tav tm="100000">
                                          <p:val>
                                            <p:strVal val="#ppt_h"/>
                                          </p:val>
                                        </p:tav>
                                      </p:tavLst>
                                    </p:anim>
                                    <p:animEffect transition="in" filter="fade">
                                      <p:cBhvr>
                                        <p:cTn id="33" dur="500"/>
                                        <p:tgtEl>
                                          <p:spTgt spid="179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2" grpId="0"/>
      <p:bldP spid="179206" grpId="0"/>
      <p:bldP spid="179207" grpId="0"/>
      <p:bldP spid="179208" grpId="0"/>
      <p:bldDgm spid="179209" grpId="0"/>
      <p:bldDgm spid="179209" grpId="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WordArt 3"/>
          <p:cNvSpPr>
            <a:spLocks noChangeArrowheads="1" noChangeShapeType="1" noTextEdit="1"/>
          </p:cNvSpPr>
          <p:nvPr/>
        </p:nvSpPr>
        <p:spPr bwMode="auto">
          <a:xfrm rot="875492">
            <a:off x="1692275" y="1484313"/>
            <a:ext cx="5849938" cy="3822700"/>
          </a:xfrm>
          <a:prstGeom prst="rect">
            <a:avLst/>
          </a:prstGeom>
        </p:spPr>
        <p:txBody>
          <a:bodyPr wrap="none" fromWordArt="1">
            <a:prstTxWarp prst="textPlain">
              <a:avLst>
                <a:gd name="adj" fmla="val 51417"/>
              </a:avLst>
            </a:prstTxWarp>
          </a:bodyPr>
          <a:lstStyle/>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أسئلة على الفصل الرابع</a:t>
            </a:r>
          </a:p>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الثقافة</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Rot="1" noChangeArrowheads="1"/>
          </p:cNvSpPr>
          <p:nvPr/>
        </p:nvSpPr>
        <p:spPr bwMode="auto">
          <a:xfrm>
            <a:off x="0" y="-474663"/>
            <a:ext cx="9144000" cy="1555751"/>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 ما المقصود بالثقافة  ؟</a:t>
            </a:r>
            <a:endParaRPr lang="en-US" sz="3600">
              <a:solidFill>
                <a:schemeClr val="tx1"/>
              </a:solidFill>
              <a:effectLst>
                <a:outerShdw blurRad="38100" dist="38100" dir="2700000" algn="tl">
                  <a:srgbClr val="C0C0C0"/>
                </a:outerShdw>
              </a:effectLst>
            </a:endParaRPr>
          </a:p>
        </p:txBody>
      </p:sp>
      <p:sp>
        <p:nvSpPr>
          <p:cNvPr id="216067" name="Rectangle 3"/>
          <p:cNvSpPr>
            <a:spLocks noRot="1" noChangeArrowheads="1"/>
          </p:cNvSpPr>
          <p:nvPr/>
        </p:nvSpPr>
        <p:spPr bwMode="auto">
          <a:xfrm>
            <a:off x="-180975" y="620713"/>
            <a:ext cx="9324975" cy="6477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س2:</a:t>
            </a:r>
            <a:r>
              <a:rPr lang="ar-SA" sz="3600">
                <a:solidFill>
                  <a:schemeClr val="tx1"/>
                </a:solidFill>
              </a:rPr>
              <a:t> </a:t>
            </a:r>
            <a:r>
              <a:rPr lang="ar-SA" sz="3600">
                <a:solidFill>
                  <a:schemeClr val="tx1"/>
                </a:solidFill>
                <a:effectLst>
                  <a:outerShdw blurRad="38100" dist="38100" dir="2700000" algn="tl">
                    <a:srgbClr val="C0C0C0"/>
                  </a:outerShdw>
                </a:effectLst>
              </a:rPr>
              <a:t>اشرحي تطور مفهوم الثقافة ؟</a:t>
            </a:r>
            <a:endParaRPr lang="en-US" sz="3600">
              <a:solidFill>
                <a:schemeClr val="tx2"/>
              </a:solidFill>
              <a:effectLst>
                <a:outerShdw blurRad="38100" dist="38100" dir="2700000" algn="tl">
                  <a:srgbClr val="C0C0C0"/>
                </a:outerShdw>
              </a:effectLst>
            </a:endParaRPr>
          </a:p>
        </p:txBody>
      </p:sp>
      <p:sp>
        <p:nvSpPr>
          <p:cNvPr id="216068" name="Rectangle 4"/>
          <p:cNvSpPr>
            <a:spLocks noRot="1" noChangeArrowheads="1"/>
          </p:cNvSpPr>
          <p:nvPr/>
        </p:nvSpPr>
        <p:spPr bwMode="auto">
          <a:xfrm>
            <a:off x="393700" y="1309688"/>
            <a:ext cx="8750300" cy="750887"/>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س4:</a:t>
            </a:r>
            <a:r>
              <a:rPr lang="ar-SA" sz="3600">
                <a:solidFill>
                  <a:schemeClr val="tx1"/>
                </a:solidFill>
              </a:rPr>
              <a:t> </a:t>
            </a:r>
            <a:r>
              <a:rPr lang="ar-SA" sz="3600">
                <a:solidFill>
                  <a:schemeClr val="tx1"/>
                </a:solidFill>
                <a:effectLst>
                  <a:outerShdw blurRad="38100" dist="38100" dir="2700000" algn="tl">
                    <a:srgbClr val="C0C0C0"/>
                  </a:outerShdw>
                </a:effectLst>
              </a:rPr>
              <a:t>اذكري خصائص الثقافة</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6069" name="Rectangle 5"/>
          <p:cNvSpPr>
            <a:spLocks noRot="1" noChangeArrowheads="1"/>
          </p:cNvSpPr>
          <p:nvPr/>
        </p:nvSpPr>
        <p:spPr bwMode="auto">
          <a:xfrm>
            <a:off x="0" y="2117725"/>
            <a:ext cx="9144000" cy="735013"/>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س5:</a:t>
            </a:r>
            <a:r>
              <a:rPr lang="ar-SA" sz="3600">
                <a:solidFill>
                  <a:schemeClr val="tx1"/>
                </a:solidFill>
                <a:effectLst>
                  <a:outerShdw blurRad="38100" dist="38100" dir="2700000" algn="tl">
                    <a:srgbClr val="C0C0C0"/>
                  </a:outerShdw>
                </a:effectLst>
              </a:rPr>
              <a:t> </a:t>
            </a:r>
            <a:r>
              <a:rPr lang="ar-EG" sz="3600">
                <a:solidFill>
                  <a:schemeClr val="tx1"/>
                </a:solidFill>
                <a:effectLst>
                  <a:outerShdw blurRad="38100" dist="38100" dir="2700000" algn="tl">
                    <a:srgbClr val="C0C0C0"/>
                  </a:outerShdw>
                </a:effectLst>
              </a:rPr>
              <a:t>وضحي أهم</a:t>
            </a:r>
            <a:r>
              <a:rPr lang="ar-SA" sz="3600">
                <a:solidFill>
                  <a:schemeClr val="tx1"/>
                </a:solidFill>
                <a:effectLst>
                  <a:outerShdw blurRad="38100" dist="38100" dir="2700000" algn="tl">
                    <a:srgbClr val="C0C0C0"/>
                  </a:outerShdw>
                </a:effectLst>
              </a:rPr>
              <a:t> خصائص الثقافة</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6070" name="Rectangle 6"/>
          <p:cNvSpPr>
            <a:spLocks noRot="1" noChangeArrowheads="1"/>
          </p:cNvSpPr>
          <p:nvPr/>
        </p:nvSpPr>
        <p:spPr bwMode="auto">
          <a:xfrm>
            <a:off x="-180975" y="2781300"/>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س6:</a:t>
            </a:r>
            <a:r>
              <a:rPr lang="ar-SA" sz="3600">
                <a:solidFill>
                  <a:schemeClr val="tx1"/>
                </a:solidFill>
              </a:rPr>
              <a:t> </a:t>
            </a:r>
            <a:r>
              <a:rPr lang="ar-SA" sz="3600">
                <a:solidFill>
                  <a:schemeClr val="tx1"/>
                </a:solidFill>
                <a:effectLst>
                  <a:outerShdw blurRad="38100" dist="38100" dir="2700000" algn="tl">
                    <a:srgbClr val="C0C0C0"/>
                  </a:outerShdw>
                </a:effectLst>
              </a:rPr>
              <a:t>ما المقصود بمفهوم</a:t>
            </a:r>
            <a:r>
              <a:rPr lang="ar-SA" sz="4000">
                <a:solidFill>
                  <a:schemeClr val="tx1"/>
                </a:solidFill>
                <a:effectLst>
                  <a:outerShdw blurRad="38100" dist="38100" dir="2700000" algn="tl">
                    <a:srgbClr val="C0C0C0"/>
                  </a:outerShdw>
                </a:effectLst>
              </a:rPr>
              <a:t> العموميات</a:t>
            </a:r>
            <a:r>
              <a:rPr lang="ar-SA" sz="4000">
                <a:solidFill>
                  <a:srgbClr val="FF3300"/>
                </a:solidFill>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6071" name="Rectangle 7"/>
          <p:cNvSpPr>
            <a:spLocks noRot="1" noChangeArrowheads="1"/>
          </p:cNvSpPr>
          <p:nvPr/>
        </p:nvSpPr>
        <p:spPr bwMode="auto">
          <a:xfrm>
            <a:off x="-146050" y="3500438"/>
            <a:ext cx="9290050" cy="187325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س7:</a:t>
            </a:r>
            <a:r>
              <a:rPr lang="ar-SA" sz="3600">
                <a:solidFill>
                  <a:schemeClr val="tx1"/>
                </a:solidFill>
                <a:effectLst>
                  <a:outerShdw blurRad="38100" dist="38100" dir="2700000" algn="tl">
                    <a:srgbClr val="C0C0C0"/>
                  </a:outerShdw>
                </a:effectLst>
              </a:rPr>
              <a:t> ” </a:t>
            </a:r>
            <a:r>
              <a:rPr lang="ar-SA" sz="3600">
                <a:solidFill>
                  <a:schemeClr val="tx2"/>
                </a:solidFill>
                <a:effectLst>
                  <a:outerShdw blurRad="38100" dist="38100" dir="2700000" algn="tl">
                    <a:srgbClr val="C0C0C0"/>
                  </a:outerShdw>
                </a:effectLst>
              </a:rPr>
              <a:t>المجتمعات توجد اختلافات ثقافية متعددة بين سكانها الذين يتباينون من حيث الدين والمهنة</a:t>
            </a:r>
            <a:r>
              <a:rPr lang="ar-SA" sz="3600">
                <a:solidFill>
                  <a:schemeClr val="tx2"/>
                </a:solidFill>
              </a:rPr>
              <a:t> </a:t>
            </a:r>
            <a:r>
              <a:rPr lang="ar-SA" sz="3600">
                <a:solidFill>
                  <a:schemeClr val="tx2"/>
                </a:solidFill>
                <a:effectLst>
                  <a:outerShdw blurRad="38100" dist="38100" dir="2700000" algn="tl">
                    <a:srgbClr val="C0C0C0"/>
                  </a:outerShdw>
                </a:effectLst>
              </a:rPr>
              <a:t>” اشرحي هذه العبارة مع توضيح وخصائص الثقافة والتكامل الثقافي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6072" name="Rectangle 8"/>
          <p:cNvSpPr>
            <a:spLocks noRot="1" noChangeArrowheads="1"/>
          </p:cNvSpPr>
          <p:nvPr/>
        </p:nvSpPr>
        <p:spPr bwMode="auto">
          <a:xfrm>
            <a:off x="539750" y="5229225"/>
            <a:ext cx="8750300" cy="790575"/>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س8:</a:t>
            </a:r>
            <a:r>
              <a:rPr lang="ar-SA" sz="3600">
                <a:solidFill>
                  <a:schemeClr val="tx1"/>
                </a:solidFill>
              </a:rPr>
              <a:t> </a:t>
            </a:r>
            <a:r>
              <a:rPr lang="ar-SA" sz="3600">
                <a:solidFill>
                  <a:schemeClr val="tx1"/>
                </a:solidFill>
                <a:effectLst>
                  <a:outerShdw blurRad="38100" dist="38100" dir="2700000" algn="tl">
                    <a:srgbClr val="C0C0C0"/>
                  </a:outerShdw>
                </a:effectLst>
              </a:rPr>
              <a:t>اذكري أنواع الثقافات</a:t>
            </a:r>
            <a:r>
              <a:rPr lang="ar-SA" sz="4000">
                <a:solidFill>
                  <a:srgbClr val="FF3300"/>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16066">
                                            <p:txEl>
                                              <p:pRg st="0" end="0"/>
                                            </p:txEl>
                                          </p:spTgt>
                                        </p:tgtEl>
                                        <p:attrNameLst>
                                          <p:attrName>style.visibility</p:attrName>
                                        </p:attrNameLst>
                                      </p:cBhvr>
                                      <p:to>
                                        <p:strVal val="visible"/>
                                      </p:to>
                                    </p:set>
                                    <p:animEffect transition="in" filter="box(in)">
                                      <p:cBhvr>
                                        <p:cTn id="7" dur="500"/>
                                        <p:tgtEl>
                                          <p:spTgt spid="2160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16067">
                                            <p:txEl>
                                              <p:pRg st="0" end="0"/>
                                            </p:txEl>
                                          </p:spTgt>
                                        </p:tgtEl>
                                        <p:attrNameLst>
                                          <p:attrName>style.visibility</p:attrName>
                                        </p:attrNameLst>
                                      </p:cBhvr>
                                      <p:to>
                                        <p:strVal val="visible"/>
                                      </p:to>
                                    </p:set>
                                    <p:animEffect transition="in" filter="box(in)">
                                      <p:cBhvr>
                                        <p:cTn id="12" dur="500"/>
                                        <p:tgtEl>
                                          <p:spTgt spid="2160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16068"/>
                                        </p:tgtEl>
                                        <p:attrNameLst>
                                          <p:attrName>style.visibility</p:attrName>
                                        </p:attrNameLst>
                                      </p:cBhvr>
                                      <p:to>
                                        <p:strVal val="visible"/>
                                      </p:to>
                                    </p:set>
                                    <p:animEffect transition="in" filter="box(in)">
                                      <p:cBhvr>
                                        <p:cTn id="17" dur="500"/>
                                        <p:tgtEl>
                                          <p:spTgt spid="216068"/>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216069">
                                            <p:txEl>
                                              <p:pRg st="0" end="0"/>
                                            </p:txEl>
                                          </p:spTgt>
                                        </p:tgtEl>
                                        <p:attrNameLst>
                                          <p:attrName>style.visibility</p:attrName>
                                        </p:attrNameLst>
                                      </p:cBhvr>
                                      <p:to>
                                        <p:strVal val="visible"/>
                                      </p:to>
                                    </p:set>
                                    <p:animEffect transition="in" filter="wedge">
                                      <p:cBhvr>
                                        <p:cTn id="22" dur="2000"/>
                                        <p:tgtEl>
                                          <p:spTgt spid="21606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16070">
                                            <p:txEl>
                                              <p:pRg st="0" end="0"/>
                                            </p:txEl>
                                          </p:spTgt>
                                        </p:tgtEl>
                                        <p:attrNameLst>
                                          <p:attrName>style.visibility</p:attrName>
                                        </p:attrNameLst>
                                      </p:cBhvr>
                                      <p:to>
                                        <p:strVal val="visible"/>
                                      </p:to>
                                    </p:set>
                                    <p:animEffect transition="in" filter="box(in)">
                                      <p:cBhvr>
                                        <p:cTn id="27" dur="500"/>
                                        <p:tgtEl>
                                          <p:spTgt spid="21607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16071">
                                            <p:txEl>
                                              <p:pRg st="0" end="0"/>
                                            </p:txEl>
                                          </p:spTgt>
                                        </p:tgtEl>
                                        <p:attrNameLst>
                                          <p:attrName>style.visibility</p:attrName>
                                        </p:attrNameLst>
                                      </p:cBhvr>
                                      <p:to>
                                        <p:strVal val="visible"/>
                                      </p:to>
                                    </p:set>
                                    <p:animEffect transition="in" filter="box(in)">
                                      <p:cBhvr>
                                        <p:cTn id="32" dur="500"/>
                                        <p:tgtEl>
                                          <p:spTgt spid="21607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16072"/>
                                        </p:tgtEl>
                                        <p:attrNameLst>
                                          <p:attrName>style.visibility</p:attrName>
                                        </p:attrNameLst>
                                      </p:cBhvr>
                                      <p:to>
                                        <p:strVal val="visible"/>
                                      </p:to>
                                    </p:set>
                                    <p:animEffect transition="in" filter="box(in)">
                                      <p:cBhvr>
                                        <p:cTn id="37" dur="500"/>
                                        <p:tgtEl>
                                          <p:spTgt spid="216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6" grpId="0" build="allAtOnce"/>
      <p:bldP spid="216067" grpId="0" build="allAtOnce"/>
      <p:bldP spid="216068" grpId="0"/>
      <p:bldP spid="216070" grpId="0" build="allAtOnce"/>
      <p:bldP spid="216071" grpId="0" build="allAtOnce"/>
      <p:bldP spid="21607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WordArt 3"/>
          <p:cNvSpPr>
            <a:spLocks noChangeArrowheads="1" noChangeShapeType="1" noTextEdit="1"/>
          </p:cNvSpPr>
          <p:nvPr/>
        </p:nvSpPr>
        <p:spPr bwMode="auto">
          <a:xfrm rot="875492">
            <a:off x="1646238" y="1928813"/>
            <a:ext cx="5634037" cy="3019425"/>
          </a:xfrm>
          <a:prstGeom prst="rect">
            <a:avLst/>
          </a:prstGeom>
        </p:spPr>
        <p:txBody>
          <a:bodyPr wrap="none" fromWordArt="1">
            <a:prstTxWarp prst="textPlain">
              <a:avLst>
                <a:gd name="adj" fmla="val 50000"/>
              </a:avLst>
            </a:prstTxWarp>
          </a:bodyPr>
          <a:lstStyle/>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الفصل السابع</a:t>
            </a:r>
          </a:p>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العمليات الاجتماعية والثقافية</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1" name="WordArt 3"/>
          <p:cNvSpPr>
            <a:spLocks noChangeArrowheads="1" noChangeShapeType="1" noTextEdit="1"/>
          </p:cNvSpPr>
          <p:nvPr/>
        </p:nvSpPr>
        <p:spPr bwMode="auto">
          <a:xfrm rot="875492">
            <a:off x="1692275" y="2012950"/>
            <a:ext cx="6053138" cy="2817813"/>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أولاً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العمليات الاجتماعية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1251"/>
                                        </p:tgtEl>
                                        <p:attrNameLst>
                                          <p:attrName>style.visibility</p:attrName>
                                        </p:attrNameLst>
                                      </p:cBhvr>
                                      <p:to>
                                        <p:strVal val="visible"/>
                                      </p:to>
                                    </p:set>
                                    <p:animEffect transition="in" filter="checkerboard(across)">
                                      <p:cBhvr>
                                        <p:cTn id="7" dur="500"/>
                                        <p:tgtEl>
                                          <p:spTgt spid="181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ChangeArrowheads="1"/>
          </p:cNvSpPr>
          <p:nvPr/>
        </p:nvSpPr>
        <p:spPr bwMode="auto">
          <a:xfrm>
            <a:off x="0" y="0"/>
            <a:ext cx="9144000" cy="1584325"/>
          </a:xfrm>
          <a:prstGeom prst="rect">
            <a:avLst/>
          </a:prstGeom>
          <a:noFill/>
          <a:ln w="9525">
            <a:noFill/>
            <a:miter lim="800000"/>
            <a:headEnd/>
            <a:tailEnd/>
          </a:ln>
          <a:effectLst>
            <a:outerShdw dist="45791" dir="2021404" algn="ctr" rotWithShape="0">
              <a:schemeClr val="bg2"/>
            </a:outerShdw>
          </a:effectLst>
        </p:spPr>
        <p:txBody>
          <a:bodyPr anchor="b"/>
          <a:lstStyle/>
          <a:p>
            <a:pPr>
              <a:defRPr/>
            </a:pPr>
            <a:r>
              <a:rPr lang="ar-SA" sz="2800">
                <a:solidFill>
                  <a:srgbClr val="FF3300"/>
                </a:solidFill>
              </a:rPr>
              <a:t>العمليات الاجتماعية كثيرة ومعقدة . وستناول فيما يلي دراسة هذه العمليات الرئيسية التي تقوم بدور هام في حياة المجتمعات ، وهى العمليات التالية : التعاون ، والمنافسة ، والتوافق الاجتماعي ، والتغير الاجتماعي .</a:t>
            </a:r>
            <a:endParaRPr lang="en-US" sz="2800">
              <a:solidFill>
                <a:srgbClr val="FF3300"/>
              </a:solidFill>
            </a:endParaRPr>
          </a:p>
        </p:txBody>
      </p:sp>
      <p:graphicFrame>
        <p:nvGraphicFramePr>
          <p:cNvPr id="182278" name="Organization Chart 6"/>
          <p:cNvGraphicFramePr>
            <a:graphicFrameLocks/>
          </p:cNvGraphicFramePr>
          <p:nvPr/>
        </p:nvGraphicFramePr>
        <p:xfrm>
          <a:off x="195263" y="1700213"/>
          <a:ext cx="8769350" cy="4822825"/>
        </p:xfrm>
        <a:graphic>
          <a:graphicData uri="http://schemas.openxmlformats.org/drawingml/2006/compatibility">
            <com:legacyDrawing xmlns:com="http://schemas.openxmlformats.org/drawingml/2006/compatibility" spid="_x0000_s64514"/>
          </a:graphicData>
        </a:graphic>
      </p:graphicFrame>
    </p:spTree>
  </p:cSld>
  <p:clrMapOvr>
    <a:masterClrMapping/>
  </p:clrMapOvr>
  <p:transition>
    <p:wedge/>
    <p:sndAc>
      <p:stSnd>
        <p:snd r:embed="rId3" name="coi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82274"/>
                                        </p:tgtEl>
                                        <p:attrNameLst>
                                          <p:attrName>style.visibility</p:attrName>
                                        </p:attrNameLst>
                                      </p:cBhvr>
                                      <p:to>
                                        <p:strVal val="visible"/>
                                      </p:to>
                                    </p:set>
                                    <p:anim calcmode="lin" valueType="num">
                                      <p:cBhvr>
                                        <p:cTn id="7" dur="500" fill="hold"/>
                                        <p:tgtEl>
                                          <p:spTgt spid="182274"/>
                                        </p:tgtEl>
                                        <p:attrNameLst>
                                          <p:attrName>ppt_w</p:attrName>
                                        </p:attrNameLst>
                                      </p:cBhvr>
                                      <p:tavLst>
                                        <p:tav tm="0">
                                          <p:val>
                                            <p:fltVal val="0"/>
                                          </p:val>
                                        </p:tav>
                                        <p:tav tm="100000">
                                          <p:val>
                                            <p:strVal val="#ppt_w"/>
                                          </p:val>
                                        </p:tav>
                                      </p:tavLst>
                                    </p:anim>
                                    <p:anim calcmode="lin" valueType="num">
                                      <p:cBhvr>
                                        <p:cTn id="8" dur="500" fill="hold"/>
                                        <p:tgtEl>
                                          <p:spTgt spid="18227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82278"/>
                                        </p:tgtEl>
                                        <p:attrNameLst>
                                          <p:attrName>style.visibility</p:attrName>
                                        </p:attrNameLst>
                                      </p:cBhvr>
                                      <p:to>
                                        <p:strVal val="visible"/>
                                      </p:to>
                                    </p:set>
                                    <p:animEffect transition="in" filter="fade">
                                      <p:cBhvr>
                                        <p:cTn id="13" dur="1000"/>
                                        <p:tgtEl>
                                          <p:spTgt spid="182278"/>
                                        </p:tgtEl>
                                      </p:cBhvr>
                                    </p:animEffect>
                                    <p:anim calcmode="lin" valueType="num">
                                      <p:cBhvr>
                                        <p:cTn id="14" dur="1000" fill="hold"/>
                                        <p:tgtEl>
                                          <p:spTgt spid="182278"/>
                                        </p:tgtEl>
                                        <p:attrNameLst>
                                          <p:attrName>ppt_x</p:attrName>
                                        </p:attrNameLst>
                                      </p:cBhvr>
                                      <p:tavLst>
                                        <p:tav tm="0">
                                          <p:val>
                                            <p:strVal val="#ppt_x"/>
                                          </p:val>
                                        </p:tav>
                                        <p:tav tm="100000">
                                          <p:val>
                                            <p:strVal val="#ppt_x"/>
                                          </p:val>
                                        </p:tav>
                                      </p:tavLst>
                                    </p:anim>
                                    <p:anim calcmode="lin" valueType="num">
                                      <p:cBhvr>
                                        <p:cTn id="15" dur="1000" fill="hold"/>
                                        <p:tgtEl>
                                          <p:spTgt spid="1822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p:bldDgm spid="18227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Rot="1" noChangeArrowheads="1"/>
          </p:cNvSpPr>
          <p:nvPr/>
        </p:nvSpPr>
        <p:spPr bwMode="auto">
          <a:xfrm>
            <a:off x="0" y="71438"/>
            <a:ext cx="9144000" cy="1773237"/>
          </a:xfrm>
          <a:prstGeom prst="rect">
            <a:avLst/>
          </a:prstGeom>
          <a:noFill/>
          <a:ln w="9525">
            <a:noFill/>
            <a:miter lim="800000"/>
            <a:headEnd/>
            <a:tailEnd/>
          </a:ln>
        </p:spPr>
        <p:txBody>
          <a:bodyPr anchor="ctr"/>
          <a:lstStyle/>
          <a:p>
            <a:r>
              <a:rPr lang="ar-SA" sz="4400" u="sng">
                <a:solidFill>
                  <a:srgbClr val="FF3300"/>
                </a:solidFill>
              </a:rPr>
              <a:t>ويذكر " روبرتسون " أن هناك مصادر كثيرة متداخلة ومتعددة للتغير الاجتماعي ، لعل أهمها المصادر التالية :</a:t>
            </a:r>
            <a:endParaRPr lang="en-US" sz="4400" u="sng">
              <a:solidFill>
                <a:srgbClr val="FF3300"/>
              </a:solidFill>
            </a:endParaRPr>
          </a:p>
        </p:txBody>
      </p:sp>
      <p:sp>
        <p:nvSpPr>
          <p:cNvPr id="183299" name="Rectangle 3"/>
          <p:cNvSpPr>
            <a:spLocks noRot="1" noChangeArrowheads="1"/>
          </p:cNvSpPr>
          <p:nvPr/>
        </p:nvSpPr>
        <p:spPr bwMode="auto">
          <a:xfrm>
            <a:off x="1476375" y="1989138"/>
            <a:ext cx="5113338" cy="792162"/>
          </a:xfrm>
          <a:prstGeom prst="rect">
            <a:avLst/>
          </a:prstGeom>
          <a:noFill/>
          <a:ln w="9525">
            <a:noFill/>
            <a:miter lim="800000"/>
            <a:headEnd/>
            <a:tailEnd/>
          </a:ln>
        </p:spPr>
        <p:txBody>
          <a:bodyPr/>
          <a:lstStyle/>
          <a:p>
            <a:pPr marL="342900" indent="-342900" algn="r">
              <a:spcBef>
                <a:spcPct val="20000"/>
              </a:spcBef>
            </a:pPr>
            <a:r>
              <a:rPr lang="ar-SA" sz="3600"/>
              <a:t>   مصادر التغير الاجتماعي</a:t>
            </a:r>
          </a:p>
          <a:p>
            <a:pPr marL="342900" indent="-342900" algn="r">
              <a:spcBef>
                <a:spcPct val="20000"/>
              </a:spcBef>
            </a:pPr>
            <a:r>
              <a:rPr lang="ar-SA" sz="3600"/>
              <a:t>***********************</a:t>
            </a:r>
            <a:r>
              <a:rPr lang="ar-SA">
                <a:solidFill>
                  <a:srgbClr val="FF00FF"/>
                </a:solidFill>
              </a:rPr>
              <a:t> </a:t>
            </a:r>
            <a:endParaRPr lang="en-US">
              <a:solidFill>
                <a:srgbClr val="FF00FF"/>
              </a:solidFill>
            </a:endParaRPr>
          </a:p>
        </p:txBody>
      </p:sp>
      <p:sp>
        <p:nvSpPr>
          <p:cNvPr id="183304" name="Text Box 8"/>
          <p:cNvSpPr txBox="1">
            <a:spLocks noChangeArrowheads="1"/>
          </p:cNvSpPr>
          <p:nvPr/>
        </p:nvSpPr>
        <p:spPr bwMode="auto">
          <a:xfrm>
            <a:off x="7380288" y="4505325"/>
            <a:ext cx="1079500" cy="579438"/>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endParaRPr lang="en-US"/>
          </a:p>
        </p:txBody>
      </p:sp>
      <p:grpSp>
        <p:nvGrpSpPr>
          <p:cNvPr id="2" name="Group 9"/>
          <p:cNvGrpSpPr>
            <a:grpSpLocks/>
          </p:cNvGrpSpPr>
          <p:nvPr/>
        </p:nvGrpSpPr>
        <p:grpSpPr bwMode="auto">
          <a:xfrm>
            <a:off x="684213" y="2924175"/>
            <a:ext cx="8062912" cy="3744913"/>
            <a:chOff x="431" y="1842"/>
            <a:chExt cx="5079" cy="2359"/>
          </a:xfrm>
        </p:grpSpPr>
        <p:sp>
          <p:nvSpPr>
            <p:cNvPr id="183306" name="Oval 10"/>
            <p:cNvSpPr>
              <a:spLocks noChangeArrowheads="1"/>
            </p:cNvSpPr>
            <p:nvPr/>
          </p:nvSpPr>
          <p:spPr bwMode="auto">
            <a:xfrm>
              <a:off x="3923" y="1842"/>
              <a:ext cx="1587" cy="1406"/>
            </a:xfrm>
            <a:prstGeom prst="ellipse">
              <a:avLst/>
            </a:prstGeom>
            <a:noFill/>
            <a:ln w="244475" algn="ctr">
              <a:solidFill>
                <a:srgbClr val="FF3300"/>
              </a:solidFill>
              <a:round/>
              <a:headEnd/>
              <a:tailEnd/>
            </a:ln>
            <a:effectLst>
              <a:outerShdw dist="45791" dir="2021404" algn="ctr" rotWithShape="0">
                <a:schemeClr val="bg2"/>
              </a:outerShdw>
            </a:effectLst>
          </p:spPr>
          <p:txBody>
            <a:bodyPr wrap="none" anchor="ctr"/>
            <a:lstStyle/>
            <a:p>
              <a:pPr>
                <a:defRPr/>
              </a:pPr>
              <a:endParaRPr lang="ar-SA"/>
            </a:p>
          </p:txBody>
        </p:sp>
        <p:sp>
          <p:nvSpPr>
            <p:cNvPr id="183307" name="Oval 11"/>
            <p:cNvSpPr>
              <a:spLocks noChangeArrowheads="1"/>
            </p:cNvSpPr>
            <p:nvPr/>
          </p:nvSpPr>
          <p:spPr bwMode="auto">
            <a:xfrm>
              <a:off x="3055" y="2728"/>
              <a:ext cx="1587" cy="1406"/>
            </a:xfrm>
            <a:prstGeom prst="ellipse">
              <a:avLst/>
            </a:prstGeom>
            <a:noFill/>
            <a:ln w="244475" algn="ctr">
              <a:solidFill>
                <a:srgbClr val="00FF00"/>
              </a:solidFill>
              <a:round/>
              <a:headEnd/>
              <a:tailEnd/>
            </a:ln>
            <a:effectLst>
              <a:outerShdw dist="45791" dir="2021404" algn="ctr" rotWithShape="0">
                <a:schemeClr val="bg2"/>
              </a:outerShdw>
            </a:effectLst>
          </p:spPr>
          <p:txBody>
            <a:bodyPr wrap="none" anchor="ctr"/>
            <a:lstStyle/>
            <a:p>
              <a:pPr>
                <a:defRPr/>
              </a:pPr>
              <a:endParaRPr lang="ar-SA"/>
            </a:p>
          </p:txBody>
        </p:sp>
        <p:sp>
          <p:nvSpPr>
            <p:cNvPr id="183308" name="Oval 12"/>
            <p:cNvSpPr>
              <a:spLocks noChangeArrowheads="1"/>
            </p:cNvSpPr>
            <p:nvPr/>
          </p:nvSpPr>
          <p:spPr bwMode="auto">
            <a:xfrm>
              <a:off x="2154" y="1948"/>
              <a:ext cx="1587" cy="1406"/>
            </a:xfrm>
            <a:prstGeom prst="ellipse">
              <a:avLst/>
            </a:prstGeom>
            <a:noFill/>
            <a:ln w="244475" algn="ctr">
              <a:solidFill>
                <a:schemeClr val="tx1"/>
              </a:solidFill>
              <a:round/>
              <a:headEnd/>
              <a:tailEnd/>
            </a:ln>
            <a:effectLst>
              <a:outerShdw dist="45791" dir="2021404" algn="ctr" rotWithShape="0">
                <a:schemeClr val="bg2"/>
              </a:outerShdw>
            </a:effectLst>
          </p:spPr>
          <p:txBody>
            <a:bodyPr wrap="none" anchor="ctr"/>
            <a:lstStyle/>
            <a:p>
              <a:pPr>
                <a:defRPr/>
              </a:pPr>
              <a:endParaRPr lang="ar-SA"/>
            </a:p>
          </p:txBody>
        </p:sp>
        <p:sp>
          <p:nvSpPr>
            <p:cNvPr id="183309" name="Oval 13"/>
            <p:cNvSpPr>
              <a:spLocks noChangeArrowheads="1"/>
            </p:cNvSpPr>
            <p:nvPr/>
          </p:nvSpPr>
          <p:spPr bwMode="auto">
            <a:xfrm>
              <a:off x="1383" y="2795"/>
              <a:ext cx="1587" cy="1406"/>
            </a:xfrm>
            <a:prstGeom prst="ellipse">
              <a:avLst/>
            </a:prstGeom>
            <a:noFill/>
            <a:ln w="244475" algn="ctr">
              <a:solidFill>
                <a:srgbClr val="FFFF00"/>
              </a:solidFill>
              <a:round/>
              <a:headEnd/>
              <a:tailEnd/>
            </a:ln>
            <a:effectLst>
              <a:outerShdw dist="45791" dir="2021404" algn="ctr" rotWithShape="0">
                <a:schemeClr val="bg2"/>
              </a:outerShdw>
            </a:effectLst>
          </p:spPr>
          <p:txBody>
            <a:bodyPr wrap="none" anchor="ctr"/>
            <a:lstStyle/>
            <a:p>
              <a:pPr>
                <a:defRPr/>
              </a:pPr>
              <a:endParaRPr lang="ar-SA"/>
            </a:p>
          </p:txBody>
        </p:sp>
        <p:sp>
          <p:nvSpPr>
            <p:cNvPr id="183310" name="Oval 14"/>
            <p:cNvSpPr>
              <a:spLocks noChangeArrowheads="1"/>
            </p:cNvSpPr>
            <p:nvPr/>
          </p:nvSpPr>
          <p:spPr bwMode="auto">
            <a:xfrm>
              <a:off x="431" y="2069"/>
              <a:ext cx="1587" cy="1406"/>
            </a:xfrm>
            <a:prstGeom prst="ellipse">
              <a:avLst/>
            </a:prstGeom>
            <a:noFill/>
            <a:ln w="244475" algn="ctr">
              <a:solidFill>
                <a:srgbClr val="0000FF"/>
              </a:solidFill>
              <a:round/>
              <a:headEnd/>
              <a:tailEnd/>
            </a:ln>
            <a:effectLst>
              <a:outerShdw dist="45791" dir="2021404" algn="ctr" rotWithShape="0">
                <a:schemeClr val="bg2"/>
              </a:outerShdw>
            </a:effectLst>
          </p:spPr>
          <p:txBody>
            <a:bodyPr wrap="none" anchor="ctr"/>
            <a:lstStyle/>
            <a:p>
              <a:pPr>
                <a:defRPr/>
              </a:pPr>
              <a:endParaRPr lang="ar-SA"/>
            </a:p>
          </p:txBody>
        </p:sp>
      </p:grpSp>
      <p:sp>
        <p:nvSpPr>
          <p:cNvPr id="183311" name="Text Box 15"/>
          <p:cNvSpPr txBox="1">
            <a:spLocks noChangeArrowheads="1"/>
          </p:cNvSpPr>
          <p:nvPr/>
        </p:nvSpPr>
        <p:spPr bwMode="auto">
          <a:xfrm>
            <a:off x="6659563" y="3429000"/>
            <a:ext cx="1655762" cy="1066800"/>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solidFill>
                  <a:srgbClr val="FF3300"/>
                </a:solidFill>
                <a:effectLst>
                  <a:outerShdw blurRad="38100" dist="38100" dir="2700000" algn="tl">
                    <a:srgbClr val="C0C0C0"/>
                  </a:outerShdw>
                </a:effectLst>
              </a:rPr>
              <a:t>البيئة الجغرافية</a:t>
            </a:r>
            <a:r>
              <a:rPr lang="ar-SA">
                <a:solidFill>
                  <a:srgbClr val="FF3300"/>
                </a:solidFill>
              </a:rPr>
              <a:t> </a:t>
            </a:r>
            <a:endParaRPr lang="en-US">
              <a:solidFill>
                <a:srgbClr val="FF3300"/>
              </a:solidFill>
            </a:endParaRPr>
          </a:p>
        </p:txBody>
      </p:sp>
      <p:sp>
        <p:nvSpPr>
          <p:cNvPr id="183312" name="Text Box 16"/>
          <p:cNvSpPr txBox="1">
            <a:spLocks noChangeArrowheads="1"/>
          </p:cNvSpPr>
          <p:nvPr/>
        </p:nvSpPr>
        <p:spPr bwMode="auto">
          <a:xfrm>
            <a:off x="5580063" y="5229225"/>
            <a:ext cx="1079500" cy="579438"/>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solidFill>
                  <a:srgbClr val="66FF33"/>
                </a:solidFill>
                <a:effectLst>
                  <a:outerShdw blurRad="38100" dist="38100" dir="2700000" algn="tl">
                    <a:srgbClr val="C0C0C0"/>
                  </a:outerShdw>
                </a:effectLst>
              </a:rPr>
              <a:t>الأفكار</a:t>
            </a:r>
            <a:r>
              <a:rPr lang="en-US">
                <a:solidFill>
                  <a:srgbClr val="66FF33"/>
                </a:solidFill>
                <a:effectLst>
                  <a:outerShdw blurRad="38100" dist="38100" dir="2700000" algn="tl">
                    <a:srgbClr val="C0C0C0"/>
                  </a:outerShdw>
                </a:effectLst>
              </a:rPr>
              <a:t> </a:t>
            </a:r>
          </a:p>
        </p:txBody>
      </p:sp>
      <p:sp>
        <p:nvSpPr>
          <p:cNvPr id="183313" name="Text Box 17"/>
          <p:cNvSpPr txBox="1">
            <a:spLocks noChangeArrowheads="1"/>
          </p:cNvSpPr>
          <p:nvPr/>
        </p:nvSpPr>
        <p:spPr bwMode="auto">
          <a:xfrm>
            <a:off x="3779838" y="3573463"/>
            <a:ext cx="1800225" cy="579437"/>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solidFill>
                  <a:schemeClr val="tx1"/>
                </a:solidFill>
                <a:effectLst>
                  <a:outerShdw blurRad="38100" dist="38100" dir="2700000" algn="tl">
                    <a:srgbClr val="C0C0C0"/>
                  </a:outerShdw>
                </a:effectLst>
              </a:rPr>
              <a:t>التكنولوجيا</a:t>
            </a:r>
            <a:r>
              <a:rPr lang="en-US">
                <a:solidFill>
                  <a:schemeClr val="tx1"/>
                </a:solidFill>
                <a:effectLst>
                  <a:outerShdw blurRad="38100" dist="38100" dir="2700000" algn="tl">
                    <a:srgbClr val="C0C0C0"/>
                  </a:outerShdw>
                </a:effectLst>
              </a:rPr>
              <a:t> </a:t>
            </a:r>
          </a:p>
        </p:txBody>
      </p:sp>
      <p:sp>
        <p:nvSpPr>
          <p:cNvPr id="183314" name="Text Box 18"/>
          <p:cNvSpPr txBox="1">
            <a:spLocks noChangeArrowheads="1"/>
          </p:cNvSpPr>
          <p:nvPr/>
        </p:nvSpPr>
        <p:spPr bwMode="auto">
          <a:xfrm>
            <a:off x="2700338" y="5300663"/>
            <a:ext cx="1295400" cy="1066800"/>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solidFill>
                  <a:srgbClr val="FFFF00"/>
                </a:solidFill>
                <a:effectLst>
                  <a:outerShdw blurRad="38100" dist="38100" dir="2700000" algn="tl">
                    <a:srgbClr val="C0C0C0"/>
                  </a:outerShdw>
                </a:effectLst>
              </a:rPr>
              <a:t>التجديد الثقافي </a:t>
            </a:r>
            <a:endParaRPr lang="en-US">
              <a:solidFill>
                <a:srgbClr val="FFFF00"/>
              </a:solidFill>
              <a:effectLst>
                <a:outerShdw blurRad="38100" dist="38100" dir="2700000" algn="tl">
                  <a:srgbClr val="C0C0C0"/>
                </a:outerShdw>
              </a:effectLst>
            </a:endParaRPr>
          </a:p>
        </p:txBody>
      </p:sp>
      <p:sp>
        <p:nvSpPr>
          <p:cNvPr id="183315" name="Text Box 19"/>
          <p:cNvSpPr txBox="1">
            <a:spLocks noChangeArrowheads="1"/>
          </p:cNvSpPr>
          <p:nvPr/>
        </p:nvSpPr>
        <p:spPr bwMode="auto">
          <a:xfrm>
            <a:off x="1116013" y="3860800"/>
            <a:ext cx="1295400" cy="1066800"/>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effectLst>
                  <a:outerShdw blurRad="38100" dist="38100" dir="2700000" algn="tl">
                    <a:srgbClr val="C0C0C0"/>
                  </a:outerShdw>
                </a:effectLst>
              </a:rPr>
              <a:t>الفعل الإنساني</a:t>
            </a:r>
            <a:endParaRPr lang="en-US">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83298"/>
                                        </p:tgtEl>
                                        <p:attrNameLst>
                                          <p:attrName>style.visibility</p:attrName>
                                        </p:attrNameLst>
                                      </p:cBhvr>
                                      <p:to>
                                        <p:strVal val="visible"/>
                                      </p:to>
                                    </p:set>
                                    <p:anim calcmode="lin" valueType="num">
                                      <p:cBhvr>
                                        <p:cTn id="7" dur="500" fill="hold"/>
                                        <p:tgtEl>
                                          <p:spTgt spid="183298"/>
                                        </p:tgtEl>
                                        <p:attrNameLst>
                                          <p:attrName>ppt_w</p:attrName>
                                        </p:attrNameLst>
                                      </p:cBhvr>
                                      <p:tavLst>
                                        <p:tav tm="0">
                                          <p:val>
                                            <p:fltVal val="0"/>
                                          </p:val>
                                        </p:tav>
                                        <p:tav tm="100000">
                                          <p:val>
                                            <p:strVal val="#ppt_w"/>
                                          </p:val>
                                        </p:tav>
                                      </p:tavLst>
                                    </p:anim>
                                    <p:anim calcmode="lin" valueType="num">
                                      <p:cBhvr>
                                        <p:cTn id="8" dur="500" fill="hold"/>
                                        <p:tgtEl>
                                          <p:spTgt spid="183298"/>
                                        </p:tgtEl>
                                        <p:attrNameLst>
                                          <p:attrName>ppt_h</p:attrName>
                                        </p:attrNameLst>
                                      </p:cBhvr>
                                      <p:tavLst>
                                        <p:tav tm="0">
                                          <p:val>
                                            <p:fltVal val="0"/>
                                          </p:val>
                                        </p:tav>
                                        <p:tav tm="100000">
                                          <p:val>
                                            <p:strVal val="#ppt_h"/>
                                          </p:val>
                                        </p:tav>
                                      </p:tavLst>
                                    </p:anim>
                                    <p:animEffect transition="in" filter="fade">
                                      <p:cBhvr>
                                        <p:cTn id="9" dur="500"/>
                                        <p:tgtEl>
                                          <p:spTgt spid="183298"/>
                                        </p:tgtEl>
                                      </p:cBhvr>
                                    </p:animEffect>
                                  </p:childTnLst>
                                </p:cTn>
                              </p:par>
                            </p:childTnLst>
                          </p:cTn>
                        </p:par>
                      </p:childTnLst>
                    </p:cTn>
                  </p:par>
                  <p:par>
                    <p:cTn id="10" fill="hold">
                      <p:stCondLst>
                        <p:cond delay="indefinite"/>
                      </p:stCondLst>
                      <p:childTnLst>
                        <p:par>
                          <p:cTn id="11" fill="hold">
                            <p:stCondLst>
                              <p:cond delay="0"/>
                            </p:stCondLst>
                            <p:childTnLst>
                              <p:par>
                                <p:cTn id="12" presetID="19" presetClass="entr" presetSubtype="10" fill="hold" grpId="0" nodeType="clickEffect">
                                  <p:stCondLst>
                                    <p:cond delay="0"/>
                                  </p:stCondLst>
                                  <p:childTnLst>
                                    <p:set>
                                      <p:cBhvr>
                                        <p:cTn id="13" dur="1" fill="hold">
                                          <p:stCondLst>
                                            <p:cond delay="0"/>
                                          </p:stCondLst>
                                        </p:cTn>
                                        <p:tgtEl>
                                          <p:spTgt spid="183299"/>
                                        </p:tgtEl>
                                        <p:attrNameLst>
                                          <p:attrName>style.visibility</p:attrName>
                                        </p:attrNameLst>
                                      </p:cBhvr>
                                      <p:to>
                                        <p:strVal val="visible"/>
                                      </p:to>
                                    </p:set>
                                    <p:anim calcmode="lin" valueType="num">
                                      <p:cBhvr>
                                        <p:cTn id="14" dur="5000" fill="hold"/>
                                        <p:tgtEl>
                                          <p:spTgt spid="183299"/>
                                        </p:tgtEl>
                                        <p:attrNameLst>
                                          <p:attrName>ppt_w</p:attrName>
                                        </p:attrNameLst>
                                      </p:cBhvr>
                                      <p:tavLst>
                                        <p:tav tm="0" fmla="#ppt_w*sin(2.5*pi*$)">
                                          <p:val>
                                            <p:fltVal val="0"/>
                                          </p:val>
                                        </p:tav>
                                        <p:tav tm="100000">
                                          <p:val>
                                            <p:fltVal val="1"/>
                                          </p:val>
                                        </p:tav>
                                      </p:tavLst>
                                    </p:anim>
                                    <p:anim calcmode="lin" valueType="num">
                                      <p:cBhvr>
                                        <p:cTn id="15" dur="5000" fill="hold"/>
                                        <p:tgtEl>
                                          <p:spTgt spid="183299"/>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3" presetClass="entr" presetSubtype="16"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plus(in)">
                                      <p:cBhvr>
                                        <p:cTn id="20" dur="2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iterate type="lt">
                                    <p:tmPct val="10000"/>
                                  </p:iterate>
                                  <p:childTnLst>
                                    <p:set>
                                      <p:cBhvr>
                                        <p:cTn id="24" dur="1" fill="hold">
                                          <p:stCondLst>
                                            <p:cond delay="0"/>
                                          </p:stCondLst>
                                        </p:cTn>
                                        <p:tgtEl>
                                          <p:spTgt spid="183311"/>
                                        </p:tgtEl>
                                        <p:attrNameLst>
                                          <p:attrName>style.visibility</p:attrName>
                                        </p:attrNameLst>
                                      </p:cBhvr>
                                      <p:to>
                                        <p:strVal val="visible"/>
                                      </p:to>
                                    </p:set>
                                    <p:animEffect transition="in" filter="fade">
                                      <p:cBhvr>
                                        <p:cTn id="25" dur="2000"/>
                                        <p:tgtEl>
                                          <p:spTgt spid="183311"/>
                                        </p:tgtEl>
                                      </p:cBhvr>
                                    </p:animEffect>
                                    <p:anim calcmode="lin" valueType="num">
                                      <p:cBhvr>
                                        <p:cTn id="26" dur="2000" fill="hold"/>
                                        <p:tgtEl>
                                          <p:spTgt spid="183311"/>
                                        </p:tgtEl>
                                        <p:attrNameLst>
                                          <p:attrName>ppt_w</p:attrName>
                                        </p:attrNameLst>
                                      </p:cBhvr>
                                      <p:tavLst>
                                        <p:tav tm="0" fmla="#ppt_w*sin(2.5*pi*$)">
                                          <p:val>
                                            <p:fltVal val="0"/>
                                          </p:val>
                                        </p:tav>
                                        <p:tav tm="100000">
                                          <p:val>
                                            <p:fltVal val="1"/>
                                          </p:val>
                                        </p:tav>
                                      </p:tavLst>
                                    </p:anim>
                                    <p:anim calcmode="lin" valueType="num">
                                      <p:cBhvr>
                                        <p:cTn id="27" dur="2000" fill="hold"/>
                                        <p:tgtEl>
                                          <p:spTgt spid="183311"/>
                                        </p:tgtEl>
                                        <p:attrNameLst>
                                          <p:attrName>ppt_h</p:attrName>
                                        </p:attrNameLst>
                                      </p:cBhvr>
                                      <p:tavLst>
                                        <p:tav tm="0">
                                          <p:val>
                                            <p:strVal val="#ppt_h"/>
                                          </p:val>
                                        </p:tav>
                                        <p:tav tm="100000">
                                          <p:val>
                                            <p:strVal val="#ppt_h"/>
                                          </p:val>
                                        </p:tav>
                                      </p:tavLst>
                                    </p:anim>
                                  </p:childTnLst>
                                </p:cTn>
                              </p:par>
                              <p:par>
                                <p:cTn id="28" presetID="45" presetClass="entr" presetSubtype="0" fill="hold" grpId="0" nodeType="withEffect">
                                  <p:stCondLst>
                                    <p:cond delay="0"/>
                                  </p:stCondLst>
                                  <p:iterate type="lt">
                                    <p:tmPct val="10000"/>
                                  </p:iterate>
                                  <p:childTnLst>
                                    <p:set>
                                      <p:cBhvr>
                                        <p:cTn id="29" dur="1" fill="hold">
                                          <p:stCondLst>
                                            <p:cond delay="0"/>
                                          </p:stCondLst>
                                        </p:cTn>
                                        <p:tgtEl>
                                          <p:spTgt spid="183313"/>
                                        </p:tgtEl>
                                        <p:attrNameLst>
                                          <p:attrName>style.visibility</p:attrName>
                                        </p:attrNameLst>
                                      </p:cBhvr>
                                      <p:to>
                                        <p:strVal val="visible"/>
                                      </p:to>
                                    </p:set>
                                    <p:animEffect transition="in" filter="fade">
                                      <p:cBhvr>
                                        <p:cTn id="30" dur="2000"/>
                                        <p:tgtEl>
                                          <p:spTgt spid="183313"/>
                                        </p:tgtEl>
                                      </p:cBhvr>
                                    </p:animEffect>
                                    <p:anim calcmode="lin" valueType="num">
                                      <p:cBhvr>
                                        <p:cTn id="31" dur="2000" fill="hold"/>
                                        <p:tgtEl>
                                          <p:spTgt spid="183313"/>
                                        </p:tgtEl>
                                        <p:attrNameLst>
                                          <p:attrName>ppt_w</p:attrName>
                                        </p:attrNameLst>
                                      </p:cBhvr>
                                      <p:tavLst>
                                        <p:tav tm="0" fmla="#ppt_w*sin(2.5*pi*$)">
                                          <p:val>
                                            <p:fltVal val="0"/>
                                          </p:val>
                                        </p:tav>
                                        <p:tav tm="100000">
                                          <p:val>
                                            <p:fltVal val="1"/>
                                          </p:val>
                                        </p:tav>
                                      </p:tavLst>
                                    </p:anim>
                                    <p:anim calcmode="lin" valueType="num">
                                      <p:cBhvr>
                                        <p:cTn id="32" dur="2000" fill="hold"/>
                                        <p:tgtEl>
                                          <p:spTgt spid="183313"/>
                                        </p:tgtEl>
                                        <p:attrNameLst>
                                          <p:attrName>ppt_h</p:attrName>
                                        </p:attrNameLst>
                                      </p:cBhvr>
                                      <p:tavLst>
                                        <p:tav tm="0">
                                          <p:val>
                                            <p:strVal val="#ppt_h"/>
                                          </p:val>
                                        </p:tav>
                                        <p:tav tm="100000">
                                          <p:val>
                                            <p:strVal val="#ppt_h"/>
                                          </p:val>
                                        </p:tav>
                                      </p:tavLst>
                                    </p:anim>
                                  </p:childTnLst>
                                </p:cTn>
                              </p:par>
                              <p:par>
                                <p:cTn id="33" presetID="45" presetClass="entr" presetSubtype="0" fill="hold" grpId="0" nodeType="withEffect">
                                  <p:stCondLst>
                                    <p:cond delay="0"/>
                                  </p:stCondLst>
                                  <p:iterate type="lt">
                                    <p:tmPct val="10000"/>
                                  </p:iterate>
                                  <p:childTnLst>
                                    <p:set>
                                      <p:cBhvr>
                                        <p:cTn id="34" dur="1" fill="hold">
                                          <p:stCondLst>
                                            <p:cond delay="0"/>
                                          </p:stCondLst>
                                        </p:cTn>
                                        <p:tgtEl>
                                          <p:spTgt spid="183312"/>
                                        </p:tgtEl>
                                        <p:attrNameLst>
                                          <p:attrName>style.visibility</p:attrName>
                                        </p:attrNameLst>
                                      </p:cBhvr>
                                      <p:to>
                                        <p:strVal val="visible"/>
                                      </p:to>
                                    </p:set>
                                    <p:animEffect transition="in" filter="fade">
                                      <p:cBhvr>
                                        <p:cTn id="35" dur="2000"/>
                                        <p:tgtEl>
                                          <p:spTgt spid="183312"/>
                                        </p:tgtEl>
                                      </p:cBhvr>
                                    </p:animEffect>
                                    <p:anim calcmode="lin" valueType="num">
                                      <p:cBhvr>
                                        <p:cTn id="36" dur="2000" fill="hold"/>
                                        <p:tgtEl>
                                          <p:spTgt spid="183312"/>
                                        </p:tgtEl>
                                        <p:attrNameLst>
                                          <p:attrName>ppt_w</p:attrName>
                                        </p:attrNameLst>
                                      </p:cBhvr>
                                      <p:tavLst>
                                        <p:tav tm="0" fmla="#ppt_w*sin(2.5*pi*$)">
                                          <p:val>
                                            <p:fltVal val="0"/>
                                          </p:val>
                                        </p:tav>
                                        <p:tav tm="100000">
                                          <p:val>
                                            <p:fltVal val="1"/>
                                          </p:val>
                                        </p:tav>
                                      </p:tavLst>
                                    </p:anim>
                                    <p:anim calcmode="lin" valueType="num">
                                      <p:cBhvr>
                                        <p:cTn id="37" dur="2000" fill="hold"/>
                                        <p:tgtEl>
                                          <p:spTgt spid="183312"/>
                                        </p:tgtEl>
                                        <p:attrNameLst>
                                          <p:attrName>ppt_h</p:attrName>
                                        </p:attrNameLst>
                                      </p:cBhvr>
                                      <p:tavLst>
                                        <p:tav tm="0">
                                          <p:val>
                                            <p:strVal val="#ppt_h"/>
                                          </p:val>
                                        </p:tav>
                                        <p:tav tm="100000">
                                          <p:val>
                                            <p:strVal val="#ppt_h"/>
                                          </p:val>
                                        </p:tav>
                                      </p:tavLst>
                                    </p:anim>
                                  </p:childTnLst>
                                </p:cTn>
                              </p:par>
                              <p:par>
                                <p:cTn id="38" presetID="45" presetClass="entr" presetSubtype="0" fill="hold" grpId="0" nodeType="withEffect">
                                  <p:stCondLst>
                                    <p:cond delay="0"/>
                                  </p:stCondLst>
                                  <p:iterate type="lt">
                                    <p:tmPct val="10000"/>
                                  </p:iterate>
                                  <p:childTnLst>
                                    <p:set>
                                      <p:cBhvr>
                                        <p:cTn id="39" dur="1" fill="hold">
                                          <p:stCondLst>
                                            <p:cond delay="0"/>
                                          </p:stCondLst>
                                        </p:cTn>
                                        <p:tgtEl>
                                          <p:spTgt spid="183314"/>
                                        </p:tgtEl>
                                        <p:attrNameLst>
                                          <p:attrName>style.visibility</p:attrName>
                                        </p:attrNameLst>
                                      </p:cBhvr>
                                      <p:to>
                                        <p:strVal val="visible"/>
                                      </p:to>
                                    </p:set>
                                    <p:animEffect transition="in" filter="fade">
                                      <p:cBhvr>
                                        <p:cTn id="40" dur="2000"/>
                                        <p:tgtEl>
                                          <p:spTgt spid="183314"/>
                                        </p:tgtEl>
                                      </p:cBhvr>
                                    </p:animEffect>
                                    <p:anim calcmode="lin" valueType="num">
                                      <p:cBhvr>
                                        <p:cTn id="41" dur="2000" fill="hold"/>
                                        <p:tgtEl>
                                          <p:spTgt spid="183314"/>
                                        </p:tgtEl>
                                        <p:attrNameLst>
                                          <p:attrName>ppt_w</p:attrName>
                                        </p:attrNameLst>
                                      </p:cBhvr>
                                      <p:tavLst>
                                        <p:tav tm="0" fmla="#ppt_w*sin(2.5*pi*$)">
                                          <p:val>
                                            <p:fltVal val="0"/>
                                          </p:val>
                                        </p:tav>
                                        <p:tav tm="100000">
                                          <p:val>
                                            <p:fltVal val="1"/>
                                          </p:val>
                                        </p:tav>
                                      </p:tavLst>
                                    </p:anim>
                                    <p:anim calcmode="lin" valueType="num">
                                      <p:cBhvr>
                                        <p:cTn id="42" dur="2000" fill="hold"/>
                                        <p:tgtEl>
                                          <p:spTgt spid="183314"/>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0"/>
                                  </p:stCondLst>
                                  <p:iterate type="lt">
                                    <p:tmPct val="10000"/>
                                  </p:iterate>
                                  <p:childTnLst>
                                    <p:set>
                                      <p:cBhvr>
                                        <p:cTn id="44" dur="1" fill="hold">
                                          <p:stCondLst>
                                            <p:cond delay="0"/>
                                          </p:stCondLst>
                                        </p:cTn>
                                        <p:tgtEl>
                                          <p:spTgt spid="183315"/>
                                        </p:tgtEl>
                                        <p:attrNameLst>
                                          <p:attrName>style.visibility</p:attrName>
                                        </p:attrNameLst>
                                      </p:cBhvr>
                                      <p:to>
                                        <p:strVal val="visible"/>
                                      </p:to>
                                    </p:set>
                                    <p:animEffect transition="in" filter="fade">
                                      <p:cBhvr>
                                        <p:cTn id="45" dur="2000"/>
                                        <p:tgtEl>
                                          <p:spTgt spid="183315"/>
                                        </p:tgtEl>
                                      </p:cBhvr>
                                    </p:animEffect>
                                    <p:anim calcmode="lin" valueType="num">
                                      <p:cBhvr>
                                        <p:cTn id="46" dur="2000" fill="hold"/>
                                        <p:tgtEl>
                                          <p:spTgt spid="183315"/>
                                        </p:tgtEl>
                                        <p:attrNameLst>
                                          <p:attrName>ppt_w</p:attrName>
                                        </p:attrNameLst>
                                      </p:cBhvr>
                                      <p:tavLst>
                                        <p:tav tm="0" fmla="#ppt_w*sin(2.5*pi*$)">
                                          <p:val>
                                            <p:fltVal val="0"/>
                                          </p:val>
                                        </p:tav>
                                        <p:tav tm="100000">
                                          <p:val>
                                            <p:fltVal val="1"/>
                                          </p:val>
                                        </p:tav>
                                      </p:tavLst>
                                    </p:anim>
                                    <p:anim calcmode="lin" valueType="num">
                                      <p:cBhvr>
                                        <p:cTn id="47" dur="2000" fill="hold"/>
                                        <p:tgtEl>
                                          <p:spTgt spid="1833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8" grpId="0"/>
      <p:bldP spid="183299" grpId="0"/>
      <p:bldP spid="183311" grpId="0"/>
      <p:bldP spid="183312" grpId="0"/>
      <p:bldP spid="183313" grpId="0"/>
      <p:bldP spid="183314" grpId="0"/>
      <p:bldP spid="18331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WordArt 3"/>
          <p:cNvSpPr>
            <a:spLocks noChangeArrowheads="1" noChangeShapeType="1" noTextEdit="1"/>
          </p:cNvSpPr>
          <p:nvPr/>
        </p:nvSpPr>
        <p:spPr bwMode="auto">
          <a:xfrm rot="875492">
            <a:off x="1619250" y="1793875"/>
            <a:ext cx="5905500" cy="2817813"/>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ثانياً :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العمليات الثقافية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4323"/>
                                        </p:tgtEl>
                                        <p:attrNameLst>
                                          <p:attrName>style.visibility</p:attrName>
                                        </p:attrNameLst>
                                      </p:cBhvr>
                                      <p:to>
                                        <p:strVal val="visible"/>
                                      </p:to>
                                    </p:set>
                                    <p:animEffect transition="in" filter="checkerboard(across)">
                                      <p:cBhvr>
                                        <p:cTn id="7" dur="500"/>
                                        <p:tgtEl>
                                          <p:spTgt spid="184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Rot="1" noChangeArrowheads="1"/>
          </p:cNvSpPr>
          <p:nvPr/>
        </p:nvSpPr>
        <p:spPr bwMode="auto">
          <a:xfrm>
            <a:off x="0" y="0"/>
            <a:ext cx="8893175" cy="955675"/>
          </a:xfrm>
          <a:prstGeom prst="rect">
            <a:avLst/>
          </a:prstGeom>
          <a:noFill/>
          <a:ln w="9525">
            <a:noFill/>
            <a:miter lim="800000"/>
            <a:headEnd/>
            <a:tailEnd/>
          </a:ln>
        </p:spPr>
        <p:txBody>
          <a:bodyPr anchor="ctr"/>
          <a:lstStyle/>
          <a:p>
            <a:r>
              <a:rPr lang="ar-SA" sz="4400" u="sng">
                <a:solidFill>
                  <a:srgbClr val="FF3300"/>
                </a:solidFill>
              </a:rPr>
              <a:t>العمليات الثقافية</a:t>
            </a:r>
            <a:r>
              <a:rPr lang="ar-SA" sz="4400" b="0">
                <a:solidFill>
                  <a:schemeClr val="tx2"/>
                </a:solidFill>
              </a:rPr>
              <a:t> </a:t>
            </a:r>
            <a:endParaRPr lang="en-US" sz="4400" b="0">
              <a:solidFill>
                <a:schemeClr val="tx2"/>
              </a:solidFill>
            </a:endParaRPr>
          </a:p>
        </p:txBody>
      </p:sp>
      <p:sp>
        <p:nvSpPr>
          <p:cNvPr id="185349" name="Rectangle 5"/>
          <p:cNvSpPr>
            <a:spLocks noRot="1" noChangeArrowheads="1"/>
          </p:cNvSpPr>
          <p:nvPr/>
        </p:nvSpPr>
        <p:spPr bwMode="auto">
          <a:xfrm>
            <a:off x="0" y="908050"/>
            <a:ext cx="9117013" cy="576263"/>
          </a:xfrm>
          <a:prstGeom prst="rect">
            <a:avLst/>
          </a:prstGeom>
          <a:noFill/>
          <a:ln w="9525">
            <a:noFill/>
            <a:miter lim="800000"/>
            <a:headEnd/>
            <a:tailEnd/>
          </a:ln>
        </p:spPr>
        <p:txBody>
          <a:bodyPr/>
          <a:lstStyle/>
          <a:p>
            <a:pPr marL="342900" indent="-342900" algn="justLow">
              <a:lnSpc>
                <a:spcPct val="90000"/>
              </a:lnSpc>
              <a:spcBef>
                <a:spcPct val="20000"/>
              </a:spcBef>
            </a:pPr>
            <a:r>
              <a:rPr lang="ar-SA">
                <a:solidFill>
                  <a:schemeClr val="tx1"/>
                </a:solidFill>
              </a:rPr>
              <a:t>- وسوف نتناول كل من هذه العمليات الثقافية فيما يلي : ـ</a:t>
            </a:r>
            <a:endParaRPr lang="en-US">
              <a:solidFill>
                <a:schemeClr val="tx1"/>
              </a:solidFill>
            </a:endParaRPr>
          </a:p>
        </p:txBody>
      </p:sp>
      <p:graphicFrame>
        <p:nvGraphicFramePr>
          <p:cNvPr id="185350" name="Organization Chart 6"/>
          <p:cNvGraphicFramePr>
            <a:graphicFrameLocks noChangeAspect="1"/>
          </p:cNvGraphicFramePr>
          <p:nvPr/>
        </p:nvGraphicFramePr>
        <p:xfrm>
          <a:off x="374650" y="1643050"/>
          <a:ext cx="8769350" cy="4822825"/>
        </p:xfrm>
        <a:graphic>
          <a:graphicData uri="http://schemas.openxmlformats.org/drawingml/2006/compatibility">
            <com:legacyDrawing xmlns:com="http://schemas.openxmlformats.org/drawingml/2006/compatibility" spid="_x0000_s65538"/>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5346"/>
                                        </p:tgtEl>
                                        <p:attrNameLst>
                                          <p:attrName>style.visibility</p:attrName>
                                        </p:attrNameLst>
                                      </p:cBhvr>
                                      <p:to>
                                        <p:strVal val="visible"/>
                                      </p:to>
                                    </p:set>
                                    <p:animEffect transition="in" filter="box(in)">
                                      <p:cBhvr>
                                        <p:cTn id="7" dur="500"/>
                                        <p:tgtEl>
                                          <p:spTgt spid="185346"/>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185349"/>
                                        </p:tgtEl>
                                        <p:attrNameLst>
                                          <p:attrName>style.visibility</p:attrName>
                                        </p:attrNameLst>
                                      </p:cBhvr>
                                      <p:to>
                                        <p:strVal val="visible"/>
                                      </p:to>
                                    </p:set>
                                    <p:anim calcmode="discrete" valueType="clr">
                                      <p:cBhvr override="childStyle">
                                        <p:cTn id="12" dur="80"/>
                                        <p:tgtEl>
                                          <p:spTgt spid="185349"/>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85349"/>
                                        </p:tgtEl>
                                        <p:attrNameLst>
                                          <p:attrName>fillcolor</p:attrName>
                                        </p:attrNameLst>
                                      </p:cBhvr>
                                      <p:tavLst>
                                        <p:tav tm="0">
                                          <p:val>
                                            <p:clrVal>
                                              <a:schemeClr val="accent2"/>
                                            </p:clrVal>
                                          </p:val>
                                        </p:tav>
                                        <p:tav tm="50000">
                                          <p:val>
                                            <p:clrVal>
                                              <a:schemeClr val="hlink"/>
                                            </p:clrVal>
                                          </p:val>
                                        </p:tav>
                                      </p:tavLst>
                                    </p:anim>
                                    <p:set>
                                      <p:cBhvr>
                                        <p:cTn id="14" dur="80"/>
                                        <p:tgtEl>
                                          <p:spTgt spid="185349"/>
                                        </p:tgtEl>
                                        <p:attrNameLst>
                                          <p:attrName>fill.type</p:attrName>
                                        </p:attrNameLst>
                                      </p:cBhvr>
                                      <p:to>
                                        <p:strVal val="solid"/>
                                      </p:to>
                                    </p:set>
                                  </p:childTnLst>
                                </p:cTn>
                              </p:par>
                              <p:par>
                                <p:cTn id="15" presetID="23" presetClass="entr" presetSubtype="16" fill="hold" grpId="0" nodeType="withEffect">
                                  <p:stCondLst>
                                    <p:cond delay="0"/>
                                  </p:stCondLst>
                                  <p:childTnLst>
                                    <p:set>
                                      <p:cBhvr>
                                        <p:cTn id="16" dur="1" fill="hold">
                                          <p:stCondLst>
                                            <p:cond delay="0"/>
                                          </p:stCondLst>
                                        </p:cTn>
                                        <p:tgtEl>
                                          <p:spTgt spid="185350"/>
                                        </p:tgtEl>
                                        <p:attrNameLst>
                                          <p:attrName>style.visibility</p:attrName>
                                        </p:attrNameLst>
                                      </p:cBhvr>
                                      <p:to>
                                        <p:strVal val="visible"/>
                                      </p:to>
                                    </p:set>
                                    <p:anim calcmode="lin" valueType="num">
                                      <p:cBhvr>
                                        <p:cTn id="17" dur="500" fill="hold"/>
                                        <p:tgtEl>
                                          <p:spTgt spid="185350"/>
                                        </p:tgtEl>
                                        <p:attrNameLst>
                                          <p:attrName>ppt_w</p:attrName>
                                        </p:attrNameLst>
                                      </p:cBhvr>
                                      <p:tavLst>
                                        <p:tav tm="0">
                                          <p:val>
                                            <p:fltVal val="0"/>
                                          </p:val>
                                        </p:tav>
                                        <p:tav tm="100000">
                                          <p:val>
                                            <p:strVal val="#ppt_w"/>
                                          </p:val>
                                        </p:tav>
                                      </p:tavLst>
                                    </p:anim>
                                    <p:anim calcmode="lin" valueType="num">
                                      <p:cBhvr>
                                        <p:cTn id="18" dur="500" fill="hold"/>
                                        <p:tgtEl>
                                          <p:spTgt spid="1853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6" grpId="0"/>
      <p:bldP spid="185349" grpId="0"/>
      <p:bldDgm spid="18535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WordArt 3"/>
          <p:cNvSpPr>
            <a:spLocks noChangeArrowheads="1" noChangeShapeType="1" noTextEdit="1"/>
          </p:cNvSpPr>
          <p:nvPr/>
        </p:nvSpPr>
        <p:spPr bwMode="auto">
          <a:xfrm rot="875492">
            <a:off x="1495425" y="1331913"/>
            <a:ext cx="5634038" cy="5329237"/>
          </a:xfrm>
          <a:prstGeom prst="rect">
            <a:avLst/>
          </a:prstGeom>
        </p:spPr>
        <p:txBody>
          <a:bodyPr wrap="none" fromWordArt="1">
            <a:prstTxWarp prst="textPlain">
              <a:avLst>
                <a:gd name="adj" fmla="val 50000"/>
              </a:avLst>
            </a:prstTxWarp>
          </a:bodyPr>
          <a:lstStyle/>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أسئلة على الفصل السابع</a:t>
            </a:r>
          </a:p>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العمليات الاجتماعية والثقافية</a:t>
            </a:r>
          </a:p>
          <a:p>
            <a:endPar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Rot="1" noChangeArrowheads="1"/>
          </p:cNvSpPr>
          <p:nvPr/>
        </p:nvSpPr>
        <p:spPr bwMode="auto">
          <a:xfrm>
            <a:off x="0" y="0"/>
            <a:ext cx="9144000" cy="620713"/>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 ما المقصود </a:t>
            </a:r>
            <a:r>
              <a:rPr lang="ar-SA" sz="3600">
                <a:solidFill>
                  <a:schemeClr val="tx2"/>
                </a:solidFill>
                <a:effectLst>
                  <a:outerShdw blurRad="38100" dist="38100" dir="2700000" algn="tl">
                    <a:srgbClr val="C0C0C0"/>
                  </a:outerShdw>
                </a:effectLst>
              </a:rPr>
              <a:t>بالعمليات الاجتماعية</a:t>
            </a:r>
            <a:r>
              <a:rPr lang="ar-SA" sz="3600">
                <a:solidFill>
                  <a:schemeClr val="tx1"/>
                </a:solidFill>
                <a:effectLst>
                  <a:outerShdw blurRad="38100" dist="38100" dir="2700000" algn="tl">
                    <a:srgbClr val="C0C0C0"/>
                  </a:outerShdw>
                </a:effectLst>
              </a:rPr>
              <a:t> ؟</a:t>
            </a:r>
            <a:endParaRPr lang="en-US" sz="3600">
              <a:solidFill>
                <a:schemeClr val="tx1"/>
              </a:solidFill>
              <a:effectLst>
                <a:outerShdw blurRad="38100" dist="38100" dir="2700000" algn="tl">
                  <a:srgbClr val="C0C0C0"/>
                </a:outerShdw>
              </a:effectLst>
            </a:endParaRPr>
          </a:p>
        </p:txBody>
      </p:sp>
      <p:sp>
        <p:nvSpPr>
          <p:cNvPr id="207875" name="Rectangle 3"/>
          <p:cNvSpPr>
            <a:spLocks noRot="1" noChangeArrowheads="1"/>
          </p:cNvSpPr>
          <p:nvPr/>
        </p:nvSpPr>
        <p:spPr bwMode="auto">
          <a:xfrm>
            <a:off x="-180975" y="620713"/>
            <a:ext cx="9324975" cy="5476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س2:</a:t>
            </a:r>
            <a:r>
              <a:rPr lang="ar-SA" sz="3600">
                <a:solidFill>
                  <a:schemeClr val="tx1"/>
                </a:solidFill>
              </a:rPr>
              <a:t> </a:t>
            </a:r>
            <a:r>
              <a:rPr lang="ar-SA" sz="3600">
                <a:solidFill>
                  <a:schemeClr val="tx1"/>
                </a:solidFill>
                <a:effectLst>
                  <a:outerShdw blurRad="38100" dist="38100" dir="2700000" algn="tl">
                    <a:srgbClr val="C0C0C0"/>
                  </a:outerShdw>
                </a:effectLst>
              </a:rPr>
              <a:t>اشرحي أنواع </a:t>
            </a:r>
            <a:r>
              <a:rPr lang="ar-SA" sz="3600">
                <a:solidFill>
                  <a:schemeClr val="tx2"/>
                </a:solidFill>
                <a:effectLst>
                  <a:outerShdw blurRad="38100" dist="38100" dir="2700000" algn="tl">
                    <a:srgbClr val="C0C0C0"/>
                  </a:outerShdw>
                </a:effectLst>
              </a:rPr>
              <a:t>العمليات الاجتماعية</a:t>
            </a:r>
            <a:r>
              <a:rPr lang="ar-SA" sz="3600">
                <a:solidFill>
                  <a:schemeClr val="tx1"/>
                </a:solidFill>
                <a:effectLst>
                  <a:outerShdw blurRad="38100" dist="38100" dir="2700000" algn="tl">
                    <a:srgbClr val="C0C0C0"/>
                  </a:outerShdw>
                </a:effectLst>
              </a:rPr>
              <a:t> ؟</a:t>
            </a:r>
            <a:endParaRPr lang="en-US" sz="3600">
              <a:solidFill>
                <a:schemeClr val="tx1"/>
              </a:solidFill>
              <a:effectLst>
                <a:outerShdw blurRad="38100" dist="38100" dir="2700000" algn="tl">
                  <a:srgbClr val="C0C0C0"/>
                </a:outerShdw>
              </a:effectLst>
            </a:endParaRPr>
          </a:p>
        </p:txBody>
      </p:sp>
      <p:sp>
        <p:nvSpPr>
          <p:cNvPr id="207876" name="Rectangle 4"/>
          <p:cNvSpPr>
            <a:spLocks noRot="1" noChangeArrowheads="1"/>
          </p:cNvSpPr>
          <p:nvPr/>
        </p:nvSpPr>
        <p:spPr bwMode="auto">
          <a:xfrm>
            <a:off x="393700" y="1196975"/>
            <a:ext cx="8750300" cy="54927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س3:</a:t>
            </a:r>
            <a:r>
              <a:rPr lang="ar-SA" sz="3600">
                <a:solidFill>
                  <a:schemeClr val="tx1"/>
                </a:solidFill>
                <a:effectLst>
                  <a:outerShdw blurRad="38100" dist="38100" dir="2700000" algn="tl">
                    <a:srgbClr val="C0C0C0"/>
                  </a:outerShdw>
                </a:effectLst>
              </a:rPr>
              <a:t> اذكري مصادر التغير الاجتماعي؟</a:t>
            </a:r>
            <a:endParaRPr lang="en-US" sz="3600">
              <a:solidFill>
                <a:schemeClr val="tx1"/>
              </a:solidFill>
              <a:effectLst>
                <a:outerShdw blurRad="38100" dist="38100" dir="2700000" algn="tl">
                  <a:srgbClr val="C0C0C0"/>
                </a:outerShdw>
              </a:effectLst>
            </a:endParaRPr>
          </a:p>
        </p:txBody>
      </p:sp>
      <p:sp>
        <p:nvSpPr>
          <p:cNvPr id="207877" name="Rectangle 5"/>
          <p:cNvSpPr>
            <a:spLocks noRot="1" noChangeArrowheads="1"/>
          </p:cNvSpPr>
          <p:nvPr/>
        </p:nvSpPr>
        <p:spPr bwMode="auto">
          <a:xfrm>
            <a:off x="250825" y="1628775"/>
            <a:ext cx="8893175" cy="1223963"/>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س4:</a:t>
            </a:r>
            <a:r>
              <a:rPr lang="ar-SA" sz="3600">
                <a:solidFill>
                  <a:schemeClr val="tx1"/>
                </a:solidFill>
                <a:effectLst>
                  <a:outerShdw blurRad="38100" dist="38100" dir="2700000" algn="tl">
                    <a:srgbClr val="C0C0C0"/>
                  </a:outerShdw>
                </a:effectLst>
              </a:rPr>
              <a:t> قارني بين </a:t>
            </a:r>
            <a:r>
              <a:rPr lang="ar-SA" sz="3600">
                <a:solidFill>
                  <a:schemeClr val="tx2"/>
                </a:solidFill>
                <a:effectLst>
                  <a:outerShdw blurRad="38100" dist="38100" dir="2700000" algn="tl">
                    <a:srgbClr val="C0C0C0"/>
                  </a:outerShdw>
                </a:effectLst>
              </a:rPr>
              <a:t>العمليات الاجتماعية</a:t>
            </a:r>
            <a:r>
              <a:rPr lang="ar-SA" sz="3600">
                <a:solidFill>
                  <a:schemeClr val="tx1"/>
                </a:solidFill>
                <a:effectLst>
                  <a:outerShdw blurRad="38100" dist="38100" dir="2700000" algn="tl">
                    <a:srgbClr val="C0C0C0"/>
                  </a:outerShdw>
                </a:effectLst>
              </a:rPr>
              <a:t>  الآتية (التعاون ، والمنافسة ، والتوافق الاجتماعي ، والتغير الاجتماعي )</a:t>
            </a:r>
            <a:r>
              <a:rPr lang="ar-SA" sz="3600">
                <a:solidFill>
                  <a:schemeClr val="tx1"/>
                </a:solidFill>
              </a:rPr>
              <a:t> ؟</a:t>
            </a:r>
            <a:endParaRPr lang="en-US" sz="3600">
              <a:solidFill>
                <a:schemeClr val="tx1"/>
              </a:solidFill>
            </a:endParaRPr>
          </a:p>
        </p:txBody>
      </p:sp>
      <p:sp>
        <p:nvSpPr>
          <p:cNvPr id="207878" name="Rectangle 6"/>
          <p:cNvSpPr>
            <a:spLocks noRot="1" noChangeArrowheads="1"/>
          </p:cNvSpPr>
          <p:nvPr/>
        </p:nvSpPr>
        <p:spPr bwMode="auto">
          <a:xfrm>
            <a:off x="0" y="2708275"/>
            <a:ext cx="9144000" cy="6477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س5: </a:t>
            </a:r>
            <a:r>
              <a:rPr lang="ar-SA" sz="3600">
                <a:solidFill>
                  <a:schemeClr val="tx1"/>
                </a:solidFill>
                <a:effectLst>
                  <a:outerShdw blurRad="38100" dist="38100" dir="2700000" algn="tl">
                    <a:srgbClr val="C0C0C0"/>
                  </a:outerShdw>
                </a:effectLst>
              </a:rPr>
              <a:t>اشرحي المقصود بالعمليات الثقافية ؟</a:t>
            </a:r>
            <a:endParaRPr lang="en-US" sz="3600">
              <a:solidFill>
                <a:schemeClr val="tx1"/>
              </a:solidFill>
              <a:effectLst>
                <a:outerShdw blurRad="38100" dist="38100" dir="2700000" algn="tl">
                  <a:srgbClr val="C0C0C0"/>
                </a:outerShdw>
              </a:effectLst>
            </a:endParaRPr>
          </a:p>
        </p:txBody>
      </p:sp>
      <p:sp>
        <p:nvSpPr>
          <p:cNvPr id="207879" name="Rectangle 7"/>
          <p:cNvSpPr>
            <a:spLocks noRot="1" noChangeArrowheads="1"/>
          </p:cNvSpPr>
          <p:nvPr/>
        </p:nvSpPr>
        <p:spPr bwMode="auto">
          <a:xfrm>
            <a:off x="-180975" y="3213100"/>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س6:</a:t>
            </a:r>
            <a:r>
              <a:rPr lang="ar-SA" sz="3600">
                <a:solidFill>
                  <a:schemeClr val="tx1"/>
                </a:solidFill>
              </a:rPr>
              <a:t> </a:t>
            </a:r>
            <a:r>
              <a:rPr lang="ar-SA" sz="3600">
                <a:solidFill>
                  <a:schemeClr val="tx1"/>
                </a:solidFill>
                <a:effectLst>
                  <a:outerShdw blurRad="38100" dist="38100" dir="2700000" algn="tl">
                    <a:srgbClr val="C0C0C0"/>
                  </a:outerShdw>
                </a:effectLst>
              </a:rPr>
              <a:t>ما هو أهمية </a:t>
            </a:r>
            <a:r>
              <a:rPr lang="ar-SA" sz="3600">
                <a:solidFill>
                  <a:schemeClr val="tx2"/>
                </a:solidFill>
                <a:effectLst>
                  <a:outerShdw blurRad="38100" dist="38100" dir="2700000" algn="tl">
                    <a:srgbClr val="C0C0C0"/>
                  </a:outerShdw>
                </a:effectLst>
              </a:rPr>
              <a:t>التجديد</a:t>
            </a:r>
            <a:r>
              <a:rPr lang="ar-SA" sz="440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في العمليات الثقافية ؟</a:t>
            </a:r>
            <a:endParaRPr lang="en-US" sz="3600">
              <a:solidFill>
                <a:schemeClr val="tx1"/>
              </a:solidFill>
              <a:effectLst>
                <a:outerShdw blurRad="38100" dist="38100" dir="2700000" algn="tl">
                  <a:srgbClr val="C0C0C0"/>
                </a:outerShdw>
              </a:effectLst>
            </a:endParaRPr>
          </a:p>
        </p:txBody>
      </p:sp>
      <p:sp>
        <p:nvSpPr>
          <p:cNvPr id="207880" name="Rectangle 8"/>
          <p:cNvSpPr>
            <a:spLocks noRot="1" noChangeArrowheads="1"/>
          </p:cNvSpPr>
          <p:nvPr/>
        </p:nvSpPr>
        <p:spPr bwMode="auto">
          <a:xfrm>
            <a:off x="-1476375" y="3644900"/>
            <a:ext cx="10620375" cy="10795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س7:</a:t>
            </a:r>
            <a:r>
              <a:rPr lang="ar-SA" sz="3600">
                <a:solidFill>
                  <a:schemeClr val="tx1"/>
                </a:solidFill>
                <a:effectLst>
                  <a:outerShdw blurRad="38100" dist="38100" dir="2700000" algn="tl">
                    <a:srgbClr val="C0C0C0"/>
                  </a:outerShdw>
                </a:effectLst>
              </a:rPr>
              <a:t> </a:t>
            </a:r>
            <a:r>
              <a:rPr lang="ar-SA">
                <a:solidFill>
                  <a:schemeClr val="tx1"/>
                </a:solidFill>
                <a:effectLst>
                  <a:outerShdw blurRad="38100" dist="38100" dir="2700000" algn="tl">
                    <a:srgbClr val="C0C0C0"/>
                  </a:outerShdw>
                </a:effectLst>
              </a:rPr>
              <a:t>تكلمي عن الانتشار الثقافي من وجهة نظر علماء الاجتماع</a:t>
            </a:r>
            <a:r>
              <a:rPr lang="ar-EG">
                <a:solidFill>
                  <a:schemeClr val="tx1"/>
                </a:solidFill>
                <a:effectLst>
                  <a:outerShdw blurRad="38100" dist="38100" dir="2700000" algn="tl">
                    <a:srgbClr val="C0C0C0"/>
                  </a:outerShdw>
                </a:effectLst>
              </a:rPr>
              <a:t> </a:t>
            </a:r>
            <a:r>
              <a:rPr lang="ar-SA">
                <a:solidFill>
                  <a:schemeClr val="tx1"/>
                </a:solidFill>
                <a:effectLst>
                  <a:outerShdw blurRad="38100" dist="38100" dir="2700000" algn="tl">
                    <a:srgbClr val="C0C0C0"/>
                  </a:outerShdw>
                </a:effectLst>
              </a:rPr>
              <a:t>؟</a:t>
            </a:r>
            <a:endParaRPr lang="en-US">
              <a:solidFill>
                <a:schemeClr val="tx1"/>
              </a:solidFill>
              <a:effectLst>
                <a:outerShdw blurRad="38100" dist="38100" dir="2700000" algn="tl">
                  <a:srgbClr val="C0C0C0"/>
                </a:outerShdw>
              </a:effectLst>
            </a:endParaRPr>
          </a:p>
        </p:txBody>
      </p:sp>
      <p:sp>
        <p:nvSpPr>
          <p:cNvPr id="207881" name="Rectangle 9"/>
          <p:cNvSpPr>
            <a:spLocks noRot="1" noChangeArrowheads="1"/>
          </p:cNvSpPr>
          <p:nvPr/>
        </p:nvSpPr>
        <p:spPr bwMode="auto">
          <a:xfrm>
            <a:off x="179388" y="4292600"/>
            <a:ext cx="9144000" cy="1366838"/>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س8:</a:t>
            </a:r>
            <a:r>
              <a:rPr lang="ar-SA" sz="3600">
                <a:solidFill>
                  <a:schemeClr val="tx1"/>
                </a:solidFill>
              </a:rPr>
              <a:t> </a:t>
            </a:r>
            <a:r>
              <a:rPr lang="ar-SA" sz="3600">
                <a:solidFill>
                  <a:schemeClr val="tx1"/>
                </a:solidFill>
                <a:effectLst>
                  <a:outerShdw blurRad="38100" dist="38100" dir="2700000" algn="tl">
                    <a:srgbClr val="C0C0C0"/>
                  </a:outerShdw>
                </a:effectLst>
              </a:rPr>
              <a:t>كيف ي</a:t>
            </a:r>
            <a:r>
              <a:rPr lang="ar-SA" sz="3600">
                <a:solidFill>
                  <a:schemeClr val="tx2"/>
                </a:solidFill>
                <a:effectLst>
                  <a:outerShdw blurRad="38100" dist="38100" dir="2700000" algn="tl">
                    <a:srgbClr val="C0C0C0"/>
                  </a:outerShdw>
                </a:effectLst>
              </a:rPr>
              <a:t>تم عملية المزج الثقافي بين أجناس مختلفة </a:t>
            </a:r>
            <a:br>
              <a:rPr lang="ar-SA" sz="3600">
                <a:solidFill>
                  <a:schemeClr val="tx2"/>
                </a:solidFill>
                <a:effectLst>
                  <a:outerShdw blurRad="38100" dist="38100" dir="2700000" algn="tl">
                    <a:srgbClr val="C0C0C0"/>
                  </a:outerShdw>
                </a:effectLst>
              </a:rPr>
            </a:br>
            <a:r>
              <a:rPr lang="ar-SA" sz="3600">
                <a:solidFill>
                  <a:schemeClr val="tx2"/>
                </a:solidFill>
                <a:effectLst>
                  <a:outerShdw blurRad="38100" dist="38100" dir="2700000" algn="tl">
                    <a:srgbClr val="C0C0C0"/>
                  </a:outerShdw>
                </a:effectLst>
              </a:rPr>
              <a:t>        بدون حدوث اختلاط بيولوجي بين هذه الأجناس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07882" name="Rectangle 10"/>
          <p:cNvSpPr>
            <a:spLocks noRot="1" noChangeArrowheads="1"/>
          </p:cNvSpPr>
          <p:nvPr/>
        </p:nvSpPr>
        <p:spPr bwMode="auto">
          <a:xfrm>
            <a:off x="-323850" y="5300663"/>
            <a:ext cx="9467850" cy="8651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س9:</a:t>
            </a:r>
            <a:r>
              <a:rPr lang="ar-SA" sz="3600">
                <a:solidFill>
                  <a:schemeClr val="tx1"/>
                </a:solidFill>
                <a:effectLst>
                  <a:outerShdw blurRad="38100" dist="38100" dir="2700000" algn="tl">
                    <a:srgbClr val="C0C0C0"/>
                  </a:outerShdw>
                </a:effectLst>
              </a:rPr>
              <a:t> ما هي ال</a:t>
            </a:r>
            <a:r>
              <a:rPr lang="ar-SA" sz="3600">
                <a:solidFill>
                  <a:schemeClr val="tx2"/>
                </a:solidFill>
                <a:effectLst>
                  <a:outerShdw blurRad="38100" dist="38100" dir="2700000" algn="tl">
                    <a:srgbClr val="C0C0C0"/>
                  </a:outerShdw>
                </a:effectLst>
              </a:rPr>
              <a:t>عوامل التي تؤثر في عملية التمثيل الثقافي</a:t>
            </a:r>
            <a:r>
              <a:rPr lang="ar-SA" sz="4400">
                <a:solidFill>
                  <a:schemeClr val="tx2"/>
                </a:solidFill>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07883" name="Rectangle 11"/>
          <p:cNvSpPr>
            <a:spLocks noRot="1" noChangeArrowheads="1"/>
          </p:cNvSpPr>
          <p:nvPr/>
        </p:nvSpPr>
        <p:spPr bwMode="auto">
          <a:xfrm>
            <a:off x="250825" y="6067425"/>
            <a:ext cx="9144000" cy="790575"/>
          </a:xfrm>
          <a:prstGeom prst="rect">
            <a:avLst/>
          </a:prstGeom>
          <a:noFill/>
          <a:ln w="9525">
            <a:noFill/>
            <a:miter lim="800000"/>
            <a:headEnd/>
            <a:tailEnd/>
          </a:ln>
          <a:effectLst/>
        </p:spPr>
        <p:txBody>
          <a:bodyPr anchor="ctr"/>
          <a:lstStyle/>
          <a:p>
            <a:pPr algn="r">
              <a:defRPr/>
            </a:pPr>
            <a:r>
              <a:rPr lang="ar-SA" sz="4400">
                <a:effectLst>
                  <a:outerShdw blurRad="38100" dist="38100" dir="2700000" algn="tl">
                    <a:srgbClr val="C0C0C0"/>
                  </a:outerShdw>
                </a:effectLst>
              </a:rPr>
              <a:t> </a:t>
            </a:r>
            <a:r>
              <a:rPr lang="ar-SA" sz="3600">
                <a:effectLst>
                  <a:outerShdw blurRad="38100" dist="38100" dir="2700000" algn="tl">
                    <a:srgbClr val="C0C0C0"/>
                  </a:outerShdw>
                </a:effectLst>
              </a:rPr>
              <a:t>س10:</a:t>
            </a:r>
            <a:r>
              <a:rPr lang="ar-SA" sz="3600">
                <a:solidFill>
                  <a:schemeClr val="tx1"/>
                </a:solidFill>
              </a:rPr>
              <a:t> </a:t>
            </a:r>
            <a:r>
              <a:rPr lang="ar-SA" sz="3600">
                <a:solidFill>
                  <a:schemeClr val="tx1"/>
                </a:solidFill>
                <a:effectLst>
                  <a:outerShdw blurRad="38100" dist="38100" dir="2700000" algn="tl">
                    <a:srgbClr val="C0C0C0"/>
                  </a:outerShdw>
                </a:effectLst>
              </a:rPr>
              <a:t>اشرحي المقصود با</a:t>
            </a:r>
            <a:r>
              <a:rPr lang="ar-SA" sz="4000">
                <a:solidFill>
                  <a:schemeClr val="tx2"/>
                </a:solidFill>
                <a:effectLst>
                  <a:outerShdw blurRad="38100" dist="38100" dir="2700000" algn="tl">
                    <a:srgbClr val="C0C0C0"/>
                  </a:outerShdw>
                </a:effectLst>
              </a:rPr>
              <a:t>لتخلف الثقافي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grpSp>
        <p:nvGrpSpPr>
          <p:cNvPr id="2" name="Group 12"/>
          <p:cNvGrpSpPr>
            <a:grpSpLocks/>
          </p:cNvGrpSpPr>
          <p:nvPr/>
        </p:nvGrpSpPr>
        <p:grpSpPr bwMode="auto">
          <a:xfrm>
            <a:off x="0" y="6021388"/>
            <a:ext cx="2484438" cy="836612"/>
            <a:chOff x="2018" y="3430"/>
            <a:chExt cx="1474" cy="890"/>
          </a:xfrm>
        </p:grpSpPr>
        <p:pic>
          <p:nvPicPr>
            <p:cNvPr id="16397" name="Picture 13" descr="171544991"/>
            <p:cNvPicPr>
              <a:picLocks noChangeAspect="1" noChangeArrowheads="1"/>
            </p:cNvPicPr>
            <p:nvPr/>
          </p:nvPicPr>
          <p:blipFill>
            <a:blip r:embed="rId2"/>
            <a:srcRect/>
            <a:stretch>
              <a:fillRect/>
            </a:stretch>
          </p:blipFill>
          <p:spPr bwMode="auto">
            <a:xfrm>
              <a:off x="2993" y="3430"/>
              <a:ext cx="499" cy="887"/>
            </a:xfrm>
            <a:prstGeom prst="rect">
              <a:avLst/>
            </a:prstGeom>
            <a:noFill/>
            <a:ln w="9525">
              <a:noFill/>
              <a:miter lim="800000"/>
              <a:headEnd/>
              <a:tailEnd/>
            </a:ln>
          </p:spPr>
        </p:pic>
        <p:pic>
          <p:nvPicPr>
            <p:cNvPr id="16398" name="Picture 14" descr="171544991"/>
            <p:cNvPicPr>
              <a:picLocks noChangeAspect="1" noChangeArrowheads="1"/>
            </p:cNvPicPr>
            <p:nvPr/>
          </p:nvPicPr>
          <p:blipFill>
            <a:blip r:embed="rId2"/>
            <a:srcRect/>
            <a:stretch>
              <a:fillRect/>
            </a:stretch>
          </p:blipFill>
          <p:spPr bwMode="auto">
            <a:xfrm>
              <a:off x="2494" y="3430"/>
              <a:ext cx="499" cy="887"/>
            </a:xfrm>
            <a:prstGeom prst="rect">
              <a:avLst/>
            </a:prstGeom>
            <a:noFill/>
            <a:ln w="9525">
              <a:noFill/>
              <a:miter lim="800000"/>
              <a:headEnd/>
              <a:tailEnd/>
            </a:ln>
          </p:spPr>
        </p:pic>
        <p:pic>
          <p:nvPicPr>
            <p:cNvPr id="16399" name="Picture 15" descr="171544991"/>
            <p:cNvPicPr>
              <a:picLocks noChangeAspect="1" noChangeArrowheads="1"/>
            </p:cNvPicPr>
            <p:nvPr/>
          </p:nvPicPr>
          <p:blipFill>
            <a:blip r:embed="rId2"/>
            <a:srcRect/>
            <a:stretch>
              <a:fillRect/>
            </a:stretch>
          </p:blipFill>
          <p:spPr bwMode="auto">
            <a:xfrm>
              <a:off x="2018" y="3433"/>
              <a:ext cx="499" cy="887"/>
            </a:xfrm>
            <a:prstGeom prst="rect">
              <a:avLst/>
            </a:prstGeom>
            <a:noFill/>
            <a:ln w="9525">
              <a:noFill/>
              <a:miter lim="800000"/>
              <a:headEnd/>
              <a:tailEnd/>
            </a:ln>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7874">
                                            <p:txEl>
                                              <p:pRg st="0" end="0"/>
                                            </p:txEl>
                                          </p:spTgt>
                                        </p:tgtEl>
                                        <p:attrNameLst>
                                          <p:attrName>style.visibility</p:attrName>
                                        </p:attrNameLst>
                                      </p:cBhvr>
                                      <p:to>
                                        <p:strVal val="visible"/>
                                      </p:to>
                                    </p:set>
                                    <p:animEffect transition="in" filter="box(in)">
                                      <p:cBhvr>
                                        <p:cTn id="7" dur="500"/>
                                        <p:tgtEl>
                                          <p:spTgt spid="2078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07875">
                                            <p:txEl>
                                              <p:pRg st="0" end="0"/>
                                            </p:txEl>
                                          </p:spTgt>
                                        </p:tgtEl>
                                        <p:attrNameLst>
                                          <p:attrName>style.visibility</p:attrName>
                                        </p:attrNameLst>
                                      </p:cBhvr>
                                      <p:to>
                                        <p:strVal val="visible"/>
                                      </p:to>
                                    </p:set>
                                    <p:animEffect transition="in" filter="box(in)">
                                      <p:cBhvr>
                                        <p:cTn id="12" dur="500"/>
                                        <p:tgtEl>
                                          <p:spTgt spid="2078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07876"/>
                                        </p:tgtEl>
                                        <p:attrNameLst>
                                          <p:attrName>style.visibility</p:attrName>
                                        </p:attrNameLst>
                                      </p:cBhvr>
                                      <p:to>
                                        <p:strVal val="visible"/>
                                      </p:to>
                                    </p:set>
                                    <p:animEffect transition="in" filter="box(in)">
                                      <p:cBhvr>
                                        <p:cTn id="17" dur="500"/>
                                        <p:tgtEl>
                                          <p:spTgt spid="207876"/>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grpId="0" nodeType="clickEffect">
                                  <p:stCondLst>
                                    <p:cond delay="0"/>
                                  </p:stCondLst>
                                  <p:childTnLst>
                                    <p:set>
                                      <p:cBhvr>
                                        <p:cTn id="21" dur="1" fill="hold">
                                          <p:stCondLst>
                                            <p:cond delay="0"/>
                                          </p:stCondLst>
                                        </p:cTn>
                                        <p:tgtEl>
                                          <p:spTgt spid="207877"/>
                                        </p:tgtEl>
                                        <p:attrNameLst>
                                          <p:attrName>style.visibility</p:attrName>
                                        </p:attrNameLst>
                                      </p:cBhvr>
                                      <p:to>
                                        <p:strVal val="visible"/>
                                      </p:to>
                                    </p:set>
                                    <p:animEffect transition="in" filter="plus(in)">
                                      <p:cBhvr>
                                        <p:cTn id="22" dur="2000"/>
                                        <p:tgtEl>
                                          <p:spTgt spid="20787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07878">
                                            <p:txEl>
                                              <p:pRg st="0" end="0"/>
                                            </p:txEl>
                                          </p:spTgt>
                                        </p:tgtEl>
                                        <p:attrNameLst>
                                          <p:attrName>style.visibility</p:attrName>
                                        </p:attrNameLst>
                                      </p:cBhvr>
                                      <p:to>
                                        <p:strVal val="visible"/>
                                      </p:to>
                                    </p:set>
                                    <p:animEffect transition="in" filter="box(in)">
                                      <p:cBhvr>
                                        <p:cTn id="27" dur="500"/>
                                        <p:tgtEl>
                                          <p:spTgt spid="20787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07879">
                                            <p:txEl>
                                              <p:pRg st="0" end="0"/>
                                            </p:txEl>
                                          </p:spTgt>
                                        </p:tgtEl>
                                        <p:attrNameLst>
                                          <p:attrName>style.visibility</p:attrName>
                                        </p:attrNameLst>
                                      </p:cBhvr>
                                      <p:to>
                                        <p:strVal val="visible"/>
                                      </p:to>
                                    </p:set>
                                    <p:animEffect transition="in" filter="box(in)">
                                      <p:cBhvr>
                                        <p:cTn id="32" dur="500"/>
                                        <p:tgtEl>
                                          <p:spTgt spid="20787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07880">
                                            <p:txEl>
                                              <p:pRg st="0" end="0"/>
                                            </p:txEl>
                                          </p:spTgt>
                                        </p:tgtEl>
                                        <p:attrNameLst>
                                          <p:attrName>style.visibility</p:attrName>
                                        </p:attrNameLst>
                                      </p:cBhvr>
                                      <p:to>
                                        <p:strVal val="visible"/>
                                      </p:to>
                                    </p:set>
                                    <p:animEffect transition="in" filter="box(in)">
                                      <p:cBhvr>
                                        <p:cTn id="37" dur="500"/>
                                        <p:tgtEl>
                                          <p:spTgt spid="207880">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207881"/>
                                        </p:tgtEl>
                                        <p:attrNameLst>
                                          <p:attrName>style.visibility</p:attrName>
                                        </p:attrNameLst>
                                      </p:cBhvr>
                                      <p:to>
                                        <p:strVal val="visible"/>
                                      </p:to>
                                    </p:set>
                                    <p:animEffect transition="in" filter="box(in)">
                                      <p:cBhvr>
                                        <p:cTn id="42" dur="500"/>
                                        <p:tgtEl>
                                          <p:spTgt spid="207881"/>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207882">
                                            <p:txEl>
                                              <p:pRg st="0" end="0"/>
                                            </p:txEl>
                                          </p:spTgt>
                                        </p:tgtEl>
                                        <p:attrNameLst>
                                          <p:attrName>style.visibility</p:attrName>
                                        </p:attrNameLst>
                                      </p:cBhvr>
                                      <p:to>
                                        <p:strVal val="visible"/>
                                      </p:to>
                                    </p:set>
                                    <p:animEffect transition="in" filter="box(in)">
                                      <p:cBhvr>
                                        <p:cTn id="47" dur="500"/>
                                        <p:tgtEl>
                                          <p:spTgt spid="207882">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207883"/>
                                        </p:tgtEl>
                                        <p:attrNameLst>
                                          <p:attrName>style.visibility</p:attrName>
                                        </p:attrNameLst>
                                      </p:cBhvr>
                                      <p:to>
                                        <p:strVal val="visible"/>
                                      </p:to>
                                    </p:set>
                                    <p:animEffect transition="in" filter="box(in)">
                                      <p:cBhvr>
                                        <p:cTn id="52" dur="500"/>
                                        <p:tgtEl>
                                          <p:spTgt spid="207883"/>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box(in)">
                                      <p:cBhvr>
                                        <p:cTn id="5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4" grpId="0" build="allAtOnce"/>
      <p:bldP spid="207875" grpId="0" build="allAtOnce"/>
      <p:bldP spid="207876" grpId="0"/>
      <p:bldP spid="207877" grpId="0"/>
      <p:bldP spid="207878" grpId="0" build="allAtOnce"/>
      <p:bldP spid="207879" grpId="0" build="allAtOnce"/>
      <p:bldP spid="207880" grpId="0" build="allAtOnce"/>
      <p:bldP spid="207881" grpId="0"/>
      <p:bldP spid="207882" grpId="0" build="allAtOnce"/>
      <p:bldP spid="20788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WordArt 3"/>
          <p:cNvSpPr>
            <a:spLocks noChangeArrowheads="1" noChangeShapeType="1" noTextEdit="1"/>
          </p:cNvSpPr>
          <p:nvPr/>
        </p:nvSpPr>
        <p:spPr bwMode="auto">
          <a:xfrm rot="875492">
            <a:off x="1646238" y="1928813"/>
            <a:ext cx="5634037" cy="3019425"/>
          </a:xfrm>
          <a:prstGeom prst="rect">
            <a:avLst/>
          </a:prstGeom>
        </p:spPr>
        <p:txBody>
          <a:bodyPr wrap="none" fromWordArt="1">
            <a:prstTxWarp prst="textPlain">
              <a:avLst>
                <a:gd name="adj" fmla="val 50000"/>
              </a:avLst>
            </a:prstTxWarp>
          </a:bodyPr>
          <a:lstStyle/>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الفصل الثامن</a:t>
            </a:r>
          </a:p>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النظم الاجتماعية</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ChangeArrowheads="1"/>
          </p:cNvSpPr>
          <p:nvPr/>
        </p:nvSpPr>
        <p:spPr bwMode="auto">
          <a:xfrm>
            <a:off x="0" y="-171450"/>
            <a:ext cx="9144000" cy="2087563"/>
          </a:xfrm>
          <a:prstGeom prst="rect">
            <a:avLst/>
          </a:prstGeom>
          <a:noFill/>
          <a:ln w="9525">
            <a:noFill/>
            <a:miter lim="800000"/>
            <a:headEnd/>
            <a:tailEnd/>
          </a:ln>
          <a:effectLst>
            <a:outerShdw dist="45791" dir="2021404" algn="ctr" rotWithShape="0">
              <a:schemeClr val="bg2"/>
            </a:outerShdw>
          </a:effectLst>
        </p:spPr>
        <p:txBody>
          <a:bodyPr anchor="b"/>
          <a:lstStyle/>
          <a:p>
            <a:pPr>
              <a:defRPr/>
            </a:pPr>
            <a:r>
              <a:rPr lang="ar-SA" sz="4400" b="0">
                <a:solidFill>
                  <a:schemeClr val="tx2"/>
                </a:solidFill>
              </a:rPr>
              <a:t> </a:t>
            </a:r>
            <a:r>
              <a:rPr lang="ar-SA" sz="4000" u="sng">
                <a:solidFill>
                  <a:srgbClr val="FF3300"/>
                </a:solidFill>
              </a:rPr>
              <a:t>وسوف نستعرض فيما يلي خصائص بعض أشكال أو أنماط النظم الاجتماعية الهامة في المجتمع ، وهي :</a:t>
            </a:r>
            <a:r>
              <a:rPr lang="en-US" sz="4000" b="0">
                <a:solidFill>
                  <a:srgbClr val="FF3300"/>
                </a:solidFill>
              </a:rPr>
              <a:t> </a:t>
            </a:r>
            <a:r>
              <a:rPr lang="ar-SA" sz="4000" b="0">
                <a:solidFill>
                  <a:srgbClr val="FF3300"/>
                </a:solidFill>
                <a:latin typeface="Goudy Stout" pitchFamily="18" charset="0"/>
                <a:cs typeface="PT Bold Heading" pitchFamily="2" charset="-78"/>
              </a:rPr>
              <a:t/>
            </a:r>
            <a:br>
              <a:rPr lang="ar-SA" sz="4000" b="0">
                <a:solidFill>
                  <a:srgbClr val="FF3300"/>
                </a:solidFill>
                <a:latin typeface="Goudy Stout" pitchFamily="18" charset="0"/>
                <a:cs typeface="PT Bold Heading" pitchFamily="2" charset="-78"/>
              </a:rPr>
            </a:br>
            <a:r>
              <a:rPr lang="ar-SA" sz="4000" b="0">
                <a:solidFill>
                  <a:srgbClr val="FF3300"/>
                </a:solidFill>
                <a:latin typeface="Goudy Stout" pitchFamily="18" charset="0"/>
                <a:cs typeface="PT Bold Heading" pitchFamily="2" charset="-78"/>
              </a:rPr>
              <a:t>*********************</a:t>
            </a:r>
            <a:endParaRPr lang="en-US" sz="4000" b="0">
              <a:solidFill>
                <a:srgbClr val="FF3300"/>
              </a:solidFill>
              <a:latin typeface="Goudy Stout" pitchFamily="18" charset="0"/>
              <a:cs typeface="PT Bold Heading" pitchFamily="2" charset="-78"/>
            </a:endParaRPr>
          </a:p>
        </p:txBody>
      </p:sp>
      <p:pic>
        <p:nvPicPr>
          <p:cNvPr id="3085" name="Picture 3" descr="v_31"/>
          <p:cNvPicPr>
            <a:picLocks noChangeAspect="1" noChangeArrowheads="1" noCrop="1"/>
          </p:cNvPicPr>
          <p:nvPr/>
        </p:nvPicPr>
        <p:blipFill>
          <a:blip r:embed="rId4"/>
          <a:srcRect/>
          <a:stretch>
            <a:fillRect/>
          </a:stretch>
        </p:blipFill>
        <p:spPr bwMode="auto">
          <a:xfrm>
            <a:off x="-107950" y="582613"/>
            <a:ext cx="847725" cy="1838325"/>
          </a:xfrm>
          <a:prstGeom prst="rect">
            <a:avLst/>
          </a:prstGeom>
          <a:noFill/>
          <a:ln w="9525">
            <a:noFill/>
            <a:miter lim="800000"/>
            <a:headEnd/>
            <a:tailEnd/>
          </a:ln>
        </p:spPr>
      </p:pic>
      <p:pic>
        <p:nvPicPr>
          <p:cNvPr id="3086" name="Picture 4" descr="v_31"/>
          <p:cNvPicPr>
            <a:picLocks noChangeAspect="1" noChangeArrowheads="1" noCrop="1"/>
          </p:cNvPicPr>
          <p:nvPr/>
        </p:nvPicPr>
        <p:blipFill>
          <a:blip r:embed="rId4"/>
          <a:srcRect/>
          <a:stretch>
            <a:fillRect/>
          </a:stretch>
        </p:blipFill>
        <p:spPr bwMode="auto">
          <a:xfrm flipH="1">
            <a:off x="8185150" y="692150"/>
            <a:ext cx="1066800" cy="1838325"/>
          </a:xfrm>
          <a:prstGeom prst="rect">
            <a:avLst/>
          </a:prstGeom>
          <a:noFill/>
          <a:ln w="9525">
            <a:noFill/>
            <a:miter lim="800000"/>
            <a:headEnd/>
            <a:tailEnd/>
          </a:ln>
        </p:spPr>
      </p:pic>
      <p:graphicFrame>
        <p:nvGraphicFramePr>
          <p:cNvPr id="187397" name="Organization Chart 5"/>
          <p:cNvGraphicFramePr>
            <a:graphicFrameLocks noChangeAspect="1"/>
          </p:cNvGraphicFramePr>
          <p:nvPr/>
        </p:nvGraphicFramePr>
        <p:xfrm>
          <a:off x="374650" y="1844675"/>
          <a:ext cx="8769350" cy="4678363"/>
        </p:xfrm>
        <a:graphic>
          <a:graphicData uri="http://schemas.openxmlformats.org/drawingml/2006/compatibility">
            <com:legacyDrawing xmlns:com="http://schemas.openxmlformats.org/drawingml/2006/compatibility" spid="_x0000_s66562"/>
          </a:graphicData>
        </a:graphic>
      </p:graphicFrame>
      <p:pic>
        <p:nvPicPr>
          <p:cNvPr id="187407" name="Picture 15" descr="PE03166_"/>
          <p:cNvPicPr>
            <a:picLocks noChangeAspect="1" noChangeArrowheads="1"/>
          </p:cNvPicPr>
          <p:nvPr/>
        </p:nvPicPr>
        <p:blipFill>
          <a:blip r:embed="rId5"/>
          <a:srcRect/>
          <a:stretch>
            <a:fillRect/>
          </a:stretch>
        </p:blipFill>
        <p:spPr bwMode="auto">
          <a:xfrm>
            <a:off x="292100" y="1989138"/>
            <a:ext cx="2457450" cy="2592387"/>
          </a:xfrm>
          <a:prstGeom prst="rect">
            <a:avLst/>
          </a:prstGeom>
          <a:noFill/>
          <a:ln w="9525">
            <a:noFill/>
            <a:miter lim="800000"/>
            <a:headEnd/>
            <a:tailEnd/>
          </a:ln>
        </p:spPr>
      </p:pic>
    </p:spTree>
  </p:cSld>
  <p:clrMapOvr>
    <a:masterClrMapping/>
  </p:clrMapOvr>
  <p:transition>
    <p:wedge/>
    <p:sndAc>
      <p:stSnd>
        <p:snd r:embed="rId3" name="coi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87394"/>
                                        </p:tgtEl>
                                        <p:attrNameLst>
                                          <p:attrName>style.visibility</p:attrName>
                                        </p:attrNameLst>
                                      </p:cBhvr>
                                      <p:to>
                                        <p:strVal val="visible"/>
                                      </p:to>
                                    </p:set>
                                    <p:anim calcmode="lin" valueType="num">
                                      <p:cBhvr>
                                        <p:cTn id="7" dur="500" fill="hold"/>
                                        <p:tgtEl>
                                          <p:spTgt spid="187394"/>
                                        </p:tgtEl>
                                        <p:attrNameLst>
                                          <p:attrName>ppt_w</p:attrName>
                                        </p:attrNameLst>
                                      </p:cBhvr>
                                      <p:tavLst>
                                        <p:tav tm="0">
                                          <p:val>
                                            <p:fltVal val="0"/>
                                          </p:val>
                                        </p:tav>
                                        <p:tav tm="100000">
                                          <p:val>
                                            <p:strVal val="#ppt_w"/>
                                          </p:val>
                                        </p:tav>
                                      </p:tavLst>
                                    </p:anim>
                                    <p:anim calcmode="lin" valueType="num">
                                      <p:cBhvr>
                                        <p:cTn id="8" dur="500" fill="hold"/>
                                        <p:tgtEl>
                                          <p:spTgt spid="18739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87397"/>
                                        </p:tgtEl>
                                        <p:attrNameLst>
                                          <p:attrName>style.visibility</p:attrName>
                                        </p:attrNameLst>
                                      </p:cBhvr>
                                      <p:to>
                                        <p:strVal val="visible"/>
                                      </p:to>
                                    </p:set>
                                    <p:animEffect transition="in" filter="fade">
                                      <p:cBhvr>
                                        <p:cTn id="13" dur="1000"/>
                                        <p:tgtEl>
                                          <p:spTgt spid="187397"/>
                                        </p:tgtEl>
                                      </p:cBhvr>
                                    </p:animEffect>
                                    <p:anim calcmode="lin" valueType="num">
                                      <p:cBhvr>
                                        <p:cTn id="14" dur="1000" fill="hold"/>
                                        <p:tgtEl>
                                          <p:spTgt spid="187397"/>
                                        </p:tgtEl>
                                        <p:attrNameLst>
                                          <p:attrName>ppt_x</p:attrName>
                                        </p:attrNameLst>
                                      </p:cBhvr>
                                      <p:tavLst>
                                        <p:tav tm="0">
                                          <p:val>
                                            <p:strVal val="#ppt_x"/>
                                          </p:val>
                                        </p:tav>
                                        <p:tav tm="100000">
                                          <p:val>
                                            <p:strVal val="#ppt_x"/>
                                          </p:val>
                                        </p:tav>
                                      </p:tavLst>
                                    </p:anim>
                                    <p:anim calcmode="lin" valueType="num">
                                      <p:cBhvr>
                                        <p:cTn id="15" dur="1000" fill="hold"/>
                                        <p:tgtEl>
                                          <p:spTgt spid="18739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187407"/>
                                        </p:tgtEl>
                                        <p:attrNameLst>
                                          <p:attrName>style.visibility</p:attrName>
                                        </p:attrNameLst>
                                      </p:cBhvr>
                                      <p:to>
                                        <p:strVal val="visible"/>
                                      </p:to>
                                    </p:set>
                                    <p:anim calcmode="lin" valueType="num">
                                      <p:cBhvr>
                                        <p:cTn id="20" dur="500" fill="hold"/>
                                        <p:tgtEl>
                                          <p:spTgt spid="187407"/>
                                        </p:tgtEl>
                                        <p:attrNameLst>
                                          <p:attrName>ppt_w</p:attrName>
                                        </p:attrNameLst>
                                      </p:cBhvr>
                                      <p:tavLst>
                                        <p:tav tm="0">
                                          <p:val>
                                            <p:fltVal val="0"/>
                                          </p:val>
                                        </p:tav>
                                        <p:tav tm="100000">
                                          <p:val>
                                            <p:strVal val="#ppt_w"/>
                                          </p:val>
                                        </p:tav>
                                      </p:tavLst>
                                    </p:anim>
                                    <p:anim calcmode="lin" valueType="num">
                                      <p:cBhvr>
                                        <p:cTn id="21" dur="500" fill="hold"/>
                                        <p:tgtEl>
                                          <p:spTgt spid="18740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4" grpId="0"/>
      <p:bldDgm spid="18739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9" name="WordArt 3"/>
          <p:cNvSpPr>
            <a:spLocks noChangeArrowheads="1" noChangeShapeType="1" noTextEdit="1"/>
          </p:cNvSpPr>
          <p:nvPr/>
        </p:nvSpPr>
        <p:spPr bwMode="auto">
          <a:xfrm rot="875492">
            <a:off x="1831975" y="2012950"/>
            <a:ext cx="6053138" cy="2817813"/>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أولاً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الزواج والأسرة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8419"/>
                                        </p:tgtEl>
                                        <p:attrNameLst>
                                          <p:attrName>style.visibility</p:attrName>
                                        </p:attrNameLst>
                                      </p:cBhvr>
                                      <p:to>
                                        <p:strVal val="visible"/>
                                      </p:to>
                                    </p:set>
                                    <p:animEffect transition="in" filter="checkerboard(across)">
                                      <p:cBhvr>
                                        <p:cTn id="7" dur="500"/>
                                        <p:tgtEl>
                                          <p:spTgt spid="188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Rot="1" noChangeArrowheads="1"/>
          </p:cNvSpPr>
          <p:nvPr/>
        </p:nvSpPr>
        <p:spPr bwMode="auto">
          <a:xfrm>
            <a:off x="468313" y="0"/>
            <a:ext cx="8510587" cy="955675"/>
          </a:xfrm>
          <a:prstGeom prst="rect">
            <a:avLst/>
          </a:prstGeom>
          <a:noFill/>
          <a:ln w="9525">
            <a:noFill/>
            <a:miter lim="800000"/>
            <a:headEnd/>
            <a:tailEnd/>
          </a:ln>
        </p:spPr>
        <p:txBody>
          <a:bodyPr anchor="ctr"/>
          <a:lstStyle/>
          <a:p>
            <a:r>
              <a:rPr lang="ar-SA" sz="4400" u="sng">
                <a:solidFill>
                  <a:srgbClr val="FF3300"/>
                </a:solidFill>
              </a:rPr>
              <a:t>(أولاً) : الزواج والأسرة</a:t>
            </a:r>
            <a:r>
              <a:rPr lang="ar-SA" sz="4400" b="0">
                <a:solidFill>
                  <a:schemeClr val="tx2"/>
                </a:solidFill>
              </a:rPr>
              <a:t> </a:t>
            </a:r>
            <a:endParaRPr lang="en-US" sz="4400" b="0">
              <a:solidFill>
                <a:schemeClr val="tx2"/>
              </a:solidFill>
            </a:endParaRPr>
          </a:p>
        </p:txBody>
      </p:sp>
      <p:sp>
        <p:nvSpPr>
          <p:cNvPr id="189443" name="Rectangle 3"/>
          <p:cNvSpPr>
            <a:spLocks noRot="1" noChangeArrowheads="1"/>
          </p:cNvSpPr>
          <p:nvPr/>
        </p:nvSpPr>
        <p:spPr bwMode="auto">
          <a:xfrm>
            <a:off x="0" y="908050"/>
            <a:ext cx="9117013" cy="6237288"/>
          </a:xfrm>
          <a:prstGeom prst="rect">
            <a:avLst/>
          </a:prstGeom>
          <a:noFill/>
          <a:ln w="9525">
            <a:noFill/>
            <a:miter lim="800000"/>
            <a:headEnd/>
            <a:tailEnd/>
          </a:ln>
        </p:spPr>
        <p:txBody>
          <a:bodyPr/>
          <a:lstStyle/>
          <a:p>
            <a:pPr marL="342900" indent="-342900" algn="justLow">
              <a:spcBef>
                <a:spcPct val="20000"/>
              </a:spcBef>
            </a:pPr>
            <a:endParaRPr lang="ar-SA">
              <a:solidFill>
                <a:schemeClr val="tx1"/>
              </a:solidFill>
            </a:endParaRPr>
          </a:p>
        </p:txBody>
      </p:sp>
      <p:sp>
        <p:nvSpPr>
          <p:cNvPr id="189446" name="AutoShape 6"/>
          <p:cNvSpPr>
            <a:spLocks/>
          </p:cNvSpPr>
          <p:nvPr/>
        </p:nvSpPr>
        <p:spPr bwMode="auto">
          <a:xfrm rot="5400000">
            <a:off x="4644231" y="-819943"/>
            <a:ext cx="2232025" cy="5545138"/>
          </a:xfrm>
          <a:prstGeom prst="leftBrace">
            <a:avLst>
              <a:gd name="adj1" fmla="val 20703"/>
              <a:gd name="adj2" fmla="val 50000"/>
            </a:avLst>
          </a:prstGeom>
          <a:noFill/>
          <a:ln w="53975">
            <a:solidFill>
              <a:srgbClr val="0000FF"/>
            </a:solidFill>
            <a:round/>
            <a:headEnd type="triangle" w="med" len="med"/>
            <a:tailEnd type="triangle" w="med" len="med"/>
          </a:ln>
          <a:effectLst>
            <a:outerShdw dist="45791" dir="2021404" algn="ctr" rotWithShape="0">
              <a:schemeClr val="bg2"/>
            </a:outerShdw>
          </a:effectLst>
        </p:spPr>
        <p:txBody>
          <a:bodyPr wrap="none" anchor="ctr"/>
          <a:lstStyle/>
          <a:p>
            <a:pPr>
              <a:defRPr/>
            </a:pPr>
            <a:endParaRPr lang="ar-SA"/>
          </a:p>
        </p:txBody>
      </p:sp>
      <p:graphicFrame>
        <p:nvGraphicFramePr>
          <p:cNvPr id="189450" name="Organization Chart 10"/>
          <p:cNvGraphicFramePr>
            <a:graphicFrameLocks noChangeAspect="1"/>
          </p:cNvGraphicFramePr>
          <p:nvPr/>
        </p:nvGraphicFramePr>
        <p:xfrm>
          <a:off x="5148263" y="3141663"/>
          <a:ext cx="3995737" cy="3716337"/>
        </p:xfrm>
        <a:graphic>
          <a:graphicData uri="http://schemas.openxmlformats.org/drawingml/2006/compatibility">
            <com:legacyDrawing xmlns:com="http://schemas.openxmlformats.org/drawingml/2006/compatibility" spid="_x0000_s67586"/>
          </a:graphicData>
        </a:graphic>
      </p:graphicFrame>
      <p:graphicFrame>
        <p:nvGraphicFramePr>
          <p:cNvPr id="189461" name="Organization Chart 21"/>
          <p:cNvGraphicFramePr>
            <a:graphicFrameLocks/>
          </p:cNvGraphicFramePr>
          <p:nvPr/>
        </p:nvGraphicFramePr>
        <p:xfrm>
          <a:off x="179388" y="3357563"/>
          <a:ext cx="5041900" cy="3500437"/>
        </p:xfrm>
        <a:graphic>
          <a:graphicData uri="http://schemas.openxmlformats.org/drawingml/2006/compatibility">
            <com:legacyDrawing xmlns:com="http://schemas.openxmlformats.org/drawingml/2006/compatibility" spid="_x0000_s6759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89442"/>
                                        </p:tgtEl>
                                        <p:attrNameLst>
                                          <p:attrName>style.visibility</p:attrName>
                                        </p:attrNameLst>
                                      </p:cBhvr>
                                      <p:to>
                                        <p:strVal val="visible"/>
                                      </p:to>
                                    </p:set>
                                    <p:animEffect transition="in" filter="fade">
                                      <p:cBhvr>
                                        <p:cTn id="7" dur="1000"/>
                                        <p:tgtEl>
                                          <p:spTgt spid="189442"/>
                                        </p:tgtEl>
                                      </p:cBhvr>
                                    </p:animEffect>
                                    <p:anim calcmode="lin" valueType="num">
                                      <p:cBhvr>
                                        <p:cTn id="8" dur="1000" fill="hold"/>
                                        <p:tgtEl>
                                          <p:spTgt spid="189442"/>
                                        </p:tgtEl>
                                        <p:attrNameLst>
                                          <p:attrName>ppt_x</p:attrName>
                                        </p:attrNameLst>
                                      </p:cBhvr>
                                      <p:tavLst>
                                        <p:tav tm="0">
                                          <p:val>
                                            <p:strVal val="#ppt_x"/>
                                          </p:val>
                                        </p:tav>
                                        <p:tav tm="100000">
                                          <p:val>
                                            <p:strVal val="#ppt_x"/>
                                          </p:val>
                                        </p:tav>
                                      </p:tavLst>
                                    </p:anim>
                                    <p:anim calcmode="lin" valueType="num">
                                      <p:cBhvr>
                                        <p:cTn id="9" dur="1000" fill="hold"/>
                                        <p:tgtEl>
                                          <p:spTgt spid="1894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nodePh="1">
                                  <p:stCondLst>
                                    <p:cond delay="0"/>
                                  </p:stCondLst>
                                  <p:endCondLst>
                                    <p:cond evt="begin" delay="0">
                                      <p:tn val="12"/>
                                    </p:cond>
                                  </p:endCondLst>
                                  <p:childTnLst>
                                    <p:set>
                                      <p:cBhvr>
                                        <p:cTn id="13" dur="1" fill="hold">
                                          <p:stCondLst>
                                            <p:cond delay="0"/>
                                          </p:stCondLst>
                                        </p:cTn>
                                        <p:tgtEl>
                                          <p:spTgt spid="189443"/>
                                        </p:tgtEl>
                                        <p:attrNameLst>
                                          <p:attrName>style.visibility</p:attrName>
                                        </p:attrNameLst>
                                      </p:cBhvr>
                                      <p:to>
                                        <p:strVal val="visible"/>
                                      </p:to>
                                    </p:set>
                                    <p:animEffect transition="in" filter="diamond(in)">
                                      <p:cBhvr>
                                        <p:cTn id="14" dur="2000"/>
                                        <p:tgtEl>
                                          <p:spTgt spid="18944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189446"/>
                                        </p:tgtEl>
                                        <p:attrNameLst>
                                          <p:attrName>style.visibility</p:attrName>
                                        </p:attrNameLst>
                                      </p:cBhvr>
                                      <p:to>
                                        <p:strVal val="visible"/>
                                      </p:to>
                                    </p:set>
                                    <p:anim calcmode="lin" valueType="num">
                                      <p:cBhvr>
                                        <p:cTn id="19" dur="500" decel="50000" fill="hold">
                                          <p:stCondLst>
                                            <p:cond delay="0"/>
                                          </p:stCondLst>
                                        </p:cTn>
                                        <p:tgtEl>
                                          <p:spTgt spid="189446"/>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89446"/>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89446"/>
                                        </p:tgtEl>
                                        <p:attrNameLst>
                                          <p:attrName>ppt_w</p:attrName>
                                        </p:attrNameLst>
                                      </p:cBhvr>
                                      <p:tavLst>
                                        <p:tav tm="0">
                                          <p:val>
                                            <p:strVal val="#ppt_w*.05"/>
                                          </p:val>
                                        </p:tav>
                                        <p:tav tm="100000">
                                          <p:val>
                                            <p:strVal val="#ppt_w"/>
                                          </p:val>
                                        </p:tav>
                                      </p:tavLst>
                                    </p:anim>
                                    <p:anim calcmode="lin" valueType="num">
                                      <p:cBhvr>
                                        <p:cTn id="22" dur="1000" fill="hold"/>
                                        <p:tgtEl>
                                          <p:spTgt spid="189446"/>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89446"/>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89446"/>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89446"/>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89446"/>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89450"/>
                                        </p:tgtEl>
                                        <p:attrNameLst>
                                          <p:attrName>style.visibility</p:attrName>
                                        </p:attrNameLst>
                                      </p:cBhvr>
                                      <p:to>
                                        <p:strVal val="visible"/>
                                      </p:to>
                                    </p:set>
                                    <p:anim calcmode="lin" valueType="num">
                                      <p:cBhvr>
                                        <p:cTn id="31" dur="500" fill="hold"/>
                                        <p:tgtEl>
                                          <p:spTgt spid="189450"/>
                                        </p:tgtEl>
                                        <p:attrNameLst>
                                          <p:attrName>ppt_w</p:attrName>
                                        </p:attrNameLst>
                                      </p:cBhvr>
                                      <p:tavLst>
                                        <p:tav tm="0">
                                          <p:val>
                                            <p:fltVal val="0"/>
                                          </p:val>
                                        </p:tav>
                                        <p:tav tm="100000">
                                          <p:val>
                                            <p:strVal val="#ppt_w"/>
                                          </p:val>
                                        </p:tav>
                                      </p:tavLst>
                                    </p:anim>
                                    <p:anim calcmode="lin" valueType="num">
                                      <p:cBhvr>
                                        <p:cTn id="32" dur="500" fill="hold"/>
                                        <p:tgtEl>
                                          <p:spTgt spid="189450"/>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51" presetClass="entr" presetSubtype="0" fill="hold" grpId="1" nodeType="clickEffect">
                                  <p:stCondLst>
                                    <p:cond delay="0"/>
                                  </p:stCondLst>
                                  <p:childTnLst>
                                    <p:set>
                                      <p:cBhvr>
                                        <p:cTn id="36" dur="1" fill="hold">
                                          <p:stCondLst>
                                            <p:cond delay="0"/>
                                          </p:stCondLst>
                                        </p:cTn>
                                        <p:tgtEl>
                                          <p:spTgt spid="189450"/>
                                        </p:tgtEl>
                                        <p:attrNameLst>
                                          <p:attrName>style.visibility</p:attrName>
                                        </p:attrNameLst>
                                      </p:cBhvr>
                                      <p:to>
                                        <p:strVal val="visible"/>
                                      </p:to>
                                    </p:set>
                                    <p:animEffect transition="in" filter="fade">
                                      <p:cBhvr>
                                        <p:cTn id="37" dur="770" decel="100000"/>
                                        <p:tgtEl>
                                          <p:spTgt spid="189450"/>
                                        </p:tgtEl>
                                      </p:cBhvr>
                                    </p:animEffect>
                                    <p:animScale>
                                      <p:cBhvr>
                                        <p:cTn id="38" dur="770" decel="100000"/>
                                        <p:tgtEl>
                                          <p:spTgt spid="189450"/>
                                        </p:tgtEl>
                                      </p:cBhvr>
                                      <p:from x="10000" y="10000"/>
                                      <p:to x="200000" y="450000"/>
                                    </p:animScale>
                                    <p:animScale>
                                      <p:cBhvr>
                                        <p:cTn id="39" dur="1230" accel="100000" fill="hold">
                                          <p:stCondLst>
                                            <p:cond delay="770"/>
                                          </p:stCondLst>
                                        </p:cTn>
                                        <p:tgtEl>
                                          <p:spTgt spid="189450"/>
                                        </p:tgtEl>
                                      </p:cBhvr>
                                      <p:from x="200000" y="450000"/>
                                      <p:to x="100000" y="100000"/>
                                    </p:animScale>
                                    <p:set>
                                      <p:cBhvr>
                                        <p:cTn id="40" dur="770" fill="hold"/>
                                        <p:tgtEl>
                                          <p:spTgt spid="189450"/>
                                        </p:tgtEl>
                                        <p:attrNameLst>
                                          <p:attrName>ppt_x</p:attrName>
                                        </p:attrNameLst>
                                      </p:cBhvr>
                                      <p:to>
                                        <p:strVal val="(0.5)"/>
                                      </p:to>
                                    </p:set>
                                    <p:anim from="(0.5)" to="(#ppt_x)" calcmode="lin" valueType="num">
                                      <p:cBhvr>
                                        <p:cTn id="41" dur="1230" accel="100000" fill="hold">
                                          <p:stCondLst>
                                            <p:cond delay="770"/>
                                          </p:stCondLst>
                                        </p:cTn>
                                        <p:tgtEl>
                                          <p:spTgt spid="189450"/>
                                        </p:tgtEl>
                                        <p:attrNameLst>
                                          <p:attrName>ppt_x</p:attrName>
                                        </p:attrNameLst>
                                      </p:cBhvr>
                                    </p:anim>
                                    <p:set>
                                      <p:cBhvr>
                                        <p:cTn id="42" dur="770" fill="hold"/>
                                        <p:tgtEl>
                                          <p:spTgt spid="189450"/>
                                        </p:tgtEl>
                                        <p:attrNameLst>
                                          <p:attrName>ppt_y</p:attrName>
                                        </p:attrNameLst>
                                      </p:cBhvr>
                                      <p:to>
                                        <p:strVal val="(#ppt_y+0.4)"/>
                                      </p:to>
                                    </p:set>
                                    <p:anim from="(#ppt_y+0.4)" to="(#ppt_y)" calcmode="lin" valueType="num">
                                      <p:cBhvr>
                                        <p:cTn id="43" dur="1230" accel="100000" fill="hold">
                                          <p:stCondLst>
                                            <p:cond delay="770"/>
                                          </p:stCondLst>
                                        </p:cTn>
                                        <p:tgtEl>
                                          <p:spTgt spid="189450"/>
                                        </p:tgtEl>
                                        <p:attrNameLst>
                                          <p:attrName>ppt_y</p:attrName>
                                        </p:attrNameLst>
                                      </p:cBhvr>
                                    </p:anim>
                                  </p:childTnLst>
                                </p:cTn>
                              </p:par>
                            </p:childTnLst>
                          </p:cTn>
                        </p:par>
                      </p:childTnLst>
                    </p:cTn>
                  </p:par>
                  <p:par>
                    <p:cTn id="44" fill="hold">
                      <p:stCondLst>
                        <p:cond delay="indefinite"/>
                      </p:stCondLst>
                      <p:childTnLst>
                        <p:par>
                          <p:cTn id="45" fill="hold">
                            <p:stCondLst>
                              <p:cond delay="0"/>
                            </p:stCondLst>
                            <p:childTnLst>
                              <p:par>
                                <p:cTn id="46" presetID="23" presetClass="entr" presetSubtype="16" fill="hold" grpId="0" nodeType="clickEffect">
                                  <p:stCondLst>
                                    <p:cond delay="0"/>
                                  </p:stCondLst>
                                  <p:childTnLst>
                                    <p:set>
                                      <p:cBhvr>
                                        <p:cTn id="47" dur="1" fill="hold">
                                          <p:stCondLst>
                                            <p:cond delay="0"/>
                                          </p:stCondLst>
                                        </p:cTn>
                                        <p:tgtEl>
                                          <p:spTgt spid="189461"/>
                                        </p:tgtEl>
                                        <p:attrNameLst>
                                          <p:attrName>style.visibility</p:attrName>
                                        </p:attrNameLst>
                                      </p:cBhvr>
                                      <p:to>
                                        <p:strVal val="visible"/>
                                      </p:to>
                                    </p:set>
                                    <p:anim calcmode="lin" valueType="num">
                                      <p:cBhvr>
                                        <p:cTn id="48" dur="500" fill="hold"/>
                                        <p:tgtEl>
                                          <p:spTgt spid="189461"/>
                                        </p:tgtEl>
                                        <p:attrNameLst>
                                          <p:attrName>ppt_w</p:attrName>
                                        </p:attrNameLst>
                                      </p:cBhvr>
                                      <p:tavLst>
                                        <p:tav tm="0">
                                          <p:val>
                                            <p:fltVal val="0"/>
                                          </p:val>
                                        </p:tav>
                                        <p:tav tm="100000">
                                          <p:val>
                                            <p:strVal val="#ppt_w"/>
                                          </p:val>
                                        </p:tav>
                                      </p:tavLst>
                                    </p:anim>
                                    <p:anim calcmode="lin" valueType="num">
                                      <p:cBhvr>
                                        <p:cTn id="49" dur="500" fill="hold"/>
                                        <p:tgtEl>
                                          <p:spTgt spid="189461"/>
                                        </p:tgtEl>
                                        <p:attrNameLst>
                                          <p:attrName>ppt_h</p:attrName>
                                        </p:attrNameLst>
                                      </p:cBhvr>
                                      <p:tavLst>
                                        <p:tav tm="0">
                                          <p:val>
                                            <p:fltVal val="0"/>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51" presetClass="entr" presetSubtype="0" fill="hold" grpId="1" nodeType="clickEffect">
                                  <p:stCondLst>
                                    <p:cond delay="0"/>
                                  </p:stCondLst>
                                  <p:childTnLst>
                                    <p:set>
                                      <p:cBhvr>
                                        <p:cTn id="53" dur="1" fill="hold">
                                          <p:stCondLst>
                                            <p:cond delay="0"/>
                                          </p:stCondLst>
                                        </p:cTn>
                                        <p:tgtEl>
                                          <p:spTgt spid="189461"/>
                                        </p:tgtEl>
                                        <p:attrNameLst>
                                          <p:attrName>style.visibility</p:attrName>
                                        </p:attrNameLst>
                                      </p:cBhvr>
                                      <p:to>
                                        <p:strVal val="visible"/>
                                      </p:to>
                                    </p:set>
                                    <p:animEffect transition="in" filter="fade">
                                      <p:cBhvr>
                                        <p:cTn id="54" dur="770" decel="100000"/>
                                        <p:tgtEl>
                                          <p:spTgt spid="189461"/>
                                        </p:tgtEl>
                                      </p:cBhvr>
                                    </p:animEffect>
                                    <p:animScale>
                                      <p:cBhvr>
                                        <p:cTn id="55" dur="770" decel="100000"/>
                                        <p:tgtEl>
                                          <p:spTgt spid="189461"/>
                                        </p:tgtEl>
                                      </p:cBhvr>
                                      <p:from x="10000" y="10000"/>
                                      <p:to x="200000" y="450000"/>
                                    </p:animScale>
                                    <p:animScale>
                                      <p:cBhvr>
                                        <p:cTn id="56" dur="1230" accel="100000" fill="hold">
                                          <p:stCondLst>
                                            <p:cond delay="770"/>
                                          </p:stCondLst>
                                        </p:cTn>
                                        <p:tgtEl>
                                          <p:spTgt spid="189461"/>
                                        </p:tgtEl>
                                      </p:cBhvr>
                                      <p:from x="200000" y="450000"/>
                                      <p:to x="100000" y="100000"/>
                                    </p:animScale>
                                    <p:set>
                                      <p:cBhvr>
                                        <p:cTn id="57" dur="770" fill="hold"/>
                                        <p:tgtEl>
                                          <p:spTgt spid="189461"/>
                                        </p:tgtEl>
                                        <p:attrNameLst>
                                          <p:attrName>ppt_x</p:attrName>
                                        </p:attrNameLst>
                                      </p:cBhvr>
                                      <p:to>
                                        <p:strVal val="(0.5)"/>
                                      </p:to>
                                    </p:set>
                                    <p:anim from="(0.5)" to="(#ppt_x)" calcmode="lin" valueType="num">
                                      <p:cBhvr>
                                        <p:cTn id="58" dur="1230" accel="100000" fill="hold">
                                          <p:stCondLst>
                                            <p:cond delay="770"/>
                                          </p:stCondLst>
                                        </p:cTn>
                                        <p:tgtEl>
                                          <p:spTgt spid="189461"/>
                                        </p:tgtEl>
                                        <p:attrNameLst>
                                          <p:attrName>ppt_x</p:attrName>
                                        </p:attrNameLst>
                                      </p:cBhvr>
                                    </p:anim>
                                    <p:set>
                                      <p:cBhvr>
                                        <p:cTn id="59" dur="770" fill="hold"/>
                                        <p:tgtEl>
                                          <p:spTgt spid="189461"/>
                                        </p:tgtEl>
                                        <p:attrNameLst>
                                          <p:attrName>ppt_y</p:attrName>
                                        </p:attrNameLst>
                                      </p:cBhvr>
                                      <p:to>
                                        <p:strVal val="(#ppt_y+0.4)"/>
                                      </p:to>
                                    </p:set>
                                    <p:anim from="(#ppt_y+0.4)" to="(#ppt_y)" calcmode="lin" valueType="num">
                                      <p:cBhvr>
                                        <p:cTn id="60" dur="1230" accel="100000" fill="hold">
                                          <p:stCondLst>
                                            <p:cond delay="770"/>
                                          </p:stCondLst>
                                        </p:cTn>
                                        <p:tgtEl>
                                          <p:spTgt spid="189461"/>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2" grpId="0"/>
      <p:bldP spid="189443" grpId="0"/>
      <p:bldP spid="189446" grpId="0" animBg="1"/>
      <p:bldDgm spid="189450" grpId="0"/>
      <p:bldDgm spid="189450" grpId="1"/>
      <p:bldDgm spid="189461" grpId="0"/>
      <p:bldDgm spid="189461" grpId="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7" name="WordArt 3"/>
          <p:cNvSpPr>
            <a:spLocks noChangeArrowheads="1" noChangeShapeType="1" noTextEdit="1"/>
          </p:cNvSpPr>
          <p:nvPr/>
        </p:nvSpPr>
        <p:spPr bwMode="auto">
          <a:xfrm rot="875492">
            <a:off x="1831975" y="2012950"/>
            <a:ext cx="6053138" cy="2817813"/>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ثانياً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النظام التربوي</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0467"/>
                                        </p:tgtEl>
                                        <p:attrNameLst>
                                          <p:attrName>style.visibility</p:attrName>
                                        </p:attrNameLst>
                                      </p:cBhvr>
                                      <p:to>
                                        <p:strVal val="visible"/>
                                      </p:to>
                                    </p:set>
                                    <p:animEffect transition="in" filter="checkerboard(across)">
                                      <p:cBhvr>
                                        <p:cTn id="7" dur="500"/>
                                        <p:tgtEl>
                                          <p:spTgt spid="190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Rot="1" noChangeArrowheads="1"/>
          </p:cNvSpPr>
          <p:nvPr/>
        </p:nvSpPr>
        <p:spPr bwMode="auto">
          <a:xfrm>
            <a:off x="179388" y="0"/>
            <a:ext cx="8510587" cy="955675"/>
          </a:xfrm>
          <a:prstGeom prst="rect">
            <a:avLst/>
          </a:prstGeom>
          <a:noFill/>
          <a:ln w="9525">
            <a:noFill/>
            <a:miter lim="800000"/>
            <a:headEnd/>
            <a:tailEnd/>
          </a:ln>
        </p:spPr>
        <p:txBody>
          <a:bodyPr anchor="ctr"/>
          <a:lstStyle/>
          <a:p>
            <a:r>
              <a:rPr lang="ar-SA" sz="4400" u="sng">
                <a:solidFill>
                  <a:srgbClr val="FF3300"/>
                </a:solidFill>
              </a:rPr>
              <a:t>النظام التربوي</a:t>
            </a:r>
            <a:r>
              <a:rPr lang="ar-SA" sz="4400" b="0">
                <a:solidFill>
                  <a:schemeClr val="tx2"/>
                </a:solidFill>
              </a:rPr>
              <a:t> </a:t>
            </a:r>
            <a:endParaRPr lang="en-US" sz="4400" b="0">
              <a:solidFill>
                <a:schemeClr val="tx2"/>
              </a:solidFill>
            </a:endParaRPr>
          </a:p>
        </p:txBody>
      </p:sp>
      <p:sp>
        <p:nvSpPr>
          <p:cNvPr id="20483" name="Rectangle 3"/>
          <p:cNvSpPr>
            <a:spLocks noRot="1" noChangeArrowheads="1"/>
          </p:cNvSpPr>
          <p:nvPr/>
        </p:nvSpPr>
        <p:spPr bwMode="auto">
          <a:xfrm>
            <a:off x="0" y="908050"/>
            <a:ext cx="9117013" cy="6237288"/>
          </a:xfrm>
          <a:prstGeom prst="rect">
            <a:avLst/>
          </a:prstGeom>
          <a:noFill/>
          <a:ln w="9525">
            <a:noFill/>
            <a:miter lim="800000"/>
            <a:headEnd/>
            <a:tailEnd/>
          </a:ln>
        </p:spPr>
        <p:txBody>
          <a:bodyPr/>
          <a:lstStyle/>
          <a:p>
            <a:pPr marL="342900" indent="-342900" algn="justLow">
              <a:spcBef>
                <a:spcPct val="20000"/>
              </a:spcBef>
            </a:pPr>
            <a:endParaRPr lang="ar-SA">
              <a:solidFill>
                <a:schemeClr val="tx1"/>
              </a:solidFill>
            </a:endParaRPr>
          </a:p>
        </p:txBody>
      </p:sp>
      <p:sp>
        <p:nvSpPr>
          <p:cNvPr id="191494" name="AutoShape 6"/>
          <p:cNvSpPr>
            <a:spLocks/>
          </p:cNvSpPr>
          <p:nvPr/>
        </p:nvSpPr>
        <p:spPr bwMode="auto">
          <a:xfrm rot="5400000">
            <a:off x="3419475" y="-1611312"/>
            <a:ext cx="2232025" cy="6985000"/>
          </a:xfrm>
          <a:prstGeom prst="leftBrace">
            <a:avLst>
              <a:gd name="adj1" fmla="val 26079"/>
              <a:gd name="adj2" fmla="val 50000"/>
            </a:avLst>
          </a:prstGeom>
          <a:noFill/>
          <a:ln w="53975">
            <a:solidFill>
              <a:srgbClr val="0000FF"/>
            </a:solidFill>
            <a:round/>
            <a:headEnd type="triangle" w="med" len="med"/>
            <a:tailEnd type="triangle" w="med" len="med"/>
          </a:ln>
          <a:effectLst>
            <a:outerShdw dist="45791" dir="2021404" algn="ctr" rotWithShape="0">
              <a:schemeClr val="bg2"/>
            </a:outerShdw>
          </a:effectLst>
        </p:spPr>
        <p:txBody>
          <a:bodyPr wrap="none" anchor="ctr"/>
          <a:lstStyle/>
          <a:p>
            <a:pPr>
              <a:defRPr/>
            </a:pPr>
            <a:endParaRPr lang="ar-SA"/>
          </a:p>
        </p:txBody>
      </p:sp>
      <p:sp>
        <p:nvSpPr>
          <p:cNvPr id="191495" name="Text Box 7"/>
          <p:cNvSpPr txBox="1">
            <a:spLocks noChangeArrowheads="1"/>
          </p:cNvSpPr>
          <p:nvPr/>
        </p:nvSpPr>
        <p:spPr bwMode="auto">
          <a:xfrm>
            <a:off x="6407150" y="3141663"/>
            <a:ext cx="2736850" cy="1066800"/>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t>( أ ) مفهوم النظام التربوي </a:t>
            </a:r>
            <a:endParaRPr lang="en-US"/>
          </a:p>
        </p:txBody>
      </p:sp>
      <p:sp>
        <p:nvSpPr>
          <p:cNvPr id="191496" name="Text Box 8"/>
          <p:cNvSpPr txBox="1">
            <a:spLocks noChangeArrowheads="1"/>
          </p:cNvSpPr>
          <p:nvPr/>
        </p:nvSpPr>
        <p:spPr bwMode="auto">
          <a:xfrm>
            <a:off x="2627313" y="2997200"/>
            <a:ext cx="3671887" cy="1554163"/>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t>( ب ) نماذج الأنساق التربوية في المجتمعات المختلفة </a:t>
            </a:r>
            <a:endParaRPr lang="en-US"/>
          </a:p>
        </p:txBody>
      </p:sp>
      <p:sp>
        <p:nvSpPr>
          <p:cNvPr id="191497" name="Text Box 9"/>
          <p:cNvSpPr txBox="1">
            <a:spLocks noChangeArrowheads="1"/>
          </p:cNvSpPr>
          <p:nvPr/>
        </p:nvSpPr>
        <p:spPr bwMode="auto">
          <a:xfrm>
            <a:off x="0" y="3141663"/>
            <a:ext cx="2736850" cy="1554162"/>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t>( ج ) وظائف النظام التربوي في المجتمع </a:t>
            </a:r>
            <a:endParaRPr lang="en-US"/>
          </a:p>
        </p:txBody>
      </p:sp>
      <p:sp>
        <p:nvSpPr>
          <p:cNvPr id="191499" name="Line 11"/>
          <p:cNvSpPr>
            <a:spLocks noChangeShapeType="1"/>
          </p:cNvSpPr>
          <p:nvPr/>
        </p:nvSpPr>
        <p:spPr bwMode="auto">
          <a:xfrm flipH="1">
            <a:off x="4500563" y="1196975"/>
            <a:ext cx="1587" cy="1800225"/>
          </a:xfrm>
          <a:prstGeom prst="line">
            <a:avLst/>
          </a:prstGeom>
          <a:noFill/>
          <a:ln w="57150">
            <a:solidFill>
              <a:srgbClr val="0000FF"/>
            </a:solidFill>
            <a:round/>
            <a:headEnd/>
            <a:tailEnd type="triangle" w="med" len="med"/>
          </a:ln>
          <a:effectLst>
            <a:outerShdw dist="45791" dir="2021404" algn="ctr" rotWithShape="0">
              <a:schemeClr val="bg2"/>
            </a:outerShdw>
          </a:effectLst>
        </p:spPr>
        <p:txBody>
          <a:bodyPr anchor="b"/>
          <a:lstStyle/>
          <a:p>
            <a:pPr>
              <a:defRPr/>
            </a:pPr>
            <a:endParaRPr lang="ar-S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1490"/>
                                        </p:tgtEl>
                                        <p:attrNameLst>
                                          <p:attrName>style.visibility</p:attrName>
                                        </p:attrNameLst>
                                      </p:cBhvr>
                                      <p:to>
                                        <p:strVal val="visible"/>
                                      </p:to>
                                    </p:set>
                                    <p:animEffect transition="in" filter="fade">
                                      <p:cBhvr>
                                        <p:cTn id="7" dur="1000"/>
                                        <p:tgtEl>
                                          <p:spTgt spid="191490"/>
                                        </p:tgtEl>
                                      </p:cBhvr>
                                    </p:animEffect>
                                    <p:anim calcmode="lin" valueType="num">
                                      <p:cBhvr>
                                        <p:cTn id="8" dur="1000" fill="hold"/>
                                        <p:tgtEl>
                                          <p:spTgt spid="191490"/>
                                        </p:tgtEl>
                                        <p:attrNameLst>
                                          <p:attrName>ppt_x</p:attrName>
                                        </p:attrNameLst>
                                      </p:cBhvr>
                                      <p:tavLst>
                                        <p:tav tm="0">
                                          <p:val>
                                            <p:strVal val="#ppt_x"/>
                                          </p:val>
                                        </p:tav>
                                        <p:tav tm="100000">
                                          <p:val>
                                            <p:strVal val="#ppt_x"/>
                                          </p:val>
                                        </p:tav>
                                      </p:tavLst>
                                    </p:anim>
                                    <p:anim calcmode="lin" valueType="num">
                                      <p:cBhvr>
                                        <p:cTn id="9" dur="1000" fill="hold"/>
                                        <p:tgtEl>
                                          <p:spTgt spid="19149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3" presetClass="entr" presetSubtype="16" fill="hold" grpId="0" nodeType="clickEffect">
                                  <p:stCondLst>
                                    <p:cond delay="0"/>
                                  </p:stCondLst>
                                  <p:childTnLst>
                                    <p:set>
                                      <p:cBhvr>
                                        <p:cTn id="13" dur="1" fill="hold">
                                          <p:stCondLst>
                                            <p:cond delay="0"/>
                                          </p:stCondLst>
                                        </p:cTn>
                                        <p:tgtEl>
                                          <p:spTgt spid="191494"/>
                                        </p:tgtEl>
                                        <p:attrNameLst>
                                          <p:attrName>style.visibility</p:attrName>
                                        </p:attrNameLst>
                                      </p:cBhvr>
                                      <p:to>
                                        <p:strVal val="visible"/>
                                      </p:to>
                                    </p:set>
                                    <p:animEffect transition="in" filter="plus(in)">
                                      <p:cBhvr>
                                        <p:cTn id="14" dur="2000"/>
                                        <p:tgtEl>
                                          <p:spTgt spid="191494"/>
                                        </p:tgtEl>
                                      </p:cBhvr>
                                    </p:animEffect>
                                  </p:childTnLst>
                                </p:cTn>
                              </p:par>
                              <p:par>
                                <p:cTn id="15" presetID="13" presetClass="entr" presetSubtype="16" fill="hold" nodeType="withEffect">
                                  <p:stCondLst>
                                    <p:cond delay="0"/>
                                  </p:stCondLst>
                                  <p:childTnLst>
                                    <p:set>
                                      <p:cBhvr>
                                        <p:cTn id="16" dur="1" fill="hold">
                                          <p:stCondLst>
                                            <p:cond delay="0"/>
                                          </p:stCondLst>
                                        </p:cTn>
                                        <p:tgtEl>
                                          <p:spTgt spid="191499"/>
                                        </p:tgtEl>
                                        <p:attrNameLst>
                                          <p:attrName>style.visibility</p:attrName>
                                        </p:attrNameLst>
                                      </p:cBhvr>
                                      <p:to>
                                        <p:strVal val="visible"/>
                                      </p:to>
                                    </p:set>
                                    <p:animEffect transition="in" filter="plus(in)">
                                      <p:cBhvr>
                                        <p:cTn id="17" dur="2000"/>
                                        <p:tgtEl>
                                          <p:spTgt spid="191499"/>
                                        </p:tgtEl>
                                      </p:cBhvr>
                                    </p:animEffect>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191495">
                                            <p:txEl>
                                              <p:pRg st="0" end="0"/>
                                            </p:txEl>
                                          </p:spTgt>
                                        </p:tgtEl>
                                        <p:attrNameLst>
                                          <p:attrName>style.visibility</p:attrName>
                                        </p:attrNameLst>
                                      </p:cBhvr>
                                      <p:to>
                                        <p:strVal val="visible"/>
                                      </p:to>
                                    </p:set>
                                    <p:animEffect transition="in" filter="fade">
                                      <p:cBhvr>
                                        <p:cTn id="22" dur="2000"/>
                                        <p:tgtEl>
                                          <p:spTgt spid="191495">
                                            <p:txEl>
                                              <p:pRg st="0" end="0"/>
                                            </p:txEl>
                                          </p:spTgt>
                                        </p:tgtEl>
                                      </p:cBhvr>
                                    </p:animEffect>
                                    <p:anim calcmode="lin" valueType="num">
                                      <p:cBhvr>
                                        <p:cTn id="23" dur="2000" fill="hold"/>
                                        <p:tgtEl>
                                          <p:spTgt spid="191495">
                                            <p:txEl>
                                              <p:pRg st="0" end="0"/>
                                            </p:txEl>
                                          </p:spTgt>
                                        </p:tgtEl>
                                        <p:attrNameLst>
                                          <p:attrName>style.rotation</p:attrName>
                                        </p:attrNameLst>
                                      </p:cBhvr>
                                      <p:tavLst>
                                        <p:tav tm="0">
                                          <p:val>
                                            <p:fltVal val="720"/>
                                          </p:val>
                                        </p:tav>
                                        <p:tav tm="100000">
                                          <p:val>
                                            <p:fltVal val="0"/>
                                          </p:val>
                                        </p:tav>
                                      </p:tavLst>
                                    </p:anim>
                                    <p:anim calcmode="lin" valueType="num">
                                      <p:cBhvr>
                                        <p:cTn id="24" dur="2000" fill="hold"/>
                                        <p:tgtEl>
                                          <p:spTgt spid="191495">
                                            <p:txEl>
                                              <p:pRg st="0" end="0"/>
                                            </p:txEl>
                                          </p:spTgt>
                                        </p:tgtEl>
                                        <p:attrNameLst>
                                          <p:attrName>ppt_h</p:attrName>
                                        </p:attrNameLst>
                                      </p:cBhvr>
                                      <p:tavLst>
                                        <p:tav tm="0">
                                          <p:val>
                                            <p:fltVal val="0"/>
                                          </p:val>
                                        </p:tav>
                                        <p:tav tm="100000">
                                          <p:val>
                                            <p:strVal val="#ppt_h"/>
                                          </p:val>
                                        </p:tav>
                                      </p:tavLst>
                                    </p:anim>
                                    <p:anim calcmode="lin" valueType="num">
                                      <p:cBhvr>
                                        <p:cTn id="25" dur="2000" fill="hold"/>
                                        <p:tgtEl>
                                          <p:spTgt spid="191495">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26" fill="hold">
                      <p:stCondLst>
                        <p:cond delay="indefinite"/>
                      </p:stCondLst>
                      <p:childTnLst>
                        <p:par>
                          <p:cTn id="27" fill="hold">
                            <p:stCondLst>
                              <p:cond delay="0"/>
                            </p:stCondLst>
                            <p:childTnLst>
                              <p:par>
                                <p:cTn id="28" presetID="35" presetClass="entr" presetSubtype="0" fill="hold" grpId="0" nodeType="clickEffect">
                                  <p:stCondLst>
                                    <p:cond delay="0"/>
                                  </p:stCondLst>
                                  <p:childTnLst>
                                    <p:set>
                                      <p:cBhvr>
                                        <p:cTn id="29" dur="1" fill="hold">
                                          <p:stCondLst>
                                            <p:cond delay="0"/>
                                          </p:stCondLst>
                                        </p:cTn>
                                        <p:tgtEl>
                                          <p:spTgt spid="191496"/>
                                        </p:tgtEl>
                                        <p:attrNameLst>
                                          <p:attrName>style.visibility</p:attrName>
                                        </p:attrNameLst>
                                      </p:cBhvr>
                                      <p:to>
                                        <p:strVal val="visible"/>
                                      </p:to>
                                    </p:set>
                                    <p:animEffect transition="in" filter="fade">
                                      <p:cBhvr>
                                        <p:cTn id="30" dur="2000"/>
                                        <p:tgtEl>
                                          <p:spTgt spid="191496"/>
                                        </p:tgtEl>
                                      </p:cBhvr>
                                    </p:animEffect>
                                    <p:anim calcmode="lin" valueType="num">
                                      <p:cBhvr>
                                        <p:cTn id="31" dur="2000" fill="hold"/>
                                        <p:tgtEl>
                                          <p:spTgt spid="191496"/>
                                        </p:tgtEl>
                                        <p:attrNameLst>
                                          <p:attrName>style.rotation</p:attrName>
                                        </p:attrNameLst>
                                      </p:cBhvr>
                                      <p:tavLst>
                                        <p:tav tm="0">
                                          <p:val>
                                            <p:fltVal val="720"/>
                                          </p:val>
                                        </p:tav>
                                        <p:tav tm="100000">
                                          <p:val>
                                            <p:fltVal val="0"/>
                                          </p:val>
                                        </p:tav>
                                      </p:tavLst>
                                    </p:anim>
                                    <p:anim calcmode="lin" valueType="num">
                                      <p:cBhvr>
                                        <p:cTn id="32" dur="2000" fill="hold"/>
                                        <p:tgtEl>
                                          <p:spTgt spid="191496"/>
                                        </p:tgtEl>
                                        <p:attrNameLst>
                                          <p:attrName>ppt_h</p:attrName>
                                        </p:attrNameLst>
                                      </p:cBhvr>
                                      <p:tavLst>
                                        <p:tav tm="0">
                                          <p:val>
                                            <p:fltVal val="0"/>
                                          </p:val>
                                        </p:tav>
                                        <p:tav tm="100000">
                                          <p:val>
                                            <p:strVal val="#ppt_h"/>
                                          </p:val>
                                        </p:tav>
                                      </p:tavLst>
                                    </p:anim>
                                    <p:anim calcmode="lin" valueType="num">
                                      <p:cBhvr>
                                        <p:cTn id="33" dur="2000" fill="hold"/>
                                        <p:tgtEl>
                                          <p:spTgt spid="191496"/>
                                        </p:tgtEl>
                                        <p:attrNameLst>
                                          <p:attrName>ppt_w</p:attrName>
                                        </p:attrNameLst>
                                      </p:cBhvr>
                                      <p:tavLst>
                                        <p:tav tm="0">
                                          <p:val>
                                            <p:fltVal val="0"/>
                                          </p:val>
                                        </p:tav>
                                        <p:tav tm="100000">
                                          <p:val>
                                            <p:strVal val="#ppt_w"/>
                                          </p:val>
                                        </p:tav>
                                      </p:tavLst>
                                    </p:anim>
                                  </p:childTnLst>
                                </p:cTn>
                              </p:par>
                            </p:childTnLst>
                          </p:cTn>
                        </p:par>
                      </p:childTnLst>
                    </p:cTn>
                  </p:par>
                  <p:par>
                    <p:cTn id="34" fill="hold">
                      <p:stCondLst>
                        <p:cond delay="indefinite"/>
                      </p:stCondLst>
                      <p:childTnLst>
                        <p:par>
                          <p:cTn id="35" fill="hold">
                            <p:stCondLst>
                              <p:cond delay="0"/>
                            </p:stCondLst>
                            <p:childTnLst>
                              <p:par>
                                <p:cTn id="36" presetID="35" presetClass="entr" presetSubtype="0" fill="hold" grpId="0" nodeType="clickEffect">
                                  <p:stCondLst>
                                    <p:cond delay="0"/>
                                  </p:stCondLst>
                                  <p:childTnLst>
                                    <p:set>
                                      <p:cBhvr>
                                        <p:cTn id="37" dur="1" fill="hold">
                                          <p:stCondLst>
                                            <p:cond delay="0"/>
                                          </p:stCondLst>
                                        </p:cTn>
                                        <p:tgtEl>
                                          <p:spTgt spid="191497"/>
                                        </p:tgtEl>
                                        <p:attrNameLst>
                                          <p:attrName>style.visibility</p:attrName>
                                        </p:attrNameLst>
                                      </p:cBhvr>
                                      <p:to>
                                        <p:strVal val="visible"/>
                                      </p:to>
                                    </p:set>
                                    <p:animEffect transition="in" filter="fade">
                                      <p:cBhvr>
                                        <p:cTn id="38" dur="2000"/>
                                        <p:tgtEl>
                                          <p:spTgt spid="191497"/>
                                        </p:tgtEl>
                                      </p:cBhvr>
                                    </p:animEffect>
                                    <p:anim calcmode="lin" valueType="num">
                                      <p:cBhvr>
                                        <p:cTn id="39" dur="2000" fill="hold"/>
                                        <p:tgtEl>
                                          <p:spTgt spid="191497"/>
                                        </p:tgtEl>
                                        <p:attrNameLst>
                                          <p:attrName>style.rotation</p:attrName>
                                        </p:attrNameLst>
                                      </p:cBhvr>
                                      <p:tavLst>
                                        <p:tav tm="0">
                                          <p:val>
                                            <p:fltVal val="720"/>
                                          </p:val>
                                        </p:tav>
                                        <p:tav tm="100000">
                                          <p:val>
                                            <p:fltVal val="0"/>
                                          </p:val>
                                        </p:tav>
                                      </p:tavLst>
                                    </p:anim>
                                    <p:anim calcmode="lin" valueType="num">
                                      <p:cBhvr>
                                        <p:cTn id="40" dur="2000" fill="hold"/>
                                        <p:tgtEl>
                                          <p:spTgt spid="191497"/>
                                        </p:tgtEl>
                                        <p:attrNameLst>
                                          <p:attrName>ppt_h</p:attrName>
                                        </p:attrNameLst>
                                      </p:cBhvr>
                                      <p:tavLst>
                                        <p:tav tm="0">
                                          <p:val>
                                            <p:fltVal val="0"/>
                                          </p:val>
                                        </p:tav>
                                        <p:tav tm="100000">
                                          <p:val>
                                            <p:strVal val="#ppt_h"/>
                                          </p:val>
                                        </p:tav>
                                      </p:tavLst>
                                    </p:anim>
                                    <p:anim calcmode="lin" valueType="num">
                                      <p:cBhvr>
                                        <p:cTn id="41" dur="2000" fill="hold"/>
                                        <p:tgtEl>
                                          <p:spTgt spid="19149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0" grpId="0"/>
      <p:bldP spid="191494" grpId="0" animBg="1"/>
      <p:bldP spid="191496" grpId="0"/>
      <p:bldP spid="19149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فاصل ورقة ملونة "/>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92515" name="WordArt 3"/>
          <p:cNvSpPr>
            <a:spLocks noChangeArrowheads="1" noChangeShapeType="1" noTextEdit="1"/>
          </p:cNvSpPr>
          <p:nvPr/>
        </p:nvSpPr>
        <p:spPr bwMode="auto">
          <a:xfrm rot="875492">
            <a:off x="1831975" y="2012950"/>
            <a:ext cx="6053138" cy="2817813"/>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ثالثاً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النظام الاقتصادي</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2515"/>
                                        </p:tgtEl>
                                        <p:attrNameLst>
                                          <p:attrName>style.visibility</p:attrName>
                                        </p:attrNameLst>
                                      </p:cBhvr>
                                      <p:to>
                                        <p:strVal val="visible"/>
                                      </p:to>
                                    </p:set>
                                    <p:animEffect transition="in" filter="checkerboard(across)">
                                      <p:cBhvr>
                                        <p:cTn id="7" dur="500"/>
                                        <p:tgtEl>
                                          <p:spTgt spid="192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Rot="1" noChangeArrowheads="1"/>
          </p:cNvSpPr>
          <p:nvPr/>
        </p:nvSpPr>
        <p:spPr bwMode="auto">
          <a:xfrm>
            <a:off x="0" y="0"/>
            <a:ext cx="9144000" cy="1989138"/>
          </a:xfrm>
          <a:prstGeom prst="rect">
            <a:avLst/>
          </a:prstGeom>
          <a:noFill/>
          <a:ln w="9525">
            <a:noFill/>
            <a:miter lim="800000"/>
            <a:headEnd/>
            <a:tailEnd/>
          </a:ln>
        </p:spPr>
        <p:txBody>
          <a:bodyPr anchor="ctr"/>
          <a:lstStyle/>
          <a:p>
            <a:r>
              <a:rPr lang="ar-SA" sz="4000" u="sng">
                <a:solidFill>
                  <a:srgbClr val="FF3300"/>
                </a:solidFill>
              </a:rPr>
              <a:t>وسوف نوضح فيما يلي مفهوم النظام الاقتصادي ، وأهم أنماط التنظيم الاقتصادي ، بالإضافة إلى توضيح أهم الوظائف التي يؤديها النظام الاقتصادي في المجتمع</a:t>
            </a:r>
            <a:endParaRPr lang="en-US" sz="4000" u="sng">
              <a:solidFill>
                <a:srgbClr val="FF3300"/>
              </a:solidFill>
            </a:endParaRPr>
          </a:p>
        </p:txBody>
      </p:sp>
      <p:sp>
        <p:nvSpPr>
          <p:cNvPr id="22531" name="Rectangle 3"/>
          <p:cNvSpPr>
            <a:spLocks noRot="1" noChangeArrowheads="1"/>
          </p:cNvSpPr>
          <p:nvPr/>
        </p:nvSpPr>
        <p:spPr bwMode="auto">
          <a:xfrm>
            <a:off x="0" y="908050"/>
            <a:ext cx="9117013" cy="6237288"/>
          </a:xfrm>
          <a:prstGeom prst="rect">
            <a:avLst/>
          </a:prstGeom>
          <a:noFill/>
          <a:ln w="9525">
            <a:noFill/>
            <a:miter lim="800000"/>
            <a:headEnd/>
            <a:tailEnd/>
          </a:ln>
        </p:spPr>
        <p:txBody>
          <a:bodyPr/>
          <a:lstStyle/>
          <a:p>
            <a:pPr marL="342900" indent="-342900" algn="justLow">
              <a:spcBef>
                <a:spcPct val="20000"/>
              </a:spcBef>
            </a:pPr>
            <a:endParaRPr lang="ar-SA">
              <a:solidFill>
                <a:schemeClr val="tx1"/>
              </a:solidFill>
            </a:endParaRPr>
          </a:p>
        </p:txBody>
      </p:sp>
      <p:pic>
        <p:nvPicPr>
          <p:cNvPr id="193540" name="Picture 4" descr="556556"/>
          <p:cNvPicPr>
            <a:picLocks noChangeAspect="1" noChangeArrowheads="1"/>
          </p:cNvPicPr>
          <p:nvPr/>
        </p:nvPicPr>
        <p:blipFill>
          <a:blip r:embed="rId2"/>
          <a:srcRect/>
          <a:stretch>
            <a:fillRect/>
          </a:stretch>
        </p:blipFill>
        <p:spPr bwMode="auto">
          <a:xfrm>
            <a:off x="7740650" y="1844675"/>
            <a:ext cx="1403350" cy="947738"/>
          </a:xfrm>
          <a:prstGeom prst="rect">
            <a:avLst/>
          </a:prstGeom>
          <a:noFill/>
          <a:ln w="9525">
            <a:noFill/>
            <a:miter lim="800000"/>
            <a:headEnd/>
            <a:tailEnd/>
          </a:ln>
        </p:spPr>
      </p:pic>
      <p:pic>
        <p:nvPicPr>
          <p:cNvPr id="193541" name="Picture 5" descr="556556"/>
          <p:cNvPicPr>
            <a:picLocks noChangeAspect="1" noChangeArrowheads="1"/>
          </p:cNvPicPr>
          <p:nvPr/>
        </p:nvPicPr>
        <p:blipFill>
          <a:blip r:embed="rId2"/>
          <a:srcRect/>
          <a:stretch>
            <a:fillRect/>
          </a:stretch>
        </p:blipFill>
        <p:spPr bwMode="auto">
          <a:xfrm>
            <a:off x="0" y="1844675"/>
            <a:ext cx="1403350" cy="947738"/>
          </a:xfrm>
          <a:prstGeom prst="rect">
            <a:avLst/>
          </a:prstGeom>
          <a:noFill/>
          <a:ln w="9525">
            <a:noFill/>
            <a:miter lim="800000"/>
            <a:headEnd/>
            <a:tailEnd/>
          </a:ln>
        </p:spPr>
      </p:pic>
      <p:sp>
        <p:nvSpPr>
          <p:cNvPr id="193542" name="Text Box 6"/>
          <p:cNvSpPr txBox="1">
            <a:spLocks noChangeArrowheads="1"/>
          </p:cNvSpPr>
          <p:nvPr/>
        </p:nvSpPr>
        <p:spPr bwMode="auto">
          <a:xfrm>
            <a:off x="6407150" y="4149725"/>
            <a:ext cx="2736850" cy="1066800"/>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t>( أ ) مفهوم النظام الاقتصادي </a:t>
            </a:r>
            <a:endParaRPr lang="en-US"/>
          </a:p>
        </p:txBody>
      </p:sp>
      <p:sp>
        <p:nvSpPr>
          <p:cNvPr id="193543" name="Text Box 7"/>
          <p:cNvSpPr txBox="1">
            <a:spLocks noChangeArrowheads="1"/>
          </p:cNvSpPr>
          <p:nvPr/>
        </p:nvSpPr>
        <p:spPr bwMode="auto">
          <a:xfrm>
            <a:off x="2555875" y="4221163"/>
            <a:ext cx="3671888" cy="1066800"/>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t>( ب ) أنماط التنظيم الاقتصادي </a:t>
            </a:r>
            <a:endParaRPr lang="en-US"/>
          </a:p>
        </p:txBody>
      </p:sp>
      <p:sp>
        <p:nvSpPr>
          <p:cNvPr id="193544" name="Text Box 8"/>
          <p:cNvSpPr txBox="1">
            <a:spLocks noChangeArrowheads="1"/>
          </p:cNvSpPr>
          <p:nvPr/>
        </p:nvSpPr>
        <p:spPr bwMode="auto">
          <a:xfrm>
            <a:off x="0" y="4149725"/>
            <a:ext cx="2916238" cy="1066800"/>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t>( ج ) وظائف النظام الاقتصادي </a:t>
            </a:r>
            <a:endParaRPr lang="en-US"/>
          </a:p>
        </p:txBody>
      </p:sp>
      <p:pic>
        <p:nvPicPr>
          <p:cNvPr id="193545" name="Picture 9" descr="books3"/>
          <p:cNvPicPr>
            <a:picLocks noChangeAspect="1" noChangeArrowheads="1"/>
          </p:cNvPicPr>
          <p:nvPr/>
        </p:nvPicPr>
        <p:blipFill>
          <a:blip r:embed="rId3"/>
          <a:srcRect/>
          <a:stretch>
            <a:fillRect/>
          </a:stretch>
        </p:blipFill>
        <p:spPr bwMode="auto">
          <a:xfrm>
            <a:off x="3059113" y="5300663"/>
            <a:ext cx="2735262" cy="1557337"/>
          </a:xfrm>
          <a:prstGeom prst="rect">
            <a:avLst/>
          </a:prstGeom>
          <a:noFill/>
          <a:ln w="9525">
            <a:noFill/>
            <a:miter lim="800000"/>
            <a:headEnd/>
            <a:tailEnd/>
          </a:ln>
        </p:spPr>
      </p:pic>
      <p:grpSp>
        <p:nvGrpSpPr>
          <p:cNvPr id="2" name="Group 10"/>
          <p:cNvGrpSpPr>
            <a:grpSpLocks/>
          </p:cNvGrpSpPr>
          <p:nvPr/>
        </p:nvGrpSpPr>
        <p:grpSpPr bwMode="auto">
          <a:xfrm>
            <a:off x="1042988" y="1844675"/>
            <a:ext cx="6985000" cy="2232025"/>
            <a:chOff x="657" y="482"/>
            <a:chExt cx="4400" cy="1406"/>
          </a:xfrm>
        </p:grpSpPr>
        <p:sp>
          <p:nvSpPr>
            <p:cNvPr id="193547" name="AutoShape 11"/>
            <p:cNvSpPr>
              <a:spLocks/>
            </p:cNvSpPr>
            <p:nvPr/>
          </p:nvSpPr>
          <p:spPr bwMode="auto">
            <a:xfrm rot="5400000">
              <a:off x="2154" y="-1015"/>
              <a:ext cx="1406" cy="4400"/>
            </a:xfrm>
            <a:prstGeom prst="leftBrace">
              <a:avLst>
                <a:gd name="adj1" fmla="val 26079"/>
                <a:gd name="adj2" fmla="val 50000"/>
              </a:avLst>
            </a:prstGeom>
            <a:noFill/>
            <a:ln w="53975">
              <a:solidFill>
                <a:srgbClr val="0000FF"/>
              </a:solidFill>
              <a:round/>
              <a:headEnd type="triangle" w="med" len="med"/>
              <a:tailEnd type="triangle" w="med" len="med"/>
            </a:ln>
            <a:effectLst>
              <a:outerShdw dist="45791" dir="2021404" algn="ctr" rotWithShape="0">
                <a:schemeClr val="bg2"/>
              </a:outerShdw>
            </a:effectLst>
          </p:spPr>
          <p:txBody>
            <a:bodyPr wrap="none" anchor="ctr"/>
            <a:lstStyle/>
            <a:p>
              <a:pPr>
                <a:defRPr/>
              </a:pPr>
              <a:endParaRPr lang="ar-SA"/>
            </a:p>
          </p:txBody>
        </p:sp>
        <p:sp>
          <p:nvSpPr>
            <p:cNvPr id="193548" name="Line 12"/>
            <p:cNvSpPr>
              <a:spLocks noChangeShapeType="1"/>
            </p:cNvSpPr>
            <p:nvPr/>
          </p:nvSpPr>
          <p:spPr bwMode="auto">
            <a:xfrm flipH="1">
              <a:off x="2835" y="754"/>
              <a:ext cx="1" cy="1134"/>
            </a:xfrm>
            <a:prstGeom prst="line">
              <a:avLst/>
            </a:prstGeom>
            <a:noFill/>
            <a:ln w="57150">
              <a:solidFill>
                <a:srgbClr val="0000FF"/>
              </a:solidFill>
              <a:round/>
              <a:headEnd/>
              <a:tailEnd type="triangle" w="med" len="med"/>
            </a:ln>
            <a:effectLst>
              <a:outerShdw dist="45791" dir="2021404" algn="ctr" rotWithShape="0">
                <a:schemeClr val="bg2"/>
              </a:outerShdw>
            </a:effectLst>
          </p:spPr>
          <p:txBody>
            <a:bodyPr anchor="b"/>
            <a:lstStyle/>
            <a:p>
              <a:pPr>
                <a:defRPr/>
              </a:pPr>
              <a:endParaRPr lang="ar-SA"/>
            </a:p>
          </p:txBody>
        </p:sp>
      </p:grpSp>
      <p:pic>
        <p:nvPicPr>
          <p:cNvPr id="193549" name="Picture 13" descr="books3"/>
          <p:cNvPicPr>
            <a:picLocks noChangeAspect="1" noChangeArrowheads="1"/>
          </p:cNvPicPr>
          <p:nvPr/>
        </p:nvPicPr>
        <p:blipFill>
          <a:blip r:embed="rId3"/>
          <a:srcRect/>
          <a:stretch>
            <a:fillRect/>
          </a:stretch>
        </p:blipFill>
        <p:spPr bwMode="auto">
          <a:xfrm>
            <a:off x="6408738" y="5157788"/>
            <a:ext cx="2735262" cy="1700212"/>
          </a:xfrm>
          <a:prstGeom prst="rect">
            <a:avLst/>
          </a:prstGeom>
          <a:noFill/>
          <a:ln w="9525">
            <a:noFill/>
            <a:miter lim="800000"/>
            <a:headEnd/>
            <a:tailEnd/>
          </a:ln>
        </p:spPr>
      </p:pic>
      <p:pic>
        <p:nvPicPr>
          <p:cNvPr id="193550" name="Picture 14" descr="books3"/>
          <p:cNvPicPr>
            <a:picLocks noChangeAspect="1" noChangeArrowheads="1"/>
          </p:cNvPicPr>
          <p:nvPr/>
        </p:nvPicPr>
        <p:blipFill>
          <a:blip r:embed="rId3"/>
          <a:srcRect/>
          <a:stretch>
            <a:fillRect/>
          </a:stretch>
        </p:blipFill>
        <p:spPr bwMode="auto">
          <a:xfrm>
            <a:off x="47625" y="5229225"/>
            <a:ext cx="2735263" cy="15525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3538"/>
                                        </p:tgtEl>
                                        <p:attrNameLst>
                                          <p:attrName>style.visibility</p:attrName>
                                        </p:attrNameLst>
                                      </p:cBhvr>
                                      <p:to>
                                        <p:strVal val="visible"/>
                                      </p:to>
                                    </p:set>
                                    <p:animEffect transition="in" filter="fade">
                                      <p:cBhvr>
                                        <p:cTn id="7" dur="1000"/>
                                        <p:tgtEl>
                                          <p:spTgt spid="193538"/>
                                        </p:tgtEl>
                                      </p:cBhvr>
                                    </p:animEffect>
                                    <p:anim calcmode="lin" valueType="num">
                                      <p:cBhvr>
                                        <p:cTn id="8" dur="1000" fill="hold"/>
                                        <p:tgtEl>
                                          <p:spTgt spid="193538"/>
                                        </p:tgtEl>
                                        <p:attrNameLst>
                                          <p:attrName>ppt_x</p:attrName>
                                        </p:attrNameLst>
                                      </p:cBhvr>
                                      <p:tavLst>
                                        <p:tav tm="0">
                                          <p:val>
                                            <p:strVal val="#ppt_x"/>
                                          </p:val>
                                        </p:tav>
                                        <p:tav tm="100000">
                                          <p:val>
                                            <p:strVal val="#ppt_x"/>
                                          </p:val>
                                        </p:tav>
                                      </p:tavLst>
                                    </p:anim>
                                    <p:anim calcmode="lin" valueType="num">
                                      <p:cBhvr>
                                        <p:cTn id="9" dur="1000" fill="hold"/>
                                        <p:tgtEl>
                                          <p:spTgt spid="19353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4" presetClass="entr" presetSubtype="0" fill="hold" nodeType="clickEffect">
                                  <p:stCondLst>
                                    <p:cond delay="0"/>
                                  </p:stCondLst>
                                  <p:childTnLst>
                                    <p:set>
                                      <p:cBhvr>
                                        <p:cTn id="13" dur="1" fill="hold">
                                          <p:stCondLst>
                                            <p:cond delay="0"/>
                                          </p:stCondLst>
                                        </p:cTn>
                                        <p:tgtEl>
                                          <p:spTgt spid="193540"/>
                                        </p:tgtEl>
                                        <p:attrNameLst>
                                          <p:attrName>style.visibility</p:attrName>
                                        </p:attrNameLst>
                                      </p:cBhvr>
                                      <p:to>
                                        <p:strVal val="visible"/>
                                      </p:to>
                                    </p:set>
                                    <p:anim from="(-#ppt_w/2)" to="(#ppt_x)" calcmode="lin" valueType="num">
                                      <p:cBhvr>
                                        <p:cTn id="14" dur="600" fill="hold">
                                          <p:stCondLst>
                                            <p:cond delay="0"/>
                                          </p:stCondLst>
                                        </p:cTn>
                                        <p:tgtEl>
                                          <p:spTgt spid="193540"/>
                                        </p:tgtEl>
                                        <p:attrNameLst>
                                          <p:attrName>ppt_x</p:attrName>
                                        </p:attrNameLst>
                                      </p:cBhvr>
                                    </p:anim>
                                    <p:anim from="0" to="-1.0" calcmode="lin" valueType="num">
                                      <p:cBhvr>
                                        <p:cTn id="15" dur="200" decel="50000" autoRev="1" fill="hold">
                                          <p:stCondLst>
                                            <p:cond delay="600"/>
                                          </p:stCondLst>
                                        </p:cTn>
                                        <p:tgtEl>
                                          <p:spTgt spid="193540"/>
                                        </p:tgtEl>
                                        <p:attrNameLst>
                                          <p:attrName>xshear</p:attrName>
                                        </p:attrNameLst>
                                      </p:cBhvr>
                                    </p:anim>
                                    <p:animScale>
                                      <p:cBhvr>
                                        <p:cTn id="16" dur="200" decel="100000" autoRev="1" fill="hold">
                                          <p:stCondLst>
                                            <p:cond delay="600"/>
                                          </p:stCondLst>
                                        </p:cTn>
                                        <p:tgtEl>
                                          <p:spTgt spid="193540"/>
                                        </p:tgtEl>
                                      </p:cBhvr>
                                      <p:from x="100000" y="100000"/>
                                      <p:to x="80000" y="100000"/>
                                    </p:animScale>
                                    <p:anim by="(#ppt_h/3+#ppt_w*0.1)" calcmode="lin" valueType="num">
                                      <p:cBhvr additive="sum">
                                        <p:cTn id="17" dur="200" decel="100000" autoRev="1" fill="hold">
                                          <p:stCondLst>
                                            <p:cond delay="600"/>
                                          </p:stCondLst>
                                        </p:cTn>
                                        <p:tgtEl>
                                          <p:spTgt spid="193540"/>
                                        </p:tgtEl>
                                        <p:attrNameLst>
                                          <p:attrName>ppt_x</p:attrName>
                                        </p:attrNameLst>
                                      </p:cBhvr>
                                    </p:anim>
                                  </p:childTnLst>
                                </p:cTn>
                              </p:par>
                            </p:childTnLst>
                          </p:cTn>
                        </p:par>
                      </p:childTnLst>
                    </p:cTn>
                  </p:par>
                  <p:par>
                    <p:cTn id="18" fill="hold">
                      <p:stCondLst>
                        <p:cond delay="indefinite"/>
                      </p:stCondLst>
                      <p:childTnLst>
                        <p:par>
                          <p:cTn id="19" fill="hold">
                            <p:stCondLst>
                              <p:cond delay="0"/>
                            </p:stCondLst>
                            <p:childTnLst>
                              <p:par>
                                <p:cTn id="20" presetID="34" presetClass="entr" presetSubtype="0" fill="hold" nodeType="clickEffect">
                                  <p:stCondLst>
                                    <p:cond delay="0"/>
                                  </p:stCondLst>
                                  <p:childTnLst>
                                    <p:set>
                                      <p:cBhvr>
                                        <p:cTn id="21" dur="1" fill="hold">
                                          <p:stCondLst>
                                            <p:cond delay="0"/>
                                          </p:stCondLst>
                                        </p:cTn>
                                        <p:tgtEl>
                                          <p:spTgt spid="193541"/>
                                        </p:tgtEl>
                                        <p:attrNameLst>
                                          <p:attrName>style.visibility</p:attrName>
                                        </p:attrNameLst>
                                      </p:cBhvr>
                                      <p:to>
                                        <p:strVal val="visible"/>
                                      </p:to>
                                    </p:set>
                                    <p:anim from="(-#ppt_w/2)" to="(#ppt_x)" calcmode="lin" valueType="num">
                                      <p:cBhvr>
                                        <p:cTn id="22" dur="600" fill="hold">
                                          <p:stCondLst>
                                            <p:cond delay="0"/>
                                          </p:stCondLst>
                                        </p:cTn>
                                        <p:tgtEl>
                                          <p:spTgt spid="193541"/>
                                        </p:tgtEl>
                                        <p:attrNameLst>
                                          <p:attrName>ppt_x</p:attrName>
                                        </p:attrNameLst>
                                      </p:cBhvr>
                                    </p:anim>
                                    <p:anim from="0" to="-1.0" calcmode="lin" valueType="num">
                                      <p:cBhvr>
                                        <p:cTn id="23" dur="200" decel="50000" autoRev="1" fill="hold">
                                          <p:stCondLst>
                                            <p:cond delay="600"/>
                                          </p:stCondLst>
                                        </p:cTn>
                                        <p:tgtEl>
                                          <p:spTgt spid="193541"/>
                                        </p:tgtEl>
                                        <p:attrNameLst>
                                          <p:attrName>xshear</p:attrName>
                                        </p:attrNameLst>
                                      </p:cBhvr>
                                    </p:anim>
                                    <p:animScale>
                                      <p:cBhvr>
                                        <p:cTn id="24" dur="200" decel="100000" autoRev="1" fill="hold">
                                          <p:stCondLst>
                                            <p:cond delay="600"/>
                                          </p:stCondLst>
                                        </p:cTn>
                                        <p:tgtEl>
                                          <p:spTgt spid="193541"/>
                                        </p:tgtEl>
                                      </p:cBhvr>
                                      <p:from x="100000" y="100000"/>
                                      <p:to x="80000" y="100000"/>
                                    </p:animScale>
                                    <p:anim by="(#ppt_h/3+#ppt_w*0.1)" calcmode="lin" valueType="num">
                                      <p:cBhvr additive="sum">
                                        <p:cTn id="25" dur="200" decel="100000" autoRev="1" fill="hold">
                                          <p:stCondLst>
                                            <p:cond delay="600"/>
                                          </p:stCondLst>
                                        </p:cTn>
                                        <p:tgtEl>
                                          <p:spTgt spid="193541"/>
                                        </p:tgtEl>
                                        <p:attrNameLst>
                                          <p:attrName>ppt_x</p:attrName>
                                        </p:attrNameLst>
                                      </p:cBhvr>
                                    </p:anim>
                                  </p:childTnLst>
                                </p:cTn>
                              </p:par>
                            </p:childTnLst>
                          </p:cTn>
                        </p:par>
                      </p:childTnLst>
                    </p:cTn>
                  </p:par>
                  <p:par>
                    <p:cTn id="26" fill="hold">
                      <p:stCondLst>
                        <p:cond delay="indefinite"/>
                      </p:stCondLst>
                      <p:childTnLst>
                        <p:par>
                          <p:cTn id="27" fill="hold">
                            <p:stCondLst>
                              <p:cond delay="0"/>
                            </p:stCondLst>
                            <p:childTnLst>
                              <p:par>
                                <p:cTn id="28" presetID="35" presetClass="entr" presetSubtype="0" fill="hold" nodeType="clickEffect">
                                  <p:stCondLst>
                                    <p:cond delay="0"/>
                                  </p:stCondLst>
                                  <p:childTnLst>
                                    <p:set>
                                      <p:cBhvr>
                                        <p:cTn id="29" dur="1" fill="hold">
                                          <p:stCondLst>
                                            <p:cond delay="0"/>
                                          </p:stCondLst>
                                        </p:cTn>
                                        <p:tgtEl>
                                          <p:spTgt spid="193542">
                                            <p:txEl>
                                              <p:pRg st="0" end="0"/>
                                            </p:txEl>
                                          </p:spTgt>
                                        </p:tgtEl>
                                        <p:attrNameLst>
                                          <p:attrName>style.visibility</p:attrName>
                                        </p:attrNameLst>
                                      </p:cBhvr>
                                      <p:to>
                                        <p:strVal val="visible"/>
                                      </p:to>
                                    </p:set>
                                    <p:animEffect transition="in" filter="fade">
                                      <p:cBhvr>
                                        <p:cTn id="30" dur="2000"/>
                                        <p:tgtEl>
                                          <p:spTgt spid="193542">
                                            <p:txEl>
                                              <p:pRg st="0" end="0"/>
                                            </p:txEl>
                                          </p:spTgt>
                                        </p:tgtEl>
                                      </p:cBhvr>
                                    </p:animEffect>
                                    <p:anim calcmode="lin" valueType="num">
                                      <p:cBhvr>
                                        <p:cTn id="31" dur="2000" fill="hold"/>
                                        <p:tgtEl>
                                          <p:spTgt spid="193542">
                                            <p:txEl>
                                              <p:pRg st="0" end="0"/>
                                            </p:txEl>
                                          </p:spTgt>
                                        </p:tgtEl>
                                        <p:attrNameLst>
                                          <p:attrName>style.rotation</p:attrName>
                                        </p:attrNameLst>
                                      </p:cBhvr>
                                      <p:tavLst>
                                        <p:tav tm="0">
                                          <p:val>
                                            <p:fltVal val="720"/>
                                          </p:val>
                                        </p:tav>
                                        <p:tav tm="100000">
                                          <p:val>
                                            <p:fltVal val="0"/>
                                          </p:val>
                                        </p:tav>
                                      </p:tavLst>
                                    </p:anim>
                                    <p:anim calcmode="lin" valueType="num">
                                      <p:cBhvr>
                                        <p:cTn id="32" dur="2000" fill="hold"/>
                                        <p:tgtEl>
                                          <p:spTgt spid="193542">
                                            <p:txEl>
                                              <p:pRg st="0" end="0"/>
                                            </p:txEl>
                                          </p:spTgt>
                                        </p:tgtEl>
                                        <p:attrNameLst>
                                          <p:attrName>ppt_h</p:attrName>
                                        </p:attrNameLst>
                                      </p:cBhvr>
                                      <p:tavLst>
                                        <p:tav tm="0">
                                          <p:val>
                                            <p:fltVal val="0"/>
                                          </p:val>
                                        </p:tav>
                                        <p:tav tm="100000">
                                          <p:val>
                                            <p:strVal val="#ppt_h"/>
                                          </p:val>
                                        </p:tav>
                                      </p:tavLst>
                                    </p:anim>
                                    <p:anim calcmode="lin" valueType="num">
                                      <p:cBhvr>
                                        <p:cTn id="33" dur="2000" fill="hold"/>
                                        <p:tgtEl>
                                          <p:spTgt spid="193542">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34" fill="hold">
                      <p:stCondLst>
                        <p:cond delay="indefinite"/>
                      </p:stCondLst>
                      <p:childTnLst>
                        <p:par>
                          <p:cTn id="35" fill="hold">
                            <p:stCondLst>
                              <p:cond delay="0"/>
                            </p:stCondLst>
                            <p:childTnLst>
                              <p:par>
                                <p:cTn id="36" presetID="35" presetClass="entr" presetSubtype="0" fill="hold" grpId="0" nodeType="clickEffect">
                                  <p:stCondLst>
                                    <p:cond delay="0"/>
                                  </p:stCondLst>
                                  <p:childTnLst>
                                    <p:set>
                                      <p:cBhvr>
                                        <p:cTn id="37" dur="1" fill="hold">
                                          <p:stCondLst>
                                            <p:cond delay="0"/>
                                          </p:stCondLst>
                                        </p:cTn>
                                        <p:tgtEl>
                                          <p:spTgt spid="193543"/>
                                        </p:tgtEl>
                                        <p:attrNameLst>
                                          <p:attrName>style.visibility</p:attrName>
                                        </p:attrNameLst>
                                      </p:cBhvr>
                                      <p:to>
                                        <p:strVal val="visible"/>
                                      </p:to>
                                    </p:set>
                                    <p:animEffect transition="in" filter="fade">
                                      <p:cBhvr>
                                        <p:cTn id="38" dur="2000"/>
                                        <p:tgtEl>
                                          <p:spTgt spid="193543"/>
                                        </p:tgtEl>
                                      </p:cBhvr>
                                    </p:animEffect>
                                    <p:anim calcmode="lin" valueType="num">
                                      <p:cBhvr>
                                        <p:cTn id="39" dur="2000" fill="hold"/>
                                        <p:tgtEl>
                                          <p:spTgt spid="193543"/>
                                        </p:tgtEl>
                                        <p:attrNameLst>
                                          <p:attrName>style.rotation</p:attrName>
                                        </p:attrNameLst>
                                      </p:cBhvr>
                                      <p:tavLst>
                                        <p:tav tm="0">
                                          <p:val>
                                            <p:fltVal val="720"/>
                                          </p:val>
                                        </p:tav>
                                        <p:tav tm="100000">
                                          <p:val>
                                            <p:fltVal val="0"/>
                                          </p:val>
                                        </p:tav>
                                      </p:tavLst>
                                    </p:anim>
                                    <p:anim calcmode="lin" valueType="num">
                                      <p:cBhvr>
                                        <p:cTn id="40" dur="2000" fill="hold"/>
                                        <p:tgtEl>
                                          <p:spTgt spid="193543"/>
                                        </p:tgtEl>
                                        <p:attrNameLst>
                                          <p:attrName>ppt_h</p:attrName>
                                        </p:attrNameLst>
                                      </p:cBhvr>
                                      <p:tavLst>
                                        <p:tav tm="0">
                                          <p:val>
                                            <p:fltVal val="0"/>
                                          </p:val>
                                        </p:tav>
                                        <p:tav tm="100000">
                                          <p:val>
                                            <p:strVal val="#ppt_h"/>
                                          </p:val>
                                        </p:tav>
                                      </p:tavLst>
                                    </p:anim>
                                    <p:anim calcmode="lin" valueType="num">
                                      <p:cBhvr>
                                        <p:cTn id="41" dur="2000" fill="hold"/>
                                        <p:tgtEl>
                                          <p:spTgt spid="193543"/>
                                        </p:tgtEl>
                                        <p:attrNameLst>
                                          <p:attrName>ppt_w</p:attrName>
                                        </p:attrNameLst>
                                      </p:cBhvr>
                                      <p:tavLst>
                                        <p:tav tm="0">
                                          <p:val>
                                            <p:fltVal val="0"/>
                                          </p:val>
                                        </p:tav>
                                        <p:tav tm="100000">
                                          <p:val>
                                            <p:strVal val="#ppt_w"/>
                                          </p:val>
                                        </p:tav>
                                      </p:tavLst>
                                    </p:anim>
                                  </p:childTnLst>
                                </p:cTn>
                              </p:par>
                            </p:childTnLst>
                          </p:cTn>
                        </p:par>
                      </p:childTnLst>
                    </p:cTn>
                  </p:par>
                  <p:par>
                    <p:cTn id="42" fill="hold">
                      <p:stCondLst>
                        <p:cond delay="indefinite"/>
                      </p:stCondLst>
                      <p:childTnLst>
                        <p:par>
                          <p:cTn id="43" fill="hold">
                            <p:stCondLst>
                              <p:cond delay="0"/>
                            </p:stCondLst>
                            <p:childTnLst>
                              <p:par>
                                <p:cTn id="44" presetID="35" presetClass="entr" presetSubtype="0" fill="hold" grpId="0" nodeType="clickEffect">
                                  <p:stCondLst>
                                    <p:cond delay="0"/>
                                  </p:stCondLst>
                                  <p:childTnLst>
                                    <p:set>
                                      <p:cBhvr>
                                        <p:cTn id="45" dur="1" fill="hold">
                                          <p:stCondLst>
                                            <p:cond delay="0"/>
                                          </p:stCondLst>
                                        </p:cTn>
                                        <p:tgtEl>
                                          <p:spTgt spid="193544"/>
                                        </p:tgtEl>
                                        <p:attrNameLst>
                                          <p:attrName>style.visibility</p:attrName>
                                        </p:attrNameLst>
                                      </p:cBhvr>
                                      <p:to>
                                        <p:strVal val="visible"/>
                                      </p:to>
                                    </p:set>
                                    <p:animEffect transition="in" filter="fade">
                                      <p:cBhvr>
                                        <p:cTn id="46" dur="2000"/>
                                        <p:tgtEl>
                                          <p:spTgt spid="193544"/>
                                        </p:tgtEl>
                                      </p:cBhvr>
                                    </p:animEffect>
                                    <p:anim calcmode="lin" valueType="num">
                                      <p:cBhvr>
                                        <p:cTn id="47" dur="2000" fill="hold"/>
                                        <p:tgtEl>
                                          <p:spTgt spid="193544"/>
                                        </p:tgtEl>
                                        <p:attrNameLst>
                                          <p:attrName>style.rotation</p:attrName>
                                        </p:attrNameLst>
                                      </p:cBhvr>
                                      <p:tavLst>
                                        <p:tav tm="0">
                                          <p:val>
                                            <p:fltVal val="720"/>
                                          </p:val>
                                        </p:tav>
                                        <p:tav tm="100000">
                                          <p:val>
                                            <p:fltVal val="0"/>
                                          </p:val>
                                        </p:tav>
                                      </p:tavLst>
                                    </p:anim>
                                    <p:anim calcmode="lin" valueType="num">
                                      <p:cBhvr>
                                        <p:cTn id="48" dur="2000" fill="hold"/>
                                        <p:tgtEl>
                                          <p:spTgt spid="193544"/>
                                        </p:tgtEl>
                                        <p:attrNameLst>
                                          <p:attrName>ppt_h</p:attrName>
                                        </p:attrNameLst>
                                      </p:cBhvr>
                                      <p:tavLst>
                                        <p:tav tm="0">
                                          <p:val>
                                            <p:fltVal val="0"/>
                                          </p:val>
                                        </p:tav>
                                        <p:tav tm="100000">
                                          <p:val>
                                            <p:strVal val="#ppt_h"/>
                                          </p:val>
                                        </p:tav>
                                      </p:tavLst>
                                    </p:anim>
                                    <p:anim calcmode="lin" valueType="num">
                                      <p:cBhvr>
                                        <p:cTn id="49" dur="2000" fill="hold"/>
                                        <p:tgtEl>
                                          <p:spTgt spid="193544"/>
                                        </p:tgtEl>
                                        <p:attrNameLst>
                                          <p:attrName>ppt_w</p:attrName>
                                        </p:attrNameLst>
                                      </p:cBhvr>
                                      <p:tavLst>
                                        <p:tav tm="0">
                                          <p:val>
                                            <p:fltVal val="0"/>
                                          </p:val>
                                        </p:tav>
                                        <p:tav tm="100000">
                                          <p:val>
                                            <p:strVal val="#ppt_w"/>
                                          </p:val>
                                        </p:tav>
                                      </p:tavLst>
                                    </p:anim>
                                  </p:childTnLst>
                                </p:cTn>
                              </p:par>
                            </p:childTnLst>
                          </p:cTn>
                        </p:par>
                      </p:childTnLst>
                    </p:cTn>
                  </p:par>
                  <p:par>
                    <p:cTn id="50" fill="hold">
                      <p:stCondLst>
                        <p:cond delay="indefinite"/>
                      </p:stCondLst>
                      <p:childTnLst>
                        <p:par>
                          <p:cTn id="51" fill="hold">
                            <p:stCondLst>
                              <p:cond delay="0"/>
                            </p:stCondLst>
                            <p:childTnLst>
                              <p:par>
                                <p:cTn id="52" presetID="19" presetClass="entr" presetSubtype="10" fill="hold" nodeType="clickEffect">
                                  <p:stCondLst>
                                    <p:cond delay="0"/>
                                  </p:stCondLst>
                                  <p:childTnLst>
                                    <p:set>
                                      <p:cBhvr>
                                        <p:cTn id="53" dur="1" fill="hold">
                                          <p:stCondLst>
                                            <p:cond delay="0"/>
                                          </p:stCondLst>
                                        </p:cTn>
                                        <p:tgtEl>
                                          <p:spTgt spid="193545"/>
                                        </p:tgtEl>
                                        <p:attrNameLst>
                                          <p:attrName>style.visibility</p:attrName>
                                        </p:attrNameLst>
                                      </p:cBhvr>
                                      <p:to>
                                        <p:strVal val="visible"/>
                                      </p:to>
                                    </p:set>
                                    <p:anim calcmode="lin" valueType="num">
                                      <p:cBhvr>
                                        <p:cTn id="54" dur="5000" fill="hold"/>
                                        <p:tgtEl>
                                          <p:spTgt spid="193545"/>
                                        </p:tgtEl>
                                        <p:attrNameLst>
                                          <p:attrName>ppt_w</p:attrName>
                                        </p:attrNameLst>
                                      </p:cBhvr>
                                      <p:tavLst>
                                        <p:tav tm="0" fmla="#ppt_w*sin(2.5*pi*$)">
                                          <p:val>
                                            <p:fltVal val="0"/>
                                          </p:val>
                                        </p:tav>
                                        <p:tav tm="100000">
                                          <p:val>
                                            <p:fltVal val="1"/>
                                          </p:val>
                                        </p:tav>
                                      </p:tavLst>
                                    </p:anim>
                                    <p:anim calcmode="lin" valueType="num">
                                      <p:cBhvr>
                                        <p:cTn id="55" dur="5000" fill="hold"/>
                                        <p:tgtEl>
                                          <p:spTgt spid="193545"/>
                                        </p:tgtEl>
                                        <p:attrNameLst>
                                          <p:attrName>ppt_h</p:attrName>
                                        </p:attrNameLst>
                                      </p:cBhvr>
                                      <p:tavLst>
                                        <p:tav tm="0">
                                          <p:val>
                                            <p:strVal val="#ppt_h"/>
                                          </p:val>
                                        </p:tav>
                                        <p:tav tm="100000">
                                          <p:val>
                                            <p:strVal val="#ppt_h"/>
                                          </p:val>
                                        </p:tav>
                                      </p:tavLst>
                                    </p:anim>
                                  </p:childTnLst>
                                </p:cTn>
                              </p:par>
                              <p:par>
                                <p:cTn id="56" presetID="19" presetClass="entr" presetSubtype="10" fill="hold" nodeType="withEffect">
                                  <p:stCondLst>
                                    <p:cond delay="0"/>
                                  </p:stCondLst>
                                  <p:childTnLst>
                                    <p:set>
                                      <p:cBhvr>
                                        <p:cTn id="57" dur="1" fill="hold">
                                          <p:stCondLst>
                                            <p:cond delay="0"/>
                                          </p:stCondLst>
                                        </p:cTn>
                                        <p:tgtEl>
                                          <p:spTgt spid="193549"/>
                                        </p:tgtEl>
                                        <p:attrNameLst>
                                          <p:attrName>style.visibility</p:attrName>
                                        </p:attrNameLst>
                                      </p:cBhvr>
                                      <p:to>
                                        <p:strVal val="visible"/>
                                      </p:to>
                                    </p:set>
                                    <p:anim calcmode="lin" valueType="num">
                                      <p:cBhvr>
                                        <p:cTn id="58" dur="5000" fill="hold"/>
                                        <p:tgtEl>
                                          <p:spTgt spid="193549"/>
                                        </p:tgtEl>
                                        <p:attrNameLst>
                                          <p:attrName>ppt_w</p:attrName>
                                        </p:attrNameLst>
                                      </p:cBhvr>
                                      <p:tavLst>
                                        <p:tav tm="0" fmla="#ppt_w*sin(2.5*pi*$)">
                                          <p:val>
                                            <p:fltVal val="0"/>
                                          </p:val>
                                        </p:tav>
                                        <p:tav tm="100000">
                                          <p:val>
                                            <p:fltVal val="1"/>
                                          </p:val>
                                        </p:tav>
                                      </p:tavLst>
                                    </p:anim>
                                    <p:anim calcmode="lin" valueType="num">
                                      <p:cBhvr>
                                        <p:cTn id="59" dur="5000" fill="hold"/>
                                        <p:tgtEl>
                                          <p:spTgt spid="193549"/>
                                        </p:tgtEl>
                                        <p:attrNameLst>
                                          <p:attrName>ppt_h</p:attrName>
                                        </p:attrNameLst>
                                      </p:cBhvr>
                                      <p:tavLst>
                                        <p:tav tm="0">
                                          <p:val>
                                            <p:strVal val="#ppt_h"/>
                                          </p:val>
                                        </p:tav>
                                        <p:tav tm="100000">
                                          <p:val>
                                            <p:strVal val="#ppt_h"/>
                                          </p:val>
                                        </p:tav>
                                      </p:tavLst>
                                    </p:anim>
                                  </p:childTnLst>
                                </p:cTn>
                              </p:par>
                              <p:par>
                                <p:cTn id="60" presetID="19" presetClass="entr" presetSubtype="10" fill="hold" nodeType="withEffect">
                                  <p:stCondLst>
                                    <p:cond delay="0"/>
                                  </p:stCondLst>
                                  <p:childTnLst>
                                    <p:set>
                                      <p:cBhvr>
                                        <p:cTn id="61" dur="1" fill="hold">
                                          <p:stCondLst>
                                            <p:cond delay="0"/>
                                          </p:stCondLst>
                                        </p:cTn>
                                        <p:tgtEl>
                                          <p:spTgt spid="193550"/>
                                        </p:tgtEl>
                                        <p:attrNameLst>
                                          <p:attrName>style.visibility</p:attrName>
                                        </p:attrNameLst>
                                      </p:cBhvr>
                                      <p:to>
                                        <p:strVal val="visible"/>
                                      </p:to>
                                    </p:set>
                                    <p:anim calcmode="lin" valueType="num">
                                      <p:cBhvr>
                                        <p:cTn id="62" dur="5000" fill="hold"/>
                                        <p:tgtEl>
                                          <p:spTgt spid="193550"/>
                                        </p:tgtEl>
                                        <p:attrNameLst>
                                          <p:attrName>ppt_w</p:attrName>
                                        </p:attrNameLst>
                                      </p:cBhvr>
                                      <p:tavLst>
                                        <p:tav tm="0" fmla="#ppt_w*sin(2.5*pi*$)">
                                          <p:val>
                                            <p:fltVal val="0"/>
                                          </p:val>
                                        </p:tav>
                                        <p:tav tm="100000">
                                          <p:val>
                                            <p:fltVal val="1"/>
                                          </p:val>
                                        </p:tav>
                                      </p:tavLst>
                                    </p:anim>
                                    <p:anim calcmode="lin" valueType="num">
                                      <p:cBhvr>
                                        <p:cTn id="63" dur="5000" fill="hold"/>
                                        <p:tgtEl>
                                          <p:spTgt spid="19355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8" grpId="0"/>
      <p:bldP spid="193543" grpId="0"/>
      <p:bldP spid="19354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WordArt 3"/>
          <p:cNvSpPr>
            <a:spLocks noChangeArrowheads="1" noChangeShapeType="1" noTextEdit="1"/>
          </p:cNvSpPr>
          <p:nvPr/>
        </p:nvSpPr>
        <p:spPr bwMode="auto">
          <a:xfrm rot="875492">
            <a:off x="1495425" y="1331913"/>
            <a:ext cx="5634038" cy="5329237"/>
          </a:xfrm>
          <a:prstGeom prst="rect">
            <a:avLst/>
          </a:prstGeom>
        </p:spPr>
        <p:txBody>
          <a:bodyPr wrap="none" fromWordArt="1">
            <a:prstTxWarp prst="textPlain">
              <a:avLst>
                <a:gd name="adj" fmla="val 50000"/>
              </a:avLst>
            </a:prstTxWarp>
          </a:bodyPr>
          <a:lstStyle/>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أسئلة على الفصل الثامن</a:t>
            </a:r>
          </a:p>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النظم الاجتماعية</a:t>
            </a:r>
          </a:p>
          <a:p>
            <a:endPar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endParaRP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Rot="1" noChangeArrowheads="1"/>
          </p:cNvSpPr>
          <p:nvPr/>
        </p:nvSpPr>
        <p:spPr bwMode="auto">
          <a:xfrm>
            <a:off x="0" y="0"/>
            <a:ext cx="9144000" cy="1081088"/>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 ما المقصود با</a:t>
            </a:r>
            <a:r>
              <a:rPr lang="ar-SA" sz="3600">
                <a:solidFill>
                  <a:schemeClr val="tx2"/>
                </a:solidFill>
                <a:effectLst>
                  <a:outerShdw blurRad="38100" dist="38100" dir="2700000" algn="tl">
                    <a:srgbClr val="C0C0C0"/>
                  </a:outerShdw>
                </a:effectLst>
              </a:rPr>
              <a:t>لنظم الاجتماعية</a:t>
            </a:r>
            <a:r>
              <a:rPr lang="en-US" sz="3600" b="0">
                <a:solidFill>
                  <a:schemeClr val="tx2"/>
                </a:solidFill>
              </a:rPr>
              <a:t> </a:t>
            </a:r>
            <a:r>
              <a:rPr lang="ar-SA" sz="3600">
                <a:solidFill>
                  <a:schemeClr val="tx1"/>
                </a:solidFill>
                <a:effectLst>
                  <a:outerShdw blurRad="38100" dist="38100" dir="2700000" algn="tl">
                    <a:srgbClr val="C0C0C0"/>
                  </a:outerShdw>
                </a:effectLst>
              </a:rPr>
              <a:t>  ؟</a:t>
            </a:r>
            <a:endParaRPr lang="en-US" sz="3600">
              <a:solidFill>
                <a:schemeClr val="tx1"/>
              </a:solidFill>
              <a:effectLst>
                <a:outerShdw blurRad="38100" dist="38100" dir="2700000" algn="tl">
                  <a:srgbClr val="C0C0C0"/>
                </a:outerShdw>
              </a:effectLst>
            </a:endParaRPr>
          </a:p>
        </p:txBody>
      </p:sp>
      <p:sp>
        <p:nvSpPr>
          <p:cNvPr id="209923" name="Rectangle 3"/>
          <p:cNvSpPr>
            <a:spLocks noRot="1" noChangeArrowheads="1"/>
          </p:cNvSpPr>
          <p:nvPr/>
        </p:nvSpPr>
        <p:spPr bwMode="auto">
          <a:xfrm>
            <a:off x="-180975" y="936625"/>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س2:</a:t>
            </a:r>
            <a:r>
              <a:rPr lang="ar-SA" sz="3600">
                <a:solidFill>
                  <a:schemeClr val="tx1"/>
                </a:solidFill>
              </a:rPr>
              <a:t> </a:t>
            </a:r>
            <a:r>
              <a:rPr lang="ar-SA" sz="3600">
                <a:solidFill>
                  <a:schemeClr val="tx1"/>
                </a:solidFill>
                <a:effectLst>
                  <a:outerShdw blurRad="38100" dist="38100" dir="2700000" algn="tl">
                    <a:srgbClr val="C0C0C0"/>
                  </a:outerShdw>
                </a:effectLst>
              </a:rPr>
              <a:t>اشرحي خصائص ا</a:t>
            </a:r>
            <a:r>
              <a:rPr lang="ar-SA" sz="3600">
                <a:solidFill>
                  <a:schemeClr val="tx2"/>
                </a:solidFill>
                <a:effectLst>
                  <a:outerShdw blurRad="38100" dist="38100" dir="2700000" algn="tl">
                    <a:srgbClr val="C0C0C0"/>
                  </a:outerShdw>
                </a:effectLst>
              </a:rPr>
              <a:t>لنظم الاجتماعية</a:t>
            </a:r>
            <a:r>
              <a:rPr lang="ar-SA" sz="3600">
                <a:solidFill>
                  <a:schemeClr val="tx1"/>
                </a:solidFill>
                <a:effectLst>
                  <a:outerShdw blurRad="38100" dist="38100" dir="2700000" algn="tl">
                    <a:srgbClr val="C0C0C0"/>
                  </a:outerShdw>
                </a:effectLst>
              </a:rPr>
              <a:t> ؟</a:t>
            </a:r>
            <a:endParaRPr lang="en-US" sz="3600">
              <a:solidFill>
                <a:schemeClr val="tx1"/>
              </a:solidFill>
              <a:effectLst>
                <a:outerShdw blurRad="38100" dist="38100" dir="2700000" algn="tl">
                  <a:srgbClr val="C0C0C0"/>
                </a:outerShdw>
              </a:effectLst>
            </a:endParaRPr>
          </a:p>
        </p:txBody>
      </p:sp>
      <p:sp>
        <p:nvSpPr>
          <p:cNvPr id="209924" name="Rectangle 4"/>
          <p:cNvSpPr>
            <a:spLocks noRot="1" noChangeArrowheads="1"/>
          </p:cNvSpPr>
          <p:nvPr/>
        </p:nvSpPr>
        <p:spPr bwMode="auto">
          <a:xfrm>
            <a:off x="-146050" y="1728788"/>
            <a:ext cx="9290050" cy="21590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س3:</a:t>
            </a:r>
            <a:r>
              <a:rPr lang="ar-SA" sz="3600">
                <a:solidFill>
                  <a:schemeClr val="tx1"/>
                </a:solidFill>
                <a:effectLst>
                  <a:outerShdw blurRad="38100" dist="38100" dir="2700000" algn="tl">
                    <a:srgbClr val="C0C0C0"/>
                  </a:outerShdw>
                </a:effectLst>
              </a:rPr>
              <a:t> ” </a:t>
            </a:r>
            <a:r>
              <a:rPr lang="ar-SA" sz="3600">
                <a:solidFill>
                  <a:schemeClr val="tx2"/>
                </a:solidFill>
                <a:effectLst>
                  <a:outerShdw blurRad="38100" dist="38100" dir="2700000" algn="tl">
                    <a:srgbClr val="C0C0C0"/>
                  </a:outerShdw>
                </a:effectLst>
              </a:rPr>
              <a:t>يعد الزواج نظاماً اجتماعياً يساهم بنصيب كبير في تنظيم الجماعة</a:t>
            </a:r>
            <a:r>
              <a:rPr lang="ar-SA" sz="4400" b="0">
                <a:solidFill>
                  <a:schemeClr val="tx2"/>
                </a:solidFill>
              </a:rPr>
              <a:t> </a:t>
            </a:r>
            <a:r>
              <a:rPr lang="ar-SA" sz="3600">
                <a:solidFill>
                  <a:schemeClr val="tx2"/>
                </a:solidFill>
                <a:effectLst>
                  <a:outerShdw blurRad="38100" dist="38100" dir="2700000" algn="tl">
                    <a:srgbClr val="C0C0C0"/>
                  </a:outerShdw>
                </a:effectLst>
              </a:rPr>
              <a:t>” اشرحي هذه العبارة مع توضيح مفهوم الزواج و تطور الزواج وأشكال الزواج</a:t>
            </a:r>
            <a:r>
              <a:rPr lang="ar-SA" sz="4400" b="0">
                <a:solidFill>
                  <a:schemeClr val="tx2"/>
                </a:solidFill>
                <a:effectLst>
                  <a:outerShdw blurRad="38100" dist="38100" dir="2700000" algn="tl">
                    <a:srgbClr val="C0C0C0"/>
                  </a:outerShdw>
                </a:effectLst>
              </a:rPr>
              <a:t> </a:t>
            </a:r>
            <a:r>
              <a:rPr lang="ar-SA" sz="3600" b="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09925" name="Rectangle 5"/>
          <p:cNvSpPr>
            <a:spLocks noRot="1" noChangeArrowheads="1"/>
          </p:cNvSpPr>
          <p:nvPr/>
        </p:nvSpPr>
        <p:spPr bwMode="auto">
          <a:xfrm>
            <a:off x="539750" y="3816350"/>
            <a:ext cx="8750300" cy="790575"/>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س4:</a:t>
            </a:r>
            <a:r>
              <a:rPr lang="ar-SA" sz="3600">
                <a:solidFill>
                  <a:schemeClr val="tx1"/>
                </a:solidFill>
              </a:rPr>
              <a:t> </a:t>
            </a:r>
            <a:r>
              <a:rPr lang="ar-SA" sz="3600">
                <a:solidFill>
                  <a:schemeClr val="tx1"/>
                </a:solidFill>
                <a:effectLst>
                  <a:outerShdw blurRad="38100" dist="38100" dir="2700000" algn="tl">
                    <a:srgbClr val="C0C0C0"/>
                  </a:outerShdw>
                </a:effectLst>
              </a:rPr>
              <a:t>تكلمي عن</a:t>
            </a:r>
            <a:r>
              <a:rPr lang="ar-SA" sz="3600">
                <a:solidFill>
                  <a:schemeClr val="tx1"/>
                </a:solidFill>
              </a:rPr>
              <a:t> </a:t>
            </a:r>
            <a:r>
              <a:rPr lang="ar-SA" sz="3600">
                <a:solidFill>
                  <a:schemeClr val="tx2"/>
                </a:solidFill>
                <a:effectLst>
                  <a:outerShdw blurRad="38100" dist="38100" dir="2700000" algn="tl">
                    <a:srgbClr val="C0C0C0"/>
                  </a:outerShdw>
                </a:effectLst>
              </a:rPr>
              <a:t>أهم الوظائف الاجتماعية للأسرة</a:t>
            </a:r>
            <a:r>
              <a:rPr lang="ar-SA" sz="3600" b="0">
                <a:solidFill>
                  <a:schemeClr val="tx2"/>
                </a:solidFill>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09926" name="Rectangle 6"/>
          <p:cNvSpPr>
            <a:spLocks noRot="1" noChangeArrowheads="1"/>
          </p:cNvSpPr>
          <p:nvPr/>
        </p:nvSpPr>
        <p:spPr bwMode="auto">
          <a:xfrm>
            <a:off x="0" y="4265613"/>
            <a:ext cx="9144000" cy="10810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a:t>
            </a:r>
            <a:r>
              <a:rPr lang="ar-EG" sz="3600">
                <a:effectLst>
                  <a:outerShdw blurRad="38100" dist="38100" dir="2700000" algn="tl">
                    <a:srgbClr val="C0C0C0"/>
                  </a:outerShdw>
                </a:effectLst>
              </a:rPr>
              <a:t>5</a:t>
            </a:r>
            <a:r>
              <a:rPr lang="ar-SA" sz="3600">
                <a:effectLst>
                  <a:outerShdw blurRad="38100" dist="38100" dir="2700000" algn="tl">
                    <a:srgbClr val="C0C0C0"/>
                  </a:outerShdw>
                </a:effectLst>
              </a:rPr>
              <a:t>:</a:t>
            </a:r>
            <a:r>
              <a:rPr lang="ar-SA" sz="3600">
                <a:solidFill>
                  <a:schemeClr val="tx1"/>
                </a:solidFill>
                <a:effectLst>
                  <a:outerShdw blurRad="38100" dist="38100" dir="2700000" algn="tl">
                    <a:srgbClr val="C0C0C0"/>
                  </a:outerShdw>
                </a:effectLst>
              </a:rPr>
              <a:t> ما المقصود با</a:t>
            </a:r>
            <a:r>
              <a:rPr lang="ar-SA" sz="3600">
                <a:solidFill>
                  <a:schemeClr val="tx2"/>
                </a:solidFill>
                <a:effectLst>
                  <a:outerShdw blurRad="38100" dist="38100" dir="2700000" algn="tl">
                    <a:srgbClr val="C0C0C0"/>
                  </a:outerShdw>
                </a:effectLst>
              </a:rPr>
              <a:t>لنظام التربوي</a:t>
            </a:r>
            <a:r>
              <a:rPr lang="ar-SA" sz="3600" b="0">
                <a:solidFill>
                  <a:schemeClr val="tx2"/>
                </a:solidFill>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09927" name="Rectangle 7"/>
          <p:cNvSpPr>
            <a:spLocks noRot="1" noChangeArrowheads="1"/>
          </p:cNvSpPr>
          <p:nvPr/>
        </p:nvSpPr>
        <p:spPr bwMode="auto">
          <a:xfrm>
            <a:off x="-180975" y="5202238"/>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a:t>
            </a:r>
            <a:r>
              <a:rPr lang="ar-EG" sz="3600">
                <a:effectLst>
                  <a:outerShdw blurRad="38100" dist="38100" dir="2700000" algn="tl">
                    <a:srgbClr val="C0C0C0"/>
                  </a:outerShdw>
                </a:effectLst>
              </a:rPr>
              <a:t>6</a:t>
            </a:r>
            <a:r>
              <a:rPr lang="ar-SA" sz="3600">
                <a:effectLst>
                  <a:outerShdw blurRad="38100" dist="38100" dir="2700000" algn="tl">
                    <a:srgbClr val="C0C0C0"/>
                  </a:outerShdw>
                </a:effectLst>
              </a:rPr>
              <a:t>:</a:t>
            </a:r>
            <a:r>
              <a:rPr lang="ar-EG" sz="3600">
                <a:effectLst>
                  <a:outerShdw blurRad="38100" dist="38100" dir="2700000" algn="tl">
                    <a:srgbClr val="C0C0C0"/>
                  </a:outerShdw>
                </a:effectLst>
              </a:rPr>
              <a:t> </a:t>
            </a:r>
            <a:r>
              <a:rPr lang="ar-SA">
                <a:solidFill>
                  <a:schemeClr val="tx2"/>
                </a:solidFill>
                <a:effectLst>
                  <a:outerShdw blurRad="38100" dist="38100" dir="2700000" algn="tl">
                    <a:srgbClr val="C0C0C0"/>
                  </a:outerShdw>
                </a:effectLst>
              </a:rPr>
              <a:t>اشرحي نماذج الأنساق التربوية في المجتمعات المختلفة</a:t>
            </a:r>
            <a:r>
              <a:rPr lang="ar-SA" b="0">
                <a:solidFill>
                  <a:schemeClr val="tx2"/>
                </a:solidFill>
              </a:rPr>
              <a:t> </a:t>
            </a:r>
            <a:r>
              <a:rPr lang="ar-SA">
                <a:solidFill>
                  <a:schemeClr val="tx1"/>
                </a:solidFill>
                <a:effectLst>
                  <a:outerShdw blurRad="38100" dist="38100" dir="2700000" algn="tl">
                    <a:srgbClr val="C0C0C0"/>
                  </a:outerShdw>
                </a:effectLst>
              </a:rPr>
              <a:t>؟</a:t>
            </a:r>
            <a:endParaRPr lang="en-US">
              <a:solidFill>
                <a:schemeClr val="tx1"/>
              </a:solidFill>
              <a:effectLst>
                <a:outerShdw blurRad="38100" dist="38100" dir="2700000" algn="tl">
                  <a:srgbClr val="C0C0C0"/>
                </a:outerShdw>
              </a:effectLst>
            </a:endParaRPr>
          </a:p>
        </p:txBody>
      </p:sp>
      <p:sp>
        <p:nvSpPr>
          <p:cNvPr id="209928" name="Rectangle 8"/>
          <p:cNvSpPr>
            <a:spLocks noRot="1" noChangeArrowheads="1"/>
          </p:cNvSpPr>
          <p:nvPr/>
        </p:nvSpPr>
        <p:spPr bwMode="auto">
          <a:xfrm>
            <a:off x="-146050" y="5921375"/>
            <a:ext cx="9290050" cy="9366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a:t>
            </a:r>
            <a:r>
              <a:rPr lang="ar-EG" sz="3600">
                <a:effectLst>
                  <a:outerShdw blurRad="38100" dist="38100" dir="2700000" algn="tl">
                    <a:srgbClr val="C0C0C0"/>
                  </a:outerShdw>
                </a:effectLst>
              </a:rPr>
              <a:t>7</a:t>
            </a:r>
            <a:r>
              <a:rPr lang="ar-SA" sz="3600">
                <a:effectLst>
                  <a:outerShdw blurRad="38100" dist="38100" dir="2700000" algn="tl">
                    <a:srgbClr val="C0C0C0"/>
                  </a:outerShdw>
                </a:effectLst>
              </a:rPr>
              <a:t>:</a:t>
            </a:r>
            <a:r>
              <a:rPr lang="ar-SA" sz="3600">
                <a:solidFill>
                  <a:schemeClr val="tx1"/>
                </a:solidFill>
                <a:effectLst>
                  <a:outerShdw blurRad="38100" dist="38100" dir="2700000" algn="tl">
                    <a:srgbClr val="C0C0C0"/>
                  </a:outerShdw>
                </a:effectLst>
              </a:rPr>
              <a:t> قارني بين ال</a:t>
            </a:r>
            <a:r>
              <a:rPr lang="ar-SA" sz="3600">
                <a:solidFill>
                  <a:schemeClr val="tx2"/>
                </a:solidFill>
                <a:effectLst>
                  <a:outerShdw blurRad="38100" dist="38100" dir="2700000" algn="tl">
                    <a:srgbClr val="C0C0C0"/>
                  </a:outerShdw>
                </a:effectLst>
              </a:rPr>
              <a:t>وظائف النظام التربوي في المجتمع</a:t>
            </a:r>
            <a:r>
              <a:rPr lang="ar-SA" sz="3600" b="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9922">
                                            <p:txEl>
                                              <p:pRg st="0" end="0"/>
                                            </p:txEl>
                                          </p:spTgt>
                                        </p:tgtEl>
                                        <p:attrNameLst>
                                          <p:attrName>style.visibility</p:attrName>
                                        </p:attrNameLst>
                                      </p:cBhvr>
                                      <p:to>
                                        <p:strVal val="visible"/>
                                      </p:to>
                                    </p:set>
                                    <p:animEffect transition="in" filter="box(in)">
                                      <p:cBhvr>
                                        <p:cTn id="7" dur="500"/>
                                        <p:tgtEl>
                                          <p:spTgt spid="2099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09923">
                                            <p:txEl>
                                              <p:pRg st="0" end="0"/>
                                            </p:txEl>
                                          </p:spTgt>
                                        </p:tgtEl>
                                        <p:attrNameLst>
                                          <p:attrName>style.visibility</p:attrName>
                                        </p:attrNameLst>
                                      </p:cBhvr>
                                      <p:to>
                                        <p:strVal val="visible"/>
                                      </p:to>
                                    </p:set>
                                    <p:animEffect transition="in" filter="box(in)">
                                      <p:cBhvr>
                                        <p:cTn id="12" dur="500"/>
                                        <p:tgtEl>
                                          <p:spTgt spid="2099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09924">
                                            <p:txEl>
                                              <p:pRg st="0" end="0"/>
                                            </p:txEl>
                                          </p:spTgt>
                                        </p:tgtEl>
                                        <p:attrNameLst>
                                          <p:attrName>style.visibility</p:attrName>
                                        </p:attrNameLst>
                                      </p:cBhvr>
                                      <p:to>
                                        <p:strVal val="visible"/>
                                      </p:to>
                                    </p:set>
                                    <p:animEffect transition="in" filter="box(in)">
                                      <p:cBhvr>
                                        <p:cTn id="17" dur="500"/>
                                        <p:tgtEl>
                                          <p:spTgt spid="20992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09925"/>
                                        </p:tgtEl>
                                        <p:attrNameLst>
                                          <p:attrName>style.visibility</p:attrName>
                                        </p:attrNameLst>
                                      </p:cBhvr>
                                      <p:to>
                                        <p:strVal val="visible"/>
                                      </p:to>
                                    </p:set>
                                    <p:animEffect transition="in" filter="box(in)">
                                      <p:cBhvr>
                                        <p:cTn id="22" dur="500"/>
                                        <p:tgtEl>
                                          <p:spTgt spid="209925"/>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09926">
                                            <p:txEl>
                                              <p:pRg st="0" end="0"/>
                                            </p:txEl>
                                          </p:spTgt>
                                        </p:tgtEl>
                                        <p:attrNameLst>
                                          <p:attrName>style.visibility</p:attrName>
                                        </p:attrNameLst>
                                      </p:cBhvr>
                                      <p:to>
                                        <p:strVal val="visible"/>
                                      </p:to>
                                    </p:set>
                                    <p:animEffect transition="in" filter="box(in)">
                                      <p:cBhvr>
                                        <p:cTn id="27" dur="500"/>
                                        <p:tgtEl>
                                          <p:spTgt spid="20992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09927">
                                            <p:txEl>
                                              <p:pRg st="0" end="0"/>
                                            </p:txEl>
                                          </p:spTgt>
                                        </p:tgtEl>
                                        <p:attrNameLst>
                                          <p:attrName>style.visibility</p:attrName>
                                        </p:attrNameLst>
                                      </p:cBhvr>
                                      <p:to>
                                        <p:strVal val="visible"/>
                                      </p:to>
                                    </p:set>
                                    <p:animEffect transition="in" filter="box(in)">
                                      <p:cBhvr>
                                        <p:cTn id="32" dur="500"/>
                                        <p:tgtEl>
                                          <p:spTgt spid="20992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09928">
                                            <p:txEl>
                                              <p:pRg st="0" end="0"/>
                                            </p:txEl>
                                          </p:spTgt>
                                        </p:tgtEl>
                                        <p:attrNameLst>
                                          <p:attrName>style.visibility</p:attrName>
                                        </p:attrNameLst>
                                      </p:cBhvr>
                                      <p:to>
                                        <p:strVal val="visible"/>
                                      </p:to>
                                    </p:set>
                                    <p:animEffect transition="in" filter="box(in)">
                                      <p:cBhvr>
                                        <p:cTn id="37" dur="500"/>
                                        <p:tgtEl>
                                          <p:spTgt spid="2099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2" grpId="0" build="allAtOnce"/>
      <p:bldP spid="209923" grpId="0" build="allAtOnce"/>
      <p:bldP spid="209924" grpId="0" build="allAtOnce"/>
      <p:bldP spid="209925" grpId="0"/>
      <p:bldP spid="209926" grpId="0" build="allAtOnce"/>
      <p:bldP spid="209927" grpId="0" build="allAtOnce"/>
      <p:bldP spid="209928" grpId="0" build="allAtOnce"/>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Rot="1" noChangeArrowheads="1"/>
          </p:cNvSpPr>
          <p:nvPr/>
        </p:nvSpPr>
        <p:spPr bwMode="auto">
          <a:xfrm>
            <a:off x="0" y="46038"/>
            <a:ext cx="9144000" cy="1727200"/>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a:t>
            </a:r>
            <a:r>
              <a:rPr lang="ar-EG" sz="3600">
                <a:effectLst>
                  <a:outerShdw blurRad="38100" dist="38100" dir="2700000" algn="tl">
                    <a:srgbClr val="C0C0C0"/>
                  </a:outerShdw>
                </a:effectLst>
              </a:rPr>
              <a:t>8</a:t>
            </a:r>
            <a:r>
              <a:rPr lang="ar-SA" sz="3600">
                <a:effectLst>
                  <a:outerShdw blurRad="38100" dist="38100" dir="2700000" algn="tl">
                    <a:srgbClr val="C0C0C0"/>
                  </a:outerShdw>
                </a:effectLst>
              </a:rPr>
              <a:t>:</a:t>
            </a:r>
            <a:r>
              <a:rPr lang="ar-SA" sz="3600">
                <a:solidFill>
                  <a:schemeClr val="tx1"/>
                </a:solidFill>
              </a:rPr>
              <a:t> </a:t>
            </a:r>
            <a:r>
              <a:rPr lang="ar-SA" sz="3600">
                <a:solidFill>
                  <a:schemeClr val="tx1"/>
                </a:solidFill>
                <a:effectLst>
                  <a:outerShdw blurRad="38100" dist="38100" dir="2700000" algn="tl">
                    <a:srgbClr val="C0C0C0"/>
                  </a:outerShdw>
                </a:effectLst>
              </a:rPr>
              <a:t>قارني بين </a:t>
            </a:r>
            <a:r>
              <a:rPr lang="ar-SA" sz="3600">
                <a:solidFill>
                  <a:schemeClr val="tx2"/>
                </a:solidFill>
                <a:effectLst>
                  <a:outerShdw blurRad="38100" dist="38100" dir="2700000" algn="tl">
                    <a:srgbClr val="C0C0C0"/>
                  </a:outerShdw>
                </a:effectLst>
              </a:rPr>
              <a:t>وظائف النظام التربوي في المجتمع عن</a:t>
            </a:r>
            <a:br>
              <a:rPr lang="ar-SA" sz="3600">
                <a:solidFill>
                  <a:schemeClr val="tx2"/>
                </a:solidFill>
                <a:effectLst>
                  <a:outerShdw blurRad="38100" dist="38100" dir="2700000" algn="tl">
                    <a:srgbClr val="C0C0C0"/>
                  </a:outerShdw>
                </a:effectLst>
              </a:rPr>
            </a:br>
            <a:r>
              <a:rPr lang="ar-SA" sz="3600">
                <a:solidFill>
                  <a:schemeClr val="tx2"/>
                </a:solidFill>
                <a:effectLst>
                  <a:outerShdw blurRad="38100" dist="38100" dir="2700000" algn="tl">
                    <a:srgbClr val="C0C0C0"/>
                  </a:outerShdw>
                </a:effectLst>
              </a:rPr>
              <a:t>      كل من عالم التربية الأمريكي " </a:t>
            </a:r>
            <a:r>
              <a:rPr lang="ar-SA" sz="4400">
                <a:solidFill>
                  <a:schemeClr val="tx2"/>
                </a:solidFill>
                <a:effectLst>
                  <a:outerShdw blurRad="38100" dist="38100" dir="2700000" algn="tl">
                    <a:srgbClr val="C0C0C0"/>
                  </a:outerShdw>
                </a:effectLst>
              </a:rPr>
              <a:t>فريدنبرج</a:t>
            </a:r>
            <a:r>
              <a:rPr lang="en-US" sz="4400" b="0">
                <a:solidFill>
                  <a:schemeClr val="tx2"/>
                </a:solidFill>
              </a:rPr>
              <a:t> </a:t>
            </a:r>
            <a:r>
              <a:rPr lang="ar-SA" sz="4400" b="0">
                <a:solidFill>
                  <a:schemeClr val="tx2"/>
                </a:solidFill>
              </a:rPr>
              <a:t>” </a:t>
            </a:r>
            <a:r>
              <a:rPr lang="ar-SA" sz="3600">
                <a:solidFill>
                  <a:schemeClr val="tx2"/>
                </a:solidFill>
                <a:effectLst>
                  <a:outerShdw blurRad="38100" dist="38100" dir="2700000" algn="tl">
                    <a:srgbClr val="C0C0C0"/>
                  </a:outerShdw>
                </a:effectLst>
              </a:rPr>
              <a:t>والعالم</a:t>
            </a:r>
            <a:br>
              <a:rPr lang="ar-SA" sz="3600">
                <a:solidFill>
                  <a:schemeClr val="tx2"/>
                </a:solidFill>
                <a:effectLst>
                  <a:outerShdw blurRad="38100" dist="38100" dir="2700000" algn="tl">
                    <a:srgbClr val="C0C0C0"/>
                  </a:outerShdw>
                </a:effectLst>
              </a:rPr>
            </a:br>
            <a:r>
              <a:rPr lang="ar-SA" sz="3600">
                <a:solidFill>
                  <a:schemeClr val="tx2"/>
                </a:solidFill>
                <a:effectLst>
                  <a:outerShdw blurRad="38100" dist="38100" dir="2700000" algn="tl">
                    <a:srgbClr val="C0C0C0"/>
                  </a:outerShdw>
                </a:effectLst>
              </a:rPr>
              <a:t>      </a:t>
            </a:r>
            <a:r>
              <a:rPr lang="ar-SA" sz="4400">
                <a:solidFill>
                  <a:schemeClr val="tx2"/>
                </a:solidFill>
                <a:effectLst>
                  <a:outerShdw blurRad="38100" dist="38100" dir="2700000" algn="tl">
                    <a:srgbClr val="C0C0C0"/>
                  </a:outerShdw>
                </a:effectLst>
              </a:rPr>
              <a:t>سويفت</a:t>
            </a:r>
            <a:r>
              <a:rPr lang="en-US" sz="4400" b="0">
                <a:solidFill>
                  <a:schemeClr val="tx2"/>
                </a:solidFill>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0947" name="Rectangle 3"/>
          <p:cNvSpPr>
            <a:spLocks noRot="1" noChangeArrowheads="1"/>
          </p:cNvSpPr>
          <p:nvPr/>
        </p:nvSpPr>
        <p:spPr bwMode="auto">
          <a:xfrm>
            <a:off x="0" y="1773238"/>
            <a:ext cx="9144000" cy="10810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a:t>
            </a:r>
            <a:r>
              <a:rPr lang="ar-EG" sz="3600">
                <a:effectLst>
                  <a:outerShdw blurRad="38100" dist="38100" dir="2700000" algn="tl">
                    <a:srgbClr val="C0C0C0"/>
                  </a:outerShdw>
                </a:effectLst>
              </a:rPr>
              <a:t>9</a:t>
            </a:r>
            <a:r>
              <a:rPr lang="ar-SA" sz="3600">
                <a:effectLst>
                  <a:outerShdw blurRad="38100" dist="38100" dir="2700000" algn="tl">
                    <a:srgbClr val="C0C0C0"/>
                  </a:outerShdw>
                </a:effectLst>
              </a:rPr>
              <a:t>:</a:t>
            </a:r>
            <a:r>
              <a:rPr lang="ar-SA" sz="3600">
                <a:solidFill>
                  <a:schemeClr val="tx1"/>
                </a:solidFill>
                <a:effectLst>
                  <a:outerShdw blurRad="38100" dist="38100" dir="2700000" algn="tl">
                    <a:srgbClr val="C0C0C0"/>
                  </a:outerShdw>
                </a:effectLst>
              </a:rPr>
              <a:t> ما المقصود با</a:t>
            </a:r>
            <a:r>
              <a:rPr lang="ar-SA" sz="3600">
                <a:solidFill>
                  <a:schemeClr val="tx2"/>
                </a:solidFill>
                <a:effectLst>
                  <a:outerShdw blurRad="38100" dist="38100" dir="2700000" algn="tl">
                    <a:srgbClr val="C0C0C0"/>
                  </a:outerShdw>
                </a:effectLst>
              </a:rPr>
              <a:t>لنظام الاقتصادي</a:t>
            </a:r>
            <a:r>
              <a:rPr lang="ar-SA" sz="3600" b="0">
                <a:solidFill>
                  <a:schemeClr val="tx2"/>
                </a:solidFill>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0948" name="Rectangle 4"/>
          <p:cNvSpPr>
            <a:spLocks noRot="1" noChangeArrowheads="1"/>
          </p:cNvSpPr>
          <p:nvPr/>
        </p:nvSpPr>
        <p:spPr bwMode="auto">
          <a:xfrm>
            <a:off x="-180975" y="2709863"/>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a:t>
            </a:r>
            <a:r>
              <a:rPr lang="ar-EG" sz="3600">
                <a:effectLst>
                  <a:outerShdw blurRad="38100" dist="38100" dir="2700000" algn="tl">
                    <a:srgbClr val="C0C0C0"/>
                  </a:outerShdw>
                </a:effectLst>
              </a:rPr>
              <a:t>10</a:t>
            </a:r>
            <a:r>
              <a:rPr lang="ar-SA" sz="3600">
                <a:effectLst>
                  <a:outerShdw blurRad="38100" dist="38100" dir="2700000" algn="tl">
                    <a:srgbClr val="C0C0C0"/>
                  </a:outerShdw>
                </a:effectLst>
              </a:rPr>
              <a:t>:</a:t>
            </a:r>
            <a:r>
              <a:rPr lang="ar-SA">
                <a:solidFill>
                  <a:schemeClr val="tx2"/>
                </a:solidFill>
                <a:effectLst>
                  <a:outerShdw blurRad="38100" dist="38100" dir="2700000" algn="tl">
                    <a:srgbClr val="C0C0C0"/>
                  </a:outerShdw>
                </a:effectLst>
              </a:rPr>
              <a:t>اشرحي </a:t>
            </a:r>
            <a:r>
              <a:rPr lang="ar-SA" sz="3600">
                <a:solidFill>
                  <a:schemeClr val="tx2"/>
                </a:solidFill>
                <a:effectLst>
                  <a:outerShdw blurRad="38100" dist="38100" dir="2700000" algn="tl">
                    <a:srgbClr val="C0C0C0"/>
                  </a:outerShdw>
                </a:effectLst>
              </a:rPr>
              <a:t>أنماط التنظيم الاقتصادي</a:t>
            </a:r>
            <a:r>
              <a:rPr lang="ar-SA" sz="4400" b="0">
                <a:solidFill>
                  <a:schemeClr val="tx2"/>
                </a:solidFill>
              </a:rPr>
              <a:t> </a:t>
            </a:r>
            <a:r>
              <a:rPr lang="ar-SA">
                <a:solidFill>
                  <a:schemeClr val="tx2"/>
                </a:solidFill>
                <a:effectLst>
                  <a:outerShdw blurRad="38100" dist="38100" dir="2700000" algn="tl">
                    <a:srgbClr val="C0C0C0"/>
                  </a:outerShdw>
                </a:effectLst>
              </a:rPr>
              <a:t>في المجتمعات المختلفة</a:t>
            </a:r>
            <a:r>
              <a:rPr lang="ar-SA" b="0">
                <a:solidFill>
                  <a:schemeClr val="tx2"/>
                </a:solidFill>
              </a:rPr>
              <a:t> </a:t>
            </a:r>
            <a:r>
              <a:rPr lang="ar-SA">
                <a:solidFill>
                  <a:schemeClr val="tx1"/>
                </a:solidFill>
                <a:effectLst>
                  <a:outerShdw blurRad="38100" dist="38100" dir="2700000" algn="tl">
                    <a:srgbClr val="C0C0C0"/>
                  </a:outerShdw>
                </a:effectLst>
              </a:rPr>
              <a:t>؟</a:t>
            </a:r>
            <a:endParaRPr lang="en-US">
              <a:solidFill>
                <a:schemeClr val="tx1"/>
              </a:solidFill>
              <a:effectLst>
                <a:outerShdw blurRad="38100" dist="38100" dir="2700000" algn="tl">
                  <a:srgbClr val="C0C0C0"/>
                </a:outerShdw>
              </a:effectLst>
            </a:endParaRPr>
          </a:p>
        </p:txBody>
      </p:sp>
      <p:sp>
        <p:nvSpPr>
          <p:cNvPr id="210949" name="Rectangle 5"/>
          <p:cNvSpPr>
            <a:spLocks noRot="1" noChangeArrowheads="1"/>
          </p:cNvSpPr>
          <p:nvPr/>
        </p:nvSpPr>
        <p:spPr bwMode="auto">
          <a:xfrm>
            <a:off x="-146050" y="3429000"/>
            <a:ext cx="9290050" cy="9366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a:t>
            </a:r>
            <a:r>
              <a:rPr lang="ar-EG" sz="3600">
                <a:effectLst>
                  <a:outerShdw blurRad="38100" dist="38100" dir="2700000" algn="tl">
                    <a:srgbClr val="C0C0C0"/>
                  </a:outerShdw>
                </a:effectLst>
              </a:rPr>
              <a:t>11</a:t>
            </a:r>
            <a:r>
              <a:rPr lang="ar-SA" sz="3600">
                <a:effectLst>
                  <a:outerShdw blurRad="38100" dist="38100" dir="2700000" algn="tl">
                    <a:srgbClr val="C0C0C0"/>
                  </a:outerShdw>
                </a:effectLst>
              </a:rPr>
              <a:t>:</a:t>
            </a:r>
            <a:r>
              <a:rPr lang="ar-SA" sz="3600">
                <a:solidFill>
                  <a:schemeClr val="tx1"/>
                </a:solidFill>
                <a:effectLst>
                  <a:outerShdw blurRad="38100" dist="38100" dir="2700000" algn="tl">
                    <a:srgbClr val="C0C0C0"/>
                  </a:outerShdw>
                </a:effectLst>
              </a:rPr>
              <a:t> تكلمي عن </a:t>
            </a:r>
            <a:r>
              <a:rPr lang="ar-SA" sz="3600">
                <a:solidFill>
                  <a:schemeClr val="tx2"/>
                </a:solidFill>
                <a:effectLst>
                  <a:outerShdw blurRad="38100" dist="38100" dir="2700000" algn="tl">
                    <a:srgbClr val="C0C0C0"/>
                  </a:outerShdw>
                </a:effectLst>
              </a:rPr>
              <a:t>وظائف النظام الاقتصادي في المجتمع</a:t>
            </a:r>
            <a:r>
              <a:rPr lang="ar-SA" sz="3600" b="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0950" name="Rectangle 6"/>
          <p:cNvSpPr>
            <a:spLocks noRot="1" noChangeArrowheads="1"/>
          </p:cNvSpPr>
          <p:nvPr/>
        </p:nvSpPr>
        <p:spPr bwMode="auto">
          <a:xfrm>
            <a:off x="179388" y="4149725"/>
            <a:ext cx="9145587" cy="1727200"/>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a:t>
            </a:r>
            <a:r>
              <a:rPr lang="ar-EG" sz="3600">
                <a:effectLst>
                  <a:outerShdw blurRad="38100" dist="38100" dir="2700000" algn="tl">
                    <a:srgbClr val="C0C0C0"/>
                  </a:outerShdw>
                </a:effectLst>
              </a:rPr>
              <a:t>12</a:t>
            </a:r>
            <a:r>
              <a:rPr lang="ar-SA" sz="3600">
                <a:effectLst>
                  <a:outerShdw blurRad="38100" dist="38100" dir="2700000" algn="tl">
                    <a:srgbClr val="C0C0C0"/>
                  </a:outerShdw>
                </a:effectLst>
              </a:rPr>
              <a:t>:</a:t>
            </a:r>
            <a:r>
              <a:rPr lang="ar-SA" sz="3600">
                <a:solidFill>
                  <a:schemeClr val="tx1"/>
                </a:solidFill>
              </a:rPr>
              <a:t> </a:t>
            </a:r>
            <a:r>
              <a:rPr lang="ar-SA" sz="3600">
                <a:solidFill>
                  <a:schemeClr val="tx1"/>
                </a:solidFill>
                <a:effectLst>
                  <a:outerShdw blurRad="38100" dist="38100" dir="2700000" algn="tl">
                    <a:srgbClr val="C0C0C0"/>
                  </a:outerShdw>
                </a:effectLst>
              </a:rPr>
              <a:t>قارني بين </a:t>
            </a:r>
            <a:r>
              <a:rPr lang="ar-SA" sz="3600">
                <a:solidFill>
                  <a:schemeClr val="tx2"/>
                </a:solidFill>
                <a:effectLst>
                  <a:outerShdw blurRad="38100" dist="38100" dir="2700000" algn="tl">
                    <a:srgbClr val="C0C0C0"/>
                  </a:outerShdw>
                </a:effectLst>
              </a:rPr>
              <a:t>النظام التربوي و النظام الاقتصادي في</a:t>
            </a:r>
            <a:br>
              <a:rPr lang="ar-SA" sz="3600">
                <a:solidFill>
                  <a:schemeClr val="tx2"/>
                </a:solidFill>
                <a:effectLst>
                  <a:outerShdw blurRad="38100" dist="38100" dir="2700000" algn="tl">
                    <a:srgbClr val="C0C0C0"/>
                  </a:outerShdw>
                </a:effectLst>
              </a:rPr>
            </a:br>
            <a:r>
              <a:rPr lang="ar-SA" sz="3600">
                <a:solidFill>
                  <a:schemeClr val="tx2"/>
                </a:solidFill>
                <a:effectLst>
                  <a:outerShdw blurRad="38100" dist="38100" dir="2700000" algn="tl">
                    <a:srgbClr val="C0C0C0"/>
                  </a:outerShdw>
                </a:effectLst>
              </a:rPr>
              <a:t>      المجتمع من حيث المفهوم ونمط ووظائف كل منهما ؟</a:t>
            </a:r>
            <a:endParaRPr lang="en-US" sz="3600">
              <a:solidFill>
                <a:schemeClr val="tx1"/>
              </a:solidFill>
              <a:effectLst>
                <a:outerShdw blurRad="38100" dist="38100" dir="2700000" algn="tl">
                  <a:srgbClr val="C0C0C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10946"/>
                                        </p:tgtEl>
                                        <p:attrNameLst>
                                          <p:attrName>style.visibility</p:attrName>
                                        </p:attrNameLst>
                                      </p:cBhvr>
                                      <p:to>
                                        <p:strVal val="visible"/>
                                      </p:to>
                                    </p:set>
                                    <p:animEffect transition="in" filter="box(in)">
                                      <p:cBhvr>
                                        <p:cTn id="7" dur="500"/>
                                        <p:tgtEl>
                                          <p:spTgt spid="21094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10947">
                                            <p:txEl>
                                              <p:pRg st="0" end="0"/>
                                            </p:txEl>
                                          </p:spTgt>
                                        </p:tgtEl>
                                        <p:attrNameLst>
                                          <p:attrName>style.visibility</p:attrName>
                                        </p:attrNameLst>
                                      </p:cBhvr>
                                      <p:to>
                                        <p:strVal val="visible"/>
                                      </p:to>
                                    </p:set>
                                    <p:animEffect transition="in" filter="box(in)">
                                      <p:cBhvr>
                                        <p:cTn id="12" dur="500"/>
                                        <p:tgtEl>
                                          <p:spTgt spid="2109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10948">
                                            <p:txEl>
                                              <p:pRg st="0" end="0"/>
                                            </p:txEl>
                                          </p:spTgt>
                                        </p:tgtEl>
                                        <p:attrNameLst>
                                          <p:attrName>style.visibility</p:attrName>
                                        </p:attrNameLst>
                                      </p:cBhvr>
                                      <p:to>
                                        <p:strVal val="visible"/>
                                      </p:to>
                                    </p:set>
                                    <p:animEffect transition="in" filter="box(in)">
                                      <p:cBhvr>
                                        <p:cTn id="17" dur="500"/>
                                        <p:tgtEl>
                                          <p:spTgt spid="21094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10949">
                                            <p:txEl>
                                              <p:pRg st="0" end="0"/>
                                            </p:txEl>
                                          </p:spTgt>
                                        </p:tgtEl>
                                        <p:attrNameLst>
                                          <p:attrName>style.visibility</p:attrName>
                                        </p:attrNameLst>
                                      </p:cBhvr>
                                      <p:to>
                                        <p:strVal val="visible"/>
                                      </p:to>
                                    </p:set>
                                    <p:animEffect transition="in" filter="box(in)">
                                      <p:cBhvr>
                                        <p:cTn id="22" dur="500"/>
                                        <p:tgtEl>
                                          <p:spTgt spid="21094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10950"/>
                                        </p:tgtEl>
                                        <p:attrNameLst>
                                          <p:attrName>style.visibility</p:attrName>
                                        </p:attrNameLst>
                                      </p:cBhvr>
                                      <p:to>
                                        <p:strVal val="visible"/>
                                      </p:to>
                                    </p:set>
                                    <p:animEffect transition="in" filter="box(in)">
                                      <p:cBhvr>
                                        <p:cTn id="27" dur="500"/>
                                        <p:tgtEl>
                                          <p:spTgt spid="2109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6" grpId="0"/>
      <p:bldP spid="210947" grpId="0" build="allAtOnce"/>
      <p:bldP spid="210948" grpId="0" build="allAtOnce"/>
      <p:bldP spid="210949" grpId="0" build="allAtOnce"/>
      <p:bldP spid="21095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WordArt 3"/>
          <p:cNvSpPr>
            <a:spLocks noChangeArrowheads="1" noChangeShapeType="1" noTextEdit="1"/>
          </p:cNvSpPr>
          <p:nvPr/>
        </p:nvSpPr>
        <p:spPr bwMode="auto">
          <a:xfrm rot="875492">
            <a:off x="1646238" y="1928813"/>
            <a:ext cx="5634037" cy="3019425"/>
          </a:xfrm>
          <a:prstGeom prst="rect">
            <a:avLst/>
          </a:prstGeom>
        </p:spPr>
        <p:txBody>
          <a:bodyPr wrap="none" fromWordArt="1">
            <a:prstTxWarp prst="textPlain">
              <a:avLst>
                <a:gd name="adj" fmla="val 50000"/>
              </a:avLst>
            </a:prstTxWarp>
          </a:bodyPr>
          <a:lstStyle/>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الفصل التاسع</a:t>
            </a:r>
          </a:p>
          <a:p>
            <a:r>
              <a:rPr lang="ar-SA" sz="9600"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المشكلات الاجتماعية</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5586" name="Organization Chart 2"/>
          <p:cNvGraphicFramePr>
            <a:graphicFrameLocks/>
          </p:cNvGraphicFramePr>
          <p:nvPr/>
        </p:nvGraphicFramePr>
        <p:xfrm>
          <a:off x="0" y="0"/>
          <a:ext cx="9144000" cy="6858000"/>
        </p:xfrm>
        <a:graphic>
          <a:graphicData uri="http://schemas.openxmlformats.org/drawingml/2006/compatibility">
            <com:legacyDrawing xmlns:com="http://schemas.openxmlformats.org/drawingml/2006/compatibility" spid="_x0000_s68610"/>
          </a:graphicData>
        </a:graphic>
      </p:graphicFrame>
    </p:spTree>
  </p:cSld>
  <p:clrMapOvr>
    <a:masterClrMapping/>
  </p:clrMapOvr>
  <p:transition>
    <p:wedge/>
    <p:sndAc>
      <p:stSnd>
        <p:snd r:embed="rId3" name="coi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195586"/>
                                        </p:tgtEl>
                                        <p:attrNameLst>
                                          <p:attrName>style.visibility</p:attrName>
                                        </p:attrNameLst>
                                      </p:cBhvr>
                                      <p:to>
                                        <p:strVal val="visible"/>
                                      </p:to>
                                    </p:set>
                                    <p:anim calcmode="lin" valueType="num">
                                      <p:cBhvr>
                                        <p:cTn id="7" dur="5000" fill="hold"/>
                                        <p:tgtEl>
                                          <p:spTgt spid="195586"/>
                                        </p:tgtEl>
                                        <p:attrNameLst>
                                          <p:attrName>ppt_w</p:attrName>
                                        </p:attrNameLst>
                                      </p:cBhvr>
                                      <p:tavLst>
                                        <p:tav tm="0" fmla="#ppt_w*sin(2.5*pi*$)">
                                          <p:val>
                                            <p:fltVal val="0"/>
                                          </p:val>
                                        </p:tav>
                                        <p:tav tm="100000">
                                          <p:val>
                                            <p:fltVal val="1"/>
                                          </p:val>
                                        </p:tav>
                                      </p:tavLst>
                                    </p:anim>
                                    <p:anim calcmode="lin" valueType="num">
                                      <p:cBhvr>
                                        <p:cTn id="8" dur="5000" fill="hold"/>
                                        <p:tgtEl>
                                          <p:spTgt spid="19558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19558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1" name="WordArt 3"/>
          <p:cNvSpPr>
            <a:spLocks noChangeArrowheads="1" noChangeShapeType="1" noTextEdit="1"/>
          </p:cNvSpPr>
          <p:nvPr/>
        </p:nvSpPr>
        <p:spPr bwMode="auto">
          <a:xfrm rot="875492">
            <a:off x="1547813" y="2012950"/>
            <a:ext cx="6053137" cy="2817813"/>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أولاً :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مفهوم المشكلة الاجتماعية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6611"/>
                                        </p:tgtEl>
                                        <p:attrNameLst>
                                          <p:attrName>style.visibility</p:attrName>
                                        </p:attrNameLst>
                                      </p:cBhvr>
                                      <p:to>
                                        <p:strVal val="visible"/>
                                      </p:to>
                                    </p:set>
                                    <p:animEffect transition="in" filter="checkerboard(across)">
                                      <p:cBhvr>
                                        <p:cTn id="7" dur="500"/>
                                        <p:tgtEl>
                                          <p:spTgt spid="196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Rot="1" noChangeArrowheads="1"/>
          </p:cNvSpPr>
          <p:nvPr/>
        </p:nvSpPr>
        <p:spPr bwMode="auto">
          <a:xfrm>
            <a:off x="250825" y="0"/>
            <a:ext cx="8510588" cy="955675"/>
          </a:xfrm>
          <a:prstGeom prst="rect">
            <a:avLst/>
          </a:prstGeom>
          <a:noFill/>
          <a:ln w="9525">
            <a:noFill/>
            <a:miter lim="800000"/>
            <a:headEnd/>
            <a:tailEnd/>
          </a:ln>
        </p:spPr>
        <p:txBody>
          <a:bodyPr anchor="ctr"/>
          <a:lstStyle/>
          <a:p>
            <a:r>
              <a:rPr lang="ar-SA" sz="4000" u="sng">
                <a:solidFill>
                  <a:srgbClr val="FF3300"/>
                </a:solidFill>
              </a:rPr>
              <a:t>أولاً : مفهوم المشكلة الاجتماعية</a:t>
            </a:r>
            <a:r>
              <a:rPr lang="ar-SA" sz="4400" b="0">
                <a:solidFill>
                  <a:schemeClr val="tx2"/>
                </a:solidFill>
              </a:rPr>
              <a:t> </a:t>
            </a:r>
            <a:endParaRPr lang="en-US" sz="4400" b="0">
              <a:solidFill>
                <a:schemeClr val="tx2"/>
              </a:solidFill>
            </a:endParaRPr>
          </a:p>
        </p:txBody>
      </p:sp>
      <p:sp>
        <p:nvSpPr>
          <p:cNvPr id="199683" name="Rectangle 3"/>
          <p:cNvSpPr>
            <a:spLocks noRot="1" noChangeArrowheads="1"/>
          </p:cNvSpPr>
          <p:nvPr/>
        </p:nvSpPr>
        <p:spPr bwMode="auto">
          <a:xfrm>
            <a:off x="26988" y="765175"/>
            <a:ext cx="9117012" cy="6237288"/>
          </a:xfrm>
          <a:prstGeom prst="rect">
            <a:avLst/>
          </a:prstGeom>
          <a:noFill/>
          <a:ln w="9525">
            <a:noFill/>
            <a:miter lim="800000"/>
            <a:headEnd/>
            <a:tailEnd/>
          </a:ln>
        </p:spPr>
        <p:txBody>
          <a:bodyPr/>
          <a:lstStyle/>
          <a:p>
            <a:pPr marL="342900" indent="-342900" algn="r">
              <a:spcBef>
                <a:spcPct val="20000"/>
              </a:spcBef>
            </a:pPr>
            <a:r>
              <a:rPr lang="ar-SA" sz="2800">
                <a:solidFill>
                  <a:schemeClr val="tx1"/>
                </a:solidFill>
              </a:rPr>
              <a:t>ــ المشكلة الاجتماعية ( </a:t>
            </a:r>
            <a:r>
              <a:rPr lang="en-US" sz="2800">
                <a:solidFill>
                  <a:schemeClr val="tx1"/>
                </a:solidFill>
              </a:rPr>
              <a:t>Social Problem</a:t>
            </a:r>
            <a:r>
              <a:rPr lang="ar-SA" sz="2800">
                <a:solidFill>
                  <a:schemeClr val="tx1"/>
                </a:solidFill>
              </a:rPr>
              <a:t> ) هي موقف يؤثر في عدد من الأفراد ، بحيث يعتقدون ـ أو يعتقد الآخرون في المجتمع ـ بأن هذا الموقف هو مصدر الصعوبات والمساوئ . ومن ثم تصبح المشكلة الاجتماعية موقفاً موضوعياً من جهة ، وتفسيراً اجتماعياً من جهة أخرى .</a:t>
            </a:r>
          </a:p>
          <a:p>
            <a:pPr marL="342900" indent="-342900" algn="r">
              <a:spcBef>
                <a:spcPct val="20000"/>
              </a:spcBef>
            </a:pPr>
            <a:r>
              <a:rPr lang="ar-SA" sz="2800">
                <a:solidFill>
                  <a:schemeClr val="tx1"/>
                </a:solidFill>
              </a:rPr>
              <a:t>ـــ ويذكر " هورتون " ( </a:t>
            </a:r>
            <a:r>
              <a:rPr lang="en-US" sz="2800">
                <a:solidFill>
                  <a:schemeClr val="tx1"/>
                </a:solidFill>
              </a:rPr>
              <a:t> P . Horton</a:t>
            </a:r>
            <a:r>
              <a:rPr lang="ar-SA" sz="2800">
                <a:solidFill>
                  <a:schemeClr val="tx1"/>
                </a:solidFill>
              </a:rPr>
              <a:t> ) و " لسلي "  ( </a:t>
            </a:r>
            <a:r>
              <a:rPr lang="en-US" sz="2800">
                <a:solidFill>
                  <a:schemeClr val="tx1"/>
                </a:solidFill>
              </a:rPr>
              <a:t>G . Leslie</a:t>
            </a:r>
            <a:r>
              <a:rPr lang="ar-SA" sz="2800">
                <a:solidFill>
                  <a:schemeClr val="tx1"/>
                </a:solidFill>
              </a:rPr>
              <a:t> ) بأن المشكلة الاجتماعية يمكن تعريفها بأنها " ظرف يؤثر في عدد كبير من الناس ، بطرق تعتبر غير مرغوبة ، مما يوجد الشعور بأنه يمكن القيام بعمل ما ، من خلال الفعل الاجتماعي الجمعي " . وقد ذهب " كولمان "  ( </a:t>
            </a:r>
            <a:r>
              <a:rPr lang="en-US" sz="2800">
                <a:solidFill>
                  <a:schemeClr val="tx1"/>
                </a:solidFill>
              </a:rPr>
              <a:t>J . W . Coleman</a:t>
            </a:r>
            <a:r>
              <a:rPr lang="ar-SA" sz="2800">
                <a:solidFill>
                  <a:schemeClr val="tx1"/>
                </a:solidFill>
              </a:rPr>
              <a:t> ) و " كريسي " ( </a:t>
            </a:r>
            <a:r>
              <a:rPr lang="en-US" sz="2800">
                <a:solidFill>
                  <a:schemeClr val="tx1"/>
                </a:solidFill>
              </a:rPr>
              <a:t>D . R . Cressey </a:t>
            </a:r>
            <a:r>
              <a:rPr lang="ar-SA" sz="2800">
                <a:solidFill>
                  <a:schemeClr val="tx1"/>
                </a:solidFill>
              </a:rPr>
              <a:t> ) ، إلى أن علماء الاجتماع قد اختلفوا حول كيفية نشأة المشكلة الاجتماعية فهي تنشأ عندما تزداد الفجوة بين القيم والمثاليات الموجودة في المجتمع وبين السلوك الواقعي لأعضاء هذا المجتمع . بينما نجد أن هناك فريق آخر من علماء الاجتماع الذين يرون أن المشكلة الاجتماعية توجد عندما يعتقد عدد كبير من أفراد المجتمع بأن ظرف معين يمثل مشكلة الاجتماعية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9682"/>
                                        </p:tgtEl>
                                        <p:attrNameLst>
                                          <p:attrName>style.visibility</p:attrName>
                                        </p:attrNameLst>
                                      </p:cBhvr>
                                      <p:to>
                                        <p:strVal val="visible"/>
                                      </p:to>
                                    </p:set>
                                    <p:animEffect transition="in" filter="fade">
                                      <p:cBhvr>
                                        <p:cTn id="7" dur="1000"/>
                                        <p:tgtEl>
                                          <p:spTgt spid="199682"/>
                                        </p:tgtEl>
                                      </p:cBhvr>
                                    </p:animEffect>
                                    <p:anim calcmode="lin" valueType="num">
                                      <p:cBhvr>
                                        <p:cTn id="8" dur="1000" fill="hold"/>
                                        <p:tgtEl>
                                          <p:spTgt spid="199682"/>
                                        </p:tgtEl>
                                        <p:attrNameLst>
                                          <p:attrName>ppt_x</p:attrName>
                                        </p:attrNameLst>
                                      </p:cBhvr>
                                      <p:tavLst>
                                        <p:tav tm="0">
                                          <p:val>
                                            <p:strVal val="#ppt_x"/>
                                          </p:val>
                                        </p:tav>
                                        <p:tav tm="100000">
                                          <p:val>
                                            <p:strVal val="#ppt_x"/>
                                          </p:val>
                                        </p:tav>
                                      </p:tavLst>
                                    </p:anim>
                                    <p:anim calcmode="lin" valueType="num">
                                      <p:cBhvr>
                                        <p:cTn id="9" dur="1000" fill="hold"/>
                                        <p:tgtEl>
                                          <p:spTgt spid="19968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199683"/>
                                        </p:tgtEl>
                                        <p:attrNameLst>
                                          <p:attrName>style.visibility</p:attrName>
                                        </p:attrNameLst>
                                      </p:cBhvr>
                                      <p:to>
                                        <p:strVal val="visible"/>
                                      </p:to>
                                    </p:set>
                                    <p:animEffect transition="in" filter="diamond(in)">
                                      <p:cBhvr>
                                        <p:cTn id="14" dur="2000"/>
                                        <p:tgtEl>
                                          <p:spTgt spid="199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2" grpId="0"/>
      <p:bldP spid="19968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WordArt 3"/>
          <p:cNvSpPr>
            <a:spLocks noChangeArrowheads="1" noChangeShapeType="1" noTextEdit="1"/>
          </p:cNvSpPr>
          <p:nvPr/>
        </p:nvSpPr>
        <p:spPr bwMode="auto">
          <a:xfrm rot="875492">
            <a:off x="1547813" y="2012950"/>
            <a:ext cx="6053137" cy="2817813"/>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ثانياً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تصنيف المشكلات الاجتماعية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7635"/>
                                        </p:tgtEl>
                                        <p:attrNameLst>
                                          <p:attrName>style.visibility</p:attrName>
                                        </p:attrNameLst>
                                      </p:cBhvr>
                                      <p:to>
                                        <p:strVal val="visible"/>
                                      </p:to>
                                    </p:set>
                                    <p:animEffect transition="in" filter="checkerboard(across)">
                                      <p:cBhvr>
                                        <p:cTn id="7" dur="500"/>
                                        <p:tgtEl>
                                          <p:spTgt spid="197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Rot="1" noChangeArrowheads="1"/>
          </p:cNvSpPr>
          <p:nvPr/>
        </p:nvSpPr>
        <p:spPr bwMode="auto">
          <a:xfrm>
            <a:off x="0" y="0"/>
            <a:ext cx="9144000" cy="2636838"/>
          </a:xfrm>
          <a:prstGeom prst="rect">
            <a:avLst/>
          </a:prstGeom>
          <a:noFill/>
          <a:ln w="9525">
            <a:noFill/>
            <a:miter lim="800000"/>
            <a:headEnd/>
            <a:tailEnd/>
          </a:ln>
        </p:spPr>
        <p:txBody>
          <a:bodyPr anchor="ctr"/>
          <a:lstStyle/>
          <a:p>
            <a:r>
              <a:rPr lang="ar-SA" sz="3600" u="sng">
                <a:solidFill>
                  <a:srgbClr val="FF3300"/>
                </a:solidFill>
              </a:rPr>
              <a:t>وقد صنف " انكلز " ( </a:t>
            </a:r>
            <a:r>
              <a:rPr lang="en-US" sz="3600" u="sng">
                <a:solidFill>
                  <a:srgbClr val="FF3300"/>
                </a:solidFill>
              </a:rPr>
              <a:t>A . Inkeles</a:t>
            </a:r>
            <a:r>
              <a:rPr lang="ar-SA" sz="3600" u="sng">
                <a:solidFill>
                  <a:srgbClr val="FF3300"/>
                </a:solidFill>
              </a:rPr>
              <a:t> ) المشكلات الاجتماعية المتكررة التي تواجه أي مجتمع إلى ثلاث مجموعات أساسية ، تتعلق كل منها بنمط مختلف من أنماط التكيف مع حقائق الحياة الاجتماعية . وهذه المجموعات الثلاث هي : ـ</a:t>
            </a:r>
            <a:endParaRPr lang="en-US" sz="3600" u="sng">
              <a:solidFill>
                <a:srgbClr val="FF3300"/>
              </a:solidFill>
            </a:endParaRPr>
          </a:p>
        </p:txBody>
      </p:sp>
      <p:sp>
        <p:nvSpPr>
          <p:cNvPr id="30723" name="Rectangle 3"/>
          <p:cNvSpPr>
            <a:spLocks noRot="1" noChangeArrowheads="1"/>
          </p:cNvSpPr>
          <p:nvPr/>
        </p:nvSpPr>
        <p:spPr bwMode="auto">
          <a:xfrm>
            <a:off x="0" y="908050"/>
            <a:ext cx="9117013" cy="6237288"/>
          </a:xfrm>
          <a:prstGeom prst="rect">
            <a:avLst/>
          </a:prstGeom>
          <a:noFill/>
          <a:ln w="9525">
            <a:noFill/>
            <a:miter lim="800000"/>
            <a:headEnd/>
            <a:tailEnd/>
          </a:ln>
        </p:spPr>
        <p:txBody>
          <a:bodyPr/>
          <a:lstStyle/>
          <a:p>
            <a:pPr marL="342900" indent="-342900" algn="justLow">
              <a:spcBef>
                <a:spcPct val="20000"/>
              </a:spcBef>
            </a:pPr>
            <a:endParaRPr lang="ar-SA">
              <a:solidFill>
                <a:schemeClr val="tx1"/>
              </a:solidFill>
            </a:endParaRPr>
          </a:p>
        </p:txBody>
      </p:sp>
      <p:sp>
        <p:nvSpPr>
          <p:cNvPr id="198662" name="Text Box 6"/>
          <p:cNvSpPr txBox="1">
            <a:spLocks noChangeArrowheads="1"/>
          </p:cNvSpPr>
          <p:nvPr/>
        </p:nvSpPr>
        <p:spPr bwMode="auto">
          <a:xfrm>
            <a:off x="6407150" y="4221163"/>
            <a:ext cx="2736850" cy="579437"/>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t>المجموعة الأولى </a:t>
            </a:r>
            <a:endParaRPr lang="en-US"/>
          </a:p>
        </p:txBody>
      </p:sp>
      <p:sp>
        <p:nvSpPr>
          <p:cNvPr id="198663" name="Text Box 7"/>
          <p:cNvSpPr txBox="1">
            <a:spLocks noChangeArrowheads="1"/>
          </p:cNvSpPr>
          <p:nvPr/>
        </p:nvSpPr>
        <p:spPr bwMode="auto">
          <a:xfrm>
            <a:off x="2627313" y="4221163"/>
            <a:ext cx="3671887" cy="579437"/>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t>المجموعة الثانية </a:t>
            </a:r>
            <a:endParaRPr lang="en-US"/>
          </a:p>
        </p:txBody>
      </p:sp>
      <p:sp>
        <p:nvSpPr>
          <p:cNvPr id="198664" name="Text Box 8"/>
          <p:cNvSpPr txBox="1">
            <a:spLocks noChangeArrowheads="1"/>
          </p:cNvSpPr>
          <p:nvPr/>
        </p:nvSpPr>
        <p:spPr bwMode="auto">
          <a:xfrm>
            <a:off x="-252413" y="4149725"/>
            <a:ext cx="2916238" cy="579438"/>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t>المجموعة الثالثة </a:t>
            </a:r>
            <a:endParaRPr lang="en-US"/>
          </a:p>
        </p:txBody>
      </p:sp>
      <p:grpSp>
        <p:nvGrpSpPr>
          <p:cNvPr id="2" name="Group 10"/>
          <p:cNvGrpSpPr>
            <a:grpSpLocks/>
          </p:cNvGrpSpPr>
          <p:nvPr/>
        </p:nvGrpSpPr>
        <p:grpSpPr bwMode="auto">
          <a:xfrm>
            <a:off x="1042988" y="2852738"/>
            <a:ext cx="6985000" cy="1223962"/>
            <a:chOff x="657" y="482"/>
            <a:chExt cx="4400" cy="1406"/>
          </a:xfrm>
        </p:grpSpPr>
        <p:sp>
          <p:nvSpPr>
            <p:cNvPr id="198667" name="AutoShape 11"/>
            <p:cNvSpPr>
              <a:spLocks/>
            </p:cNvSpPr>
            <p:nvPr/>
          </p:nvSpPr>
          <p:spPr bwMode="auto">
            <a:xfrm rot="5400000">
              <a:off x="2154" y="-1015"/>
              <a:ext cx="1406" cy="4400"/>
            </a:xfrm>
            <a:prstGeom prst="leftBrace">
              <a:avLst>
                <a:gd name="adj1" fmla="val 26079"/>
                <a:gd name="adj2" fmla="val 50000"/>
              </a:avLst>
            </a:prstGeom>
            <a:noFill/>
            <a:ln w="53975">
              <a:solidFill>
                <a:srgbClr val="0000FF"/>
              </a:solidFill>
              <a:round/>
              <a:headEnd type="triangle" w="med" len="med"/>
              <a:tailEnd type="triangle" w="med" len="med"/>
            </a:ln>
            <a:effectLst>
              <a:outerShdw dist="45791" dir="2021404" algn="ctr" rotWithShape="0">
                <a:schemeClr val="bg2"/>
              </a:outerShdw>
            </a:effectLst>
          </p:spPr>
          <p:txBody>
            <a:bodyPr wrap="none" anchor="ctr"/>
            <a:lstStyle/>
            <a:p>
              <a:pPr>
                <a:defRPr/>
              </a:pPr>
              <a:endParaRPr lang="ar-SA"/>
            </a:p>
          </p:txBody>
        </p:sp>
        <p:sp>
          <p:nvSpPr>
            <p:cNvPr id="198668" name="Line 12"/>
            <p:cNvSpPr>
              <a:spLocks noChangeShapeType="1"/>
            </p:cNvSpPr>
            <p:nvPr/>
          </p:nvSpPr>
          <p:spPr bwMode="auto">
            <a:xfrm flipH="1">
              <a:off x="2835" y="754"/>
              <a:ext cx="1" cy="1134"/>
            </a:xfrm>
            <a:prstGeom prst="line">
              <a:avLst/>
            </a:prstGeom>
            <a:noFill/>
            <a:ln w="57150">
              <a:solidFill>
                <a:srgbClr val="0000FF"/>
              </a:solidFill>
              <a:round/>
              <a:headEnd/>
              <a:tailEnd type="triangle" w="med" len="med"/>
            </a:ln>
            <a:effectLst>
              <a:outerShdw dist="45791" dir="2021404" algn="ctr" rotWithShape="0">
                <a:schemeClr val="bg2"/>
              </a:outerShdw>
            </a:effectLst>
          </p:spPr>
          <p:txBody>
            <a:bodyPr anchor="b"/>
            <a:lstStyle/>
            <a:p>
              <a:pPr>
                <a:defRPr/>
              </a:pPr>
              <a:endParaRPr lang="ar-SA"/>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8658"/>
                                        </p:tgtEl>
                                        <p:attrNameLst>
                                          <p:attrName>style.visibility</p:attrName>
                                        </p:attrNameLst>
                                      </p:cBhvr>
                                      <p:to>
                                        <p:strVal val="visible"/>
                                      </p:to>
                                    </p:set>
                                    <p:animEffect transition="in" filter="fade">
                                      <p:cBhvr>
                                        <p:cTn id="7" dur="1000"/>
                                        <p:tgtEl>
                                          <p:spTgt spid="198658"/>
                                        </p:tgtEl>
                                      </p:cBhvr>
                                    </p:animEffect>
                                    <p:anim calcmode="lin" valueType="num">
                                      <p:cBhvr>
                                        <p:cTn id="8" dur="1000" fill="hold"/>
                                        <p:tgtEl>
                                          <p:spTgt spid="198658"/>
                                        </p:tgtEl>
                                        <p:attrNameLst>
                                          <p:attrName>ppt_x</p:attrName>
                                        </p:attrNameLst>
                                      </p:cBhvr>
                                      <p:tavLst>
                                        <p:tav tm="0">
                                          <p:val>
                                            <p:strVal val="#ppt_x"/>
                                          </p:val>
                                        </p:tav>
                                        <p:tav tm="100000">
                                          <p:val>
                                            <p:strVal val="#ppt_x"/>
                                          </p:val>
                                        </p:tav>
                                      </p:tavLst>
                                    </p:anim>
                                    <p:anim calcmode="lin" valueType="num">
                                      <p:cBhvr>
                                        <p:cTn id="9" dur="1000" fill="hold"/>
                                        <p:tgtEl>
                                          <p:spTgt spid="19865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ntr" presetSubtype="0" fill="hold" nodeType="clickEffect">
                                  <p:stCondLst>
                                    <p:cond delay="0"/>
                                  </p:stCondLst>
                                  <p:childTnLst>
                                    <p:set>
                                      <p:cBhvr>
                                        <p:cTn id="13" dur="1" fill="hold">
                                          <p:stCondLst>
                                            <p:cond delay="0"/>
                                          </p:stCondLst>
                                        </p:cTn>
                                        <p:tgtEl>
                                          <p:spTgt spid="198662">
                                            <p:txEl>
                                              <p:pRg st="0" end="0"/>
                                            </p:txEl>
                                          </p:spTgt>
                                        </p:tgtEl>
                                        <p:attrNameLst>
                                          <p:attrName>style.visibility</p:attrName>
                                        </p:attrNameLst>
                                      </p:cBhvr>
                                      <p:to>
                                        <p:strVal val="visible"/>
                                      </p:to>
                                    </p:set>
                                    <p:animEffect transition="in" filter="fade">
                                      <p:cBhvr>
                                        <p:cTn id="14" dur="2000"/>
                                        <p:tgtEl>
                                          <p:spTgt spid="198662">
                                            <p:txEl>
                                              <p:pRg st="0" end="0"/>
                                            </p:txEl>
                                          </p:spTgt>
                                        </p:tgtEl>
                                      </p:cBhvr>
                                    </p:animEffect>
                                    <p:anim calcmode="lin" valueType="num">
                                      <p:cBhvr>
                                        <p:cTn id="15" dur="2000" fill="hold"/>
                                        <p:tgtEl>
                                          <p:spTgt spid="198662">
                                            <p:txEl>
                                              <p:pRg st="0" end="0"/>
                                            </p:txEl>
                                          </p:spTgt>
                                        </p:tgtEl>
                                        <p:attrNameLst>
                                          <p:attrName>style.rotation</p:attrName>
                                        </p:attrNameLst>
                                      </p:cBhvr>
                                      <p:tavLst>
                                        <p:tav tm="0">
                                          <p:val>
                                            <p:fltVal val="720"/>
                                          </p:val>
                                        </p:tav>
                                        <p:tav tm="100000">
                                          <p:val>
                                            <p:fltVal val="0"/>
                                          </p:val>
                                        </p:tav>
                                      </p:tavLst>
                                    </p:anim>
                                    <p:anim calcmode="lin" valueType="num">
                                      <p:cBhvr>
                                        <p:cTn id="16" dur="2000" fill="hold"/>
                                        <p:tgtEl>
                                          <p:spTgt spid="198662">
                                            <p:txEl>
                                              <p:pRg st="0" end="0"/>
                                            </p:txEl>
                                          </p:spTgt>
                                        </p:tgtEl>
                                        <p:attrNameLst>
                                          <p:attrName>ppt_h</p:attrName>
                                        </p:attrNameLst>
                                      </p:cBhvr>
                                      <p:tavLst>
                                        <p:tav tm="0">
                                          <p:val>
                                            <p:fltVal val="0"/>
                                          </p:val>
                                        </p:tav>
                                        <p:tav tm="100000">
                                          <p:val>
                                            <p:strVal val="#ppt_h"/>
                                          </p:val>
                                        </p:tav>
                                      </p:tavLst>
                                    </p:anim>
                                    <p:anim calcmode="lin" valueType="num">
                                      <p:cBhvr>
                                        <p:cTn id="17" dur="2000" fill="hold"/>
                                        <p:tgtEl>
                                          <p:spTgt spid="198662">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grpId="0" nodeType="clickEffect">
                                  <p:stCondLst>
                                    <p:cond delay="0"/>
                                  </p:stCondLst>
                                  <p:childTnLst>
                                    <p:set>
                                      <p:cBhvr>
                                        <p:cTn id="21" dur="1" fill="hold">
                                          <p:stCondLst>
                                            <p:cond delay="0"/>
                                          </p:stCondLst>
                                        </p:cTn>
                                        <p:tgtEl>
                                          <p:spTgt spid="198663"/>
                                        </p:tgtEl>
                                        <p:attrNameLst>
                                          <p:attrName>style.visibility</p:attrName>
                                        </p:attrNameLst>
                                      </p:cBhvr>
                                      <p:to>
                                        <p:strVal val="visible"/>
                                      </p:to>
                                    </p:set>
                                    <p:animEffect transition="in" filter="fade">
                                      <p:cBhvr>
                                        <p:cTn id="22" dur="2000"/>
                                        <p:tgtEl>
                                          <p:spTgt spid="198663"/>
                                        </p:tgtEl>
                                      </p:cBhvr>
                                    </p:animEffect>
                                    <p:anim calcmode="lin" valueType="num">
                                      <p:cBhvr>
                                        <p:cTn id="23" dur="2000" fill="hold"/>
                                        <p:tgtEl>
                                          <p:spTgt spid="198663"/>
                                        </p:tgtEl>
                                        <p:attrNameLst>
                                          <p:attrName>style.rotation</p:attrName>
                                        </p:attrNameLst>
                                      </p:cBhvr>
                                      <p:tavLst>
                                        <p:tav tm="0">
                                          <p:val>
                                            <p:fltVal val="720"/>
                                          </p:val>
                                        </p:tav>
                                        <p:tav tm="100000">
                                          <p:val>
                                            <p:fltVal val="0"/>
                                          </p:val>
                                        </p:tav>
                                      </p:tavLst>
                                    </p:anim>
                                    <p:anim calcmode="lin" valueType="num">
                                      <p:cBhvr>
                                        <p:cTn id="24" dur="2000" fill="hold"/>
                                        <p:tgtEl>
                                          <p:spTgt spid="198663"/>
                                        </p:tgtEl>
                                        <p:attrNameLst>
                                          <p:attrName>ppt_h</p:attrName>
                                        </p:attrNameLst>
                                      </p:cBhvr>
                                      <p:tavLst>
                                        <p:tav tm="0">
                                          <p:val>
                                            <p:fltVal val="0"/>
                                          </p:val>
                                        </p:tav>
                                        <p:tav tm="100000">
                                          <p:val>
                                            <p:strVal val="#ppt_h"/>
                                          </p:val>
                                        </p:tav>
                                      </p:tavLst>
                                    </p:anim>
                                    <p:anim calcmode="lin" valueType="num">
                                      <p:cBhvr>
                                        <p:cTn id="25" dur="2000" fill="hold"/>
                                        <p:tgtEl>
                                          <p:spTgt spid="198663"/>
                                        </p:tgtEl>
                                        <p:attrNameLst>
                                          <p:attrName>ppt_w</p:attrName>
                                        </p:attrNameLst>
                                      </p:cBhvr>
                                      <p:tavLst>
                                        <p:tav tm="0">
                                          <p:val>
                                            <p:fltVal val="0"/>
                                          </p:val>
                                        </p:tav>
                                        <p:tav tm="100000">
                                          <p:val>
                                            <p:strVal val="#ppt_w"/>
                                          </p:val>
                                        </p:tav>
                                      </p:tavLst>
                                    </p:anim>
                                  </p:childTnLst>
                                </p:cTn>
                              </p:par>
                            </p:childTnLst>
                          </p:cTn>
                        </p:par>
                      </p:childTnLst>
                    </p:cTn>
                  </p:par>
                  <p:par>
                    <p:cTn id="26" fill="hold">
                      <p:stCondLst>
                        <p:cond delay="indefinite"/>
                      </p:stCondLst>
                      <p:childTnLst>
                        <p:par>
                          <p:cTn id="27" fill="hold">
                            <p:stCondLst>
                              <p:cond delay="0"/>
                            </p:stCondLst>
                            <p:childTnLst>
                              <p:par>
                                <p:cTn id="28" presetID="35" presetClass="entr" presetSubtype="0" fill="hold" grpId="0" nodeType="clickEffect">
                                  <p:stCondLst>
                                    <p:cond delay="0"/>
                                  </p:stCondLst>
                                  <p:childTnLst>
                                    <p:set>
                                      <p:cBhvr>
                                        <p:cTn id="29" dur="1" fill="hold">
                                          <p:stCondLst>
                                            <p:cond delay="0"/>
                                          </p:stCondLst>
                                        </p:cTn>
                                        <p:tgtEl>
                                          <p:spTgt spid="198664"/>
                                        </p:tgtEl>
                                        <p:attrNameLst>
                                          <p:attrName>style.visibility</p:attrName>
                                        </p:attrNameLst>
                                      </p:cBhvr>
                                      <p:to>
                                        <p:strVal val="visible"/>
                                      </p:to>
                                    </p:set>
                                    <p:animEffect transition="in" filter="fade">
                                      <p:cBhvr>
                                        <p:cTn id="30" dur="2000"/>
                                        <p:tgtEl>
                                          <p:spTgt spid="198664"/>
                                        </p:tgtEl>
                                      </p:cBhvr>
                                    </p:animEffect>
                                    <p:anim calcmode="lin" valueType="num">
                                      <p:cBhvr>
                                        <p:cTn id="31" dur="2000" fill="hold"/>
                                        <p:tgtEl>
                                          <p:spTgt spid="198664"/>
                                        </p:tgtEl>
                                        <p:attrNameLst>
                                          <p:attrName>style.rotation</p:attrName>
                                        </p:attrNameLst>
                                      </p:cBhvr>
                                      <p:tavLst>
                                        <p:tav tm="0">
                                          <p:val>
                                            <p:fltVal val="720"/>
                                          </p:val>
                                        </p:tav>
                                        <p:tav tm="100000">
                                          <p:val>
                                            <p:fltVal val="0"/>
                                          </p:val>
                                        </p:tav>
                                      </p:tavLst>
                                    </p:anim>
                                    <p:anim calcmode="lin" valueType="num">
                                      <p:cBhvr>
                                        <p:cTn id="32" dur="2000" fill="hold"/>
                                        <p:tgtEl>
                                          <p:spTgt spid="198664"/>
                                        </p:tgtEl>
                                        <p:attrNameLst>
                                          <p:attrName>ppt_h</p:attrName>
                                        </p:attrNameLst>
                                      </p:cBhvr>
                                      <p:tavLst>
                                        <p:tav tm="0">
                                          <p:val>
                                            <p:fltVal val="0"/>
                                          </p:val>
                                        </p:tav>
                                        <p:tav tm="100000">
                                          <p:val>
                                            <p:strVal val="#ppt_h"/>
                                          </p:val>
                                        </p:tav>
                                      </p:tavLst>
                                    </p:anim>
                                    <p:anim calcmode="lin" valueType="num">
                                      <p:cBhvr>
                                        <p:cTn id="33" dur="2000" fill="hold"/>
                                        <p:tgtEl>
                                          <p:spTgt spid="19866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8" grpId="0"/>
      <p:bldP spid="198663" grpId="0"/>
      <p:bldP spid="19866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11" name="Rectangle 7"/>
          <p:cNvSpPr>
            <a:spLocks noRot="1" noChangeArrowheads="1"/>
          </p:cNvSpPr>
          <p:nvPr/>
        </p:nvSpPr>
        <p:spPr bwMode="auto">
          <a:xfrm>
            <a:off x="144463" y="0"/>
            <a:ext cx="8999537" cy="6858000"/>
          </a:xfrm>
          <a:prstGeom prst="rect">
            <a:avLst/>
          </a:prstGeom>
          <a:noFill/>
          <a:ln w="9525">
            <a:noFill/>
            <a:miter lim="800000"/>
            <a:headEnd/>
            <a:tailEnd/>
          </a:ln>
        </p:spPr>
        <p:txBody>
          <a:bodyPr/>
          <a:lstStyle/>
          <a:p>
            <a:pPr marL="342900" indent="-342900" algn="r">
              <a:spcBef>
                <a:spcPct val="20000"/>
              </a:spcBef>
            </a:pPr>
            <a:r>
              <a:rPr lang="ar-SA" sz="2800">
                <a:solidFill>
                  <a:schemeClr val="tx1"/>
                </a:solidFill>
              </a:rPr>
              <a:t>ـ </a:t>
            </a:r>
            <a:r>
              <a:rPr lang="ar-SA" sz="2800" b="0">
                <a:solidFill>
                  <a:schemeClr val="tx1"/>
                </a:solidFill>
              </a:rPr>
              <a:t> </a:t>
            </a:r>
            <a:r>
              <a:rPr lang="ar-SA" sz="2400">
                <a:solidFill>
                  <a:schemeClr val="tx1"/>
                </a:solidFill>
              </a:rPr>
              <a:t>( 1 ) </a:t>
            </a:r>
            <a:r>
              <a:rPr lang="ar-SA" sz="2400">
                <a:solidFill>
                  <a:srgbClr val="FF00FF"/>
                </a:solidFill>
              </a:rPr>
              <a:t>المجموعة الأولى</a:t>
            </a:r>
            <a:r>
              <a:rPr lang="ar-SA" sz="2400">
                <a:solidFill>
                  <a:schemeClr val="tx1"/>
                </a:solidFill>
              </a:rPr>
              <a:t> من المشكلات المتكررة التي تواجه المجتمع ، هي المشكلات الناجمة عن التكيف مع البيئة الخارجية الطبيعية والإنسانية على السواء . فإذا أرادت جماعة معينة أن تستمر في الوجود ، فلابد لها من تطوير تكنولوجيا تسمح لها بتوفير الحد الأدنى من الطعام ، والملبس ، والمأوى المناسب لحجمها ، ومناخها ، وبيئتها الجغرافية ، وغير ذلك من الظروف . </a:t>
            </a:r>
            <a:endParaRPr lang="ar-EG" sz="2400">
              <a:solidFill>
                <a:schemeClr val="tx1"/>
              </a:solidFill>
            </a:endParaRPr>
          </a:p>
          <a:p>
            <a:pPr marL="342900" indent="-342900" algn="r">
              <a:spcBef>
                <a:spcPct val="20000"/>
              </a:spcBef>
            </a:pPr>
            <a:r>
              <a:rPr lang="ar-SA" sz="2400">
                <a:solidFill>
                  <a:schemeClr val="tx1"/>
                </a:solidFill>
              </a:rPr>
              <a:t>ـــ </a:t>
            </a:r>
            <a:r>
              <a:rPr lang="ar-SA" sz="2400" b="0">
                <a:solidFill>
                  <a:schemeClr val="tx1"/>
                </a:solidFill>
              </a:rPr>
              <a:t> </a:t>
            </a:r>
            <a:r>
              <a:rPr lang="ar-SA" sz="2400">
                <a:solidFill>
                  <a:schemeClr val="tx1"/>
                </a:solidFill>
              </a:rPr>
              <a:t>( 2 ) وتتعلق </a:t>
            </a:r>
            <a:r>
              <a:rPr lang="ar-SA" sz="2400">
                <a:solidFill>
                  <a:srgbClr val="FF00FF"/>
                </a:solidFill>
              </a:rPr>
              <a:t>المجموعة الثانية</a:t>
            </a:r>
            <a:r>
              <a:rPr lang="ar-SA" sz="2400">
                <a:solidFill>
                  <a:schemeClr val="tx1"/>
                </a:solidFill>
              </a:rPr>
              <a:t> من المشكلات بإشباع الاحتياجات الإنسانية الفردية لأعضاء المجتمع . فالمجتمع لا يستطيع أن يستمر في البقاء إذا فشل في إشباع احتياجات أفراده . ولا تقتصر هذه الاحتياجات الفردية على احتياجات الأفراد الأولية إلى الطعام والمأوى والمسكن ، وإنما تتضمن أيضاً إشباع بعض الاحتياجات النفسية والثقافية والفسيولوجية للأفراد . بالإضافة إلى إشباع حاجاتهم إلى الاتصال بالآخرين للتنفيس عن التوتر أو التخلص منه . </a:t>
            </a:r>
            <a:endParaRPr lang="ar-EG" sz="2400">
              <a:solidFill>
                <a:schemeClr val="tx1"/>
              </a:solidFill>
            </a:endParaRPr>
          </a:p>
          <a:p>
            <a:pPr marL="342900" indent="-342900" algn="r">
              <a:spcBef>
                <a:spcPct val="20000"/>
              </a:spcBef>
            </a:pPr>
            <a:r>
              <a:rPr lang="ar-EG" sz="2400">
                <a:solidFill>
                  <a:schemeClr val="tx1"/>
                </a:solidFill>
              </a:rPr>
              <a:t>ــ  (3</a:t>
            </a:r>
            <a:r>
              <a:rPr lang="ar-SA" sz="2400">
                <a:solidFill>
                  <a:schemeClr val="tx1"/>
                </a:solidFill>
              </a:rPr>
              <a:t> ) ويؤدي التكيف مع ظروف الحياة الجمعية إلى </a:t>
            </a:r>
            <a:r>
              <a:rPr lang="ar-SA" sz="2400">
                <a:solidFill>
                  <a:srgbClr val="FF00FF"/>
                </a:solidFill>
              </a:rPr>
              <a:t>مجموعة ثالثة</a:t>
            </a:r>
            <a:r>
              <a:rPr lang="ar-SA" sz="2400">
                <a:solidFill>
                  <a:schemeClr val="tx1"/>
                </a:solidFill>
              </a:rPr>
              <a:t> من المشكلات التي يتحتم على كل مجتمع مواجهتها والعمل على حلها . فالإنسان لا يستطيع البقاء في بيئته الطبيعية دون حياة اجتماعية . وربما كانت الحاجة إلى إشباع احتياجاته الاجتماعية هي التي تدفعه إلى الحياة المشتركة . وعندما يجد الإنسان نفسه يحيا في جماعات ، يواجه على الفور مجموعة خاصة من المشكلات التي تتجاوز المستوى الفردي . ذلك أن الأفراد الذين يعيشون معاً يجب أن يقوموا بإيجاد نوع من التنسيق والتكامل بين أفعالهم .</a:t>
            </a:r>
            <a:endParaRPr lang="en-US" sz="240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00711"/>
                                        </p:tgtEl>
                                        <p:attrNameLst>
                                          <p:attrName>style.visibility</p:attrName>
                                        </p:attrNameLst>
                                      </p:cBhvr>
                                      <p:to>
                                        <p:strVal val="visible"/>
                                      </p:to>
                                    </p:set>
                                    <p:animEffect transition="in" filter="fade">
                                      <p:cBhvr>
                                        <p:cTn id="7" dur="1000"/>
                                        <p:tgtEl>
                                          <p:spTgt spid="200711"/>
                                        </p:tgtEl>
                                      </p:cBhvr>
                                    </p:animEffect>
                                    <p:anim calcmode="lin" valueType="num">
                                      <p:cBhvr>
                                        <p:cTn id="8" dur="1000" fill="hold"/>
                                        <p:tgtEl>
                                          <p:spTgt spid="200711"/>
                                        </p:tgtEl>
                                        <p:attrNameLst>
                                          <p:attrName>ppt_x</p:attrName>
                                        </p:attrNameLst>
                                      </p:cBhvr>
                                      <p:tavLst>
                                        <p:tav tm="0">
                                          <p:val>
                                            <p:strVal val="#ppt_x"/>
                                          </p:val>
                                        </p:tav>
                                        <p:tav tm="100000">
                                          <p:val>
                                            <p:strVal val="#ppt_x"/>
                                          </p:val>
                                        </p:tav>
                                      </p:tavLst>
                                    </p:anim>
                                    <p:anim calcmode="lin" valueType="num">
                                      <p:cBhvr>
                                        <p:cTn id="9" dur="900" decel="100000" fill="hold"/>
                                        <p:tgtEl>
                                          <p:spTgt spid="2007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07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11"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1" name="WordArt 3"/>
          <p:cNvSpPr>
            <a:spLocks noChangeArrowheads="1" noChangeShapeType="1" noTextEdit="1"/>
          </p:cNvSpPr>
          <p:nvPr/>
        </p:nvSpPr>
        <p:spPr bwMode="auto">
          <a:xfrm rot="875492">
            <a:off x="1547813" y="2012950"/>
            <a:ext cx="6053137" cy="2817813"/>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ثالثاً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المشكلات الاجتماعية والتغير الاجتماعي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1731"/>
                                        </p:tgtEl>
                                        <p:attrNameLst>
                                          <p:attrName>style.visibility</p:attrName>
                                        </p:attrNameLst>
                                      </p:cBhvr>
                                      <p:to>
                                        <p:strVal val="visible"/>
                                      </p:to>
                                    </p:set>
                                    <p:animEffect transition="in" filter="checkerboard(across)">
                                      <p:cBhvr>
                                        <p:cTn id="7" dur="500"/>
                                        <p:tgtEl>
                                          <p:spTgt spid="201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1"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Rot="1" noChangeArrowheads="1"/>
          </p:cNvSpPr>
          <p:nvPr/>
        </p:nvSpPr>
        <p:spPr bwMode="auto">
          <a:xfrm>
            <a:off x="250825" y="-171450"/>
            <a:ext cx="8510588" cy="955675"/>
          </a:xfrm>
          <a:prstGeom prst="rect">
            <a:avLst/>
          </a:prstGeom>
          <a:noFill/>
          <a:ln w="9525">
            <a:noFill/>
            <a:miter lim="800000"/>
            <a:headEnd/>
            <a:tailEnd/>
          </a:ln>
        </p:spPr>
        <p:txBody>
          <a:bodyPr anchor="ctr"/>
          <a:lstStyle/>
          <a:p>
            <a:r>
              <a:rPr lang="ar-SA" sz="4000" u="sng">
                <a:solidFill>
                  <a:srgbClr val="FF3300"/>
                </a:solidFill>
              </a:rPr>
              <a:t>المشكلات الاجتماعية والتغير الاجتماعي</a:t>
            </a:r>
            <a:r>
              <a:rPr lang="ar-SA" sz="4400" b="0">
                <a:solidFill>
                  <a:schemeClr val="tx2"/>
                </a:solidFill>
              </a:rPr>
              <a:t> </a:t>
            </a:r>
            <a:endParaRPr lang="en-US" sz="4400" b="0">
              <a:solidFill>
                <a:schemeClr val="tx2"/>
              </a:solidFill>
            </a:endParaRPr>
          </a:p>
        </p:txBody>
      </p:sp>
      <p:sp>
        <p:nvSpPr>
          <p:cNvPr id="202755" name="Rectangle 3"/>
          <p:cNvSpPr>
            <a:spLocks noRot="1" noChangeArrowheads="1"/>
          </p:cNvSpPr>
          <p:nvPr/>
        </p:nvSpPr>
        <p:spPr bwMode="auto">
          <a:xfrm>
            <a:off x="0" y="620713"/>
            <a:ext cx="9117013" cy="6237287"/>
          </a:xfrm>
          <a:prstGeom prst="rect">
            <a:avLst/>
          </a:prstGeom>
          <a:noFill/>
          <a:ln w="9525">
            <a:noFill/>
            <a:miter lim="800000"/>
            <a:headEnd/>
            <a:tailEnd/>
          </a:ln>
        </p:spPr>
        <p:txBody>
          <a:bodyPr/>
          <a:lstStyle/>
          <a:p>
            <a:pPr marL="342900" indent="-342900" algn="r">
              <a:spcBef>
                <a:spcPct val="20000"/>
              </a:spcBef>
            </a:pPr>
            <a:r>
              <a:rPr lang="ar-SA" sz="2800">
                <a:solidFill>
                  <a:schemeClr val="tx1"/>
                </a:solidFill>
              </a:rPr>
              <a:t>ــ  </a:t>
            </a:r>
            <a:r>
              <a:rPr lang="ar-SA" sz="2800" b="0">
                <a:solidFill>
                  <a:schemeClr val="tx1"/>
                </a:solidFill>
              </a:rPr>
              <a:t> </a:t>
            </a:r>
            <a:r>
              <a:rPr lang="ar-SA" sz="2800">
                <a:solidFill>
                  <a:schemeClr val="tx1"/>
                </a:solidFill>
              </a:rPr>
              <a:t>نجد أن هناك دراسات متعددة قد حاولت دراسة المشكلات الاجتماعية الناجمة عن التغير الاجتماعي . ومن هذه الدراسات ـ على سبيل المثال ـ دراسة " توماس " ( </a:t>
            </a:r>
            <a:r>
              <a:rPr lang="en-US" sz="2800">
                <a:solidFill>
                  <a:schemeClr val="tx1"/>
                </a:solidFill>
              </a:rPr>
              <a:t>W . I . Thomas</a:t>
            </a:r>
            <a:r>
              <a:rPr lang="ar-SA" sz="2800">
                <a:solidFill>
                  <a:schemeClr val="tx1"/>
                </a:solidFill>
              </a:rPr>
              <a:t> ) و " زنانيكي " ( </a:t>
            </a:r>
            <a:r>
              <a:rPr lang="en-US" sz="2800">
                <a:solidFill>
                  <a:schemeClr val="tx1"/>
                </a:solidFill>
              </a:rPr>
              <a:t>F . Znaniecki</a:t>
            </a:r>
            <a:r>
              <a:rPr lang="ar-SA" sz="2800">
                <a:solidFill>
                  <a:schemeClr val="tx1"/>
                </a:solidFill>
              </a:rPr>
              <a:t> ) لمشكلات التكيف التي تواجه الفلاحين البولنديين المهاجرين إلى الولايات المتحدة . فقد أرجع الباحثان هذه المشكلات الاجتماعية إلى تلك التغيرات الاجتماعية الواسعة الناجمة عن التصنيع ، والعلمانية ، والحضرية ، والفردية .</a:t>
            </a:r>
          </a:p>
          <a:p>
            <a:pPr marL="342900" indent="-342900" algn="r">
              <a:spcBef>
                <a:spcPct val="20000"/>
              </a:spcBef>
            </a:pPr>
            <a:r>
              <a:rPr lang="ar-SA" sz="2800">
                <a:solidFill>
                  <a:schemeClr val="tx1"/>
                </a:solidFill>
              </a:rPr>
              <a:t>ــ  </a:t>
            </a:r>
            <a:r>
              <a:rPr lang="ar-EG" sz="2800">
                <a:solidFill>
                  <a:schemeClr val="tx1"/>
                </a:solidFill>
              </a:rPr>
              <a:t>يوجد</a:t>
            </a:r>
            <a:r>
              <a:rPr lang="ar-SA" sz="2800">
                <a:solidFill>
                  <a:schemeClr val="tx1"/>
                </a:solidFill>
              </a:rPr>
              <a:t> هناك علاقات وتأثيرات متبادلة بين التغير الاجتماعي و المشكلات الاجتماعية ، بحيث يمكن اعتبار كل متغير بمثابة سبب ونتيجة للمتغير الآخر . ويزداد حجم وحدة المشكلات الاجتماعية ، كلما زادت سرعة واستمرار عملية التغير الاجتماعي . وتبدو حدة هذه المشكلات الاجتماعية على مستوى المجتمع المحلي أكثر من حدتها على مستوى المجتمع بأسره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02754"/>
                                        </p:tgtEl>
                                        <p:attrNameLst>
                                          <p:attrName>style.visibility</p:attrName>
                                        </p:attrNameLst>
                                      </p:cBhvr>
                                      <p:to>
                                        <p:strVal val="visible"/>
                                      </p:to>
                                    </p:set>
                                    <p:animEffect transition="in" filter="fade">
                                      <p:cBhvr>
                                        <p:cTn id="7" dur="1000"/>
                                        <p:tgtEl>
                                          <p:spTgt spid="202754"/>
                                        </p:tgtEl>
                                      </p:cBhvr>
                                    </p:animEffect>
                                    <p:anim calcmode="lin" valueType="num">
                                      <p:cBhvr>
                                        <p:cTn id="8" dur="1000" fill="hold"/>
                                        <p:tgtEl>
                                          <p:spTgt spid="202754"/>
                                        </p:tgtEl>
                                        <p:attrNameLst>
                                          <p:attrName>ppt_x</p:attrName>
                                        </p:attrNameLst>
                                      </p:cBhvr>
                                      <p:tavLst>
                                        <p:tav tm="0">
                                          <p:val>
                                            <p:strVal val="#ppt_x"/>
                                          </p:val>
                                        </p:tav>
                                        <p:tav tm="100000">
                                          <p:val>
                                            <p:strVal val="#ppt_x"/>
                                          </p:val>
                                        </p:tav>
                                      </p:tavLst>
                                    </p:anim>
                                    <p:anim calcmode="lin" valueType="num">
                                      <p:cBhvr>
                                        <p:cTn id="9" dur="1000" fill="hold"/>
                                        <p:tgtEl>
                                          <p:spTgt spid="20275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202755"/>
                                        </p:tgtEl>
                                        <p:attrNameLst>
                                          <p:attrName>style.visibility</p:attrName>
                                        </p:attrNameLst>
                                      </p:cBhvr>
                                      <p:to>
                                        <p:strVal val="visible"/>
                                      </p:to>
                                    </p:set>
                                    <p:animEffect transition="in" filter="diamond(in)">
                                      <p:cBhvr>
                                        <p:cTn id="14" dur="2000"/>
                                        <p:tgtEl>
                                          <p:spTgt spid="202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p:bldP spid="202755"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9" name="WordArt 3"/>
          <p:cNvSpPr>
            <a:spLocks noChangeArrowheads="1" noChangeShapeType="1" noTextEdit="1"/>
          </p:cNvSpPr>
          <p:nvPr/>
        </p:nvSpPr>
        <p:spPr bwMode="auto">
          <a:xfrm rot="875492">
            <a:off x="1547813" y="2012950"/>
            <a:ext cx="6053137" cy="2817813"/>
          </a:xfrm>
          <a:prstGeom prst="rect">
            <a:avLst/>
          </a:prstGeom>
        </p:spPr>
        <p:txBody>
          <a:bodyPr wrap="none" fromWordArt="1">
            <a:prstTxWarp prst="textPlain">
              <a:avLst>
                <a:gd name="adj" fmla="val 50000"/>
              </a:avLst>
            </a:prstTxWarp>
          </a:bodyPr>
          <a:lstStyle/>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رابعاً : </a:t>
            </a:r>
          </a:p>
          <a:p>
            <a:r>
              <a:rPr lang="ar-SA" kern="1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أسباب المشكلات الاجتماعية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3779"/>
                                        </p:tgtEl>
                                        <p:attrNameLst>
                                          <p:attrName>style.visibility</p:attrName>
                                        </p:attrNameLst>
                                      </p:cBhvr>
                                      <p:to>
                                        <p:strVal val="visible"/>
                                      </p:to>
                                    </p:set>
                                    <p:animEffect transition="in" filter="checkerboard(across)">
                                      <p:cBhvr>
                                        <p:cTn id="7" dur="500"/>
                                        <p:tgtEl>
                                          <p:spTgt spid="203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Rot="1" noChangeArrowheads="1"/>
          </p:cNvSpPr>
          <p:nvPr/>
        </p:nvSpPr>
        <p:spPr bwMode="auto">
          <a:xfrm>
            <a:off x="0" y="0"/>
            <a:ext cx="9144000" cy="1773238"/>
          </a:xfrm>
          <a:prstGeom prst="rect">
            <a:avLst/>
          </a:prstGeom>
          <a:noFill/>
          <a:ln w="9525">
            <a:noFill/>
            <a:miter lim="800000"/>
            <a:headEnd/>
            <a:tailEnd/>
          </a:ln>
        </p:spPr>
        <p:txBody>
          <a:bodyPr anchor="ctr"/>
          <a:lstStyle/>
          <a:p>
            <a:r>
              <a:rPr lang="ar-SA" sz="4400" b="0">
                <a:solidFill>
                  <a:schemeClr val="tx2"/>
                </a:solidFill>
              </a:rPr>
              <a:t> </a:t>
            </a:r>
            <a:r>
              <a:rPr lang="ar-SA" sz="3600" u="sng">
                <a:solidFill>
                  <a:srgbClr val="FF3300"/>
                </a:solidFill>
              </a:rPr>
              <a:t>ويرى " مافيس بيسانز " ( </a:t>
            </a:r>
            <a:r>
              <a:rPr lang="en-US" sz="3600" u="sng">
                <a:solidFill>
                  <a:srgbClr val="FF3300"/>
                </a:solidFill>
              </a:rPr>
              <a:t>Mavis H . Biesanz</a:t>
            </a:r>
            <a:r>
              <a:rPr lang="ar-SA" sz="3600" u="sng">
                <a:solidFill>
                  <a:srgbClr val="FF3300"/>
                </a:solidFill>
              </a:rPr>
              <a:t> ) و " جون بيسانز " ( </a:t>
            </a:r>
            <a:r>
              <a:rPr lang="en-US" sz="3600" u="sng">
                <a:solidFill>
                  <a:srgbClr val="FF3300"/>
                </a:solidFill>
              </a:rPr>
              <a:t>John Bisanz</a:t>
            </a:r>
            <a:r>
              <a:rPr lang="ar-SA" sz="3600" u="sng">
                <a:solidFill>
                  <a:srgbClr val="FF3300"/>
                </a:solidFill>
              </a:rPr>
              <a:t> ) أن المشكلات الاجتماعية ترجع إلى العوامل التالية : ـ</a:t>
            </a:r>
            <a:endParaRPr lang="en-US" sz="3600" u="sng">
              <a:solidFill>
                <a:srgbClr val="FF3300"/>
              </a:solidFill>
            </a:endParaRPr>
          </a:p>
        </p:txBody>
      </p:sp>
      <p:sp>
        <p:nvSpPr>
          <p:cNvPr id="204805" name="Text Box 5"/>
          <p:cNvSpPr txBox="1">
            <a:spLocks noChangeArrowheads="1"/>
          </p:cNvSpPr>
          <p:nvPr/>
        </p:nvSpPr>
        <p:spPr bwMode="auto">
          <a:xfrm>
            <a:off x="5929322" y="3286124"/>
            <a:ext cx="2736850" cy="1311275"/>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dirty="0"/>
              <a:t>السلوك </a:t>
            </a:r>
          </a:p>
          <a:p>
            <a:pPr>
              <a:spcBef>
                <a:spcPct val="50000"/>
              </a:spcBef>
              <a:defRPr/>
            </a:pPr>
            <a:r>
              <a:rPr lang="ar-SA" dirty="0"/>
              <a:t>المنحرف </a:t>
            </a:r>
            <a:endParaRPr lang="en-US" dirty="0"/>
          </a:p>
        </p:txBody>
      </p:sp>
      <p:sp>
        <p:nvSpPr>
          <p:cNvPr id="204806" name="Text Box 6"/>
          <p:cNvSpPr txBox="1">
            <a:spLocks noChangeArrowheads="1"/>
          </p:cNvSpPr>
          <p:nvPr/>
        </p:nvSpPr>
        <p:spPr bwMode="auto">
          <a:xfrm>
            <a:off x="4572000" y="3429000"/>
            <a:ext cx="2592388" cy="1066800"/>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t>مشكلة التمييز العنصري </a:t>
            </a:r>
            <a:endParaRPr lang="en-US"/>
          </a:p>
        </p:txBody>
      </p:sp>
      <p:sp>
        <p:nvSpPr>
          <p:cNvPr id="204807" name="AutoShape 7"/>
          <p:cNvSpPr>
            <a:spLocks/>
          </p:cNvSpPr>
          <p:nvPr/>
        </p:nvSpPr>
        <p:spPr bwMode="auto">
          <a:xfrm rot="5400000">
            <a:off x="3744120" y="-1648619"/>
            <a:ext cx="1223962" cy="7921625"/>
          </a:xfrm>
          <a:prstGeom prst="leftBrace">
            <a:avLst>
              <a:gd name="adj1" fmla="val 53934"/>
              <a:gd name="adj2" fmla="val 50000"/>
            </a:avLst>
          </a:prstGeom>
          <a:noFill/>
          <a:ln w="53975">
            <a:solidFill>
              <a:srgbClr val="0000FF"/>
            </a:solidFill>
            <a:round/>
            <a:headEnd type="triangle" w="med" len="med"/>
            <a:tailEnd type="triangle" w="med" len="med"/>
          </a:ln>
          <a:effectLst>
            <a:outerShdw dist="45791" dir="2021404" algn="ctr" rotWithShape="0">
              <a:schemeClr val="bg2"/>
            </a:outerShdw>
          </a:effectLst>
        </p:spPr>
        <p:txBody>
          <a:bodyPr wrap="none" anchor="ctr"/>
          <a:lstStyle/>
          <a:p>
            <a:pPr>
              <a:defRPr/>
            </a:pPr>
            <a:endParaRPr lang="ar-SA"/>
          </a:p>
        </p:txBody>
      </p:sp>
      <p:sp>
        <p:nvSpPr>
          <p:cNvPr id="204808" name="Line 8"/>
          <p:cNvSpPr>
            <a:spLocks noChangeShapeType="1"/>
          </p:cNvSpPr>
          <p:nvPr/>
        </p:nvSpPr>
        <p:spPr bwMode="auto">
          <a:xfrm flipH="1">
            <a:off x="5580063" y="2276475"/>
            <a:ext cx="1587" cy="987425"/>
          </a:xfrm>
          <a:prstGeom prst="line">
            <a:avLst/>
          </a:prstGeom>
          <a:noFill/>
          <a:ln w="57150">
            <a:solidFill>
              <a:srgbClr val="0000FF"/>
            </a:solidFill>
            <a:round/>
            <a:headEnd/>
            <a:tailEnd type="triangle" w="med" len="med"/>
          </a:ln>
          <a:effectLst>
            <a:outerShdw dist="45791" dir="2021404" algn="ctr" rotWithShape="0">
              <a:schemeClr val="bg2"/>
            </a:outerShdw>
          </a:effectLst>
        </p:spPr>
        <p:txBody>
          <a:bodyPr anchor="b"/>
          <a:lstStyle/>
          <a:p>
            <a:pPr>
              <a:defRPr/>
            </a:pPr>
            <a:endParaRPr lang="ar-SA"/>
          </a:p>
        </p:txBody>
      </p:sp>
      <p:sp>
        <p:nvSpPr>
          <p:cNvPr id="204809" name="Line 9"/>
          <p:cNvSpPr>
            <a:spLocks noChangeShapeType="1"/>
          </p:cNvSpPr>
          <p:nvPr/>
        </p:nvSpPr>
        <p:spPr bwMode="auto">
          <a:xfrm flipH="1">
            <a:off x="3132138" y="2349500"/>
            <a:ext cx="1587" cy="987425"/>
          </a:xfrm>
          <a:prstGeom prst="line">
            <a:avLst/>
          </a:prstGeom>
          <a:noFill/>
          <a:ln w="57150">
            <a:solidFill>
              <a:srgbClr val="0000FF"/>
            </a:solidFill>
            <a:round/>
            <a:headEnd/>
            <a:tailEnd type="triangle" w="med" len="med"/>
          </a:ln>
          <a:effectLst>
            <a:outerShdw dist="45791" dir="2021404" algn="ctr" rotWithShape="0">
              <a:schemeClr val="bg2"/>
            </a:outerShdw>
          </a:effectLst>
        </p:spPr>
        <p:txBody>
          <a:bodyPr anchor="b"/>
          <a:lstStyle/>
          <a:p>
            <a:pPr>
              <a:defRPr/>
            </a:pPr>
            <a:endParaRPr lang="ar-SA"/>
          </a:p>
        </p:txBody>
      </p:sp>
      <p:sp>
        <p:nvSpPr>
          <p:cNvPr id="204810" name="Text Box 10"/>
          <p:cNvSpPr txBox="1">
            <a:spLocks noChangeArrowheads="1"/>
          </p:cNvSpPr>
          <p:nvPr/>
        </p:nvSpPr>
        <p:spPr bwMode="auto">
          <a:xfrm>
            <a:off x="2051050" y="3573463"/>
            <a:ext cx="2592388" cy="1066800"/>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t>مشكلة الانفجار السكاني </a:t>
            </a:r>
            <a:endParaRPr lang="en-US"/>
          </a:p>
        </p:txBody>
      </p:sp>
      <p:sp>
        <p:nvSpPr>
          <p:cNvPr id="204811" name="Text Box 11"/>
          <p:cNvSpPr txBox="1">
            <a:spLocks noChangeArrowheads="1"/>
          </p:cNvSpPr>
          <p:nvPr/>
        </p:nvSpPr>
        <p:spPr bwMode="auto">
          <a:xfrm>
            <a:off x="-252413" y="3644900"/>
            <a:ext cx="2592388" cy="1311275"/>
          </a:xfrm>
          <a:prstGeom prst="rect">
            <a:avLst/>
          </a:prstGeom>
          <a:noFill/>
          <a:ln w="9525" algn="ctr">
            <a:noFill/>
            <a:miter lim="800000"/>
            <a:headEnd/>
            <a:tailEnd/>
          </a:ln>
          <a:effectLst>
            <a:outerShdw dist="45791" dir="2021404" algn="ctr" rotWithShape="0">
              <a:schemeClr val="bg2"/>
            </a:outerShdw>
          </a:effectLst>
        </p:spPr>
        <p:txBody>
          <a:bodyPr anchor="b">
            <a:spAutoFit/>
          </a:bodyPr>
          <a:lstStyle/>
          <a:p>
            <a:pPr>
              <a:spcBef>
                <a:spcPct val="50000"/>
              </a:spcBef>
              <a:defRPr/>
            </a:pPr>
            <a:r>
              <a:rPr lang="ar-SA"/>
              <a:t>ظرف يهدد </a:t>
            </a:r>
          </a:p>
          <a:p>
            <a:pPr>
              <a:spcBef>
                <a:spcPct val="50000"/>
              </a:spcBef>
              <a:defRPr/>
            </a:pPr>
            <a:r>
              <a:rPr lang="ar-SA"/>
              <a:t>أسلوب الحياة</a:t>
            </a:r>
            <a:r>
              <a:rPr lang="en-US"/>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04802"/>
                                        </p:tgtEl>
                                        <p:attrNameLst>
                                          <p:attrName>style.visibility</p:attrName>
                                        </p:attrNameLst>
                                      </p:cBhvr>
                                      <p:to>
                                        <p:strVal val="visible"/>
                                      </p:to>
                                    </p:set>
                                    <p:animEffect transition="in" filter="fade">
                                      <p:cBhvr>
                                        <p:cTn id="7" dur="770" decel="100000"/>
                                        <p:tgtEl>
                                          <p:spTgt spid="204802"/>
                                        </p:tgtEl>
                                      </p:cBhvr>
                                    </p:animEffect>
                                    <p:animScale>
                                      <p:cBhvr>
                                        <p:cTn id="8" dur="770" decel="100000"/>
                                        <p:tgtEl>
                                          <p:spTgt spid="204802"/>
                                        </p:tgtEl>
                                      </p:cBhvr>
                                      <p:from x="10000" y="10000"/>
                                      <p:to x="200000" y="450000"/>
                                    </p:animScale>
                                    <p:animScale>
                                      <p:cBhvr>
                                        <p:cTn id="9" dur="1230" accel="100000" fill="hold">
                                          <p:stCondLst>
                                            <p:cond delay="770"/>
                                          </p:stCondLst>
                                        </p:cTn>
                                        <p:tgtEl>
                                          <p:spTgt spid="204802"/>
                                        </p:tgtEl>
                                      </p:cBhvr>
                                      <p:from x="200000" y="450000"/>
                                      <p:to x="100000" y="100000"/>
                                    </p:animScale>
                                    <p:set>
                                      <p:cBhvr>
                                        <p:cTn id="10" dur="770" fill="hold"/>
                                        <p:tgtEl>
                                          <p:spTgt spid="204802"/>
                                        </p:tgtEl>
                                        <p:attrNameLst>
                                          <p:attrName>ppt_x</p:attrName>
                                        </p:attrNameLst>
                                      </p:cBhvr>
                                      <p:to>
                                        <p:strVal val="(0.5)"/>
                                      </p:to>
                                    </p:set>
                                    <p:anim from="(0.5)" to="(#ppt_x)" calcmode="lin" valueType="num">
                                      <p:cBhvr>
                                        <p:cTn id="11" dur="1230" accel="100000" fill="hold">
                                          <p:stCondLst>
                                            <p:cond delay="770"/>
                                          </p:stCondLst>
                                        </p:cTn>
                                        <p:tgtEl>
                                          <p:spTgt spid="204802"/>
                                        </p:tgtEl>
                                        <p:attrNameLst>
                                          <p:attrName>ppt_x</p:attrName>
                                        </p:attrNameLst>
                                      </p:cBhvr>
                                    </p:anim>
                                    <p:set>
                                      <p:cBhvr>
                                        <p:cTn id="12" dur="770" fill="hold"/>
                                        <p:tgtEl>
                                          <p:spTgt spid="204802"/>
                                        </p:tgtEl>
                                        <p:attrNameLst>
                                          <p:attrName>ppt_y</p:attrName>
                                        </p:attrNameLst>
                                      </p:cBhvr>
                                      <p:to>
                                        <p:strVal val="(#ppt_y+0.4)"/>
                                      </p:to>
                                    </p:set>
                                    <p:anim from="(#ppt_y+0.4)" to="(#ppt_y)" calcmode="lin" valueType="num">
                                      <p:cBhvr>
                                        <p:cTn id="13" dur="1230" accel="100000" fill="hold">
                                          <p:stCondLst>
                                            <p:cond delay="770"/>
                                          </p:stCondLst>
                                        </p:cTn>
                                        <p:tgtEl>
                                          <p:spTgt spid="20480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35" presetClass="entr" presetSubtype="0" fill="hold" nodeType="clickEffect">
                                  <p:stCondLst>
                                    <p:cond delay="0"/>
                                  </p:stCondLst>
                                  <p:childTnLst>
                                    <p:set>
                                      <p:cBhvr>
                                        <p:cTn id="17" dur="1" fill="hold">
                                          <p:stCondLst>
                                            <p:cond delay="0"/>
                                          </p:stCondLst>
                                        </p:cTn>
                                        <p:tgtEl>
                                          <p:spTgt spid="204805">
                                            <p:txEl>
                                              <p:pRg st="0" end="0"/>
                                            </p:txEl>
                                          </p:spTgt>
                                        </p:tgtEl>
                                        <p:attrNameLst>
                                          <p:attrName>style.visibility</p:attrName>
                                        </p:attrNameLst>
                                      </p:cBhvr>
                                      <p:to>
                                        <p:strVal val="visible"/>
                                      </p:to>
                                    </p:set>
                                    <p:animEffect transition="in" filter="fade">
                                      <p:cBhvr>
                                        <p:cTn id="18" dur="2000"/>
                                        <p:tgtEl>
                                          <p:spTgt spid="204805">
                                            <p:txEl>
                                              <p:pRg st="0" end="0"/>
                                            </p:txEl>
                                          </p:spTgt>
                                        </p:tgtEl>
                                      </p:cBhvr>
                                    </p:animEffect>
                                    <p:anim calcmode="lin" valueType="num">
                                      <p:cBhvr>
                                        <p:cTn id="19" dur="2000" fill="hold"/>
                                        <p:tgtEl>
                                          <p:spTgt spid="204805">
                                            <p:txEl>
                                              <p:pRg st="0" end="0"/>
                                            </p:txEl>
                                          </p:spTgt>
                                        </p:tgtEl>
                                        <p:attrNameLst>
                                          <p:attrName>style.rotation</p:attrName>
                                        </p:attrNameLst>
                                      </p:cBhvr>
                                      <p:tavLst>
                                        <p:tav tm="0">
                                          <p:val>
                                            <p:fltVal val="720"/>
                                          </p:val>
                                        </p:tav>
                                        <p:tav tm="100000">
                                          <p:val>
                                            <p:fltVal val="0"/>
                                          </p:val>
                                        </p:tav>
                                      </p:tavLst>
                                    </p:anim>
                                    <p:anim calcmode="lin" valueType="num">
                                      <p:cBhvr>
                                        <p:cTn id="20" dur="2000" fill="hold"/>
                                        <p:tgtEl>
                                          <p:spTgt spid="204805">
                                            <p:txEl>
                                              <p:pRg st="0" end="0"/>
                                            </p:txEl>
                                          </p:spTgt>
                                        </p:tgtEl>
                                        <p:attrNameLst>
                                          <p:attrName>ppt_h</p:attrName>
                                        </p:attrNameLst>
                                      </p:cBhvr>
                                      <p:tavLst>
                                        <p:tav tm="0">
                                          <p:val>
                                            <p:fltVal val="0"/>
                                          </p:val>
                                        </p:tav>
                                        <p:tav tm="100000">
                                          <p:val>
                                            <p:strVal val="#ppt_h"/>
                                          </p:val>
                                        </p:tav>
                                      </p:tavLst>
                                    </p:anim>
                                    <p:anim calcmode="lin" valueType="num">
                                      <p:cBhvr>
                                        <p:cTn id="21" dur="2000" fill="hold"/>
                                        <p:tgtEl>
                                          <p:spTgt spid="204805">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22" fill="hold">
                      <p:stCondLst>
                        <p:cond delay="indefinite"/>
                      </p:stCondLst>
                      <p:childTnLst>
                        <p:par>
                          <p:cTn id="23" fill="hold">
                            <p:stCondLst>
                              <p:cond delay="0"/>
                            </p:stCondLst>
                            <p:childTnLst>
                              <p:par>
                                <p:cTn id="24" presetID="35" presetClass="entr" presetSubtype="0" fill="hold" nodeType="clickEffect">
                                  <p:stCondLst>
                                    <p:cond delay="0"/>
                                  </p:stCondLst>
                                  <p:childTnLst>
                                    <p:set>
                                      <p:cBhvr>
                                        <p:cTn id="25" dur="1" fill="hold">
                                          <p:stCondLst>
                                            <p:cond delay="0"/>
                                          </p:stCondLst>
                                        </p:cTn>
                                        <p:tgtEl>
                                          <p:spTgt spid="204805">
                                            <p:txEl>
                                              <p:pRg st="1" end="1"/>
                                            </p:txEl>
                                          </p:spTgt>
                                        </p:tgtEl>
                                        <p:attrNameLst>
                                          <p:attrName>style.visibility</p:attrName>
                                        </p:attrNameLst>
                                      </p:cBhvr>
                                      <p:to>
                                        <p:strVal val="visible"/>
                                      </p:to>
                                    </p:set>
                                    <p:animEffect transition="in" filter="fade">
                                      <p:cBhvr>
                                        <p:cTn id="26" dur="2000"/>
                                        <p:tgtEl>
                                          <p:spTgt spid="204805">
                                            <p:txEl>
                                              <p:pRg st="1" end="1"/>
                                            </p:txEl>
                                          </p:spTgt>
                                        </p:tgtEl>
                                      </p:cBhvr>
                                    </p:animEffect>
                                    <p:anim calcmode="lin" valueType="num">
                                      <p:cBhvr>
                                        <p:cTn id="27" dur="2000" fill="hold"/>
                                        <p:tgtEl>
                                          <p:spTgt spid="204805">
                                            <p:txEl>
                                              <p:pRg st="1" end="1"/>
                                            </p:txEl>
                                          </p:spTgt>
                                        </p:tgtEl>
                                        <p:attrNameLst>
                                          <p:attrName>style.rotation</p:attrName>
                                        </p:attrNameLst>
                                      </p:cBhvr>
                                      <p:tavLst>
                                        <p:tav tm="0">
                                          <p:val>
                                            <p:fltVal val="720"/>
                                          </p:val>
                                        </p:tav>
                                        <p:tav tm="100000">
                                          <p:val>
                                            <p:fltVal val="0"/>
                                          </p:val>
                                        </p:tav>
                                      </p:tavLst>
                                    </p:anim>
                                    <p:anim calcmode="lin" valueType="num">
                                      <p:cBhvr>
                                        <p:cTn id="28" dur="2000" fill="hold"/>
                                        <p:tgtEl>
                                          <p:spTgt spid="204805">
                                            <p:txEl>
                                              <p:pRg st="1" end="1"/>
                                            </p:txEl>
                                          </p:spTgt>
                                        </p:tgtEl>
                                        <p:attrNameLst>
                                          <p:attrName>ppt_h</p:attrName>
                                        </p:attrNameLst>
                                      </p:cBhvr>
                                      <p:tavLst>
                                        <p:tav tm="0">
                                          <p:val>
                                            <p:fltVal val="0"/>
                                          </p:val>
                                        </p:tav>
                                        <p:tav tm="100000">
                                          <p:val>
                                            <p:strVal val="#ppt_h"/>
                                          </p:val>
                                        </p:tav>
                                      </p:tavLst>
                                    </p:anim>
                                    <p:anim calcmode="lin" valueType="num">
                                      <p:cBhvr>
                                        <p:cTn id="29" dur="2000" fill="hold"/>
                                        <p:tgtEl>
                                          <p:spTgt spid="204805">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30" fill="hold">
                      <p:stCondLst>
                        <p:cond delay="indefinite"/>
                      </p:stCondLst>
                      <p:childTnLst>
                        <p:par>
                          <p:cTn id="31" fill="hold">
                            <p:stCondLst>
                              <p:cond delay="0"/>
                            </p:stCondLst>
                            <p:childTnLst>
                              <p:par>
                                <p:cTn id="32" presetID="35" presetClass="entr" presetSubtype="0" fill="hold" nodeType="clickEffect">
                                  <p:stCondLst>
                                    <p:cond delay="0"/>
                                  </p:stCondLst>
                                  <p:childTnLst>
                                    <p:set>
                                      <p:cBhvr>
                                        <p:cTn id="33" dur="1" fill="hold">
                                          <p:stCondLst>
                                            <p:cond delay="0"/>
                                          </p:stCondLst>
                                        </p:cTn>
                                        <p:tgtEl>
                                          <p:spTgt spid="204806">
                                            <p:txEl>
                                              <p:pRg st="0" end="0"/>
                                            </p:txEl>
                                          </p:spTgt>
                                        </p:tgtEl>
                                        <p:attrNameLst>
                                          <p:attrName>style.visibility</p:attrName>
                                        </p:attrNameLst>
                                      </p:cBhvr>
                                      <p:to>
                                        <p:strVal val="visible"/>
                                      </p:to>
                                    </p:set>
                                    <p:animEffect transition="in" filter="fade">
                                      <p:cBhvr>
                                        <p:cTn id="34" dur="2000"/>
                                        <p:tgtEl>
                                          <p:spTgt spid="204806">
                                            <p:txEl>
                                              <p:pRg st="0" end="0"/>
                                            </p:txEl>
                                          </p:spTgt>
                                        </p:tgtEl>
                                      </p:cBhvr>
                                    </p:animEffect>
                                    <p:anim calcmode="lin" valueType="num">
                                      <p:cBhvr>
                                        <p:cTn id="35" dur="2000" fill="hold"/>
                                        <p:tgtEl>
                                          <p:spTgt spid="204806">
                                            <p:txEl>
                                              <p:pRg st="0" end="0"/>
                                            </p:txEl>
                                          </p:spTgt>
                                        </p:tgtEl>
                                        <p:attrNameLst>
                                          <p:attrName>style.rotation</p:attrName>
                                        </p:attrNameLst>
                                      </p:cBhvr>
                                      <p:tavLst>
                                        <p:tav tm="0">
                                          <p:val>
                                            <p:fltVal val="720"/>
                                          </p:val>
                                        </p:tav>
                                        <p:tav tm="100000">
                                          <p:val>
                                            <p:fltVal val="0"/>
                                          </p:val>
                                        </p:tav>
                                      </p:tavLst>
                                    </p:anim>
                                    <p:anim calcmode="lin" valueType="num">
                                      <p:cBhvr>
                                        <p:cTn id="36" dur="2000" fill="hold"/>
                                        <p:tgtEl>
                                          <p:spTgt spid="204806">
                                            <p:txEl>
                                              <p:pRg st="0" end="0"/>
                                            </p:txEl>
                                          </p:spTgt>
                                        </p:tgtEl>
                                        <p:attrNameLst>
                                          <p:attrName>ppt_h</p:attrName>
                                        </p:attrNameLst>
                                      </p:cBhvr>
                                      <p:tavLst>
                                        <p:tav tm="0">
                                          <p:val>
                                            <p:fltVal val="0"/>
                                          </p:val>
                                        </p:tav>
                                        <p:tav tm="100000">
                                          <p:val>
                                            <p:strVal val="#ppt_h"/>
                                          </p:val>
                                        </p:tav>
                                      </p:tavLst>
                                    </p:anim>
                                    <p:anim calcmode="lin" valueType="num">
                                      <p:cBhvr>
                                        <p:cTn id="37" dur="2000" fill="hold"/>
                                        <p:tgtEl>
                                          <p:spTgt spid="204806">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38" fill="hold">
                      <p:stCondLst>
                        <p:cond delay="indefinite"/>
                      </p:stCondLst>
                      <p:childTnLst>
                        <p:par>
                          <p:cTn id="39" fill="hold">
                            <p:stCondLst>
                              <p:cond delay="0"/>
                            </p:stCondLst>
                            <p:childTnLst>
                              <p:par>
                                <p:cTn id="40" presetID="35" presetClass="entr" presetSubtype="0" fill="hold" nodeType="clickEffect">
                                  <p:stCondLst>
                                    <p:cond delay="0"/>
                                  </p:stCondLst>
                                  <p:childTnLst>
                                    <p:set>
                                      <p:cBhvr>
                                        <p:cTn id="41" dur="1" fill="hold">
                                          <p:stCondLst>
                                            <p:cond delay="0"/>
                                          </p:stCondLst>
                                        </p:cTn>
                                        <p:tgtEl>
                                          <p:spTgt spid="204810">
                                            <p:txEl>
                                              <p:pRg st="0" end="0"/>
                                            </p:txEl>
                                          </p:spTgt>
                                        </p:tgtEl>
                                        <p:attrNameLst>
                                          <p:attrName>style.visibility</p:attrName>
                                        </p:attrNameLst>
                                      </p:cBhvr>
                                      <p:to>
                                        <p:strVal val="visible"/>
                                      </p:to>
                                    </p:set>
                                    <p:animEffect transition="in" filter="fade">
                                      <p:cBhvr>
                                        <p:cTn id="42" dur="2000"/>
                                        <p:tgtEl>
                                          <p:spTgt spid="204810">
                                            <p:txEl>
                                              <p:pRg st="0" end="0"/>
                                            </p:txEl>
                                          </p:spTgt>
                                        </p:tgtEl>
                                      </p:cBhvr>
                                    </p:animEffect>
                                    <p:anim calcmode="lin" valueType="num">
                                      <p:cBhvr>
                                        <p:cTn id="43" dur="2000" fill="hold"/>
                                        <p:tgtEl>
                                          <p:spTgt spid="204810">
                                            <p:txEl>
                                              <p:pRg st="0" end="0"/>
                                            </p:txEl>
                                          </p:spTgt>
                                        </p:tgtEl>
                                        <p:attrNameLst>
                                          <p:attrName>style.rotation</p:attrName>
                                        </p:attrNameLst>
                                      </p:cBhvr>
                                      <p:tavLst>
                                        <p:tav tm="0">
                                          <p:val>
                                            <p:fltVal val="720"/>
                                          </p:val>
                                        </p:tav>
                                        <p:tav tm="100000">
                                          <p:val>
                                            <p:fltVal val="0"/>
                                          </p:val>
                                        </p:tav>
                                      </p:tavLst>
                                    </p:anim>
                                    <p:anim calcmode="lin" valueType="num">
                                      <p:cBhvr>
                                        <p:cTn id="44" dur="2000" fill="hold"/>
                                        <p:tgtEl>
                                          <p:spTgt spid="204810">
                                            <p:txEl>
                                              <p:pRg st="0" end="0"/>
                                            </p:txEl>
                                          </p:spTgt>
                                        </p:tgtEl>
                                        <p:attrNameLst>
                                          <p:attrName>ppt_h</p:attrName>
                                        </p:attrNameLst>
                                      </p:cBhvr>
                                      <p:tavLst>
                                        <p:tav tm="0">
                                          <p:val>
                                            <p:fltVal val="0"/>
                                          </p:val>
                                        </p:tav>
                                        <p:tav tm="100000">
                                          <p:val>
                                            <p:strVal val="#ppt_h"/>
                                          </p:val>
                                        </p:tav>
                                      </p:tavLst>
                                    </p:anim>
                                    <p:anim calcmode="lin" valueType="num">
                                      <p:cBhvr>
                                        <p:cTn id="45" dur="2000" fill="hold"/>
                                        <p:tgtEl>
                                          <p:spTgt spid="204810">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46" fill="hold">
                      <p:stCondLst>
                        <p:cond delay="indefinite"/>
                      </p:stCondLst>
                      <p:childTnLst>
                        <p:par>
                          <p:cTn id="47" fill="hold">
                            <p:stCondLst>
                              <p:cond delay="0"/>
                            </p:stCondLst>
                            <p:childTnLst>
                              <p:par>
                                <p:cTn id="48" presetID="35" presetClass="entr" presetSubtype="0" fill="hold" nodeType="clickEffect">
                                  <p:stCondLst>
                                    <p:cond delay="0"/>
                                  </p:stCondLst>
                                  <p:childTnLst>
                                    <p:set>
                                      <p:cBhvr>
                                        <p:cTn id="49" dur="1" fill="hold">
                                          <p:stCondLst>
                                            <p:cond delay="0"/>
                                          </p:stCondLst>
                                        </p:cTn>
                                        <p:tgtEl>
                                          <p:spTgt spid="204811">
                                            <p:txEl>
                                              <p:pRg st="0" end="0"/>
                                            </p:txEl>
                                          </p:spTgt>
                                        </p:tgtEl>
                                        <p:attrNameLst>
                                          <p:attrName>style.visibility</p:attrName>
                                        </p:attrNameLst>
                                      </p:cBhvr>
                                      <p:to>
                                        <p:strVal val="visible"/>
                                      </p:to>
                                    </p:set>
                                    <p:animEffect transition="in" filter="fade">
                                      <p:cBhvr>
                                        <p:cTn id="50" dur="2000"/>
                                        <p:tgtEl>
                                          <p:spTgt spid="204811">
                                            <p:txEl>
                                              <p:pRg st="0" end="0"/>
                                            </p:txEl>
                                          </p:spTgt>
                                        </p:tgtEl>
                                      </p:cBhvr>
                                    </p:animEffect>
                                    <p:anim calcmode="lin" valueType="num">
                                      <p:cBhvr>
                                        <p:cTn id="51" dur="2000" fill="hold"/>
                                        <p:tgtEl>
                                          <p:spTgt spid="204811">
                                            <p:txEl>
                                              <p:pRg st="0" end="0"/>
                                            </p:txEl>
                                          </p:spTgt>
                                        </p:tgtEl>
                                        <p:attrNameLst>
                                          <p:attrName>style.rotation</p:attrName>
                                        </p:attrNameLst>
                                      </p:cBhvr>
                                      <p:tavLst>
                                        <p:tav tm="0">
                                          <p:val>
                                            <p:fltVal val="720"/>
                                          </p:val>
                                        </p:tav>
                                        <p:tav tm="100000">
                                          <p:val>
                                            <p:fltVal val="0"/>
                                          </p:val>
                                        </p:tav>
                                      </p:tavLst>
                                    </p:anim>
                                    <p:anim calcmode="lin" valueType="num">
                                      <p:cBhvr>
                                        <p:cTn id="52" dur="2000" fill="hold"/>
                                        <p:tgtEl>
                                          <p:spTgt spid="204811">
                                            <p:txEl>
                                              <p:pRg st="0" end="0"/>
                                            </p:txEl>
                                          </p:spTgt>
                                        </p:tgtEl>
                                        <p:attrNameLst>
                                          <p:attrName>ppt_h</p:attrName>
                                        </p:attrNameLst>
                                      </p:cBhvr>
                                      <p:tavLst>
                                        <p:tav tm="0">
                                          <p:val>
                                            <p:fltVal val="0"/>
                                          </p:val>
                                        </p:tav>
                                        <p:tav tm="100000">
                                          <p:val>
                                            <p:strVal val="#ppt_h"/>
                                          </p:val>
                                        </p:tav>
                                      </p:tavLst>
                                    </p:anim>
                                    <p:anim calcmode="lin" valueType="num">
                                      <p:cBhvr>
                                        <p:cTn id="53" dur="2000" fill="hold"/>
                                        <p:tgtEl>
                                          <p:spTgt spid="204811">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54" fill="hold">
                      <p:stCondLst>
                        <p:cond delay="indefinite"/>
                      </p:stCondLst>
                      <p:childTnLst>
                        <p:par>
                          <p:cTn id="55" fill="hold">
                            <p:stCondLst>
                              <p:cond delay="0"/>
                            </p:stCondLst>
                            <p:childTnLst>
                              <p:par>
                                <p:cTn id="56" presetID="35" presetClass="entr" presetSubtype="0" fill="hold" nodeType="clickEffect">
                                  <p:stCondLst>
                                    <p:cond delay="0"/>
                                  </p:stCondLst>
                                  <p:childTnLst>
                                    <p:set>
                                      <p:cBhvr>
                                        <p:cTn id="57" dur="1" fill="hold">
                                          <p:stCondLst>
                                            <p:cond delay="0"/>
                                          </p:stCondLst>
                                        </p:cTn>
                                        <p:tgtEl>
                                          <p:spTgt spid="204811">
                                            <p:txEl>
                                              <p:pRg st="1" end="1"/>
                                            </p:txEl>
                                          </p:spTgt>
                                        </p:tgtEl>
                                        <p:attrNameLst>
                                          <p:attrName>style.visibility</p:attrName>
                                        </p:attrNameLst>
                                      </p:cBhvr>
                                      <p:to>
                                        <p:strVal val="visible"/>
                                      </p:to>
                                    </p:set>
                                    <p:animEffect transition="in" filter="fade">
                                      <p:cBhvr>
                                        <p:cTn id="58" dur="2000"/>
                                        <p:tgtEl>
                                          <p:spTgt spid="204811">
                                            <p:txEl>
                                              <p:pRg st="1" end="1"/>
                                            </p:txEl>
                                          </p:spTgt>
                                        </p:tgtEl>
                                      </p:cBhvr>
                                    </p:animEffect>
                                    <p:anim calcmode="lin" valueType="num">
                                      <p:cBhvr>
                                        <p:cTn id="59" dur="2000" fill="hold"/>
                                        <p:tgtEl>
                                          <p:spTgt spid="204811">
                                            <p:txEl>
                                              <p:pRg st="1" end="1"/>
                                            </p:txEl>
                                          </p:spTgt>
                                        </p:tgtEl>
                                        <p:attrNameLst>
                                          <p:attrName>style.rotation</p:attrName>
                                        </p:attrNameLst>
                                      </p:cBhvr>
                                      <p:tavLst>
                                        <p:tav tm="0">
                                          <p:val>
                                            <p:fltVal val="720"/>
                                          </p:val>
                                        </p:tav>
                                        <p:tav tm="100000">
                                          <p:val>
                                            <p:fltVal val="0"/>
                                          </p:val>
                                        </p:tav>
                                      </p:tavLst>
                                    </p:anim>
                                    <p:anim calcmode="lin" valueType="num">
                                      <p:cBhvr>
                                        <p:cTn id="60" dur="2000" fill="hold"/>
                                        <p:tgtEl>
                                          <p:spTgt spid="204811">
                                            <p:txEl>
                                              <p:pRg st="1" end="1"/>
                                            </p:txEl>
                                          </p:spTgt>
                                        </p:tgtEl>
                                        <p:attrNameLst>
                                          <p:attrName>ppt_h</p:attrName>
                                        </p:attrNameLst>
                                      </p:cBhvr>
                                      <p:tavLst>
                                        <p:tav tm="0">
                                          <p:val>
                                            <p:fltVal val="0"/>
                                          </p:val>
                                        </p:tav>
                                        <p:tav tm="100000">
                                          <p:val>
                                            <p:strVal val="#ppt_h"/>
                                          </p:val>
                                        </p:tav>
                                      </p:tavLst>
                                    </p:anim>
                                    <p:anim calcmode="lin" valueType="num">
                                      <p:cBhvr>
                                        <p:cTn id="61" dur="2000" fill="hold"/>
                                        <p:tgtEl>
                                          <p:spTgt spid="204811">
                                            <p:txEl>
                                              <p:pRg st="1" end="1"/>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WordArt 3"/>
          <p:cNvSpPr>
            <a:spLocks noChangeArrowheads="1" noChangeShapeType="1" noTextEdit="1"/>
          </p:cNvSpPr>
          <p:nvPr/>
        </p:nvSpPr>
        <p:spPr bwMode="auto">
          <a:xfrm>
            <a:off x="2714612" y="285728"/>
            <a:ext cx="4143404" cy="1830317"/>
          </a:xfrm>
          <a:prstGeom prst="rect">
            <a:avLst/>
          </a:prstGeom>
        </p:spPr>
        <p:txBody>
          <a:bodyPr wrap="none" fromWordArt="1">
            <a:prstTxWarp prst="textPlain">
              <a:avLst>
                <a:gd name="adj" fmla="val 50000"/>
              </a:avLst>
            </a:prstTxWarp>
          </a:bodyPr>
          <a:lstStyle/>
          <a:p>
            <a:r>
              <a:rPr lang="ar-SA" sz="9600" kern="10" dirty="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 أسئلة على الفصل التاسع</a:t>
            </a:r>
          </a:p>
          <a:p>
            <a:r>
              <a:rPr lang="ar-SA" sz="9600" kern="10" dirty="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rPr>
              <a:t>المشكلات الاجتماعية</a:t>
            </a:r>
          </a:p>
          <a:p>
            <a:endParaRPr lang="ar-SA" sz="9600" kern="10" dirty="0">
              <a:ln w="28575">
                <a:solidFill>
                  <a:srgbClr val="660033"/>
                </a:solidFill>
                <a:round/>
                <a:headEnd/>
                <a:tailEnd/>
              </a:ln>
              <a:gradFill rotWithShape="1">
                <a:gsLst>
                  <a:gs pos="0">
                    <a:srgbClr val="CC66FF"/>
                  </a:gs>
                  <a:gs pos="50000">
                    <a:srgbClr val="D60093"/>
                  </a:gs>
                  <a:gs pos="100000">
                    <a:srgbClr val="CC66FF"/>
                  </a:gs>
                </a:gsLst>
                <a:lin ang="1800000" scaled="1"/>
              </a:gradFill>
              <a:latin typeface="Arial"/>
              <a:cs typeface="Arial"/>
            </a:endParaRPr>
          </a:p>
        </p:txBody>
      </p:sp>
      <p:sp>
        <p:nvSpPr>
          <p:cNvPr id="4" name="Rectangle 3"/>
          <p:cNvSpPr>
            <a:spLocks noRot="1" noChangeArrowheads="1"/>
          </p:cNvSpPr>
          <p:nvPr/>
        </p:nvSpPr>
        <p:spPr bwMode="auto">
          <a:xfrm>
            <a:off x="0" y="3071810"/>
            <a:ext cx="8999538" cy="5876925"/>
          </a:xfrm>
          <a:prstGeom prst="rect">
            <a:avLst/>
          </a:prstGeom>
          <a:noFill/>
          <a:ln w="9525">
            <a:noFill/>
            <a:miter lim="800000"/>
            <a:headEnd/>
            <a:tailEnd/>
          </a:ln>
        </p:spPr>
        <p:txBody>
          <a:bodyPr/>
          <a:lstStyle/>
          <a:p>
            <a:pPr marL="609600" indent="-609600" algn="justLow">
              <a:spcBef>
                <a:spcPct val="20000"/>
              </a:spcBef>
              <a:buFontTx/>
              <a:buAutoNum type="arabicParenBoth"/>
            </a:pPr>
            <a:r>
              <a:rPr lang="ar-SA" dirty="0"/>
              <a:t>مدخل الانحراف الشخصي أو المرض الاجتماعي</a:t>
            </a:r>
            <a:r>
              <a:rPr lang="ar-EG" dirty="0"/>
              <a:t> .</a:t>
            </a:r>
          </a:p>
          <a:p>
            <a:pPr marL="609600" indent="-609600" algn="justLow">
              <a:spcBef>
                <a:spcPct val="20000"/>
              </a:spcBef>
            </a:pPr>
            <a:r>
              <a:rPr lang="ar-EG" dirty="0"/>
              <a:t>(2</a:t>
            </a:r>
            <a:r>
              <a:rPr lang="ar-SA" dirty="0"/>
              <a:t>)</a:t>
            </a:r>
            <a:r>
              <a:rPr lang="ar-SA" dirty="0">
                <a:solidFill>
                  <a:schemeClr val="tx1"/>
                </a:solidFill>
              </a:rPr>
              <a:t> </a:t>
            </a:r>
            <a:r>
              <a:rPr lang="ar-SA" dirty="0"/>
              <a:t>مدخل صراع القيم</a:t>
            </a:r>
            <a:r>
              <a:rPr lang="en-US" dirty="0"/>
              <a:t>  . </a:t>
            </a:r>
          </a:p>
          <a:p>
            <a:pPr marL="609600" indent="-609600" algn="justLow">
              <a:spcBef>
                <a:spcPct val="20000"/>
              </a:spcBef>
            </a:pPr>
            <a:r>
              <a:rPr lang="ar-EG" dirty="0"/>
              <a:t>(3) </a:t>
            </a:r>
            <a:r>
              <a:rPr lang="ar-SA" dirty="0"/>
              <a:t>مدخل التفكك الاجتماعي </a:t>
            </a:r>
            <a:r>
              <a:rPr lang="en-US" dirty="0"/>
              <a:t>.</a:t>
            </a:r>
          </a:p>
        </p:txBody>
      </p:sp>
      <p:sp>
        <p:nvSpPr>
          <p:cNvPr id="5" name="Rectangle 2"/>
          <p:cNvSpPr>
            <a:spLocks noRot="1" noChangeArrowheads="1"/>
          </p:cNvSpPr>
          <p:nvPr/>
        </p:nvSpPr>
        <p:spPr bwMode="auto">
          <a:xfrm>
            <a:off x="0" y="2143116"/>
            <a:ext cx="8964613" cy="549275"/>
          </a:xfrm>
          <a:prstGeom prst="rect">
            <a:avLst/>
          </a:prstGeom>
          <a:noFill/>
          <a:ln w="9525">
            <a:noFill/>
            <a:miter lim="800000"/>
            <a:headEnd/>
            <a:tailEnd/>
          </a:ln>
        </p:spPr>
        <p:txBody>
          <a:bodyPr anchor="ctr"/>
          <a:lstStyle/>
          <a:p>
            <a:r>
              <a:rPr lang="ar-SA" sz="4000" u="sng" dirty="0">
                <a:solidFill>
                  <a:srgbClr val="FF3300"/>
                </a:solidFill>
              </a:rPr>
              <a:t>المداخل التي تستخدم في دراسة المشكلات الاجتماعية</a:t>
            </a:r>
            <a:endParaRPr lang="en-US" sz="4000" u="sng" dirty="0">
              <a:solidFill>
                <a:srgbClr val="FF33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4">
                                            <p:txEl>
                                              <p:pRg st="0" end="0"/>
                                            </p:txEl>
                                          </p:spTgt>
                                        </p:tgtEl>
                                        <p:attrNameLst>
                                          <p:attrName>ppt_x</p:attrName>
                                        </p:attrNameLst>
                                      </p:cBhvr>
                                    </p:anim>
                                    <p:anim from="0" to="-1.0" calcmode="lin" valueType="num">
                                      <p:cBhvr>
                                        <p:cTn id="8" dur="200" decel="50000" autoRev="1" fill="hold">
                                          <p:stCondLst>
                                            <p:cond delay="600"/>
                                          </p:stCondLst>
                                        </p:cTn>
                                        <p:tgtEl>
                                          <p:spTgt spid="4">
                                            <p:txEl>
                                              <p:pRg st="0" end="0"/>
                                            </p:txEl>
                                          </p:spTgt>
                                        </p:tgtEl>
                                        <p:attrNameLst>
                                          <p:attrName>xshear</p:attrName>
                                        </p:attrNameLst>
                                      </p:cBhvr>
                                    </p:anim>
                                    <p:animScale>
                                      <p:cBhvr>
                                        <p:cTn id="9" dur="200" decel="100000" autoRev="1" fill="hold">
                                          <p:stCondLst>
                                            <p:cond delay="600"/>
                                          </p:stCondLst>
                                        </p:cTn>
                                        <p:tgtEl>
                                          <p:spTgt spid="4">
                                            <p:txEl>
                                              <p:pRg st="0" end="0"/>
                                            </p:txEl>
                                          </p:spTgt>
                                        </p:tgtEl>
                                      </p:cBhvr>
                                      <p:from x="100000" y="100000"/>
                                      <p:to x="80000" y="100000"/>
                                    </p:animScale>
                                    <p:anim by="(#ppt_h/3+#ppt_w*0.1)" calcmode="lin" valueType="num">
                                      <p:cBhvr additive="sum">
                                        <p:cTn id="10" dur="200" decel="100000" autoRev="1" fill="hold">
                                          <p:stCondLst>
                                            <p:cond delay="600"/>
                                          </p:stCondLst>
                                        </p:cTn>
                                        <p:tgtEl>
                                          <p:spTgt spid="4">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4">
                                            <p:txEl>
                                              <p:pRg st="1" end="1"/>
                                            </p:txEl>
                                          </p:spTgt>
                                        </p:tgtEl>
                                        <p:attrNameLst>
                                          <p:attrName>ppt_x</p:attrName>
                                        </p:attrNameLst>
                                      </p:cBhvr>
                                    </p:anim>
                                    <p:anim from="0" to="-1.0" calcmode="lin" valueType="num">
                                      <p:cBhvr>
                                        <p:cTn id="16" dur="200" decel="50000" autoRev="1" fill="hold">
                                          <p:stCondLst>
                                            <p:cond delay="600"/>
                                          </p:stCondLst>
                                        </p:cTn>
                                        <p:tgtEl>
                                          <p:spTgt spid="4">
                                            <p:txEl>
                                              <p:pRg st="1" end="1"/>
                                            </p:txEl>
                                          </p:spTgt>
                                        </p:tgtEl>
                                        <p:attrNameLst>
                                          <p:attrName>xshear</p:attrName>
                                        </p:attrNameLst>
                                      </p:cBhvr>
                                    </p:anim>
                                    <p:animScale>
                                      <p:cBhvr>
                                        <p:cTn id="17" dur="200" decel="100000" autoRev="1" fill="hold">
                                          <p:stCondLst>
                                            <p:cond delay="600"/>
                                          </p:stCondLst>
                                        </p:cTn>
                                        <p:tgtEl>
                                          <p:spTgt spid="4">
                                            <p:txEl>
                                              <p:pRg st="1" end="1"/>
                                            </p:txEl>
                                          </p:spTgt>
                                        </p:tgtEl>
                                      </p:cBhvr>
                                      <p:from x="100000" y="100000"/>
                                      <p:to x="80000" y="100000"/>
                                    </p:animScale>
                                    <p:anim by="(#ppt_h/3+#ppt_w*0.1)" calcmode="lin" valueType="num">
                                      <p:cBhvr additive="sum">
                                        <p:cTn id="18" dur="200" decel="100000" autoRev="1" fill="hold">
                                          <p:stCondLst>
                                            <p:cond delay="600"/>
                                          </p:stCondLst>
                                        </p:cTn>
                                        <p:tgtEl>
                                          <p:spTgt spid="4">
                                            <p:txEl>
                                              <p:pRg st="1" end="1"/>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from="(-#ppt_w/2)" to="(#ppt_x)" calcmode="lin" valueType="num">
                                      <p:cBhvr>
                                        <p:cTn id="23" dur="600" fill="hold">
                                          <p:stCondLst>
                                            <p:cond delay="0"/>
                                          </p:stCondLst>
                                        </p:cTn>
                                        <p:tgtEl>
                                          <p:spTgt spid="4">
                                            <p:txEl>
                                              <p:pRg st="2" end="2"/>
                                            </p:txEl>
                                          </p:spTgt>
                                        </p:tgtEl>
                                        <p:attrNameLst>
                                          <p:attrName>ppt_x</p:attrName>
                                        </p:attrNameLst>
                                      </p:cBhvr>
                                    </p:anim>
                                    <p:anim from="0" to="-1.0" calcmode="lin" valueType="num">
                                      <p:cBhvr>
                                        <p:cTn id="24" dur="200" decel="50000" autoRev="1" fill="hold">
                                          <p:stCondLst>
                                            <p:cond delay="600"/>
                                          </p:stCondLst>
                                        </p:cTn>
                                        <p:tgtEl>
                                          <p:spTgt spid="4">
                                            <p:txEl>
                                              <p:pRg st="2" end="2"/>
                                            </p:txEl>
                                          </p:spTgt>
                                        </p:tgtEl>
                                        <p:attrNameLst>
                                          <p:attrName>xshear</p:attrName>
                                        </p:attrNameLst>
                                      </p:cBhvr>
                                    </p:anim>
                                    <p:animScale>
                                      <p:cBhvr>
                                        <p:cTn id="25" dur="200" decel="100000" autoRev="1" fill="hold">
                                          <p:stCondLst>
                                            <p:cond delay="600"/>
                                          </p:stCondLst>
                                        </p:cTn>
                                        <p:tgtEl>
                                          <p:spTgt spid="4">
                                            <p:txEl>
                                              <p:pRg st="2" end="2"/>
                                            </p:txEl>
                                          </p:spTgt>
                                        </p:tgtEl>
                                      </p:cBhvr>
                                      <p:from x="100000" y="100000"/>
                                      <p:to x="80000" y="100000"/>
                                    </p:animScale>
                                    <p:anim by="(#ppt_h/3+#ppt_w*0.1)" calcmode="lin" valueType="num">
                                      <p:cBhvr additive="sum">
                                        <p:cTn id="26" dur="200" decel="100000" autoRev="1" fill="hold">
                                          <p:stCondLst>
                                            <p:cond delay="600"/>
                                          </p:stCondLst>
                                        </p:cTn>
                                        <p:tgtEl>
                                          <p:spTgt spid="4">
                                            <p:txEl>
                                              <p:pRg st="2" end="2"/>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ox(in)">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Rot="1" noChangeArrowheads="1"/>
          </p:cNvSpPr>
          <p:nvPr/>
        </p:nvSpPr>
        <p:spPr bwMode="auto">
          <a:xfrm>
            <a:off x="0" y="0"/>
            <a:ext cx="9144000" cy="1081088"/>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س1:</a:t>
            </a:r>
            <a:r>
              <a:rPr lang="ar-SA" sz="3600">
                <a:solidFill>
                  <a:schemeClr val="tx1"/>
                </a:solidFill>
                <a:effectLst>
                  <a:outerShdw blurRad="38100" dist="38100" dir="2700000" algn="tl">
                    <a:srgbClr val="C0C0C0"/>
                  </a:outerShdw>
                </a:effectLst>
              </a:rPr>
              <a:t> ما المقصود با</a:t>
            </a:r>
            <a:r>
              <a:rPr lang="ar-SA" sz="3600">
                <a:solidFill>
                  <a:schemeClr val="tx2"/>
                </a:solidFill>
                <a:effectLst>
                  <a:outerShdw blurRad="38100" dist="38100" dir="2700000" algn="tl">
                    <a:srgbClr val="C0C0C0"/>
                  </a:outerShdw>
                </a:effectLst>
              </a:rPr>
              <a:t>لمشكلات الاجتماعية</a:t>
            </a:r>
            <a:r>
              <a:rPr lang="en-US" sz="3600" b="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2995" name="Rectangle 3"/>
          <p:cNvSpPr>
            <a:spLocks noRot="1" noChangeArrowheads="1"/>
          </p:cNvSpPr>
          <p:nvPr/>
        </p:nvSpPr>
        <p:spPr bwMode="auto">
          <a:xfrm>
            <a:off x="-180975" y="836613"/>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س2:</a:t>
            </a:r>
            <a:r>
              <a:rPr lang="ar-SA">
                <a:solidFill>
                  <a:schemeClr val="tx2"/>
                </a:solidFill>
                <a:effectLst>
                  <a:outerShdw blurRad="38100" dist="38100" dir="2700000" algn="tl">
                    <a:srgbClr val="C0C0C0"/>
                  </a:outerShdw>
                </a:effectLst>
              </a:rPr>
              <a:t>اشرحي </a:t>
            </a:r>
            <a:r>
              <a:rPr lang="ar-SA" sz="3600">
                <a:solidFill>
                  <a:schemeClr val="tx2"/>
                </a:solidFill>
                <a:effectLst>
                  <a:outerShdw blurRad="38100" dist="38100" dir="2700000" algn="tl">
                    <a:srgbClr val="C0C0C0"/>
                  </a:outerShdw>
                </a:effectLst>
              </a:rPr>
              <a:t>تصنيف المشكلات الاجتماعية</a:t>
            </a:r>
            <a:r>
              <a:rPr lang="ar-SA" sz="4400" b="0">
                <a:solidFill>
                  <a:schemeClr val="tx2"/>
                </a:solidFill>
              </a:rPr>
              <a:t> </a:t>
            </a:r>
            <a:r>
              <a:rPr lang="ar-SA">
                <a:solidFill>
                  <a:schemeClr val="tx1"/>
                </a:solidFill>
                <a:effectLst>
                  <a:outerShdw blurRad="38100" dist="38100" dir="2700000" algn="tl">
                    <a:srgbClr val="C0C0C0"/>
                  </a:outerShdw>
                </a:effectLst>
              </a:rPr>
              <a:t>؟</a:t>
            </a:r>
            <a:endParaRPr lang="en-US">
              <a:solidFill>
                <a:schemeClr val="tx1"/>
              </a:solidFill>
              <a:effectLst>
                <a:outerShdw blurRad="38100" dist="38100" dir="2700000" algn="tl">
                  <a:srgbClr val="C0C0C0"/>
                </a:outerShdw>
              </a:effectLst>
            </a:endParaRPr>
          </a:p>
        </p:txBody>
      </p:sp>
      <p:sp>
        <p:nvSpPr>
          <p:cNvPr id="212996" name="Rectangle 4"/>
          <p:cNvSpPr>
            <a:spLocks noRot="1" noChangeArrowheads="1"/>
          </p:cNvSpPr>
          <p:nvPr/>
        </p:nvSpPr>
        <p:spPr bwMode="auto">
          <a:xfrm>
            <a:off x="-146050" y="1771650"/>
            <a:ext cx="9290050" cy="9366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س3:</a:t>
            </a:r>
            <a:r>
              <a:rPr lang="ar-SA" sz="3600">
                <a:solidFill>
                  <a:schemeClr val="tx1"/>
                </a:solidFill>
                <a:effectLst>
                  <a:outerShdw blurRad="38100" dist="38100" dir="2700000" algn="tl">
                    <a:srgbClr val="C0C0C0"/>
                  </a:outerShdw>
                </a:effectLst>
              </a:rPr>
              <a:t> تكلمي عن ا</a:t>
            </a:r>
            <a:r>
              <a:rPr lang="ar-SA" sz="3600">
                <a:solidFill>
                  <a:schemeClr val="tx2"/>
                </a:solidFill>
                <a:effectLst>
                  <a:outerShdw blurRad="38100" dist="38100" dir="2700000" algn="tl">
                    <a:srgbClr val="C0C0C0"/>
                  </a:outerShdw>
                </a:effectLst>
              </a:rPr>
              <a:t>لمشكلات الاجتماعية من حيث المفهوم </a:t>
            </a:r>
            <a:br>
              <a:rPr lang="ar-SA" sz="3600">
                <a:solidFill>
                  <a:schemeClr val="tx2"/>
                </a:solidFill>
                <a:effectLst>
                  <a:outerShdw blurRad="38100" dist="38100" dir="2700000" algn="tl">
                    <a:srgbClr val="C0C0C0"/>
                  </a:outerShdw>
                </a:effectLst>
              </a:rPr>
            </a:br>
            <a:r>
              <a:rPr lang="ar-SA" sz="3600">
                <a:solidFill>
                  <a:schemeClr val="tx2"/>
                </a:solidFill>
                <a:effectLst>
                  <a:outerShdw blurRad="38100" dist="38100" dir="2700000" algn="tl">
                    <a:srgbClr val="C0C0C0"/>
                  </a:outerShdw>
                </a:effectLst>
              </a:rPr>
              <a:t>      والتصنيف ؟</a:t>
            </a:r>
            <a:endParaRPr lang="en-US" sz="3600">
              <a:solidFill>
                <a:schemeClr val="tx1"/>
              </a:solidFill>
              <a:effectLst>
                <a:outerShdw blurRad="38100" dist="38100" dir="2700000" algn="tl">
                  <a:srgbClr val="C0C0C0"/>
                </a:outerShdw>
              </a:effectLst>
            </a:endParaRPr>
          </a:p>
        </p:txBody>
      </p:sp>
      <p:sp>
        <p:nvSpPr>
          <p:cNvPr id="212997" name="Rectangle 5"/>
          <p:cNvSpPr>
            <a:spLocks noRot="1" noChangeArrowheads="1"/>
          </p:cNvSpPr>
          <p:nvPr/>
        </p:nvSpPr>
        <p:spPr bwMode="auto">
          <a:xfrm>
            <a:off x="0" y="2563813"/>
            <a:ext cx="9324975" cy="1370012"/>
          </a:xfrm>
          <a:prstGeom prst="rect">
            <a:avLst/>
          </a:prstGeom>
          <a:noFill/>
          <a:ln w="9525">
            <a:noFill/>
            <a:miter lim="800000"/>
            <a:headEnd/>
            <a:tailEnd/>
          </a:ln>
          <a:effectLst/>
        </p:spPr>
        <p:txBody>
          <a:bodyPr anchor="ctr"/>
          <a:lstStyle/>
          <a:p>
            <a:pPr algn="r">
              <a:defRPr/>
            </a:pPr>
            <a:r>
              <a:rPr lang="ar-SA" sz="4400"/>
              <a:t> </a:t>
            </a:r>
            <a:r>
              <a:rPr lang="ar-SA" sz="3600">
                <a:effectLst>
                  <a:outerShdw blurRad="38100" dist="38100" dir="2700000" algn="tl">
                    <a:srgbClr val="C0C0C0"/>
                  </a:outerShdw>
                </a:effectLst>
              </a:rPr>
              <a:t>س4:</a:t>
            </a:r>
            <a:r>
              <a:rPr lang="ar-SA" sz="3600">
                <a:solidFill>
                  <a:schemeClr val="tx1"/>
                </a:solidFill>
              </a:rPr>
              <a:t> </a:t>
            </a:r>
            <a:r>
              <a:rPr lang="ar-SA" sz="3600">
                <a:solidFill>
                  <a:schemeClr val="tx1"/>
                </a:solidFill>
                <a:effectLst>
                  <a:outerShdw blurRad="38100" dist="38100" dir="2700000" algn="tl">
                    <a:srgbClr val="C0C0C0"/>
                  </a:outerShdw>
                </a:effectLst>
              </a:rPr>
              <a:t>اذكري ت</a:t>
            </a:r>
            <a:r>
              <a:rPr lang="ar-SA" sz="3600">
                <a:solidFill>
                  <a:schemeClr val="tx2"/>
                </a:solidFill>
                <a:effectLst>
                  <a:outerShdw blurRad="38100" dist="38100" dir="2700000" algn="tl">
                    <a:srgbClr val="C0C0C0"/>
                  </a:outerShdw>
                </a:effectLst>
              </a:rPr>
              <a:t>صنيف " انكلز " ( </a:t>
            </a:r>
            <a:r>
              <a:rPr lang="en-US" sz="3600">
                <a:solidFill>
                  <a:schemeClr val="tx2"/>
                </a:solidFill>
                <a:effectLst>
                  <a:outerShdw blurRad="38100" dist="38100" dir="2700000" algn="tl">
                    <a:srgbClr val="C0C0C0"/>
                  </a:outerShdw>
                </a:effectLst>
              </a:rPr>
              <a:t>A . Inkeles</a:t>
            </a:r>
            <a:r>
              <a:rPr lang="ar-SA" sz="3600">
                <a:solidFill>
                  <a:schemeClr val="tx2"/>
                </a:solidFill>
                <a:effectLst>
                  <a:outerShdw blurRad="38100" dist="38100" dir="2700000" algn="tl">
                    <a:srgbClr val="C0C0C0"/>
                  </a:outerShdw>
                </a:effectLst>
              </a:rPr>
              <a:t>) للمشكلات</a:t>
            </a:r>
            <a:br>
              <a:rPr lang="ar-SA" sz="3600">
                <a:solidFill>
                  <a:schemeClr val="tx2"/>
                </a:solidFill>
                <a:effectLst>
                  <a:outerShdw blurRad="38100" dist="38100" dir="2700000" algn="tl">
                    <a:srgbClr val="C0C0C0"/>
                  </a:outerShdw>
                </a:effectLst>
              </a:rPr>
            </a:br>
            <a:r>
              <a:rPr lang="ar-SA" sz="3600">
                <a:solidFill>
                  <a:schemeClr val="tx2"/>
                </a:solidFill>
                <a:effectLst>
                  <a:outerShdw blurRad="38100" dist="38100" dir="2700000" algn="tl">
                    <a:srgbClr val="C0C0C0"/>
                  </a:outerShdw>
                </a:effectLst>
              </a:rPr>
              <a:t>        الاجتماعية</a:t>
            </a:r>
            <a:r>
              <a:rPr lang="ar-SA" sz="3600" b="0">
                <a:solidFill>
                  <a:schemeClr val="tx2"/>
                </a:solidFill>
              </a:rPr>
              <a:t> </a:t>
            </a:r>
            <a:r>
              <a:rPr lang="ar-SA" sz="3600">
                <a:solidFill>
                  <a:schemeClr val="tx2"/>
                </a:solidFill>
                <a:effectLst>
                  <a:outerShdw blurRad="38100" dist="38100" dir="2700000" algn="tl">
                    <a:srgbClr val="C0C0C0"/>
                  </a:outerShdw>
                </a:effectLst>
              </a:rPr>
              <a:t> ؟</a:t>
            </a:r>
            <a:endParaRPr lang="en-US" sz="3600">
              <a:solidFill>
                <a:schemeClr val="tx2"/>
              </a:solidFill>
              <a:effectLst>
                <a:outerShdw blurRad="38100" dist="38100" dir="2700000" algn="tl">
                  <a:srgbClr val="C0C0C0"/>
                </a:outerShdw>
              </a:effectLst>
            </a:endParaRPr>
          </a:p>
        </p:txBody>
      </p:sp>
      <p:sp>
        <p:nvSpPr>
          <p:cNvPr id="212998" name="Rectangle 6"/>
          <p:cNvSpPr>
            <a:spLocks noRot="1" noChangeArrowheads="1"/>
          </p:cNvSpPr>
          <p:nvPr/>
        </p:nvSpPr>
        <p:spPr bwMode="auto">
          <a:xfrm>
            <a:off x="0" y="3644900"/>
            <a:ext cx="9144000" cy="865188"/>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س5:</a:t>
            </a:r>
            <a:r>
              <a:rPr lang="ar-SA" sz="3600">
                <a:solidFill>
                  <a:schemeClr val="tx1"/>
                </a:solidFill>
                <a:effectLst>
                  <a:outerShdw blurRad="38100" dist="38100" dir="2700000" algn="tl">
                    <a:srgbClr val="C0C0C0"/>
                  </a:outerShdw>
                </a:effectLst>
              </a:rPr>
              <a:t>اذكري علاقة ا</a:t>
            </a:r>
            <a:r>
              <a:rPr lang="ar-SA" sz="3600">
                <a:solidFill>
                  <a:schemeClr val="tx2"/>
                </a:solidFill>
                <a:effectLst>
                  <a:outerShdw blurRad="38100" dist="38100" dir="2700000" algn="tl">
                    <a:srgbClr val="C0C0C0"/>
                  </a:outerShdw>
                </a:effectLst>
              </a:rPr>
              <a:t>لمشكلات الاجتماعية بالتغير الاجتماعي</a:t>
            </a:r>
            <a:r>
              <a:rPr lang="en-US" sz="3600" b="0">
                <a:solidFill>
                  <a:schemeClr val="tx2"/>
                </a:solidFill>
                <a:effectLst>
                  <a:outerShdw blurRad="38100" dist="38100" dir="2700000" algn="tl">
                    <a:srgbClr val="C0C0C0"/>
                  </a:outerShdw>
                </a:effectLst>
              </a:rPr>
              <a:t> </a:t>
            </a:r>
            <a:r>
              <a:rPr lang="ar-SA" sz="3600">
                <a:solidFill>
                  <a:schemeClr val="tx1"/>
                </a:solidFill>
                <a:effectLst>
                  <a:outerShdw blurRad="38100" dist="38100" dir="2700000" algn="tl">
                    <a:srgbClr val="C0C0C0"/>
                  </a:outerShdw>
                </a:effectLst>
              </a:rPr>
              <a:t>؟</a:t>
            </a:r>
            <a:endParaRPr lang="en-US" sz="3600">
              <a:solidFill>
                <a:schemeClr val="tx1"/>
              </a:solidFill>
              <a:effectLst>
                <a:outerShdw blurRad="38100" dist="38100" dir="2700000" algn="tl">
                  <a:srgbClr val="C0C0C0"/>
                </a:outerShdw>
              </a:effectLst>
            </a:endParaRPr>
          </a:p>
        </p:txBody>
      </p:sp>
      <p:sp>
        <p:nvSpPr>
          <p:cNvPr id="212999" name="Rectangle 7"/>
          <p:cNvSpPr>
            <a:spLocks noRot="1" noChangeArrowheads="1"/>
          </p:cNvSpPr>
          <p:nvPr/>
        </p:nvSpPr>
        <p:spPr bwMode="auto">
          <a:xfrm>
            <a:off x="-180975" y="4292600"/>
            <a:ext cx="9324975" cy="720725"/>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س6: </a:t>
            </a:r>
            <a:r>
              <a:rPr lang="ar-SA">
                <a:solidFill>
                  <a:schemeClr val="tx2"/>
                </a:solidFill>
                <a:effectLst>
                  <a:outerShdw blurRad="38100" dist="38100" dir="2700000" algn="tl">
                    <a:srgbClr val="C0C0C0"/>
                  </a:outerShdw>
                </a:effectLst>
              </a:rPr>
              <a:t>اشرحي </a:t>
            </a:r>
            <a:r>
              <a:rPr lang="ar-SA" sz="3600">
                <a:solidFill>
                  <a:schemeClr val="tx2"/>
                </a:solidFill>
                <a:effectLst>
                  <a:outerShdw blurRad="38100" dist="38100" dir="2700000" algn="tl">
                    <a:srgbClr val="C0C0C0"/>
                  </a:outerShdw>
                </a:effectLst>
              </a:rPr>
              <a:t>أسباب المشكلات الاجتماعية</a:t>
            </a:r>
            <a:r>
              <a:rPr lang="ar-SA" sz="4400" b="0">
                <a:solidFill>
                  <a:schemeClr val="tx2"/>
                </a:solidFill>
              </a:rPr>
              <a:t> </a:t>
            </a:r>
            <a:r>
              <a:rPr lang="ar-SA">
                <a:solidFill>
                  <a:schemeClr val="tx1"/>
                </a:solidFill>
                <a:effectLst>
                  <a:outerShdw blurRad="38100" dist="38100" dir="2700000" algn="tl">
                    <a:srgbClr val="C0C0C0"/>
                  </a:outerShdw>
                </a:effectLst>
              </a:rPr>
              <a:t>؟</a:t>
            </a:r>
            <a:endParaRPr lang="en-US">
              <a:solidFill>
                <a:schemeClr val="tx1"/>
              </a:solidFill>
              <a:effectLst>
                <a:outerShdw blurRad="38100" dist="38100" dir="2700000" algn="tl">
                  <a:srgbClr val="C0C0C0"/>
                </a:outerShdw>
              </a:effectLst>
            </a:endParaRPr>
          </a:p>
        </p:txBody>
      </p:sp>
      <p:sp>
        <p:nvSpPr>
          <p:cNvPr id="213000" name="Rectangle 8"/>
          <p:cNvSpPr>
            <a:spLocks noRot="1" noChangeArrowheads="1"/>
          </p:cNvSpPr>
          <p:nvPr/>
        </p:nvSpPr>
        <p:spPr bwMode="auto">
          <a:xfrm>
            <a:off x="-107950" y="5157788"/>
            <a:ext cx="9290050" cy="1512887"/>
          </a:xfrm>
          <a:prstGeom prst="rect">
            <a:avLst/>
          </a:prstGeom>
          <a:noFill/>
          <a:ln w="9525">
            <a:noFill/>
            <a:miter lim="800000"/>
            <a:headEnd/>
            <a:tailEnd/>
          </a:ln>
          <a:effectLst/>
        </p:spPr>
        <p:txBody>
          <a:bodyPr anchor="ctr"/>
          <a:lstStyle/>
          <a:p>
            <a:pPr algn="r">
              <a:defRPr/>
            </a:pPr>
            <a:r>
              <a:rPr lang="ar-SA" sz="3600">
                <a:effectLst>
                  <a:outerShdw blurRad="38100" dist="38100" dir="2700000" algn="tl">
                    <a:srgbClr val="C0C0C0"/>
                  </a:outerShdw>
                </a:effectLst>
              </a:rPr>
              <a:t>س7:</a:t>
            </a:r>
            <a:r>
              <a:rPr lang="ar-SA" sz="3600">
                <a:solidFill>
                  <a:schemeClr val="tx1"/>
                </a:solidFill>
                <a:effectLst>
                  <a:outerShdw blurRad="38100" dist="38100" dir="2700000" algn="tl">
                    <a:srgbClr val="C0C0C0"/>
                  </a:outerShdw>
                </a:effectLst>
              </a:rPr>
              <a:t> تكلمي عن العوامل التي ترجع لها ا</a:t>
            </a:r>
            <a:r>
              <a:rPr lang="ar-SA" sz="3600">
                <a:solidFill>
                  <a:schemeClr val="tx2"/>
                </a:solidFill>
                <a:effectLst>
                  <a:outerShdw blurRad="38100" dist="38100" dir="2700000" algn="tl">
                    <a:srgbClr val="C0C0C0"/>
                  </a:outerShdw>
                </a:effectLst>
              </a:rPr>
              <a:t>لمشكلات الاجتماعية </a:t>
            </a:r>
            <a:br>
              <a:rPr lang="ar-SA" sz="3600">
                <a:solidFill>
                  <a:schemeClr val="tx2"/>
                </a:solidFill>
                <a:effectLst>
                  <a:outerShdw blurRad="38100" dist="38100" dir="2700000" algn="tl">
                    <a:srgbClr val="C0C0C0"/>
                  </a:outerShdw>
                </a:effectLst>
              </a:rPr>
            </a:br>
            <a:r>
              <a:rPr lang="ar-SA" sz="3600">
                <a:solidFill>
                  <a:schemeClr val="tx2"/>
                </a:solidFill>
                <a:effectLst>
                  <a:outerShdw blurRad="38100" dist="38100" dir="2700000" algn="tl">
                    <a:srgbClr val="C0C0C0"/>
                  </a:outerShdw>
                </a:effectLst>
              </a:rPr>
              <a:t>       عند " مافيس بيسانز " ( </a:t>
            </a:r>
            <a:r>
              <a:rPr lang="en-US" sz="3600">
                <a:solidFill>
                  <a:schemeClr val="tx2"/>
                </a:solidFill>
                <a:effectLst>
                  <a:outerShdw blurRad="38100" dist="38100" dir="2700000" algn="tl">
                    <a:srgbClr val="C0C0C0"/>
                  </a:outerShdw>
                </a:effectLst>
              </a:rPr>
              <a:t>Mavis H . Biesanz</a:t>
            </a:r>
            <a:r>
              <a:rPr lang="ar-SA" sz="3600">
                <a:solidFill>
                  <a:schemeClr val="tx2"/>
                </a:solidFill>
                <a:effectLst>
                  <a:outerShdw blurRad="38100" dist="38100" dir="2700000" algn="tl">
                    <a:srgbClr val="C0C0C0"/>
                  </a:outerShdw>
                </a:effectLst>
              </a:rPr>
              <a:t> )</a:t>
            </a:r>
            <a:br>
              <a:rPr lang="ar-SA" sz="3600">
                <a:solidFill>
                  <a:schemeClr val="tx2"/>
                </a:solidFill>
                <a:effectLst>
                  <a:outerShdw blurRad="38100" dist="38100" dir="2700000" algn="tl">
                    <a:srgbClr val="C0C0C0"/>
                  </a:outerShdw>
                </a:effectLst>
              </a:rPr>
            </a:br>
            <a:r>
              <a:rPr lang="ar-SA" sz="3600">
                <a:solidFill>
                  <a:schemeClr val="tx2"/>
                </a:solidFill>
                <a:effectLst>
                  <a:outerShdw blurRad="38100" dist="38100" dir="2700000" algn="tl">
                    <a:srgbClr val="C0C0C0"/>
                  </a:outerShdw>
                </a:effectLst>
              </a:rPr>
              <a:t>      و " جون بيسانز " ( </a:t>
            </a:r>
            <a:r>
              <a:rPr lang="en-US" sz="3600">
                <a:solidFill>
                  <a:schemeClr val="tx2"/>
                </a:solidFill>
                <a:effectLst>
                  <a:outerShdw blurRad="38100" dist="38100" dir="2700000" algn="tl">
                    <a:srgbClr val="C0C0C0"/>
                  </a:outerShdw>
                </a:effectLst>
              </a:rPr>
              <a:t>John Bisanz</a:t>
            </a:r>
            <a:r>
              <a:rPr lang="ar-SA" sz="3600">
                <a:solidFill>
                  <a:schemeClr val="tx2"/>
                </a:solidFill>
                <a:effectLst>
                  <a:outerShdw blurRad="38100" dist="38100" dir="2700000" algn="tl">
                    <a:srgbClr val="C0C0C0"/>
                  </a:outerShdw>
                </a:effectLst>
              </a:rPr>
              <a:t> )</a:t>
            </a:r>
            <a:r>
              <a:rPr lang="ar-SA" sz="4400" b="0">
                <a:solidFill>
                  <a:schemeClr val="tx2"/>
                </a:solidFill>
              </a:rPr>
              <a:t> </a:t>
            </a:r>
            <a:r>
              <a:rPr lang="ar-SA" sz="3600">
                <a:solidFill>
                  <a:schemeClr val="tx2"/>
                </a:solidFill>
                <a:effectLst>
                  <a:outerShdw blurRad="38100" dist="38100" dir="2700000" algn="tl">
                    <a:srgbClr val="C0C0C0"/>
                  </a:outerShdw>
                </a:effectLst>
              </a:rPr>
              <a:t>؟</a:t>
            </a:r>
            <a:endParaRPr lang="en-US" sz="3600">
              <a:solidFill>
                <a:schemeClr val="tx2"/>
              </a:solidFill>
              <a:effectLst>
                <a:outerShdw blurRad="38100" dist="38100" dir="2700000" algn="tl">
                  <a:srgbClr val="C0C0C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12994">
                                            <p:txEl>
                                              <p:pRg st="0" end="0"/>
                                            </p:txEl>
                                          </p:spTgt>
                                        </p:tgtEl>
                                        <p:attrNameLst>
                                          <p:attrName>style.visibility</p:attrName>
                                        </p:attrNameLst>
                                      </p:cBhvr>
                                      <p:to>
                                        <p:strVal val="visible"/>
                                      </p:to>
                                    </p:set>
                                    <p:animEffect transition="in" filter="box(in)">
                                      <p:cBhvr>
                                        <p:cTn id="7" dur="500"/>
                                        <p:tgtEl>
                                          <p:spTgt spid="2129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12995">
                                            <p:txEl>
                                              <p:pRg st="0" end="0"/>
                                            </p:txEl>
                                          </p:spTgt>
                                        </p:tgtEl>
                                        <p:attrNameLst>
                                          <p:attrName>style.visibility</p:attrName>
                                        </p:attrNameLst>
                                      </p:cBhvr>
                                      <p:to>
                                        <p:strVal val="visible"/>
                                      </p:to>
                                    </p:set>
                                    <p:animEffect transition="in" filter="box(in)">
                                      <p:cBhvr>
                                        <p:cTn id="12" dur="500"/>
                                        <p:tgtEl>
                                          <p:spTgt spid="2129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12996">
                                            <p:txEl>
                                              <p:pRg st="0" end="0"/>
                                            </p:txEl>
                                          </p:spTgt>
                                        </p:tgtEl>
                                        <p:attrNameLst>
                                          <p:attrName>style.visibility</p:attrName>
                                        </p:attrNameLst>
                                      </p:cBhvr>
                                      <p:to>
                                        <p:strVal val="visible"/>
                                      </p:to>
                                    </p:set>
                                    <p:animEffect transition="in" filter="box(in)">
                                      <p:cBhvr>
                                        <p:cTn id="17" dur="500"/>
                                        <p:tgtEl>
                                          <p:spTgt spid="21299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12997"/>
                                        </p:tgtEl>
                                        <p:attrNameLst>
                                          <p:attrName>style.visibility</p:attrName>
                                        </p:attrNameLst>
                                      </p:cBhvr>
                                      <p:to>
                                        <p:strVal val="visible"/>
                                      </p:to>
                                    </p:set>
                                    <p:animEffect transition="in" filter="box(in)">
                                      <p:cBhvr>
                                        <p:cTn id="22" dur="500"/>
                                        <p:tgtEl>
                                          <p:spTgt spid="21299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12998">
                                            <p:txEl>
                                              <p:pRg st="0" end="0"/>
                                            </p:txEl>
                                          </p:spTgt>
                                        </p:tgtEl>
                                        <p:attrNameLst>
                                          <p:attrName>style.visibility</p:attrName>
                                        </p:attrNameLst>
                                      </p:cBhvr>
                                      <p:to>
                                        <p:strVal val="visible"/>
                                      </p:to>
                                    </p:set>
                                    <p:animEffect transition="in" filter="box(in)">
                                      <p:cBhvr>
                                        <p:cTn id="27" dur="500"/>
                                        <p:tgtEl>
                                          <p:spTgt spid="21299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12999">
                                            <p:txEl>
                                              <p:pRg st="0" end="0"/>
                                            </p:txEl>
                                          </p:spTgt>
                                        </p:tgtEl>
                                        <p:attrNameLst>
                                          <p:attrName>style.visibility</p:attrName>
                                        </p:attrNameLst>
                                      </p:cBhvr>
                                      <p:to>
                                        <p:strVal val="visible"/>
                                      </p:to>
                                    </p:set>
                                    <p:animEffect transition="in" filter="box(in)">
                                      <p:cBhvr>
                                        <p:cTn id="32" dur="500"/>
                                        <p:tgtEl>
                                          <p:spTgt spid="21299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13000">
                                            <p:txEl>
                                              <p:pRg st="0" end="0"/>
                                            </p:txEl>
                                          </p:spTgt>
                                        </p:tgtEl>
                                        <p:attrNameLst>
                                          <p:attrName>style.visibility</p:attrName>
                                        </p:attrNameLst>
                                      </p:cBhvr>
                                      <p:to>
                                        <p:strVal val="visible"/>
                                      </p:to>
                                    </p:set>
                                    <p:animEffect transition="in" filter="box(in)">
                                      <p:cBhvr>
                                        <p:cTn id="37" dur="500"/>
                                        <p:tgtEl>
                                          <p:spTgt spid="21300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build="allAtOnce"/>
      <p:bldP spid="212995" grpId="0" build="allAtOnce"/>
      <p:bldP spid="212996" grpId="0" build="allAtOnce"/>
      <p:bldP spid="212997" grpId="0"/>
      <p:bldP spid="212998" grpId="0" build="allAtOnce"/>
      <p:bldP spid="212999" grpId="0" build="allAtOnce"/>
      <p:bldP spid="213000" grpId="0" build="allAtOnce"/>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214554"/>
            <a:ext cx="8229600" cy="2714644"/>
          </a:xfrm>
        </p:spPr>
        <p:txBody>
          <a:bodyPr>
            <a:normAutofit/>
          </a:bodyPr>
          <a:lstStyle/>
          <a:p>
            <a:r>
              <a:rPr lang="ar-SA" dirty="0" smtClean="0"/>
              <a:t> </a:t>
            </a:r>
            <a:r>
              <a:rPr lang="ar-SA" dirty="0" err="1" smtClean="0"/>
              <a:t>عساكم</a:t>
            </a:r>
            <a:r>
              <a:rPr lang="ar-SA" dirty="0" smtClean="0"/>
              <a:t> على القوه ولا تنسوني من دعواتكم </a:t>
            </a:r>
            <a:br>
              <a:rPr lang="ar-SA" dirty="0" smtClean="0"/>
            </a:br>
            <a:r>
              <a:rPr lang="ar-SA" dirty="0" err="1" smtClean="0"/>
              <a:t>ساره</a:t>
            </a:r>
            <a:r>
              <a:rPr lang="ar-SA" dirty="0" smtClean="0"/>
              <a:t> </a:t>
            </a:r>
            <a:r>
              <a:rPr lang="ar-SA" dirty="0" err="1" smtClean="0"/>
              <a:t>الدوسري</a:t>
            </a:r>
            <a:r>
              <a:rPr lang="ar-SA" dirty="0" smtClean="0"/>
              <a:t> </a:t>
            </a:r>
            <a:br>
              <a:rPr lang="ar-SA" dirty="0" smtClean="0"/>
            </a:br>
            <a:r>
              <a:rPr lang="ar-SA" dirty="0" smtClean="0"/>
              <a:t>( نداء </a:t>
            </a:r>
            <a:r>
              <a:rPr lang="ar-SA" dirty="0" smtClean="0"/>
              <a:t>الصباح </a:t>
            </a:r>
            <a:r>
              <a:rPr lang="ar-SA" dirty="0" smtClean="0"/>
              <a:t>)</a:t>
            </a:r>
            <a:endParaRPr lang="ar-SA" dirty="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3740</Words>
  <PresentationFormat>عرض على الشاشة (3:4)‏</PresentationFormat>
  <Paragraphs>410</Paragraphs>
  <Slides>83</Slides>
  <Notes>0</Notes>
  <HiddenSlides>0</HiddenSlides>
  <MMClips>0</MMClips>
  <ScaleCrop>false</ScaleCrop>
  <HeadingPairs>
    <vt:vector size="4" baseType="variant">
      <vt:variant>
        <vt:lpstr>سمة</vt:lpstr>
      </vt:variant>
      <vt:variant>
        <vt:i4>1</vt:i4>
      </vt:variant>
      <vt:variant>
        <vt:lpstr>عناوين الشرائح</vt:lpstr>
      </vt:variant>
      <vt:variant>
        <vt:i4>83</vt:i4>
      </vt:variant>
    </vt:vector>
  </HeadingPairs>
  <TitlesOfParts>
    <vt:vector size="84"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قسم العالم” سوروكين ” علم الاجتماع إلى</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lpstr>الشريحة 54</vt:lpstr>
      <vt:lpstr>الشريحة 55</vt:lpstr>
      <vt:lpstr>الشريحة 56</vt:lpstr>
      <vt:lpstr>الشريحة 57</vt:lpstr>
      <vt:lpstr>الشريحة 58</vt:lpstr>
      <vt:lpstr>الشريحة 59</vt:lpstr>
      <vt:lpstr>الشريحة 60</vt:lpstr>
      <vt:lpstr>الشريحة 61</vt:lpstr>
      <vt:lpstr>الشريحة 62</vt:lpstr>
      <vt:lpstr>الشريحة 63</vt:lpstr>
      <vt:lpstr>الشريحة 64</vt:lpstr>
      <vt:lpstr>الشريحة 65</vt:lpstr>
      <vt:lpstr>الشريحة 66</vt:lpstr>
      <vt:lpstr>الشريحة 67</vt:lpstr>
      <vt:lpstr>الشريحة 68</vt:lpstr>
      <vt:lpstr>الشريحة 69</vt:lpstr>
      <vt:lpstr>الشريحة 70</vt:lpstr>
      <vt:lpstr>الشريحة 71</vt:lpstr>
      <vt:lpstr>الشريحة 72</vt:lpstr>
      <vt:lpstr>الشريحة 73</vt:lpstr>
      <vt:lpstr>الشريحة 74</vt:lpstr>
      <vt:lpstr>الشريحة 75</vt:lpstr>
      <vt:lpstr>الشريحة 76</vt:lpstr>
      <vt:lpstr>الشريحة 77</vt:lpstr>
      <vt:lpstr>الشريحة 78</vt:lpstr>
      <vt:lpstr>الشريحة 79</vt:lpstr>
      <vt:lpstr>الشريحة 80</vt:lpstr>
      <vt:lpstr>الشريحة 81</vt:lpstr>
      <vt:lpstr>الشريحة 82</vt:lpstr>
      <vt:lpstr> عساكم على القوه ولا تنسوني من دعواتكم  ساره الدوسري  ( نداء الصباح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12</cp:revision>
  <dcterms:created xsi:type="dcterms:W3CDTF">2013-05-27T21:46:31Z</dcterms:created>
  <dcterms:modified xsi:type="dcterms:W3CDTF">2013-05-27T22:50:20Z</dcterms:modified>
</cp:coreProperties>
</file>