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2"/>
  </p:notesMasterIdLst>
  <p:sldIdLst>
    <p:sldId id="276" r:id="rId2"/>
    <p:sldId id="309" r:id="rId3"/>
    <p:sldId id="307" r:id="rId4"/>
    <p:sldId id="283" r:id="rId5"/>
    <p:sldId id="306" r:id="rId6"/>
    <p:sldId id="308" r:id="rId7"/>
    <p:sldId id="305" r:id="rId8"/>
    <p:sldId id="304" r:id="rId9"/>
    <p:sldId id="310" r:id="rId10"/>
    <p:sldId id="311" r:id="rId11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87298" autoAdjust="0"/>
  </p:normalViewPr>
  <p:slideViewPr>
    <p:cSldViewPr>
      <p:cViewPr>
        <p:scale>
          <a:sx n="120" d="100"/>
          <a:sy n="120" d="100"/>
        </p:scale>
        <p:origin x="-1296" y="12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10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30/07/1434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857232"/>
            <a:ext cx="6820272" cy="165618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3300"/>
                </a:solidFill>
                <a:latin typeface="Constantia" pitchFamily="18" charset="0"/>
              </a:rPr>
              <a:t> </a:t>
            </a: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> </a:t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>Lecture 1</a:t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err="1" smtClean="0">
                <a:solidFill>
                  <a:srgbClr val="FF3300"/>
                </a:solidFill>
                <a:latin typeface="Constantia" pitchFamily="18" charset="0"/>
              </a:rPr>
              <a:t>Psychlinguistics</a:t>
            </a: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err="1" smtClean="0">
                <a:solidFill>
                  <a:srgbClr val="FF3300"/>
                </a:solidFill>
                <a:latin typeface="Constantia" pitchFamily="18" charset="0"/>
              </a:rPr>
              <a:t>Overwiew</a:t>
            </a:r>
            <a:endParaRPr lang="ar-SA" sz="4000" dirty="0">
              <a:solidFill>
                <a:srgbClr val="FF3300"/>
              </a:solidFill>
              <a:latin typeface="Constant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66A-598B-4216-A8C2-9EF3E62877FE}" type="slidenum">
              <a:rPr lang="ar-SA"/>
              <a:pPr>
                <a:defRPr/>
              </a:pPr>
              <a:t>1</a:t>
            </a:fld>
            <a:endParaRPr lang="ar-S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3553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chemeClr val="accent1"/>
                </a:solidFill>
                <a:latin typeface="Constantia" pitchFamily="18" charset="0"/>
              </a:rPr>
              <a:t>Prepared by: Laila al-Hasan</a:t>
            </a:r>
            <a:endParaRPr lang="ar-SA" sz="2400" b="1" dirty="0">
              <a:solidFill>
                <a:schemeClr val="accent1"/>
              </a:solidFill>
              <a:latin typeface="Constantia" pitchFamily="18" charset="0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ww.mpi.nl/news/news-archive/26-million-for-neurolinguistics-research/image_thumb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820670"/>
            <a:ext cx="2500330" cy="18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Psycholinguistics</a:t>
            </a: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457200" indent="-457200" algn="just" rtl="0" eaLnBrk="1" hangingPunct="1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Definitions</a:t>
            </a:r>
          </a:p>
          <a:p>
            <a:pPr marL="457200" indent="-457200" algn="just" rtl="0" eaLnBrk="1" hangingPunct="1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Branches and Goals</a:t>
            </a:r>
          </a:p>
          <a:p>
            <a:pPr marL="457200" indent="-457200" algn="just" rtl="0" eaLnBrk="1" hangingPunct="1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Language Processing</a:t>
            </a:r>
          </a:p>
          <a:p>
            <a:pPr marL="457200" indent="-457200" algn="just" rtl="0" eaLnBrk="1" hangingPunct="1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Language Acquisition</a:t>
            </a:r>
          </a:p>
          <a:p>
            <a:pPr marL="457200" indent="-457200" algn="just" rtl="0" eaLnBrk="1" hangingPunct="1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Neurolinguistics</a:t>
            </a:r>
          </a:p>
          <a:p>
            <a:pPr marL="457200" indent="-457200" algn="just" rtl="0" eaLnBrk="1" hangingPunct="1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457200" indent="-457200" algn="just" rtl="0" eaLnBrk="1" hangingPunct="1">
              <a:lnSpc>
                <a:spcPct val="150000"/>
              </a:lnSpc>
              <a:buFont typeface="+mj-lt"/>
              <a:buAutoNum type="arabicPeriod"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457200" indent="-457200" algn="just" rtl="0" eaLnBrk="1" hangingPunct="1">
              <a:lnSpc>
                <a:spcPct val="150000"/>
              </a:lnSpc>
              <a:buFont typeface="+mj-lt"/>
              <a:buAutoNum type="arabicPeriod"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6" y="1714488"/>
            <a:ext cx="7643866" cy="3786214"/>
          </a:xfrm>
        </p:spPr>
        <p:txBody>
          <a:bodyPr/>
          <a:lstStyle/>
          <a:p>
            <a:pPr algn="l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                 Psychology                            Linguistics </a:t>
            </a:r>
          </a:p>
          <a:p>
            <a:pPr algn="l" rtl="0">
              <a:lnSpc>
                <a:spcPct val="150000"/>
              </a:lnSpc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                                  Psycholinguistics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3300"/>
                </a:solidFill>
                <a:ea typeface="+mj-ea"/>
                <a:cs typeface="Traditional Arabic" pitchFamily="18" charset="-78"/>
              </a:rPr>
              <a:t>Definitions</a:t>
            </a:r>
          </a:p>
          <a:p>
            <a:pPr algn="ctr">
              <a:defRPr/>
            </a:pPr>
            <a:endParaRPr lang="en-GB" sz="2400" b="1" dirty="0" smtClean="0">
              <a:solidFill>
                <a:schemeClr val="accent1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chemeClr val="accent1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chemeClr val="accent1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chemeClr val="accent1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chemeClr val="accent1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chemeClr val="accent1"/>
              </a:solidFill>
              <a:ea typeface="+mj-ea"/>
              <a:cs typeface="Traditional Arabic" pitchFamily="18" charset="-78"/>
            </a:endParaRPr>
          </a:p>
        </p:txBody>
      </p:sp>
      <p:pic>
        <p:nvPicPr>
          <p:cNvPr id="8" name="Picture 7" descr="https://encrypted-tbn0.gstatic.com/images?q=tbn:ANd9GcStxtKqPIaTfFsO1nkhrtTPbbdlv6wfwEIqNQcAXEasNRaOS50-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571744"/>
            <a:ext cx="1425896" cy="14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linguistics.wfu.edu/spkwave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571744"/>
            <a:ext cx="142876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42910" y="2143116"/>
            <a:ext cx="7929618" cy="3786214"/>
          </a:xfrm>
        </p:spPr>
        <p:txBody>
          <a:bodyPr/>
          <a:lstStyle/>
          <a:p>
            <a:pPr algn="ctr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3300"/>
                </a:solidFill>
                <a:latin typeface="Constantia" pitchFamily="18" charset="0"/>
              </a:rPr>
              <a:t>Psycholinguistics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Sociolinguistics       Historical linguistics     Computational Linguistics </a:t>
            </a:r>
          </a:p>
          <a:p>
            <a:pPr algn="ctr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3300"/>
                </a:solidFill>
                <a:latin typeface="Constantia" pitchFamily="18" charset="0"/>
                <a:cs typeface="Majalla UI"/>
              </a:rPr>
              <a:t>Linguistics</a:t>
            </a:r>
          </a:p>
          <a:p>
            <a:pPr algn="ctr" rtl="0">
              <a:lnSpc>
                <a:spcPct val="150000"/>
              </a:lnSpc>
              <a:buNone/>
            </a:pPr>
            <a:endParaRPr lang="en-US" sz="2000" dirty="0" smtClean="0">
              <a:solidFill>
                <a:srgbClr val="FF3300"/>
              </a:solidFill>
              <a:latin typeface="Constantia" pitchFamily="18" charset="0"/>
              <a:cs typeface="Majalla UI"/>
            </a:endParaRPr>
          </a:p>
          <a:p>
            <a:pPr algn="ctr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algn="l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Phonetics                              Morphology                        Semantics</a:t>
            </a:r>
          </a:p>
          <a:p>
            <a:pPr algn="l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Phonology                            Syntax                                   Pragmatics</a:t>
            </a:r>
          </a:p>
          <a:p>
            <a:pPr algn="l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algn="l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3300"/>
                </a:solidFill>
                <a:ea typeface="+mj-ea"/>
                <a:cs typeface="Traditional Arabic" pitchFamily="18" charset="-78"/>
              </a:rPr>
              <a:t>Linguistics </a:t>
            </a:r>
          </a:p>
        </p:txBody>
      </p:sp>
      <p:pic>
        <p:nvPicPr>
          <p:cNvPr id="9" name="Picture 8" descr="https://encrypted-tbn3.gstatic.com/images?q=tbn:ANd9GcS8CC_vTnRZAEUXDRpp9mAoQpILNuT27XQ07kXb5L1ihtS8YI8t_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071942"/>
            <a:ext cx="7858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webspace.ship.edu/cgboer/300px-Cgisf-tgg.svg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4000504"/>
            <a:ext cx="1143008" cy="6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blog.vanharen.net/wp-content/uploads/2013/03/Fig-2-Semantic-Triangl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000504"/>
            <a:ext cx="107157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 rot="10800000" flipV="1">
            <a:off x="1785918" y="3714752"/>
            <a:ext cx="2000264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357686" y="3857628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500694" y="3714752"/>
            <a:ext cx="1071570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33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3300"/>
                </a:solidFill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3300"/>
                </a:solidFill>
                <a:cs typeface="Traditional Arabic" pitchFamily="18" charset="-78"/>
              </a:rPr>
              <a:t>Branches and Goals </a:t>
            </a:r>
            <a:endParaRPr lang="ar-SA" sz="2400" b="1" dirty="0" smtClean="0">
              <a:solidFill>
                <a:srgbClr val="FF33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 language processing</a:t>
            </a: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Traditional Arabic" pitchFamily="18" charset="-78"/>
            </a:endParaRP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Traditional Arabic" pitchFamily="18" charset="-78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Language acquisition</a:t>
            </a: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Traditional Arabic" pitchFamily="18" charset="-78"/>
            </a:endParaRP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Traditional Arabic" pitchFamily="18" charset="-78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Neurolinguistics</a:t>
            </a:r>
          </a:p>
          <a:p>
            <a:pPr algn="just" rtl="0">
              <a:lnSpc>
                <a:spcPct val="150000"/>
              </a:lnSpc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Traditional Arabic" pitchFamily="18" charset="-78"/>
            </a:endParaRPr>
          </a:p>
          <a:p>
            <a:pPr algn="just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342900" indent="-342900" algn="just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pic>
        <p:nvPicPr>
          <p:cNvPr id="8" name="Picture 7" descr="http://www.hss.iitb.ac.in/courses/HS435/Neurolinguistics_files/image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000636"/>
            <a:ext cx="13608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s://encrypted-tbn1.gstatic.com/images?q=tbn:ANd9GcSPGvou3sllGyyTwinW4wGfVzkb6Isx7TjVUfuAgS3Ek1Yx-0xj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643314"/>
            <a:ext cx="1190550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s://encrypted-tbn0.gstatic.com/images?q=tbn:ANd9GcRtZkCSaWRKgpRZOwKWPe_qHAPkqjTW7pyNnoyQjCNgjca4KDV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2357430"/>
            <a:ext cx="1168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143116"/>
            <a:ext cx="7215238" cy="3786214"/>
          </a:xfrm>
        </p:spPr>
        <p:txBody>
          <a:bodyPr/>
          <a:lstStyle/>
          <a:p>
            <a:pPr algn="just" rtl="0"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Speech production</a:t>
            </a:r>
          </a:p>
          <a:p>
            <a:pPr marL="342900" indent="-342900" algn="just" rtl="0" eaLnBrk="1" hangingPunct="1"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  <a:p>
            <a:pPr marL="342900" indent="-342900" algn="just" rtl="0" eaLnBrk="1" hangingPunct="1">
              <a:buFont typeface="Wingdings 2" pitchFamily="18" charset="2"/>
              <a:buNone/>
            </a:pPr>
            <a:r>
              <a:rPr lang="en-GB" sz="2000" dirty="0" smtClean="0">
                <a:solidFill>
                  <a:schemeClr val="accent1"/>
                </a:solidFill>
                <a:latin typeface="Constantia" pitchFamily="18" charset="0"/>
                <a:cs typeface="Majalla UI"/>
              </a:rPr>
              <a:t>Comprehension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21442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Language Processing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pic>
        <p:nvPicPr>
          <p:cNvPr id="8" name="Picture 7" descr="https://encrypted-tbn1.gstatic.com/images?q=tbn:ANd9GcQDXvuaIzmjs2KjLOAQFakRUBeaEkZE9pM0HVS_D39QwJFPc5-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4400" y="2357430"/>
            <a:ext cx="1846360" cy="153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s://encrypted-tbn0.gstatic.com/images?q=tbn:ANd9GcRtZkCSaWRKgpRZOwKWPe_qHAPkqjTW7pyNnoyQjCNgjca4KDV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1214422"/>
            <a:ext cx="142876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omprehensio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4214818"/>
            <a:ext cx="1643074" cy="132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Language Acquisition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19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85786" y="2143125"/>
            <a:ext cx="728667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onstantia" pitchFamily="18" charset="0"/>
                <a:cs typeface="Arial" pitchFamily="34" charset="0"/>
              </a:rPr>
              <a:t>Acquisition studies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  <a:cs typeface="Arial" pitchFamily="34" charset="0"/>
              </a:rPr>
              <a:t>Strategies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onstantia" pitchFamily="18" charset="0"/>
                <a:cs typeface="Arial" pitchFamily="34" charset="0"/>
              </a:rPr>
              <a:t>Phases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8" name="Picture 7" descr="https://encrypted-tbn1.gstatic.com/images?q=tbn:ANd9GcSPGvou3sllGyyTwinW4wGfVzkb6Isx7TjVUfuAgS3Ek1Yx-0xj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000108"/>
            <a:ext cx="1190550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11188" y="1624013"/>
            <a:ext cx="7859712" cy="436562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4FD0A-2093-40A9-BA7C-A83E301CB6B4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827088" y="2276475"/>
            <a:ext cx="74898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chemeClr val="accent1"/>
                </a:solidFill>
                <a:cs typeface="Calibri" pitchFamily="34" charset="0"/>
              </a:rPr>
              <a:t> </a:t>
            </a:r>
          </a:p>
          <a:p>
            <a:pPr eaLnBrk="0" hangingPunct="0"/>
            <a:r>
              <a:rPr lang="en-GB" sz="1600" dirty="0" smtClean="0">
                <a:solidFill>
                  <a:schemeClr val="accent1"/>
                </a:solidFill>
                <a:cs typeface="Calibri" pitchFamily="34" charset="0"/>
              </a:rPr>
              <a:t>The CNS</a:t>
            </a: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r>
              <a:rPr lang="en-GB" sz="1600" dirty="0" smtClean="0">
                <a:solidFill>
                  <a:schemeClr val="accent1"/>
                </a:solidFill>
                <a:cs typeface="Calibri" pitchFamily="34" charset="0"/>
              </a:rPr>
              <a:t>Brain centres</a:t>
            </a: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r>
              <a:rPr lang="en-GB" sz="1600" dirty="0" smtClean="0">
                <a:solidFill>
                  <a:schemeClr val="accent1"/>
                </a:solidFill>
                <a:cs typeface="Calibri" pitchFamily="34" charset="0"/>
              </a:rPr>
              <a:t>Language disorders</a:t>
            </a: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GB" sz="16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/>
            <a:endParaRPr lang="en-US" sz="1600" dirty="0">
              <a:solidFill>
                <a:schemeClr val="accent1"/>
              </a:solidFill>
              <a:cs typeface="Calibri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827088" y="3502025"/>
            <a:ext cx="748982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marL="342900" indent="-342900"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 marL="342900" indent="-342900"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     </a:t>
            </a: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</a:t>
            </a:r>
            <a:r>
              <a:rPr lang="en-US" sz="20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endParaRPr lang="ar-SA" sz="20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223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Neurolinguistics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pic>
        <p:nvPicPr>
          <p:cNvPr id="19" name="Picture 18" descr="http://www.hss.iitb.ac.in/courses/HS435/Neurolinguistics_files/image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1000108"/>
            <a:ext cx="13608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http://www.mayoclinic.com/images/image_popup/bn7_hemispheres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071810"/>
            <a:ext cx="1357322" cy="139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http://www.healthofchildren.com/photos/language-disorders-220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4572008"/>
            <a:ext cx="20304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http://www.csus.edu/indiv/m/mckeoughd/AanatomyRev/CNS/Cns%20Lat/CNS7parts0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74" y="2214554"/>
            <a:ext cx="1341750" cy="143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7859712" cy="436562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Definitions</a:t>
            </a: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4FD0A-2093-40A9-BA7C-A83E301CB6B4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857224" y="2285992"/>
            <a:ext cx="80010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Semantics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study of the meaning of words and sentences</a:t>
            </a:r>
          </a:p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Syntax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study of grammatical arrangement of words in a sentence or phrase or the study of sentence structure</a:t>
            </a:r>
          </a:p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Phonology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study of the sound systems of languages</a:t>
            </a:r>
          </a:p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Pragmatics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study of the factors influencing how language is used in a social context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827088" y="3502025"/>
            <a:ext cx="748982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marL="342900" indent="-342900"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 marL="342900" indent="-342900"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     </a:t>
            </a: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</a:t>
            </a:r>
            <a:r>
              <a:rPr lang="en-US" sz="20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endParaRPr lang="ar-SA" sz="20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223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 txBox="1">
            <a:spLocks/>
          </p:cNvSpPr>
          <p:nvPr/>
        </p:nvSpPr>
        <p:spPr bwMode="auto">
          <a:xfrm>
            <a:off x="714348" y="121442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7859712" cy="436562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latin typeface="Constantia" pitchFamily="18" charset="0"/>
                <a:cs typeface="Traditional Arabic" pitchFamily="18" charset="-78"/>
              </a:rPr>
              <a:t>Definitions</a:t>
            </a:r>
            <a:endParaRPr lang="ar-SA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4FD0A-2093-40A9-BA7C-A83E301CB6B4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428596" y="2285992"/>
            <a:ext cx="87154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linguistics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scientific study of the language</a:t>
            </a:r>
          </a:p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Psychology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scientific study of the human mind</a:t>
            </a:r>
          </a:p>
          <a:p>
            <a:pPr eaLnBrk="0" hangingPunct="0"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cs typeface="Calibri" pitchFamily="34" charset="0"/>
              </a:rPr>
              <a:t>Psycholinguistics</a:t>
            </a: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: The study of language in relation to mental processes</a:t>
            </a:r>
          </a:p>
          <a:p>
            <a:pPr eaLnBrk="0" hangingPunct="0">
              <a:lnSpc>
                <a:spcPct val="20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Psycholinguistics</a:t>
            </a:r>
            <a:r>
              <a:rPr lang="en-US" sz="2000" dirty="0" smtClean="0">
                <a:solidFill>
                  <a:schemeClr val="accent1"/>
                </a:solidFill>
              </a:rPr>
              <a:t> or </a:t>
            </a:r>
            <a:r>
              <a:rPr lang="en-US" sz="2000" b="1" dirty="0" smtClean="0">
                <a:solidFill>
                  <a:srgbClr val="FF0000"/>
                </a:solidFill>
              </a:rPr>
              <a:t>psychology of language</a:t>
            </a:r>
            <a:r>
              <a:rPr lang="en-US" sz="2000" dirty="0" smtClean="0">
                <a:solidFill>
                  <a:schemeClr val="accent1"/>
                </a:solidFill>
              </a:rPr>
              <a:t> is the study of the psychological and neurobiological factors that enable humans to acquire, use, comprehend and produce language. </a:t>
            </a:r>
            <a:endParaRPr lang="en-GB" sz="2000" dirty="0" smtClean="0">
              <a:solidFill>
                <a:schemeClr val="accent1"/>
              </a:solidFill>
              <a:cs typeface="Calibri" pitchFamily="34" charset="0"/>
            </a:endParaRPr>
          </a:p>
          <a:p>
            <a:pPr eaLnBrk="0" hangingPunct="0">
              <a:lnSpc>
                <a:spcPct val="200000"/>
              </a:lnSpc>
            </a:pPr>
            <a:r>
              <a:rPr lang="en-GB" sz="2000" dirty="0" smtClean="0">
                <a:solidFill>
                  <a:schemeClr val="accent1"/>
                </a:solidFill>
                <a:cs typeface="Calibri" pitchFamily="34" charset="0"/>
              </a:rPr>
              <a:t> 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827088" y="3502025"/>
            <a:ext cx="748982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marL="342900" indent="-342900"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 marL="342900" indent="-342900"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     </a:t>
            </a: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endParaRPr lang="en-US" sz="200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US" sz="2000" dirty="0">
                <a:solidFill>
                  <a:schemeClr val="accent1"/>
                </a:solidFill>
                <a:ea typeface="+mj-ea"/>
                <a:cs typeface="+mj-cs"/>
              </a:rPr>
              <a:t>  </a:t>
            </a:r>
            <a:r>
              <a:rPr lang="en-US" sz="20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endParaRPr lang="ar-SA" sz="20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223" name="Picture 6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6143644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 txBox="1">
            <a:spLocks/>
          </p:cNvSpPr>
          <p:nvPr/>
        </p:nvSpPr>
        <p:spPr bwMode="auto">
          <a:xfrm>
            <a:off x="714348" y="1214422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6387</TotalTime>
  <Words>221</Words>
  <Application>Microsoft Office PowerPoint</Application>
  <PresentationFormat>On-screen Show (4:3)</PresentationFormat>
  <Paragraphs>150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          Lecture 1 Psychlinguistics Overwiew</vt:lpstr>
      <vt:lpstr> Psycholinguistics</vt:lpstr>
      <vt:lpstr> </vt:lpstr>
      <vt:lpstr> </vt:lpstr>
      <vt:lpstr> Branches and Goals </vt:lpstr>
      <vt:lpstr>Slide 6</vt:lpstr>
      <vt:lpstr> </vt:lpstr>
      <vt:lpstr> </vt:lpstr>
      <vt:lpstr>Definitions</vt:lpstr>
      <vt:lpstr>Definitions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acm</cp:lastModifiedBy>
  <cp:revision>275</cp:revision>
  <dcterms:created xsi:type="dcterms:W3CDTF">2011-10-20T17:03:17Z</dcterms:created>
  <dcterms:modified xsi:type="dcterms:W3CDTF">2013-06-08T12:18:06Z</dcterms:modified>
</cp:coreProperties>
</file>