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notesMasterIdLst>
    <p:notesMasterId r:id="rId18"/>
  </p:notesMasterIdLst>
  <p:sldIdLst>
    <p:sldId id="276" r:id="rId2"/>
    <p:sldId id="309" r:id="rId3"/>
    <p:sldId id="307" r:id="rId4"/>
    <p:sldId id="283" r:id="rId5"/>
    <p:sldId id="325" r:id="rId6"/>
    <p:sldId id="332" r:id="rId7"/>
    <p:sldId id="326" r:id="rId8"/>
    <p:sldId id="327" r:id="rId9"/>
    <p:sldId id="328" r:id="rId10"/>
    <p:sldId id="329" r:id="rId11"/>
    <p:sldId id="330" r:id="rId12"/>
    <p:sldId id="333" r:id="rId13"/>
    <p:sldId id="331" r:id="rId14"/>
    <p:sldId id="334" r:id="rId15"/>
    <p:sldId id="335" r:id="rId16"/>
    <p:sldId id="336" r:id="rId17"/>
  </p:sldIdLst>
  <p:sldSz cx="9144000" cy="6858000" type="screen4x3"/>
  <p:notesSz cx="6858000" cy="9144000"/>
  <p:defaultTextStyle>
    <a:defPPr>
      <a:defRPr lang="ar-SA"/>
    </a:defPPr>
    <a:lvl1pPr algn="l" rtl="0" fontAlgn="base">
      <a:spcBef>
        <a:spcPct val="0"/>
      </a:spcBef>
      <a:spcAft>
        <a:spcPct val="0"/>
      </a:spcAft>
      <a:defRPr kern="1200">
        <a:solidFill>
          <a:schemeClr val="tx1"/>
        </a:solidFill>
        <a:latin typeface="Constantia" pitchFamily="18" charset="0"/>
        <a:ea typeface="Majalla UI"/>
        <a:cs typeface="Majalla UI"/>
      </a:defRPr>
    </a:lvl1pPr>
    <a:lvl2pPr marL="457200" algn="l" rtl="0" fontAlgn="base">
      <a:spcBef>
        <a:spcPct val="0"/>
      </a:spcBef>
      <a:spcAft>
        <a:spcPct val="0"/>
      </a:spcAft>
      <a:defRPr kern="1200">
        <a:solidFill>
          <a:schemeClr val="tx1"/>
        </a:solidFill>
        <a:latin typeface="Constantia" pitchFamily="18" charset="0"/>
        <a:ea typeface="Majalla UI"/>
        <a:cs typeface="Majalla UI"/>
      </a:defRPr>
    </a:lvl2pPr>
    <a:lvl3pPr marL="914400" algn="l" rtl="0" fontAlgn="base">
      <a:spcBef>
        <a:spcPct val="0"/>
      </a:spcBef>
      <a:spcAft>
        <a:spcPct val="0"/>
      </a:spcAft>
      <a:defRPr kern="1200">
        <a:solidFill>
          <a:schemeClr val="tx1"/>
        </a:solidFill>
        <a:latin typeface="Constantia" pitchFamily="18" charset="0"/>
        <a:ea typeface="Majalla UI"/>
        <a:cs typeface="Majalla UI"/>
      </a:defRPr>
    </a:lvl3pPr>
    <a:lvl4pPr marL="1371600" algn="l" rtl="0" fontAlgn="base">
      <a:spcBef>
        <a:spcPct val="0"/>
      </a:spcBef>
      <a:spcAft>
        <a:spcPct val="0"/>
      </a:spcAft>
      <a:defRPr kern="1200">
        <a:solidFill>
          <a:schemeClr val="tx1"/>
        </a:solidFill>
        <a:latin typeface="Constantia" pitchFamily="18" charset="0"/>
        <a:ea typeface="Majalla UI"/>
        <a:cs typeface="Majalla UI"/>
      </a:defRPr>
    </a:lvl4pPr>
    <a:lvl5pPr marL="1828800" algn="l" rtl="0" fontAlgn="base">
      <a:spcBef>
        <a:spcPct val="0"/>
      </a:spcBef>
      <a:spcAft>
        <a:spcPct val="0"/>
      </a:spcAft>
      <a:defRPr kern="1200">
        <a:solidFill>
          <a:schemeClr val="tx1"/>
        </a:solidFill>
        <a:latin typeface="Constantia" pitchFamily="18" charset="0"/>
        <a:ea typeface="Majalla UI"/>
        <a:cs typeface="Majalla UI"/>
      </a:defRPr>
    </a:lvl5pPr>
    <a:lvl6pPr marL="2286000" algn="r" defTabSz="914400" rtl="1" eaLnBrk="1" latinLnBrk="0" hangingPunct="1">
      <a:defRPr kern="1200">
        <a:solidFill>
          <a:schemeClr val="tx1"/>
        </a:solidFill>
        <a:latin typeface="Constantia" pitchFamily="18" charset="0"/>
        <a:ea typeface="Majalla UI"/>
        <a:cs typeface="Majalla UI"/>
      </a:defRPr>
    </a:lvl6pPr>
    <a:lvl7pPr marL="2743200" algn="r" defTabSz="914400" rtl="1" eaLnBrk="1" latinLnBrk="0" hangingPunct="1">
      <a:defRPr kern="1200">
        <a:solidFill>
          <a:schemeClr val="tx1"/>
        </a:solidFill>
        <a:latin typeface="Constantia" pitchFamily="18" charset="0"/>
        <a:ea typeface="Majalla UI"/>
        <a:cs typeface="Majalla UI"/>
      </a:defRPr>
    </a:lvl7pPr>
    <a:lvl8pPr marL="3200400" algn="r" defTabSz="914400" rtl="1" eaLnBrk="1" latinLnBrk="0" hangingPunct="1">
      <a:defRPr kern="1200">
        <a:solidFill>
          <a:schemeClr val="tx1"/>
        </a:solidFill>
        <a:latin typeface="Constantia" pitchFamily="18" charset="0"/>
        <a:ea typeface="Majalla UI"/>
        <a:cs typeface="Majalla UI"/>
      </a:defRPr>
    </a:lvl8pPr>
    <a:lvl9pPr marL="3657600" algn="r" defTabSz="914400" rtl="1" eaLnBrk="1" latinLnBrk="0" hangingPunct="1">
      <a:defRPr kern="1200">
        <a:solidFill>
          <a:schemeClr val="tx1"/>
        </a:solidFill>
        <a:latin typeface="Constantia" pitchFamily="18" charset="0"/>
        <a:ea typeface="Majalla UI"/>
        <a:cs typeface="Majalla U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87298" autoAdjust="0"/>
  </p:normalViewPr>
  <p:slideViewPr>
    <p:cSldViewPr>
      <p:cViewPr>
        <p:scale>
          <a:sx n="120" d="100"/>
          <a:sy n="120" d="100"/>
        </p:scale>
        <p:origin x="-1296" y="4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wrap="square" lIns="91440" tIns="45720" rIns="91440" bIns="45720" numCol="1" anchor="t" anchorCtr="0" compatLnSpc="1">
            <a:prstTxWarp prst="textNoShape">
              <a:avLst/>
            </a:prstTxWarp>
          </a:bodyPr>
          <a:lstStyle>
            <a:lvl1pPr algn="r" rtl="1">
              <a:defRPr sz="1200">
                <a:latin typeface="Calibri" pitchFamily="34" charset="0"/>
                <a:ea typeface="Majalla UI"/>
                <a:cs typeface="Majalla UI"/>
              </a:defRPr>
            </a:lvl1pPr>
          </a:lstStyle>
          <a:p>
            <a:pPr>
              <a:defRPr/>
            </a:pPr>
            <a:endParaRPr lang="ar-SA"/>
          </a:p>
        </p:txBody>
      </p:sp>
      <p:sp>
        <p:nvSpPr>
          <p:cNvPr id="3" name="Date Placeholder 2"/>
          <p:cNvSpPr>
            <a:spLocks noGrp="1"/>
          </p:cNvSpPr>
          <p:nvPr>
            <p:ph type="dt" idx="1"/>
          </p:nvPr>
        </p:nvSpPr>
        <p:spPr>
          <a:xfrm>
            <a:off x="1588" y="0"/>
            <a:ext cx="2971800" cy="457200"/>
          </a:xfrm>
          <a:prstGeom prst="rect">
            <a:avLst/>
          </a:prstGeom>
        </p:spPr>
        <p:txBody>
          <a:bodyPr vert="horz" wrap="square" lIns="91440" tIns="45720" rIns="91440" bIns="45720" numCol="1" anchor="t" anchorCtr="0" compatLnSpc="1">
            <a:prstTxWarp prst="textNoShape">
              <a:avLst/>
            </a:prstTxWarp>
          </a:bodyPr>
          <a:lstStyle>
            <a:lvl1pPr rtl="1">
              <a:defRPr sz="1200">
                <a:latin typeface="Calibri" pitchFamily="34" charset="0"/>
                <a:ea typeface="Majalla UI"/>
                <a:cs typeface="Majalla UI"/>
              </a:defRPr>
            </a:lvl1pPr>
          </a:lstStyle>
          <a:p>
            <a:pPr>
              <a:defRPr/>
            </a:pPr>
            <a:fld id="{A2C77EB8-F088-42A8-8CFE-98112365F149}" type="datetimeFigureOut">
              <a:rPr lang="ar-SA"/>
              <a:pPr>
                <a:defRPr/>
              </a:pPr>
              <a:t>05/08/1434</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SA"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3886200" y="8685213"/>
            <a:ext cx="2971800" cy="457200"/>
          </a:xfrm>
          <a:prstGeom prst="rect">
            <a:avLst/>
          </a:prstGeom>
        </p:spPr>
        <p:txBody>
          <a:bodyPr vert="horz" wrap="square" lIns="91440" tIns="45720" rIns="91440" bIns="45720" numCol="1" anchor="b" anchorCtr="0" compatLnSpc="1">
            <a:prstTxWarp prst="textNoShape">
              <a:avLst/>
            </a:prstTxWarp>
          </a:bodyPr>
          <a:lstStyle>
            <a:lvl1pPr algn="r" rtl="1">
              <a:defRPr sz="1200">
                <a:latin typeface="Calibri" pitchFamily="34" charset="0"/>
                <a:ea typeface="Majalla UI"/>
                <a:cs typeface="Majalla UI"/>
              </a:defRPr>
            </a:lvl1pPr>
          </a:lstStyle>
          <a:p>
            <a:pPr>
              <a:defRPr/>
            </a:pPr>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wrap="square" lIns="91440" tIns="45720" rIns="91440" bIns="45720" numCol="1" anchor="b" anchorCtr="0" compatLnSpc="1">
            <a:prstTxWarp prst="textNoShape">
              <a:avLst/>
            </a:prstTxWarp>
          </a:bodyPr>
          <a:lstStyle>
            <a:lvl1pPr rtl="1">
              <a:defRPr sz="1200">
                <a:latin typeface="Calibri" pitchFamily="34" charset="0"/>
                <a:ea typeface="Majalla UI"/>
                <a:cs typeface="Majalla UI"/>
              </a:defRPr>
            </a:lvl1pPr>
          </a:lstStyle>
          <a:p>
            <a:pPr>
              <a:defRPr/>
            </a:pPr>
            <a:fld id="{9C374C9A-A13B-413B-BEB2-311030AF7924}" type="slidenum">
              <a:rPr lang="ar-SA"/>
              <a:pPr>
                <a:defRPr/>
              </a:pPr>
              <a:t>‹#›</a:t>
            </a:fld>
            <a:endParaRPr lang="ar-SA"/>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en.wikipedia.org/wiki/Wernicke%27s_area"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en.wikipedia.org/wiki/Broca%27s_area"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r>
              <a:rPr lang="en-US" sz="1200" b="0" i="0" kern="1200" dirty="0" smtClean="0">
                <a:solidFill>
                  <a:schemeClr val="tx1"/>
                </a:solidFill>
                <a:latin typeface="+mn-lt"/>
                <a:ea typeface="+mn-ea"/>
                <a:cs typeface="+mn-cs"/>
              </a:rPr>
              <a:t>The </a:t>
            </a:r>
            <a:r>
              <a:rPr lang="en-US" sz="1200" b="1" i="0" kern="1200" dirty="0" smtClean="0">
                <a:solidFill>
                  <a:schemeClr val="tx1"/>
                </a:solidFill>
                <a:latin typeface="+mn-lt"/>
                <a:ea typeface="+mn-ea"/>
                <a:cs typeface="+mn-cs"/>
              </a:rPr>
              <a:t>arcuate fasciculus</a:t>
            </a:r>
            <a:r>
              <a:rPr lang="en-US" sz="1200" b="0" i="0" kern="1200" dirty="0" smtClean="0">
                <a:solidFill>
                  <a:schemeClr val="tx1"/>
                </a:solidFill>
                <a:latin typeface="+mn-lt"/>
                <a:ea typeface="+mn-ea"/>
                <a:cs typeface="+mn-cs"/>
              </a:rPr>
              <a:t> (Latin, </a:t>
            </a:r>
            <a:r>
              <a:rPr lang="en-US" sz="1200" b="0" i="1" kern="1200" dirty="0" smtClean="0">
                <a:solidFill>
                  <a:schemeClr val="tx1"/>
                </a:solidFill>
                <a:latin typeface="+mn-lt"/>
                <a:ea typeface="+mn-ea"/>
                <a:cs typeface="+mn-cs"/>
              </a:rPr>
              <a:t>curved bundle</a:t>
            </a:r>
            <a:r>
              <a:rPr lang="en-US" sz="1200" b="0" i="0" kern="1200" dirty="0" smtClean="0">
                <a:solidFill>
                  <a:schemeClr val="tx1"/>
                </a:solidFill>
                <a:latin typeface="+mn-lt"/>
                <a:ea typeface="+mn-ea"/>
                <a:cs typeface="+mn-cs"/>
              </a:rPr>
              <a:t>) is the bundle of axons connecting the </a:t>
            </a:r>
            <a:r>
              <a:rPr lang="en-US" sz="1200" b="0" i="0" u="none" strike="noStrike" kern="1200" dirty="0" smtClean="0">
                <a:solidFill>
                  <a:schemeClr val="tx1"/>
                </a:solidFill>
                <a:latin typeface="+mn-lt"/>
                <a:ea typeface="+mn-ea"/>
                <a:cs typeface="+mn-cs"/>
                <a:hlinkClick r:id="rId3" tooltip="Wernicke's area"/>
              </a:rPr>
              <a:t>Wernicke's area</a:t>
            </a:r>
            <a:r>
              <a:rPr lang="en-US" sz="1200" b="0" i="0" kern="1200" dirty="0" smtClean="0">
                <a:solidFill>
                  <a:schemeClr val="tx1"/>
                </a:solidFill>
                <a:latin typeface="+mn-lt"/>
                <a:ea typeface="+mn-ea"/>
                <a:cs typeface="+mn-cs"/>
              </a:rPr>
              <a:t> to the </a:t>
            </a:r>
            <a:r>
              <a:rPr lang="en-US" sz="1200" b="0" i="0" u="sng" kern="1200" dirty="0" smtClean="0">
                <a:solidFill>
                  <a:schemeClr val="tx1"/>
                </a:solidFill>
                <a:latin typeface="+mn-lt"/>
                <a:ea typeface="+mn-ea"/>
                <a:cs typeface="+mn-cs"/>
                <a:hlinkClick r:id="rId4" tooltip="Broca's area"/>
              </a:rPr>
              <a:t>Broca's area</a:t>
            </a:r>
            <a:r>
              <a:rPr lang="en-US" sz="1200" b="0" i="0" kern="1200" dirty="0" smtClean="0">
                <a:solidFill>
                  <a:schemeClr val="tx1"/>
                </a:solidFill>
                <a:latin typeface="+mn-lt"/>
                <a:ea typeface="+mn-ea"/>
                <a:cs typeface="+mn-cs"/>
              </a:rPr>
              <a:t>.</a:t>
            </a:r>
          </a:p>
          <a:p>
            <a:pPr algn="l" rtl="0"/>
            <a:endParaRPr lang="ar-SA" dirty="0"/>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8</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342900" marR="0" lvl="0" indent="-342900" algn="l" defTabSz="914400" rtl="0" eaLnBrk="1" fontAlgn="base" latinLnBrk="0" hangingPunct="1">
              <a:lnSpc>
                <a:spcPct val="100000"/>
              </a:lnSpc>
              <a:spcBef>
                <a:spcPct val="20000"/>
              </a:spcBef>
              <a:spcAft>
                <a:spcPct val="0"/>
              </a:spcAft>
              <a:buClr>
                <a:srgbClr val="E3E3FF"/>
              </a:buClr>
              <a:buSzTx/>
              <a:buFontTx/>
              <a:buChar char="•"/>
              <a:tabLst/>
              <a:defRPr/>
            </a:pPr>
            <a:r>
              <a:rPr kumimoji="0" lang="en-US" altLang="zh-CN" sz="2400" b="0" i="0" u="none" strike="noStrike" kern="0" cap="none" spc="0" normalizeH="0" baseline="0" noProof="0" dirty="0" smtClean="0">
                <a:ln>
                  <a:noFill/>
                </a:ln>
                <a:solidFill>
                  <a:srgbClr val="FFFFFF"/>
                </a:solidFill>
                <a:effectLst/>
                <a:uLnTx/>
                <a:uFillTx/>
                <a:latin typeface="Arial"/>
                <a:ea typeface="SimSun"/>
                <a:cs typeface="+mn-cs"/>
              </a:rPr>
              <a:t>Arcuate fasciculus is the bridge from the Wernicke’s area to the Broca’s area</a:t>
            </a:r>
          </a:p>
          <a:p>
            <a:endParaRPr lang="ar-SA" dirty="0"/>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12</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algn="l"/>
            <a:r>
              <a:rPr lang="en-US" altLang="zh-CN" sz="4400" dirty="0" smtClean="0"/>
              <a:t>Angular </a:t>
            </a:r>
            <a:r>
              <a:rPr lang="en-US" altLang="zh-CN" sz="4400" dirty="0" err="1" smtClean="0"/>
              <a:t>gyrus</a:t>
            </a:r>
            <a:r>
              <a:rPr lang="en-US" altLang="zh-CN" sz="4400" dirty="0" smtClean="0"/>
              <a:t> is the gateway from visual cortex to Wernicke’s area</a:t>
            </a:r>
          </a:p>
          <a:p>
            <a:pPr algn="l" rtl="0"/>
            <a:endParaRPr lang="ar-SA" dirty="0"/>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14</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2C76BD64-717A-49B3-9568-A67589D0CDA2}" type="datetime1">
              <a:rPr lang="ar-SA"/>
              <a:pPr>
                <a:defRPr/>
              </a:pPr>
              <a:t>05/08/1434</a:t>
            </a:fld>
            <a:endParaRPr lang="ar-SA"/>
          </a:p>
        </p:txBody>
      </p:sp>
      <p:sp>
        <p:nvSpPr>
          <p:cNvPr id="5" name="Footer Placeholder 18"/>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26"/>
          <p:cNvSpPr>
            <a:spLocks noGrp="1"/>
          </p:cNvSpPr>
          <p:nvPr>
            <p:ph type="sldNum" sz="quarter" idx="12"/>
          </p:nvPr>
        </p:nvSpPr>
        <p:spPr/>
        <p:txBody>
          <a:bodyPr/>
          <a:lstStyle>
            <a:lvl1pPr>
              <a:defRPr/>
            </a:lvl1pPr>
          </a:lstStyle>
          <a:p>
            <a:pPr>
              <a:defRPr/>
            </a:pPr>
            <a:fld id="{56CCAC0E-DD97-4B7B-9DF5-65B666EA8805}" type="slidenum">
              <a:rPr lang="ar-SA"/>
              <a:pPr>
                <a:defRPr/>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C72E466-0BBC-494D-BFDB-9172B5B8758F}" type="datetime1">
              <a:rPr lang="ar-SA"/>
              <a:pPr>
                <a:defRPr/>
              </a:pPr>
              <a:t>05/08/1434</a:t>
            </a:fld>
            <a:endParaRPr lang="ar-SA"/>
          </a:p>
        </p:txBody>
      </p:sp>
      <p:sp>
        <p:nvSpPr>
          <p:cNvPr id="5"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17"/>
          <p:cNvSpPr>
            <a:spLocks noGrp="1"/>
          </p:cNvSpPr>
          <p:nvPr>
            <p:ph type="sldNum" sz="quarter" idx="12"/>
          </p:nvPr>
        </p:nvSpPr>
        <p:spPr/>
        <p:txBody>
          <a:bodyPr/>
          <a:lstStyle>
            <a:lvl1pPr>
              <a:defRPr/>
            </a:lvl1pPr>
          </a:lstStyle>
          <a:p>
            <a:pPr>
              <a:defRPr/>
            </a:pPr>
            <a:fld id="{850CA473-742B-4A18-9BEA-23479715DF7F}" type="slidenum">
              <a:rPr lang="ar-SA"/>
              <a:pPr>
                <a:defRPr/>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118A1DE-C665-4592-B683-F3612E5F4168}" type="datetime1">
              <a:rPr lang="ar-SA"/>
              <a:pPr>
                <a:defRPr/>
              </a:pPr>
              <a:t>05/08/1434</a:t>
            </a:fld>
            <a:endParaRPr lang="ar-SA"/>
          </a:p>
        </p:txBody>
      </p:sp>
      <p:sp>
        <p:nvSpPr>
          <p:cNvPr id="5" name="Footer Placeholder 4"/>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5"/>
          <p:cNvSpPr>
            <a:spLocks noGrp="1"/>
          </p:cNvSpPr>
          <p:nvPr>
            <p:ph type="sldNum" sz="quarter" idx="12"/>
          </p:nvPr>
        </p:nvSpPr>
        <p:spPr/>
        <p:txBody>
          <a:bodyPr/>
          <a:lstStyle>
            <a:lvl1pPr>
              <a:defRPr/>
            </a:lvl1pPr>
          </a:lstStyle>
          <a:p>
            <a:pPr>
              <a:defRPr/>
            </a:pPr>
            <a:fld id="{76BB8339-19E2-4443-9C88-011CC707586B}" type="slidenum">
              <a:rPr lang="ar-SA"/>
              <a:pPr>
                <a:defRPr/>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4CD06C3A-EBEE-4C0D-8327-42A5C0D8940E}" type="datetime1">
              <a:rPr lang="ar-SA"/>
              <a:pPr>
                <a:defRPr/>
              </a:pPr>
              <a:t>05/08/1434</a:t>
            </a:fld>
            <a:endParaRPr lang="ar-SA"/>
          </a:p>
        </p:txBody>
      </p:sp>
      <p:sp>
        <p:nvSpPr>
          <p:cNvPr id="6"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7" name="Slide Number Placeholder 17"/>
          <p:cNvSpPr>
            <a:spLocks noGrp="1"/>
          </p:cNvSpPr>
          <p:nvPr>
            <p:ph type="sldNum" sz="quarter" idx="12"/>
          </p:nvPr>
        </p:nvSpPr>
        <p:spPr/>
        <p:txBody>
          <a:bodyPr/>
          <a:lstStyle>
            <a:lvl1pPr>
              <a:defRPr/>
            </a:lvl1pPr>
          </a:lstStyle>
          <a:p>
            <a:pPr>
              <a:defRPr/>
            </a:pPr>
            <a:fld id="{0F2EBB68-8118-4D0D-BDAB-15A2496EF7C5}" type="slidenum">
              <a:rPr lang="ar-SA"/>
              <a:pPr>
                <a:defRPr/>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541633C3-CFBE-4FE9-964F-014D43B06972}" type="datetime1">
              <a:rPr lang="ar-SA"/>
              <a:pPr>
                <a:defRPr/>
              </a:pPr>
              <a:t>05/08/1434</a:t>
            </a:fld>
            <a:endParaRPr lang="ar-SA"/>
          </a:p>
        </p:txBody>
      </p:sp>
      <p:sp>
        <p:nvSpPr>
          <p:cNvPr id="8"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9" name="Slide Number Placeholder 17"/>
          <p:cNvSpPr>
            <a:spLocks noGrp="1"/>
          </p:cNvSpPr>
          <p:nvPr>
            <p:ph type="sldNum" sz="quarter" idx="12"/>
          </p:nvPr>
        </p:nvSpPr>
        <p:spPr/>
        <p:txBody>
          <a:bodyPr/>
          <a:lstStyle>
            <a:lvl1pPr>
              <a:defRPr/>
            </a:lvl1pPr>
          </a:lstStyle>
          <a:p>
            <a:pPr>
              <a:defRPr/>
            </a:pPr>
            <a:fld id="{AB942135-B117-463A-8AAF-6BD553088160}" type="slidenum">
              <a:rPr lang="ar-SA"/>
              <a:pPr>
                <a:defRPr/>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CB9B0EB8-12D7-4E0E-8363-0EB320068113}" type="datetime1">
              <a:rPr lang="ar-SA"/>
              <a:pPr>
                <a:defRPr/>
              </a:pPr>
              <a:t>05/08/1434</a:t>
            </a:fld>
            <a:endParaRPr lang="ar-SA"/>
          </a:p>
        </p:txBody>
      </p:sp>
      <p:sp>
        <p:nvSpPr>
          <p:cNvPr id="4"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5" name="Slide Number Placeholder 17"/>
          <p:cNvSpPr>
            <a:spLocks noGrp="1"/>
          </p:cNvSpPr>
          <p:nvPr>
            <p:ph type="sldNum" sz="quarter" idx="12"/>
          </p:nvPr>
        </p:nvSpPr>
        <p:spPr/>
        <p:txBody>
          <a:bodyPr/>
          <a:lstStyle>
            <a:lvl1pPr>
              <a:defRPr/>
            </a:lvl1pPr>
          </a:lstStyle>
          <a:p>
            <a:pPr>
              <a:defRPr/>
            </a:pPr>
            <a:fld id="{A49CEA67-451F-415D-86F4-B66B1225EA1A}" type="slidenum">
              <a:rPr lang="ar-SA"/>
              <a:pPr>
                <a:defRPr/>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E1083A1D-C972-4513-B13C-72AA8D0A85EC}" type="datetime1">
              <a:rPr lang="ar-SA"/>
              <a:pPr>
                <a:defRPr/>
              </a:pPr>
              <a:t>05/08/1434</a:t>
            </a:fld>
            <a:endParaRPr lang="ar-SA"/>
          </a:p>
        </p:txBody>
      </p:sp>
      <p:sp>
        <p:nvSpPr>
          <p:cNvPr id="3"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4" name="Slide Number Placeholder 17"/>
          <p:cNvSpPr>
            <a:spLocks noGrp="1"/>
          </p:cNvSpPr>
          <p:nvPr>
            <p:ph type="sldNum" sz="quarter" idx="12"/>
          </p:nvPr>
        </p:nvSpPr>
        <p:spPr/>
        <p:txBody>
          <a:bodyPr/>
          <a:lstStyle>
            <a:lvl1pPr>
              <a:defRPr/>
            </a:lvl1pPr>
          </a:lstStyle>
          <a:p>
            <a:pPr>
              <a:defRPr/>
            </a:pPr>
            <a:fld id="{6B0A4A78-4F55-47AC-AEE5-6611B4830159}" type="slidenum">
              <a:rPr lang="ar-SA"/>
              <a:pPr>
                <a:defRPr/>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A835D65C-E98C-4DAA-B98C-63C0C92A6C62}" type="datetime1">
              <a:rPr lang="ar-SA"/>
              <a:pPr>
                <a:defRPr/>
              </a:pPr>
              <a:t>05/08/1434</a:t>
            </a:fld>
            <a:endParaRPr lang="ar-SA"/>
          </a:p>
        </p:txBody>
      </p:sp>
      <p:sp>
        <p:nvSpPr>
          <p:cNvPr id="6"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7" name="Slide Number Placeholder 17"/>
          <p:cNvSpPr>
            <a:spLocks noGrp="1"/>
          </p:cNvSpPr>
          <p:nvPr>
            <p:ph type="sldNum" sz="quarter" idx="12"/>
          </p:nvPr>
        </p:nvSpPr>
        <p:spPr/>
        <p:txBody>
          <a:bodyPr/>
          <a:lstStyle>
            <a:lvl1pPr>
              <a:defRPr/>
            </a:lvl1pPr>
          </a:lstStyle>
          <a:p>
            <a:pPr>
              <a:defRPr/>
            </a:pPr>
            <a:fld id="{72E30684-352E-4BE7-8A3A-B0F5AAB6FF85}" type="slidenum">
              <a:rPr lang="ar-SA"/>
              <a:pPr>
                <a:defRPr/>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cs typeface="+mn-cs"/>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2B72BAE5-05C8-4654-A8AB-AE45BB6174E0}" type="datetime1">
              <a:rPr lang="ar-SA"/>
              <a:pPr>
                <a:defRPr/>
              </a:pPr>
              <a:t>05/08/1434</a:t>
            </a:fld>
            <a:endParaRPr lang="ar-SA"/>
          </a:p>
        </p:txBody>
      </p:sp>
      <p:sp>
        <p:nvSpPr>
          <p:cNvPr id="10" name="Footer Placeholder 5"/>
          <p:cNvSpPr>
            <a:spLocks noGrp="1"/>
          </p:cNvSpPr>
          <p:nvPr>
            <p:ph type="ftr" sz="quarter" idx="11"/>
          </p:nvPr>
        </p:nvSpPr>
        <p:spPr/>
        <p:txBody>
          <a:bodyPr/>
          <a:lstStyle>
            <a:lvl1pPr>
              <a:defRPr/>
            </a:lvl1pPr>
          </a:lstStyle>
          <a:p>
            <a:pPr>
              <a:defRPr/>
            </a:pPr>
            <a:r>
              <a:rPr lang="en-US"/>
              <a:t>Prepared by: Laila al-Hasan</a:t>
            </a:r>
            <a:endParaRPr lang="ar-SA"/>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FE799FE3-467D-4F2E-9DD0-5CD84F7FE271}" type="slidenum">
              <a:rPr lang="ar-SA"/>
              <a:pPr>
                <a:defRPr/>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D7C1075-1EA7-4A8C-990B-63D57DB683EF}" type="datetime1">
              <a:rPr lang="ar-SA"/>
              <a:pPr>
                <a:defRPr/>
              </a:pPr>
              <a:t>05/08/1434</a:t>
            </a:fld>
            <a:endParaRPr lang="ar-SA"/>
          </a:p>
        </p:txBody>
      </p:sp>
      <p:sp>
        <p:nvSpPr>
          <p:cNvPr id="5"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17"/>
          <p:cNvSpPr>
            <a:spLocks noGrp="1"/>
          </p:cNvSpPr>
          <p:nvPr>
            <p:ph type="sldNum" sz="quarter" idx="12"/>
          </p:nvPr>
        </p:nvSpPr>
        <p:spPr/>
        <p:txBody>
          <a:bodyPr/>
          <a:lstStyle>
            <a:lvl1pPr>
              <a:defRPr/>
            </a:lvl1pPr>
          </a:lstStyle>
          <a:p>
            <a:pPr>
              <a:defRPr/>
            </a:pPr>
            <a:fld id="{497CB7D9-5246-4A80-AC1B-C297028C001C}" type="slidenum">
              <a:rPr lang="ar-SA"/>
              <a:pPr>
                <a:defRPr/>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5817DFD-F4FB-42D0-8DD0-C3F267160B42}" type="datetime1">
              <a:rPr lang="ar-SA"/>
              <a:pPr>
                <a:defRPr/>
              </a:pPr>
              <a:t>05/08/1434</a:t>
            </a:fld>
            <a:endParaRPr lang="ar-SA"/>
          </a:p>
        </p:txBody>
      </p:sp>
      <p:sp>
        <p:nvSpPr>
          <p:cNvPr id="5"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17"/>
          <p:cNvSpPr>
            <a:spLocks noGrp="1"/>
          </p:cNvSpPr>
          <p:nvPr>
            <p:ph type="sldNum" sz="quarter" idx="12"/>
          </p:nvPr>
        </p:nvSpPr>
        <p:spPr/>
        <p:txBody>
          <a:bodyPr/>
          <a:lstStyle>
            <a:lvl1pPr>
              <a:defRPr/>
            </a:lvl1pPr>
          </a:lstStyle>
          <a:p>
            <a:pPr>
              <a:defRPr/>
            </a:pPr>
            <a:fld id="{CA2A7090-9290-4C2A-BCFD-F04AB5D7E9DD}" type="slidenum">
              <a:rPr lang="ar-SA"/>
              <a:pPr>
                <a:defRPr/>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9"/>
          <p:cNvSpPr>
            <a:spLocks noGrp="1"/>
          </p:cNvSpPr>
          <p:nvPr>
            <p:ph type="dt" sz="half" idx="10"/>
          </p:nvPr>
        </p:nvSpPr>
        <p:spPr/>
        <p:txBody>
          <a:bodyPr/>
          <a:lstStyle>
            <a:lvl1pPr>
              <a:defRPr/>
            </a:lvl1pPr>
          </a:lstStyle>
          <a:p>
            <a:pPr>
              <a:defRPr/>
            </a:pPr>
            <a:fld id="{BD5884D3-287F-4DCD-B4A1-3440AE8E2F9D}" type="datetime1">
              <a:rPr lang="ar-SA"/>
              <a:pPr>
                <a:defRPr/>
              </a:pPr>
              <a:t>05/08/1434</a:t>
            </a:fld>
            <a:endParaRPr lang="ar-SA"/>
          </a:p>
        </p:txBody>
      </p:sp>
      <p:sp>
        <p:nvSpPr>
          <p:cNvPr id="5"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17"/>
          <p:cNvSpPr>
            <a:spLocks noGrp="1"/>
          </p:cNvSpPr>
          <p:nvPr>
            <p:ph type="sldNum" sz="quarter" idx="12"/>
          </p:nvPr>
        </p:nvSpPr>
        <p:spPr/>
        <p:txBody>
          <a:bodyPr/>
          <a:lstStyle>
            <a:lvl1pPr>
              <a:defRPr/>
            </a:lvl1pPr>
          </a:lstStyle>
          <a:p>
            <a:pPr>
              <a:defRPr/>
            </a:pPr>
            <a:fld id="{929C0D5E-E6B7-4D78-B3F9-620EE372C6BD}" type="slidenum">
              <a:rPr lang="ar-SA"/>
              <a:pPr>
                <a:defRPr/>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rtl="1"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fld id="{83B6CD71-5BCC-4430-B1A9-843D1861600B}" type="datetime1">
              <a:rPr lang="ar-SA"/>
              <a:pPr>
                <a:defRPr/>
              </a:pPr>
              <a:t>05/08/1434</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rtl="1"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r>
              <a:rPr lang="en-US"/>
              <a:t>Prepared by: Laila al-Hasan</a:t>
            </a:r>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rtl="1"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fld id="{277BC3DF-97ED-4C52-82FB-232BEE259ABD}" type="slidenum">
              <a:rPr lang="ar-SA"/>
              <a:pPr>
                <a:defRPr/>
              </a:pPr>
              <a:t>‹#›</a:t>
            </a:fld>
            <a:endParaRPr lang="ar-SA"/>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lgn="r" rtl="1" fontAlgn="auto">
                <a:spcBef>
                  <a:spcPts val="0"/>
                </a:spcBef>
                <a:spcAft>
                  <a:spcPts val="0"/>
                </a:spcAft>
                <a:defRPr/>
              </a:pPr>
              <a:endParaRPr lang="en-US">
                <a:latin typeface="+mn-lt"/>
                <a:ea typeface="+mn-ea"/>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lgn="r" rtl="1" fontAlgn="auto">
                <a:spcBef>
                  <a:spcPts val="0"/>
                </a:spcBef>
                <a:spcAft>
                  <a:spcPts val="0"/>
                </a:spcAft>
                <a:defRPr/>
              </a:pPr>
              <a:endParaRPr lang="en-US">
                <a:latin typeface="+mn-lt"/>
                <a:ea typeface="+mn-ea"/>
                <a:cs typeface="+mn-cs"/>
              </a:endParaRPr>
            </a:p>
          </p:txBody>
        </p:sp>
      </p:grpSp>
    </p:spTree>
  </p:cSld>
  <p:clrMap bg1="lt1" tx1="dk1" bg2="lt2" tx2="dk2" accent1="accent1" accent2="accent2" accent3="accent3" accent4="accent4" accent5="accent5" accent6="accent6" hlink="hlink" folHlink="folHlink"/>
  <p:sldLayoutIdLst>
    <p:sldLayoutId id="2147484222" r:id="rId1"/>
    <p:sldLayoutId id="2147484213" r:id="rId2"/>
    <p:sldLayoutId id="2147484223" r:id="rId3"/>
    <p:sldLayoutId id="2147484214" r:id="rId4"/>
    <p:sldLayoutId id="2147484215" r:id="rId5"/>
    <p:sldLayoutId id="2147484216" r:id="rId6"/>
    <p:sldLayoutId id="2147484217" r:id="rId7"/>
    <p:sldLayoutId id="2147484218" r:id="rId8"/>
    <p:sldLayoutId id="2147484224" r:id="rId9"/>
    <p:sldLayoutId id="2147484219" r:id="rId10"/>
    <p:sldLayoutId id="2147484220" r:id="rId11"/>
    <p:sldLayoutId id="2147484221" r:id="rId12"/>
  </p:sldLayoutIdLst>
  <p:hf hdr="0" dt="0"/>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Bookman Old Style" pitchFamily="18" charset="0"/>
          <a:cs typeface="Times New Roman" pitchFamily="18" charset="0"/>
        </a:defRPr>
      </a:lvl2pPr>
      <a:lvl3pPr algn="l" rtl="1" eaLnBrk="0" fontAlgn="base" hangingPunct="0">
        <a:spcBef>
          <a:spcPct val="0"/>
        </a:spcBef>
        <a:spcAft>
          <a:spcPct val="0"/>
        </a:spcAft>
        <a:defRPr sz="5000">
          <a:solidFill>
            <a:schemeClr val="tx2"/>
          </a:solidFill>
          <a:latin typeface="Bookman Old Style" pitchFamily="18" charset="0"/>
          <a:cs typeface="Times New Roman" pitchFamily="18" charset="0"/>
        </a:defRPr>
      </a:lvl3pPr>
      <a:lvl4pPr algn="l" rtl="1" eaLnBrk="0" fontAlgn="base" hangingPunct="0">
        <a:spcBef>
          <a:spcPct val="0"/>
        </a:spcBef>
        <a:spcAft>
          <a:spcPct val="0"/>
        </a:spcAft>
        <a:defRPr sz="5000">
          <a:solidFill>
            <a:schemeClr val="tx2"/>
          </a:solidFill>
          <a:latin typeface="Bookman Old Style" pitchFamily="18" charset="0"/>
          <a:cs typeface="Times New Roman" pitchFamily="18" charset="0"/>
        </a:defRPr>
      </a:lvl4pPr>
      <a:lvl5pPr algn="l" rtl="1" eaLnBrk="0" fontAlgn="base" hangingPunct="0">
        <a:spcBef>
          <a:spcPct val="0"/>
        </a:spcBef>
        <a:spcAft>
          <a:spcPct val="0"/>
        </a:spcAft>
        <a:defRPr sz="5000">
          <a:solidFill>
            <a:schemeClr val="tx2"/>
          </a:solidFill>
          <a:latin typeface="Bookman Old Style" pitchFamily="18" charset="0"/>
          <a:cs typeface="Times New Roman" pitchFamily="18" charset="0"/>
        </a:defRPr>
      </a:lvl5pPr>
      <a:lvl6pPr marL="457200" algn="l" rtl="1" fontAlgn="base">
        <a:spcBef>
          <a:spcPct val="0"/>
        </a:spcBef>
        <a:spcAft>
          <a:spcPct val="0"/>
        </a:spcAft>
        <a:defRPr sz="5000">
          <a:solidFill>
            <a:schemeClr val="tx2"/>
          </a:solidFill>
          <a:latin typeface="Calibri" pitchFamily="34" charset="0"/>
          <a:cs typeface="Traditional Arabic" pitchFamily="18" charset="-78"/>
        </a:defRPr>
      </a:lvl6pPr>
      <a:lvl7pPr marL="914400" algn="l" rtl="1" fontAlgn="base">
        <a:spcBef>
          <a:spcPct val="0"/>
        </a:spcBef>
        <a:spcAft>
          <a:spcPct val="0"/>
        </a:spcAft>
        <a:defRPr sz="5000">
          <a:solidFill>
            <a:schemeClr val="tx2"/>
          </a:solidFill>
          <a:latin typeface="Calibri" pitchFamily="34" charset="0"/>
          <a:cs typeface="Traditional Arabic" pitchFamily="18" charset="-78"/>
        </a:defRPr>
      </a:lvl7pPr>
      <a:lvl8pPr marL="1371600" algn="l" rtl="1" fontAlgn="base">
        <a:spcBef>
          <a:spcPct val="0"/>
        </a:spcBef>
        <a:spcAft>
          <a:spcPct val="0"/>
        </a:spcAft>
        <a:defRPr sz="5000">
          <a:solidFill>
            <a:schemeClr val="tx2"/>
          </a:solidFill>
          <a:latin typeface="Calibri" pitchFamily="34" charset="0"/>
          <a:cs typeface="Traditional Arabic" pitchFamily="18" charset="-78"/>
        </a:defRPr>
      </a:lvl8pPr>
      <a:lvl9pPr marL="1828800" algn="l" rtl="1" fontAlgn="base">
        <a:spcBef>
          <a:spcPct val="0"/>
        </a:spcBef>
        <a:spcAft>
          <a:spcPct val="0"/>
        </a:spcAft>
        <a:defRPr sz="5000">
          <a:solidFill>
            <a:schemeClr val="tx2"/>
          </a:solidFill>
          <a:latin typeface="Calibri" pitchFamily="34" charset="0"/>
          <a:cs typeface="Traditional Arabic" pitchFamily="18"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google.com/imgres?q=brain&amp;safe=active&amp;hl=ar&amp;biw=1366&amp;bih=650&amp;tbm=isch&amp;tbnid=q9RFIo51nMH9QM:&amp;imgrefurl=http://theconversation.com/explainer-the-brain-11196&amp;docid=KwOrKcHS5GeknM&amp;imgurl=https://c479107.ssl.cf2.rackcdn.com/files/18622/width668/mvgb48qx-1355357719.jpg&amp;w=668&amp;h=405&amp;ei=c1KzUZu4GpS3hAfY9YGICg&amp;zoom=1&amp;ved=1t:3588,r:80,s:0,i:329&amp;iact=rc&amp;dur=6009&amp;page=4&amp;tbnh=175&amp;tbnw=288&amp;start=66&amp;ndsp=24&amp;tx=158&amp;ty=90"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hyperlink" Target="http://www.google.com/imgres?q=brain&amp;safe=active&amp;hl=ar&amp;biw=1366&amp;bih=650&amp;tbm=isch&amp;tbnid=q9RFIo51nMH9QM:&amp;imgrefurl=http://theconversation.com/explainer-the-brain-11196&amp;docid=KwOrKcHS5GeknM&amp;imgurl=https://c479107.ssl.cf2.rackcdn.com/files/18622/width668/mvgb48qx-1355357719.jpg&amp;w=668&amp;h=405&amp;ei=c1KzUZu4GpS3hAfY9YGICg&amp;zoom=1&amp;ved=1t:3588,r:80,s:0,i:329&amp;iact=rc&amp;dur=6009&amp;page=4&amp;tbnh=175&amp;tbnw=288&amp;start=66&amp;ndsp=24&amp;tx=158&amp;ty=90" TargetMode="External"/><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hyperlink" Target="http://images.google.com/imgres?q=Broca's+area+and+wernicke's+area&amp;safe=active&amp;hl=ar&amp;gl=sa&amp;biw=1366&amp;bih=650&amp;tbm=isch&amp;tbnid=SWx5HsZQqBJfMM:&amp;imgrefurl=http://zleauber.blogspot.com/2010/05/hey-im-talking-to-you.html&amp;docid=NKIbzlGE0UmuoM&amp;imgurl=http://3.bp.blogspot.com/_VpuOSQUdUkE/S-Rve55lD4I/AAAAAAAAACo/DreL3T3Q4U4/s400/broca-wernicke.png&amp;w=382&amp;h=225&amp;ei=vVOzUabICZGHhQfooIDABw&amp;zoom=1&amp;ved=1t:3588,r:14,s:0,i:123&amp;iact=rc&amp;dur=507&amp;page=1&amp;tbnh=172&amp;tbnw=293&amp;start=0&amp;ndsp=16&amp;tx=162&amp;ty=94"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hyperlink" Target="http://images.google.com/imgres?q=Broca's+area+and+wernicke's+area&amp;safe=active&amp;hl=ar&amp;gl=sa&amp;biw=1366&amp;bih=650&amp;tbm=isch&amp;tbnid=SWx5HsZQqBJfMM:&amp;imgrefurl=http://zleauber.blogspot.com/2010/05/hey-im-talking-to-you.html&amp;docid=NKIbzlGE0UmuoM&amp;imgurl=http://3.bp.blogspot.com/_VpuOSQUdUkE/S-Rve55lD4I/AAAAAAAAACo/DreL3T3Q4U4/s400/broca-wernicke.png&amp;w=382&amp;h=225&amp;ei=vVOzUabICZGHhQfooIDABw&amp;zoom=1&amp;ved=1t:3588,r:14,s:0,i:123&amp;iact=rc&amp;dur=507&amp;page=1&amp;tbnh=172&amp;tbnw=293&amp;start=0&amp;ndsp=16&amp;tx=162&amp;ty=94"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1187624" y="857232"/>
            <a:ext cx="6820272" cy="1656184"/>
          </a:xfrm>
        </p:spPr>
        <p:txBody>
          <a:bodyPr>
            <a:noAutofit/>
          </a:bodyPr>
          <a:lstStyle/>
          <a:p>
            <a:pPr algn="ctr" eaLnBrk="1" fontAlgn="auto" hangingPunct="1">
              <a:spcAft>
                <a:spcPts val="0"/>
              </a:spcAft>
              <a:defRPr/>
            </a:pPr>
            <a:r>
              <a:rPr lang="ar-SA" sz="4000" dirty="0" smtClean="0">
                <a:solidFill>
                  <a:srgbClr val="FF3300"/>
                </a:solidFill>
                <a:latin typeface="Constantia" pitchFamily="18" charset="0"/>
              </a:rPr>
              <a:t> </a:t>
            </a:r>
            <a:r>
              <a:rPr lang="en-GB" sz="4000" dirty="0" smtClean="0">
                <a:solidFill>
                  <a:srgbClr val="FF3300"/>
                </a:solidFill>
                <a:latin typeface="Constantia" pitchFamily="18" charset="0"/>
              </a:rPr>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 </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Lecture 4</a:t>
            </a:r>
            <a:br>
              <a:rPr lang="en-GB" sz="4000" dirty="0" smtClean="0">
                <a:solidFill>
                  <a:srgbClr val="FF3300"/>
                </a:solidFill>
                <a:latin typeface="Constantia" pitchFamily="18" charset="0"/>
              </a:rPr>
            </a:br>
            <a:r>
              <a:rPr lang="en-GB" sz="4000" dirty="0" smtClean="0">
                <a:solidFill>
                  <a:srgbClr val="FF3300"/>
                </a:solidFill>
                <a:latin typeface="Constantia" pitchFamily="18" charset="0"/>
              </a:rPr>
              <a:t>Language and the Brain (Part 2)</a:t>
            </a:r>
            <a:endParaRPr lang="ar-SA" sz="4000" dirty="0">
              <a:solidFill>
                <a:srgbClr val="FF3300"/>
              </a:solidFill>
              <a:latin typeface="Constantia" pitchFamily="18" charset="0"/>
            </a:endParaRPr>
          </a:p>
        </p:txBody>
      </p:sp>
      <p:sp>
        <p:nvSpPr>
          <p:cNvPr id="7" name="Slide Number Placeholder 6"/>
          <p:cNvSpPr>
            <a:spLocks noGrp="1"/>
          </p:cNvSpPr>
          <p:nvPr>
            <p:ph type="sldNum" sz="quarter" idx="12"/>
          </p:nvPr>
        </p:nvSpPr>
        <p:spPr/>
        <p:txBody>
          <a:bodyPr/>
          <a:lstStyle/>
          <a:p>
            <a:pPr>
              <a:defRPr/>
            </a:pPr>
            <a:fld id="{FEB0166A-598B-4216-A8C2-9EF3E62877FE}" type="slidenum">
              <a:rPr lang="ar-SA"/>
              <a:pPr>
                <a:defRPr/>
              </a:pPr>
              <a:t>1</a:t>
            </a:fld>
            <a:endParaRPr lang="ar-SA" dirty="0"/>
          </a:p>
        </p:txBody>
      </p:sp>
      <p:sp>
        <p:nvSpPr>
          <p:cNvPr id="12" name="Footer Placeholder 11"/>
          <p:cNvSpPr>
            <a:spLocks noGrp="1"/>
          </p:cNvSpPr>
          <p:nvPr>
            <p:ph type="ftr" sz="quarter" idx="11"/>
          </p:nvPr>
        </p:nvSpPr>
        <p:spPr>
          <a:xfrm>
            <a:off x="1403350" y="4935538"/>
            <a:ext cx="6408738" cy="365125"/>
          </a:xfrm>
        </p:spPr>
        <p:txBody>
          <a:bodyPr/>
          <a:lstStyle/>
          <a:p>
            <a:pPr algn="ctr">
              <a:defRPr/>
            </a:pPr>
            <a:r>
              <a:rPr lang="en-US" sz="2400" b="1" dirty="0">
                <a:solidFill>
                  <a:schemeClr val="accent1"/>
                </a:solidFill>
                <a:latin typeface="Constantia" pitchFamily="18" charset="0"/>
              </a:rPr>
              <a:t>Prepared by: Laila al-Hasan</a:t>
            </a:r>
            <a:endParaRPr lang="ar-SA" sz="2400" b="1" dirty="0">
              <a:solidFill>
                <a:schemeClr val="accent1"/>
              </a:solidFill>
              <a:latin typeface="Constantia" pitchFamily="18" charset="0"/>
            </a:endParaRPr>
          </a:p>
        </p:txBody>
      </p:sp>
      <p:pic>
        <p:nvPicPr>
          <p:cNvPr id="5128" name="Picture 12" descr="http://wikimapia.org/p/00/01/13/33/39_big.jpg"/>
          <p:cNvPicPr>
            <a:picLocks noChangeAspect="1" noChangeArrowheads="1"/>
          </p:cNvPicPr>
          <p:nvPr/>
        </p:nvPicPr>
        <p:blipFill>
          <a:blip r:embed="rId2"/>
          <a:srcRect/>
          <a:stretch>
            <a:fillRect/>
          </a:stretch>
        </p:blipFill>
        <p:spPr bwMode="auto">
          <a:xfrm>
            <a:off x="3779838" y="5516563"/>
            <a:ext cx="1584325" cy="1008062"/>
          </a:xfrm>
          <a:prstGeom prst="rect">
            <a:avLst/>
          </a:prstGeom>
          <a:noFill/>
          <a:ln w="9525">
            <a:noFill/>
            <a:miter lim="800000"/>
            <a:headEnd/>
            <a:tailEnd/>
          </a:ln>
        </p:spPr>
      </p:pic>
      <p:pic>
        <p:nvPicPr>
          <p:cNvPr id="10" name="Picture 9" descr="http://www.mpi.nl/news/news-archive/26-million-for-neurolinguistics-research/image_thumb"/>
          <p:cNvPicPr/>
          <p:nvPr/>
        </p:nvPicPr>
        <p:blipFill>
          <a:blip r:embed="rId3"/>
          <a:srcRect/>
          <a:stretch>
            <a:fillRect/>
          </a:stretch>
        </p:blipFill>
        <p:spPr bwMode="auto">
          <a:xfrm>
            <a:off x="3357554" y="2820670"/>
            <a:ext cx="2500330" cy="18942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r>
              <a:rPr lang="en-GB" sz="2400" b="1" dirty="0" smtClean="0">
                <a:solidFill>
                  <a:srgbClr val="FF0000"/>
                </a:solidFill>
                <a:cs typeface="Traditional Arabic" pitchFamily="18" charset="-78"/>
              </a:rPr>
              <a:t>THE BRAIN</a:t>
            </a:r>
            <a:endParaRPr lang="ar-SA" sz="2400" b="1" dirty="0" smtClean="0">
              <a:solidFill>
                <a:srgbClr val="FF0000"/>
              </a:solidFill>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2</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14298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r>
              <a:rPr lang="en-GB" sz="2400" b="1" dirty="0">
                <a:solidFill>
                  <a:srgbClr val="FF0000"/>
                </a:solidFill>
                <a:ea typeface="+mj-ea"/>
                <a:cs typeface="Traditional Arabic" pitchFamily="18" charset="-78"/>
              </a:rPr>
              <a:t/>
            </a:r>
            <a:br>
              <a:rPr lang="en-GB" sz="2400" b="1" dirty="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11266" name="Rectangle 2"/>
          <p:cNvSpPr>
            <a:spLocks noGrp="1" noChangeArrowheads="1"/>
          </p:cNvSpPr>
          <p:nvPr>
            <p:ph idx="1"/>
          </p:nvPr>
        </p:nvSpPr>
        <p:spPr bwMode="auto">
          <a:xfrm>
            <a:off x="785787" y="2978064"/>
            <a:ext cx="7572428" cy="346986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r>
              <a:rPr lang="en-GB" sz="2400" dirty="0" smtClean="0">
                <a:solidFill>
                  <a:srgbClr val="0070C0"/>
                </a:solidFill>
              </a:rPr>
              <a:t>For most people the areas of the brain involved in language processing are the frontal and the temporal areas of the left hemisphere. This is true whether a language is spoken or whether it is a signed language. </a:t>
            </a:r>
            <a:endParaRPr lang="en-US" sz="2400" dirty="0" smtClean="0">
              <a:solidFill>
                <a:srgbClr val="0070C0"/>
              </a:solidFill>
            </a:endParaRPr>
          </a:p>
          <a:p>
            <a:pPr algn="l" rtl="0">
              <a:buNone/>
            </a:pPr>
            <a:r>
              <a:rPr lang="en-GB" sz="2400" dirty="0" smtClean="0">
                <a:solidFill>
                  <a:srgbClr val="0070C0"/>
                </a:solidFill>
              </a:rPr>
              <a:t> </a:t>
            </a:r>
            <a:endParaRPr lang="en-US" sz="2400" dirty="0" smtClean="0">
              <a:solidFill>
                <a:srgbClr val="0070C0"/>
              </a:solidFill>
            </a:endParaRPr>
          </a:p>
          <a:p>
            <a:pPr algn="l" rtl="0"/>
            <a:r>
              <a:rPr lang="en-GB" sz="2400" dirty="0" smtClean="0">
                <a:solidFill>
                  <a:srgbClr val="0070C0"/>
                </a:solidFill>
              </a:rPr>
              <a:t>How the brain processes language</a:t>
            </a:r>
            <a:endParaRPr lang="en-US" sz="2400" dirty="0" smtClean="0">
              <a:solidFill>
                <a:srgbClr val="0070C0"/>
              </a:solidFill>
            </a:endParaRPr>
          </a:p>
          <a:p>
            <a:pPr algn="l" rtl="0"/>
            <a:r>
              <a:rPr lang="en-GB" sz="2400" dirty="0" smtClean="0">
                <a:solidFill>
                  <a:srgbClr val="0070C0"/>
                </a:solidFill>
              </a:rPr>
              <a:t>Is the brain hard wired for language ?</a:t>
            </a:r>
            <a:endParaRPr lang="en-US" sz="2400" dirty="0" smtClean="0">
              <a:solidFill>
                <a:srgbClr val="0070C0"/>
              </a:solidFill>
            </a:endParaRPr>
          </a:p>
          <a:p>
            <a:pPr marL="0" marR="0" lvl="0" indent="0" algn="l" defTabSz="914400" rtl="0" eaLnBrk="1" fontAlgn="base" latinLnBrk="0" hangingPunct="1">
              <a:lnSpc>
                <a:spcPct val="150000"/>
              </a:lnSpc>
              <a:spcBef>
                <a:spcPct val="0"/>
              </a:spcBef>
              <a:spcAft>
                <a:spcPct val="0"/>
              </a:spcAft>
              <a:buClrTx/>
              <a:buSzTx/>
              <a:buFontTx/>
              <a:buNone/>
              <a:tabLst/>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pic>
        <p:nvPicPr>
          <p:cNvPr id="10" name="Picture 9" descr="http://t1.gstatic.com/images?q=tbn:ANd9GcTNfBVmmr0So51s7nHEXnb5-2FE75U1xlmmNnFLA2nPk3jJakxbJA">
            <a:hlinkClick r:id="rId3"/>
          </p:cNvPr>
          <p:cNvPicPr/>
          <p:nvPr/>
        </p:nvPicPr>
        <p:blipFill>
          <a:blip r:embed="rId4">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4357686" y="142852"/>
            <a:ext cx="4786314" cy="2857520"/>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28596" y="92867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785786" y="1714488"/>
            <a:ext cx="7643866" cy="3786214"/>
          </a:xfrm>
        </p:spPr>
        <p:txBody>
          <a:bodyPr/>
          <a:lstStyle/>
          <a:p>
            <a:pPr algn="l" rtl="0"/>
            <a:r>
              <a:rPr lang="en-GB" sz="2400" dirty="0" smtClean="0">
                <a:solidFill>
                  <a:srgbClr val="0070C0"/>
                </a:solidFill>
              </a:rPr>
              <a:t>Language is primarily a left hemisphere operation. When there is damage in specific areas in the left hemisphere, we see language impairment </a:t>
            </a:r>
            <a:endParaRPr lang="en-US" sz="2400" dirty="0" smtClean="0">
              <a:solidFill>
                <a:srgbClr val="0070C0"/>
              </a:solidFill>
            </a:endParaRPr>
          </a:p>
          <a:p>
            <a:pPr algn="l" rtl="0"/>
            <a:r>
              <a:rPr lang="en-GB" sz="2400" dirty="0" smtClean="0">
                <a:solidFill>
                  <a:srgbClr val="0070C0"/>
                </a:solidFill>
              </a:rPr>
              <a:t>Aphasia is an impairment of language, usually caused by left hemisphere damage either to :</a:t>
            </a:r>
          </a:p>
          <a:p>
            <a:pPr lvl="1" algn="l" rtl="0"/>
            <a:r>
              <a:rPr lang="en-GB" sz="2200" dirty="0" smtClean="0">
                <a:solidFill>
                  <a:srgbClr val="0070C0"/>
                </a:solidFill>
              </a:rPr>
              <a:t>Broca's area (impaired speaking) or to</a:t>
            </a:r>
          </a:p>
          <a:p>
            <a:pPr lvl="1" algn="l" rtl="0"/>
            <a:r>
              <a:rPr lang="en-GB" sz="2200" dirty="0" smtClean="0">
                <a:solidFill>
                  <a:srgbClr val="0070C0"/>
                </a:solidFill>
              </a:rPr>
              <a:t> Wernicke's area (impaired understanding). </a:t>
            </a:r>
            <a:endParaRPr lang="en-US" sz="2200" dirty="0" smtClean="0">
              <a:solidFill>
                <a:srgbClr val="0070C0"/>
              </a:solidFill>
            </a:endParaRPr>
          </a:p>
          <a:p>
            <a:pPr algn="l" rtl="0">
              <a:lnSpc>
                <a:spcPct val="150000"/>
              </a:lnSpc>
              <a:buClr>
                <a:srgbClr val="0070C0"/>
              </a:buClr>
              <a:buNone/>
            </a:pPr>
            <a:endParaRPr lang="en-US" sz="2400" b="1" dirty="0" smtClean="0">
              <a:solidFill>
                <a:srgbClr val="0070C0"/>
              </a:solidFill>
              <a:latin typeface="Constantia" pitchFamily="18" charset="0"/>
            </a:endParaRPr>
          </a:p>
          <a:p>
            <a:pPr algn="l" rtl="0">
              <a:lnSpc>
                <a:spcPct val="150000"/>
              </a:lnSpc>
              <a:buNone/>
            </a:pPr>
            <a:endParaRPr lang="en-US" sz="2400" b="1" dirty="0" smtClean="0">
              <a:solidFill>
                <a:srgbClr val="0070C0"/>
              </a:solidFill>
              <a:latin typeface="Constantia" pitchFamily="18" charset="0"/>
            </a:endParaRPr>
          </a:p>
          <a:p>
            <a:pPr algn="l" rtl="0">
              <a:lnSpc>
                <a:spcPct val="150000"/>
              </a:lnSpc>
              <a:buNone/>
            </a:pPr>
            <a:endParaRPr lang="en-US" sz="2400" b="1" dirty="0" smtClean="0">
              <a:solidFill>
                <a:srgbClr val="0070C0"/>
              </a:solidFill>
              <a:latin typeface="Constantia" pitchFamily="18" charset="0"/>
            </a:endParaRPr>
          </a:p>
          <a:p>
            <a:pPr algn="l" rtl="0">
              <a:lnSpc>
                <a:spcPct val="150000"/>
              </a:lnSpc>
              <a:buNone/>
            </a:pPr>
            <a:endParaRPr lang="en-US" sz="2400" b="1" dirty="0" smtClean="0">
              <a:solidFill>
                <a:srgbClr val="0070C0"/>
              </a:solidFill>
              <a:latin typeface="Constantia" pitchFamily="18" charset="0"/>
            </a:endParaRPr>
          </a:p>
          <a:p>
            <a:pPr algn="l" rtl="0">
              <a:lnSpc>
                <a:spcPct val="150000"/>
              </a:lnSpc>
              <a:buNone/>
            </a:pPr>
            <a:endParaRPr lang="en-US" sz="2400" b="1" dirty="0" smtClean="0">
              <a:solidFill>
                <a:srgbClr val="0070C0"/>
              </a:solidFill>
              <a:latin typeface="Constantia" pitchFamily="18" charset="0"/>
            </a:endParaRPr>
          </a:p>
          <a:p>
            <a:pPr algn="l" rtl="0">
              <a:lnSpc>
                <a:spcPct val="150000"/>
              </a:lnSpc>
              <a:buNone/>
            </a:pPr>
            <a:endParaRPr lang="en-US" sz="2400" b="1" dirty="0" smtClean="0">
              <a:solidFill>
                <a:srgbClr val="0070C0"/>
              </a:solidFill>
              <a:latin typeface="Constantia" pitchFamily="18" charset="0"/>
            </a:endParaRPr>
          </a:p>
          <a:p>
            <a:pPr algn="l" rtl="0">
              <a:lnSpc>
                <a:spcPct val="150000"/>
              </a:lnSpc>
              <a:buNone/>
            </a:pPr>
            <a:r>
              <a:rPr lang="en-US" sz="2400" b="1" dirty="0" smtClean="0">
                <a:solidFill>
                  <a:srgbClr val="0070C0"/>
                </a:solidFill>
                <a:latin typeface="Constantia" pitchFamily="18" charset="0"/>
              </a:rPr>
              <a:t>    </a:t>
            </a: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3</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2000240"/>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THE BRAIN</a:t>
            </a:r>
          </a:p>
          <a:p>
            <a:pPr algn="ctr">
              <a:defRPr/>
            </a:pPr>
            <a:endParaRPr lang="en-GB" sz="2400" b="1" dirty="0" smtClean="0">
              <a:solidFill>
                <a:schemeClr val="accent1"/>
              </a:solidFill>
              <a:ea typeface="+mj-ea"/>
              <a:cs typeface="Traditional Arabic" pitchFamily="18" charset="-78"/>
            </a:endParaRPr>
          </a:p>
          <a:p>
            <a:pPr algn="ctr">
              <a:defRPr/>
            </a:pPr>
            <a:endParaRPr lang="en-GB" sz="2400" b="1" dirty="0" smtClean="0">
              <a:solidFill>
                <a:schemeClr val="accent1"/>
              </a:solidFill>
              <a:ea typeface="+mj-ea"/>
              <a:cs typeface="Traditional Arabic" pitchFamily="18" charset="-78"/>
            </a:endParaRPr>
          </a:p>
          <a:p>
            <a:pPr algn="ctr">
              <a:defRPr/>
            </a:pPr>
            <a:r>
              <a:rPr lang="en-GB" sz="2400" b="1" dirty="0" smtClean="0">
                <a:solidFill>
                  <a:schemeClr val="accent1"/>
                </a:solidFill>
                <a:ea typeface="+mj-ea"/>
                <a:cs typeface="Traditional Arabic" pitchFamily="18" charset="-78"/>
              </a:rPr>
              <a:t> </a:t>
            </a:r>
            <a:r>
              <a:rPr lang="en-GB" sz="2400" b="1" dirty="0">
                <a:solidFill>
                  <a:schemeClr val="accent1"/>
                </a:solidFill>
                <a:ea typeface="+mj-ea"/>
                <a:cs typeface="Traditional Arabic" pitchFamily="18" charset="-78"/>
              </a:rPr>
              <a:t/>
            </a:r>
            <a:br>
              <a:rPr lang="en-GB" sz="2400" b="1" dirty="0">
                <a:solidFill>
                  <a:schemeClr val="accent1"/>
                </a:solidFill>
                <a:ea typeface="+mj-ea"/>
                <a:cs typeface="Traditional Arabic" pitchFamily="18" charset="-78"/>
              </a:rPr>
            </a:br>
            <a:endParaRPr lang="en-GB" sz="2400" b="1" dirty="0">
              <a:solidFill>
                <a:schemeClr val="accent1"/>
              </a:solidFill>
              <a:ea typeface="+mj-ea"/>
              <a:cs typeface="Traditional Arabic" pitchFamily="18" charset="-78"/>
            </a:endParaRPr>
          </a:p>
        </p:txBody>
      </p:sp>
      <p:pic>
        <p:nvPicPr>
          <p:cNvPr id="10" name="Picture 9" descr="http://t1.gstatic.com/images?q=tbn:ANd9GcTNfBVmmr0So51s7nHEXnb5-2FE75U1xlmmNnFLA2nPk3jJakxbJA">
            <a:hlinkClick r:id="rId3"/>
          </p:cNvPr>
          <p:cNvPicPr/>
          <p:nvPr/>
        </p:nvPicPr>
        <p:blipFill>
          <a:blip r:embed="rId4">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5143504" y="4572008"/>
            <a:ext cx="2214578" cy="1643074"/>
          </a:xfrm>
          <a:prstGeom prst="rect">
            <a:avLst/>
          </a:prstGeom>
          <a:noFill/>
          <a:ln>
            <a:noFill/>
          </a:ln>
        </p:spPr>
      </p:pic>
      <p:pic>
        <p:nvPicPr>
          <p:cNvPr id="11" name="Picture 10" descr="http://www.mayoclinic.com/images/image_popup/bn7_hemispheres.jpg"/>
          <p:cNvPicPr/>
          <p:nvPr/>
        </p:nvPicPr>
        <p:blipFill>
          <a:blip r:embed="rId5"/>
          <a:srcRect/>
          <a:stretch>
            <a:fillRect/>
          </a:stretch>
        </p:blipFill>
        <p:spPr bwMode="auto">
          <a:xfrm>
            <a:off x="2428860" y="4643446"/>
            <a:ext cx="2071702" cy="146650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1277927"/>
            <a:ext cx="8229600" cy="650875"/>
          </a:xfrm>
        </p:spPr>
        <p:txBody>
          <a:bodyPr/>
          <a:lstStyle/>
          <a:p>
            <a:pPr algn="ctr" rtl="0" eaLnBrk="1" hangingPunct="1"/>
            <a:r>
              <a:rPr lang="en-GB" sz="2400" b="1" dirty="0" smtClean="0">
                <a:solidFill>
                  <a:srgbClr val="FF0000"/>
                </a:solidFill>
                <a:latin typeface="Constantia" pitchFamily="18" charset="0"/>
                <a:cs typeface="Traditional Arabic" pitchFamily="18" charset="-78"/>
              </a:rPr>
              <a:t/>
            </a:r>
            <a:br>
              <a:rPr lang="en-GB" sz="2400" b="1" dirty="0" smtClean="0">
                <a:solidFill>
                  <a:srgbClr val="FF0000"/>
                </a:solidFill>
                <a:latin typeface="Constantia" pitchFamily="18" charset="0"/>
                <a:cs typeface="Traditional Arabic" pitchFamily="18" charset="-78"/>
              </a:rPr>
            </a:br>
            <a:r>
              <a:rPr lang="en-US" sz="2400" b="1" dirty="0" smtClean="0">
                <a:solidFill>
                  <a:srgbClr val="FF0000"/>
                </a:solidFill>
                <a:latin typeface="Constantia" pitchFamily="18" charset="0"/>
              </a:rPr>
              <a:t> </a:t>
            </a:r>
            <a:br>
              <a:rPr lang="en-US" sz="2400" b="1" dirty="0" smtClean="0">
                <a:solidFill>
                  <a:srgbClr val="FF0000"/>
                </a:solidFill>
                <a:latin typeface="Constantia" pitchFamily="18" charset="0"/>
              </a:rPr>
            </a:br>
            <a:endParaRPr lang="ar-SA" sz="2400" b="1" dirty="0" smtClean="0">
              <a:solidFill>
                <a:srgbClr val="FF0000"/>
              </a:solidFill>
              <a:latin typeface="Constantia" pitchFamily="18" charset="0"/>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4</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defRPr/>
            </a:pPr>
            <a:r>
              <a:rPr lang="en-GB" sz="2400" b="1" dirty="0" smtClean="0">
                <a:solidFill>
                  <a:srgbClr val="FF3300"/>
                </a:solidFill>
                <a:ea typeface="+mj-ea"/>
                <a:cs typeface="Traditional Arabic" pitchFamily="18" charset="-78"/>
              </a:rPr>
              <a:t> LANGUAGE CENTRES IN THE BRAIN </a:t>
            </a:r>
          </a:p>
        </p:txBody>
      </p:sp>
      <p:sp>
        <p:nvSpPr>
          <p:cNvPr id="9223" name="Rectangle 7"/>
          <p:cNvSpPr>
            <a:spLocks noGrp="1" noChangeArrowheads="1"/>
          </p:cNvSpPr>
          <p:nvPr>
            <p:ph idx="1"/>
          </p:nvPr>
        </p:nvSpPr>
        <p:spPr bwMode="auto">
          <a:xfrm>
            <a:off x="785786" y="2505725"/>
            <a:ext cx="7572428" cy="36379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lvl="0" indent="-457200" algn="just" rtl="0">
              <a:buClr>
                <a:srgbClr val="FF0000"/>
              </a:buClr>
              <a:buFont typeface="+mj-lt"/>
              <a:buAutoNum type="arabicPeriod"/>
            </a:pPr>
            <a:r>
              <a:rPr lang="en-GB" sz="2400" dirty="0" smtClean="0">
                <a:solidFill>
                  <a:srgbClr val="0070C0"/>
                </a:solidFill>
              </a:rPr>
              <a:t>The visual cortex: </a:t>
            </a:r>
            <a:r>
              <a:rPr lang="en-GB" sz="2400" i="1" dirty="0" smtClean="0">
                <a:solidFill>
                  <a:srgbClr val="FF0000"/>
                </a:solidFill>
              </a:rPr>
              <a:t>receives written words as visual stimulation.</a:t>
            </a:r>
            <a:endParaRPr lang="en-US" sz="2400" i="1" dirty="0" smtClean="0">
              <a:solidFill>
                <a:srgbClr val="FF0000"/>
              </a:solidFill>
            </a:endParaRPr>
          </a:p>
          <a:p>
            <a:pPr algn="just" rtl="0">
              <a:buNone/>
            </a:pPr>
            <a:r>
              <a:rPr lang="en-GB" sz="2400" dirty="0" smtClean="0">
                <a:solidFill>
                  <a:srgbClr val="0070C0"/>
                </a:solidFill>
              </a:rPr>
              <a:t>     it is needed to process anything we see including words    in reading.   </a:t>
            </a:r>
            <a:endParaRPr lang="en-US" sz="2400" dirty="0" smtClean="0">
              <a:solidFill>
                <a:srgbClr val="0070C0"/>
              </a:solidFill>
            </a:endParaRPr>
          </a:p>
          <a:p>
            <a:pPr marL="457200" indent="-457200" algn="just" rtl="0">
              <a:buClr>
                <a:srgbClr val="FF0000"/>
              </a:buClr>
              <a:buFont typeface="+mj-lt"/>
              <a:buAutoNum type="arabicPeriod" startAt="2"/>
            </a:pPr>
            <a:r>
              <a:rPr lang="en-GB" sz="2400" dirty="0" smtClean="0">
                <a:solidFill>
                  <a:srgbClr val="0070C0"/>
                </a:solidFill>
              </a:rPr>
              <a:t>angular </a:t>
            </a:r>
            <a:r>
              <a:rPr lang="en-GB" sz="2400" dirty="0" err="1" smtClean="0">
                <a:solidFill>
                  <a:srgbClr val="0070C0"/>
                </a:solidFill>
              </a:rPr>
              <a:t>gyrus</a:t>
            </a:r>
            <a:r>
              <a:rPr lang="en-GB" sz="2400" dirty="0" smtClean="0">
                <a:solidFill>
                  <a:srgbClr val="0070C0"/>
                </a:solidFill>
              </a:rPr>
              <a:t>: </a:t>
            </a:r>
            <a:r>
              <a:rPr lang="en-GB" sz="2400" i="1" dirty="0" smtClean="0">
                <a:solidFill>
                  <a:srgbClr val="FF0000"/>
                </a:solidFill>
              </a:rPr>
              <a:t>transforms visual representations into an auditory code.  </a:t>
            </a:r>
            <a:endParaRPr lang="en-US" sz="2400" i="1" dirty="0" smtClean="0">
              <a:solidFill>
                <a:srgbClr val="FF0000"/>
              </a:solidFill>
            </a:endParaRPr>
          </a:p>
          <a:p>
            <a:pPr algn="just" rtl="0">
              <a:buNone/>
            </a:pPr>
            <a:r>
              <a:rPr lang="en-GB" sz="2400" dirty="0" smtClean="0">
                <a:solidFill>
                  <a:srgbClr val="0070C0"/>
                </a:solidFill>
              </a:rPr>
              <a:t>    In the Angular </a:t>
            </a:r>
            <a:r>
              <a:rPr lang="en-GB" sz="2400" dirty="0" err="1" smtClean="0">
                <a:solidFill>
                  <a:srgbClr val="0070C0"/>
                </a:solidFill>
              </a:rPr>
              <a:t>Gyrus</a:t>
            </a:r>
            <a:r>
              <a:rPr lang="en-GB" sz="2400" dirty="0" smtClean="0">
                <a:solidFill>
                  <a:srgbClr val="0070C0"/>
                </a:solidFill>
              </a:rPr>
              <a:t> you transforming the visual representations into a voice in your head ( like when you read to yourself) auditory code.  </a:t>
            </a:r>
            <a:endParaRPr lang="en-US" sz="2400" dirty="0" smtClean="0">
              <a:solidFill>
                <a:srgbClr val="0070C0"/>
              </a:solidFill>
            </a:endParaRPr>
          </a:p>
        </p:txBody>
      </p:sp>
      <p:pic>
        <p:nvPicPr>
          <p:cNvPr id="9" name="Picture 2" descr="brainareasinvolvedinlanguage"/>
          <p:cNvPicPr>
            <a:picLocks noChangeAspect="1" noChangeArrowheads="1"/>
          </p:cNvPicPr>
          <p:nvPr/>
        </p:nvPicPr>
        <p:blipFill>
          <a:blip r:embed="rId3"/>
          <a:srcRect/>
          <a:stretch>
            <a:fillRect/>
          </a:stretch>
        </p:blipFill>
        <p:spPr bwMode="auto">
          <a:xfrm>
            <a:off x="6858016" y="-500090"/>
            <a:ext cx="3857652" cy="3071834"/>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1277927"/>
            <a:ext cx="8229600" cy="650875"/>
          </a:xfrm>
        </p:spPr>
        <p:txBody>
          <a:bodyPr/>
          <a:lstStyle/>
          <a:p>
            <a:pPr algn="ctr" rtl="0" eaLnBrk="1" hangingPunct="1"/>
            <a:r>
              <a:rPr lang="en-GB" sz="2400" b="1" dirty="0" smtClean="0">
                <a:solidFill>
                  <a:srgbClr val="FF0000"/>
                </a:solidFill>
                <a:latin typeface="Constantia" pitchFamily="18" charset="0"/>
                <a:cs typeface="Traditional Arabic" pitchFamily="18" charset="-78"/>
              </a:rPr>
              <a:t/>
            </a:r>
            <a:br>
              <a:rPr lang="en-GB" sz="2400" b="1" dirty="0" smtClean="0">
                <a:solidFill>
                  <a:srgbClr val="FF0000"/>
                </a:solidFill>
                <a:latin typeface="Constantia" pitchFamily="18" charset="0"/>
                <a:cs typeface="Traditional Arabic" pitchFamily="18" charset="-78"/>
              </a:rPr>
            </a:br>
            <a:r>
              <a:rPr lang="en-US" sz="2400" b="1" dirty="0" smtClean="0">
                <a:solidFill>
                  <a:srgbClr val="FF0000"/>
                </a:solidFill>
                <a:latin typeface="Constantia" pitchFamily="18" charset="0"/>
              </a:rPr>
              <a:t> </a:t>
            </a:r>
            <a:br>
              <a:rPr lang="en-US" sz="2400" b="1" dirty="0" smtClean="0">
                <a:solidFill>
                  <a:srgbClr val="FF0000"/>
                </a:solidFill>
                <a:latin typeface="Constantia" pitchFamily="18" charset="0"/>
              </a:rPr>
            </a:br>
            <a:endParaRPr lang="ar-SA" sz="2400" b="1" dirty="0" smtClean="0">
              <a:solidFill>
                <a:srgbClr val="FF0000"/>
              </a:solidFill>
              <a:latin typeface="Constantia" pitchFamily="18" charset="0"/>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5</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2988285"/>
            <a:ext cx="7572428" cy="30839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indent="-457200" algn="l" rtl="0">
              <a:buClr>
                <a:srgbClr val="FF0000"/>
              </a:buClr>
              <a:buFont typeface="+mj-lt"/>
              <a:buAutoNum type="arabicPeriod" startAt="3"/>
            </a:pPr>
            <a:r>
              <a:rPr lang="en-GB" sz="2400" dirty="0" smtClean="0">
                <a:solidFill>
                  <a:srgbClr val="0070C0"/>
                </a:solidFill>
              </a:rPr>
              <a:t>Wernicke's area: interprets auditory code.</a:t>
            </a:r>
            <a:endParaRPr lang="en-US" sz="2400" dirty="0" smtClean="0">
              <a:solidFill>
                <a:srgbClr val="0070C0"/>
              </a:solidFill>
            </a:endParaRPr>
          </a:p>
          <a:p>
            <a:pPr marL="457200" lvl="0" indent="-457200" algn="l" rtl="0">
              <a:buClr>
                <a:srgbClr val="FF0000"/>
              </a:buClr>
              <a:buFont typeface="+mj-lt"/>
              <a:buAutoNum type="arabicPeriod" startAt="4"/>
            </a:pPr>
            <a:r>
              <a:rPr lang="en-GB" sz="2400" dirty="0" smtClean="0">
                <a:solidFill>
                  <a:srgbClr val="0070C0"/>
                </a:solidFill>
              </a:rPr>
              <a:t>Broca's area: controls speech muscles via the motor cortex (the frontal lobe Broca's area tells the motor cortex what to say) ( language production)</a:t>
            </a:r>
            <a:endParaRPr lang="en-US" sz="2400" dirty="0" smtClean="0">
              <a:solidFill>
                <a:srgbClr val="0070C0"/>
              </a:solidFill>
            </a:endParaRPr>
          </a:p>
          <a:p>
            <a:pPr marL="457200" lvl="0" indent="-457200" algn="l" rtl="0">
              <a:buClr>
                <a:srgbClr val="FF0000"/>
              </a:buClr>
              <a:buFont typeface="+mj-lt"/>
              <a:buAutoNum type="arabicPeriod" startAt="5"/>
            </a:pPr>
            <a:r>
              <a:rPr lang="en-GB" sz="2400" dirty="0" smtClean="0">
                <a:solidFill>
                  <a:srgbClr val="0070C0"/>
                </a:solidFill>
              </a:rPr>
              <a:t>Motor cortex: word is pronounced</a:t>
            </a:r>
            <a:endParaRPr lang="en-US" sz="2400" dirty="0" smtClean="0">
              <a:solidFill>
                <a:srgbClr val="0070C0"/>
              </a:solidFill>
            </a:endParaRPr>
          </a:p>
          <a:p>
            <a:pPr algn="l" rtl="0">
              <a:buNone/>
            </a:pPr>
            <a:endParaRPr lang="en-US" sz="2400" dirty="0" smtClean="0">
              <a:solidFill>
                <a:srgbClr val="0070C0"/>
              </a:solidFill>
            </a:endParaRPr>
          </a:p>
          <a:p>
            <a:pPr marL="0" marR="0" lvl="0" indent="0" algn="l" defTabSz="914400" rtl="0" eaLnBrk="0" fontAlgn="base" latinLnBrk="0" hangingPunct="0">
              <a:lnSpc>
                <a:spcPct val="150000"/>
              </a:lnSpc>
              <a:spcBef>
                <a:spcPct val="0"/>
              </a:spcBef>
              <a:spcAft>
                <a:spcPct val="0"/>
              </a:spcAft>
              <a:buClrTx/>
              <a:buSzTx/>
              <a:buFontTx/>
              <a:buNone/>
              <a:tabLst/>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sp>
        <p:nvSpPr>
          <p:cNvPr id="12" name="Rectangle 4"/>
          <p:cNvSpPr txBox="1">
            <a:spLocks/>
          </p:cNvSpPr>
          <p:nvPr/>
        </p:nvSpPr>
        <p:spPr bwMode="auto">
          <a:xfrm>
            <a:off x="866748" y="1223946"/>
            <a:ext cx="7772400" cy="792163"/>
          </a:xfrm>
          <a:prstGeom prst="rect">
            <a:avLst/>
          </a:prstGeom>
          <a:noFill/>
          <a:ln w="9525">
            <a:noFill/>
            <a:miter lim="800000"/>
            <a:headEnd/>
            <a:tailEnd/>
          </a:ln>
        </p:spPr>
        <p:txBody>
          <a:bodyPr lIns="0" rIns="0" bIns="0" anchor="b"/>
          <a:lstStyle/>
          <a:p>
            <a:pPr>
              <a:defRPr/>
            </a:pPr>
            <a:r>
              <a:rPr lang="en-GB" sz="2400" b="1" dirty="0" smtClean="0">
                <a:solidFill>
                  <a:srgbClr val="FF3300"/>
                </a:solidFill>
                <a:ea typeface="+mj-ea"/>
                <a:cs typeface="Traditional Arabic" pitchFamily="18" charset="-78"/>
              </a:rPr>
              <a:t> LANGUAGE CENTRES IN THE BRAIN </a:t>
            </a:r>
          </a:p>
        </p:txBody>
      </p:sp>
      <p:pic>
        <p:nvPicPr>
          <p:cNvPr id="10" name="Picture 2" descr="brainareasinvolvedinlanguage"/>
          <p:cNvPicPr>
            <a:picLocks noChangeAspect="1" noChangeArrowheads="1"/>
          </p:cNvPicPr>
          <p:nvPr/>
        </p:nvPicPr>
        <p:blipFill>
          <a:blip r:embed="rId3"/>
          <a:srcRect/>
          <a:stretch>
            <a:fillRect/>
          </a:stretch>
        </p:blipFill>
        <p:spPr bwMode="auto">
          <a:xfrm>
            <a:off x="6643702" y="214290"/>
            <a:ext cx="3643338" cy="3143272"/>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smtClean="0"/>
              <a:t>Prepared by: Laila al-Hasan</a:t>
            </a:r>
            <a:endParaRPr lang="ar-SA"/>
          </a:p>
        </p:txBody>
      </p:sp>
      <p:sp>
        <p:nvSpPr>
          <p:cNvPr id="5" name="Slide Number Placeholder 4"/>
          <p:cNvSpPr>
            <a:spLocks noGrp="1"/>
          </p:cNvSpPr>
          <p:nvPr>
            <p:ph type="sldNum" sz="quarter" idx="12"/>
          </p:nvPr>
        </p:nvSpPr>
        <p:spPr/>
        <p:txBody>
          <a:bodyPr/>
          <a:lstStyle/>
          <a:p>
            <a:pPr>
              <a:defRPr/>
            </a:pPr>
            <a:fld id="{850CA473-742B-4A18-9BEA-23479715DF7F}" type="slidenum">
              <a:rPr lang="ar-SA" smtClean="0"/>
              <a:pPr>
                <a:defRPr/>
              </a:pPr>
              <a:t>6</a:t>
            </a:fld>
            <a:endParaRPr lang="ar-SA"/>
          </a:p>
        </p:txBody>
      </p:sp>
      <p:pic>
        <p:nvPicPr>
          <p:cNvPr id="6" name="Picture 2" descr="brainareasinvolvedinlanguage"/>
          <p:cNvPicPr>
            <a:picLocks noGrp="1" noChangeAspect="1" noChangeArrowheads="1"/>
          </p:cNvPicPr>
          <p:nvPr>
            <p:ph idx="1"/>
          </p:nvPr>
        </p:nvPicPr>
        <p:blipFill>
          <a:blip r:embed="rId2"/>
          <a:srcRect/>
          <a:stretch>
            <a:fillRect/>
          </a:stretch>
        </p:blipFill>
        <p:spPr bwMode="auto">
          <a:xfrm>
            <a:off x="0" y="357167"/>
            <a:ext cx="9143999" cy="5967434"/>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7</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2143125"/>
            <a:ext cx="7572428" cy="41180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buNone/>
            </a:pPr>
            <a:endParaRPr lang="en-US" sz="2400" dirty="0" smtClean="0">
              <a:solidFill>
                <a:srgbClr val="0070C0"/>
              </a:solidFill>
            </a:endParaRPr>
          </a:p>
          <a:p>
            <a:pPr marL="457200" indent="-457200" algn="l" rtl="0">
              <a:buClr>
                <a:srgbClr val="FF0000"/>
              </a:buClr>
              <a:buFont typeface="+mj-lt"/>
              <a:buAutoNum type="alphaUcPeriod"/>
            </a:pPr>
            <a:r>
              <a:rPr lang="en-GB" sz="2400" dirty="0" smtClean="0">
                <a:solidFill>
                  <a:srgbClr val="0070C0"/>
                </a:solidFill>
              </a:rPr>
              <a:t>Hearing words</a:t>
            </a:r>
            <a:endParaRPr lang="en-US" sz="2400" dirty="0" smtClean="0">
              <a:solidFill>
                <a:srgbClr val="0070C0"/>
              </a:solidFill>
            </a:endParaRPr>
          </a:p>
          <a:p>
            <a:pPr algn="l" rtl="0">
              <a:buNone/>
            </a:pPr>
            <a:r>
              <a:rPr lang="en-GB" sz="2400" dirty="0" smtClean="0">
                <a:solidFill>
                  <a:srgbClr val="0070C0"/>
                </a:solidFill>
              </a:rPr>
              <a:t>Auditory cortex &amp; Wernicke's area</a:t>
            </a:r>
            <a:endParaRPr lang="en-US" sz="2400" dirty="0" smtClean="0">
              <a:solidFill>
                <a:srgbClr val="0070C0"/>
              </a:solidFill>
            </a:endParaRPr>
          </a:p>
          <a:p>
            <a:pPr marL="457200" lvl="0" indent="-457200" algn="l" rtl="0">
              <a:buClr>
                <a:srgbClr val="FF0000"/>
              </a:buClr>
              <a:buFont typeface="+mj-lt"/>
              <a:buAutoNum type="alphaUcPeriod" startAt="2"/>
            </a:pPr>
            <a:r>
              <a:rPr lang="en-GB" sz="2400" dirty="0" smtClean="0">
                <a:solidFill>
                  <a:srgbClr val="0070C0"/>
                </a:solidFill>
              </a:rPr>
              <a:t>Seeing words (reading)</a:t>
            </a:r>
            <a:endParaRPr lang="en-US" sz="2400" dirty="0" smtClean="0">
              <a:solidFill>
                <a:srgbClr val="0070C0"/>
              </a:solidFill>
            </a:endParaRPr>
          </a:p>
          <a:p>
            <a:pPr algn="l" rtl="0">
              <a:buNone/>
            </a:pPr>
            <a:r>
              <a:rPr lang="en-GB" sz="2400" dirty="0" smtClean="0">
                <a:solidFill>
                  <a:srgbClr val="0070C0"/>
                </a:solidFill>
              </a:rPr>
              <a:t>Visual cortex &amp; angular </a:t>
            </a:r>
            <a:r>
              <a:rPr lang="en-GB" sz="2400" dirty="0" err="1" smtClean="0">
                <a:solidFill>
                  <a:srgbClr val="0070C0"/>
                </a:solidFill>
              </a:rPr>
              <a:t>gyrus</a:t>
            </a:r>
            <a:endParaRPr lang="en-US" sz="2400" dirty="0" smtClean="0">
              <a:solidFill>
                <a:srgbClr val="0070C0"/>
              </a:solidFill>
            </a:endParaRPr>
          </a:p>
          <a:p>
            <a:pPr marL="457200" lvl="0" indent="-457200" algn="l" rtl="0">
              <a:buClr>
                <a:srgbClr val="FF0000"/>
              </a:buClr>
              <a:buFont typeface="+mj-lt"/>
              <a:buAutoNum type="alphaUcPeriod" startAt="3"/>
            </a:pPr>
            <a:r>
              <a:rPr lang="en-GB" sz="2400" dirty="0" smtClean="0">
                <a:solidFill>
                  <a:srgbClr val="0070C0"/>
                </a:solidFill>
              </a:rPr>
              <a:t>Speaking words</a:t>
            </a:r>
            <a:endParaRPr lang="en-US" sz="2400" dirty="0" smtClean="0">
              <a:solidFill>
                <a:srgbClr val="0070C0"/>
              </a:solidFill>
            </a:endParaRPr>
          </a:p>
          <a:p>
            <a:pPr algn="l" rtl="0">
              <a:buNone/>
            </a:pPr>
            <a:r>
              <a:rPr lang="en-GB" sz="2400" dirty="0" smtClean="0">
                <a:solidFill>
                  <a:srgbClr val="0070C0"/>
                </a:solidFill>
              </a:rPr>
              <a:t>Broca's area and the motor cortex</a:t>
            </a:r>
            <a:endParaRPr lang="en-US" sz="2400" dirty="0" smtClean="0">
              <a:solidFill>
                <a:srgbClr val="0070C0"/>
              </a:solidFill>
            </a:endParaRPr>
          </a:p>
          <a:p>
            <a:pPr algn="l" rtl="0">
              <a:buNone/>
            </a:pPr>
            <a:endParaRPr lang="en-US" sz="2400" dirty="0" smtClean="0">
              <a:solidFill>
                <a:srgbClr val="0070C0"/>
              </a:solidFill>
            </a:endParaRPr>
          </a:p>
          <a:p>
            <a:pPr marL="0" marR="0" lvl="0" indent="0" algn="l" defTabSz="914400" rtl="0" eaLnBrk="0" fontAlgn="base" latinLnBrk="0" hangingPunct="0">
              <a:lnSpc>
                <a:spcPct val="150000"/>
              </a:lnSpc>
              <a:spcBef>
                <a:spcPct val="0"/>
              </a:spcBef>
              <a:spcAft>
                <a:spcPct val="0"/>
              </a:spcAft>
              <a:buClrTx/>
              <a:buSzTx/>
              <a:buFontTx/>
              <a:buNone/>
              <a:tabLst/>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sp>
        <p:nvSpPr>
          <p:cNvPr id="1029" name="Rectangle 5"/>
          <p:cNvSpPr>
            <a:spLocks noGrp="1" noChangeArrowheads="1"/>
          </p:cNvSpPr>
          <p:nvPr>
            <p:ph type="title"/>
          </p:nvPr>
        </p:nvSpPr>
        <p:spPr bwMode="auto">
          <a:xfrm>
            <a:off x="785786" y="1214422"/>
            <a:ext cx="7572429"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rtl="0" eaLnBrk="1" hangingPunct="1"/>
            <a:r>
              <a:rPr lang="en-GB" sz="2400" b="1" dirty="0" smtClean="0">
                <a:solidFill>
                  <a:srgbClr val="FF0000"/>
                </a:solidFill>
              </a:rPr>
              <a:t>Brain activity when hearing, seeing, and speaking words</a:t>
            </a:r>
            <a:br>
              <a:rPr lang="en-GB" sz="2400" b="1" dirty="0" smtClean="0">
                <a:solidFill>
                  <a:srgbClr val="FF0000"/>
                </a:solidFill>
              </a:rPr>
            </a:br>
            <a:endParaRPr kumimoji="0" lang="en-GB" sz="2400" b="1" i="0" u="none" strike="noStrike" cap="none" normalizeH="0" baseline="0" dirty="0" smtClean="0">
              <a:ln>
                <a:noFill/>
              </a:ln>
              <a:solidFill>
                <a:srgbClr val="FF0000"/>
              </a:solidFill>
              <a:effectLst/>
              <a:latin typeface="Constantia" pitchFamily="18"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8</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2000240"/>
            <a:ext cx="7572428" cy="55215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0">
              <a:buNone/>
            </a:pPr>
            <a:r>
              <a:rPr lang="en-US" sz="2400" dirty="0" smtClean="0">
                <a:solidFill>
                  <a:srgbClr val="0070C0"/>
                </a:solidFill>
              </a:rPr>
              <a:t>   Neuroscientists now agree that running around the </a:t>
            </a:r>
            <a:r>
              <a:rPr lang="en-US" sz="2400" b="1" dirty="0" smtClean="0">
                <a:solidFill>
                  <a:srgbClr val="FF0000"/>
                </a:solidFill>
              </a:rPr>
              <a:t>lateral </a:t>
            </a:r>
            <a:r>
              <a:rPr lang="en-US" sz="2400" b="1" dirty="0" err="1" smtClean="0">
                <a:solidFill>
                  <a:srgbClr val="FF0000"/>
                </a:solidFill>
              </a:rPr>
              <a:t>sulcus</a:t>
            </a:r>
            <a:r>
              <a:rPr lang="en-US" sz="2400" dirty="0" smtClean="0">
                <a:solidFill>
                  <a:srgbClr val="0070C0"/>
                </a:solidFill>
              </a:rPr>
              <a:t> in the left hemisphere of the brain, there is a sort of neural loop that is involved both in understanding and in producing spoken language. At the frontal end of this loop lies </a:t>
            </a:r>
            <a:r>
              <a:rPr lang="en-US" sz="2400" b="1" dirty="0" smtClean="0">
                <a:solidFill>
                  <a:srgbClr val="FF0000"/>
                </a:solidFill>
              </a:rPr>
              <a:t>Broca's area</a:t>
            </a:r>
            <a:r>
              <a:rPr lang="en-US" sz="2400" dirty="0" smtClean="0">
                <a:solidFill>
                  <a:srgbClr val="FF0000"/>
                </a:solidFill>
              </a:rPr>
              <a:t>, </a:t>
            </a:r>
            <a:r>
              <a:rPr lang="en-US" sz="2400" dirty="0" smtClean="0">
                <a:solidFill>
                  <a:srgbClr val="0070C0"/>
                </a:solidFill>
              </a:rPr>
              <a:t>which is usually associated with the production of language, or language outputs . At the other end (more specifically, in the superior posterior temporal lobe), lies </a:t>
            </a:r>
            <a:r>
              <a:rPr lang="en-US" sz="2400" b="1" dirty="0" smtClean="0">
                <a:solidFill>
                  <a:srgbClr val="FF0000"/>
                </a:solidFill>
              </a:rPr>
              <a:t>Wernicke's area</a:t>
            </a:r>
            <a:r>
              <a:rPr lang="en-US" sz="2400" dirty="0" smtClean="0">
                <a:solidFill>
                  <a:srgbClr val="0070C0"/>
                </a:solidFill>
              </a:rPr>
              <a:t>, which is associated with the processing of words that we hear being spoken, or language inputs. Broca's area and Wernicke's area are connected by a large bundle of nerve fibers called the </a:t>
            </a:r>
            <a:r>
              <a:rPr lang="en-US" sz="2400" b="1" dirty="0" smtClean="0">
                <a:solidFill>
                  <a:srgbClr val="FF0000"/>
                </a:solidFill>
              </a:rPr>
              <a:t>arcuate fasciculus</a:t>
            </a:r>
            <a:r>
              <a:rPr lang="en-US" sz="2400" dirty="0" smtClean="0">
                <a:solidFill>
                  <a:srgbClr val="FF0000"/>
                </a:solidFill>
              </a:rPr>
              <a:t>.</a:t>
            </a:r>
          </a:p>
          <a:p>
            <a:pPr algn="just" rtl="0">
              <a:buNone/>
            </a:pPr>
            <a:endParaRPr lang="en-US" sz="2400" dirty="0" smtClean="0">
              <a:solidFill>
                <a:srgbClr val="0070C0"/>
              </a:solidFill>
            </a:endParaRPr>
          </a:p>
          <a:p>
            <a:pPr marL="0" marR="0" lvl="0" indent="0" algn="just" defTabSz="914400" rtl="0" eaLnBrk="0" fontAlgn="base" latinLnBrk="0" hangingPunct="0">
              <a:lnSpc>
                <a:spcPct val="150000"/>
              </a:lnSpc>
              <a:spcBef>
                <a:spcPct val="0"/>
              </a:spcBef>
              <a:spcAft>
                <a:spcPct val="0"/>
              </a:spcAft>
              <a:buClrTx/>
              <a:buSzTx/>
              <a:buFontTx/>
              <a:buNone/>
              <a:tabLst/>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sp>
        <p:nvSpPr>
          <p:cNvPr id="1029" name="Rectangle 5"/>
          <p:cNvSpPr>
            <a:spLocks noGrp="1" noChangeArrowheads="1"/>
          </p:cNvSpPr>
          <p:nvPr>
            <p:ph type="title"/>
          </p:nvPr>
        </p:nvSpPr>
        <p:spPr bwMode="auto">
          <a:xfrm>
            <a:off x="2285984" y="1214422"/>
            <a:ext cx="4598182"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rgbClr val="FF0000"/>
                </a:solidFill>
                <a:effectLst/>
                <a:latin typeface="Constantia" pitchFamily="18" charset="0"/>
                <a:ea typeface="Calibri" pitchFamily="34" charset="0"/>
                <a:cs typeface="Arial" pitchFamily="34" charset="0"/>
              </a:rPr>
              <a:t>Specialization and Integration</a:t>
            </a:r>
            <a:endParaRPr kumimoji="0" lang="en-GB" sz="2400" b="1" i="0" u="none" strike="noStrike" cap="none" normalizeH="0" baseline="0" dirty="0" smtClean="0">
              <a:ln>
                <a:noFill/>
              </a:ln>
              <a:solidFill>
                <a:srgbClr val="FF0000"/>
              </a:solidFill>
              <a:effectLst/>
              <a:latin typeface="Constantia" pitchFamily="18"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9</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2000240"/>
            <a:ext cx="7572428" cy="14016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0">
              <a:buNone/>
            </a:pPr>
            <a:endParaRPr lang="en-US" sz="2400" dirty="0" smtClean="0">
              <a:solidFill>
                <a:srgbClr val="FF0000"/>
              </a:solidFill>
            </a:endParaRPr>
          </a:p>
          <a:p>
            <a:pPr algn="just" rtl="0">
              <a:buNone/>
            </a:pPr>
            <a:endParaRPr lang="en-US" sz="2400" dirty="0" smtClean="0">
              <a:solidFill>
                <a:srgbClr val="0070C0"/>
              </a:solidFill>
            </a:endParaRPr>
          </a:p>
          <a:p>
            <a:pPr marL="0" marR="0" lvl="0" indent="0" algn="just" defTabSz="914400" rtl="0" eaLnBrk="0" fontAlgn="base" latinLnBrk="0" hangingPunct="0">
              <a:lnSpc>
                <a:spcPct val="150000"/>
              </a:lnSpc>
              <a:spcBef>
                <a:spcPct val="0"/>
              </a:spcBef>
              <a:spcAft>
                <a:spcPct val="0"/>
              </a:spcAft>
              <a:buClrTx/>
              <a:buSzTx/>
              <a:buFontTx/>
              <a:buNone/>
              <a:tabLst/>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sp>
        <p:nvSpPr>
          <p:cNvPr id="1029" name="Rectangle 5"/>
          <p:cNvSpPr>
            <a:spLocks noGrp="1" noChangeArrowheads="1"/>
          </p:cNvSpPr>
          <p:nvPr>
            <p:ph type="title"/>
          </p:nvPr>
        </p:nvSpPr>
        <p:spPr bwMode="auto">
          <a:xfrm>
            <a:off x="785786" y="857232"/>
            <a:ext cx="7572428"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rtl="0" eaLnBrk="1" hangingPunct="1"/>
            <a:r>
              <a:rPr lang="en-US" altLang="zh-CN" sz="2400" b="1" dirty="0" smtClean="0">
                <a:solidFill>
                  <a:srgbClr val="FF0000"/>
                </a:solidFill>
              </a:rPr>
              <a:t>WERNICKE-GESCHWIND</a:t>
            </a:r>
            <a:r>
              <a:rPr lang="en-US" altLang="zh-CN" sz="2400" dirty="0" smtClean="0"/>
              <a:t> </a:t>
            </a:r>
            <a:r>
              <a:rPr lang="en-US" sz="2400" b="1" dirty="0" smtClean="0">
                <a:solidFill>
                  <a:srgbClr val="FF0000"/>
                </a:solidFill>
              </a:rPr>
              <a:t>MODEL OF SPOKEN AND WRITTEN LANGUAGE FUNCTIONS IN THE BRAIN</a:t>
            </a:r>
            <a:br>
              <a:rPr lang="en-US" sz="2400" b="1" dirty="0" smtClean="0">
                <a:solidFill>
                  <a:srgbClr val="FF0000"/>
                </a:solidFill>
              </a:rPr>
            </a:br>
            <a:endParaRPr kumimoji="0" lang="en-GB" sz="2400" b="1" i="0" u="none" strike="noStrike" cap="none" normalizeH="0" baseline="0" dirty="0" smtClean="0">
              <a:ln>
                <a:noFill/>
              </a:ln>
              <a:solidFill>
                <a:srgbClr val="FF0000"/>
              </a:solidFill>
              <a:effectLst/>
              <a:latin typeface="Constantia" pitchFamily="18" charset="0"/>
              <a:cs typeface="Arial" pitchFamily="34" charset="0"/>
            </a:endParaRPr>
          </a:p>
        </p:txBody>
      </p:sp>
      <p:sp>
        <p:nvSpPr>
          <p:cNvPr id="22" name="Rectangle 21"/>
          <p:cNvSpPr/>
          <p:nvPr/>
        </p:nvSpPr>
        <p:spPr>
          <a:xfrm>
            <a:off x="785786" y="2274838"/>
            <a:ext cx="7572428" cy="2308324"/>
          </a:xfrm>
          <a:prstGeom prst="rect">
            <a:avLst/>
          </a:prstGeom>
        </p:spPr>
        <p:txBody>
          <a:bodyPr wrap="square">
            <a:spAutoFit/>
          </a:bodyPr>
          <a:lstStyle/>
          <a:p>
            <a:pPr algn="just"/>
            <a:r>
              <a:rPr lang="en-US" sz="2400" dirty="0" smtClean="0">
                <a:solidFill>
                  <a:srgbClr val="0070C0"/>
                </a:solidFill>
              </a:rPr>
              <a:t>A first model of the general organization of language functions in the brain was proposed by American neurologist </a:t>
            </a:r>
            <a:r>
              <a:rPr lang="en-US" sz="2400" b="1" i="1" dirty="0" smtClean="0">
                <a:solidFill>
                  <a:srgbClr val="FF0000"/>
                </a:solidFill>
              </a:rPr>
              <a:t>Norman Geschwind </a:t>
            </a:r>
            <a:r>
              <a:rPr lang="en-US" sz="2400" dirty="0" smtClean="0">
                <a:solidFill>
                  <a:srgbClr val="0070C0"/>
                </a:solidFill>
              </a:rPr>
              <a:t>in the 1960s and 1970s. This “</a:t>
            </a:r>
            <a:r>
              <a:rPr lang="en-US" sz="2400" b="1" i="1" dirty="0" smtClean="0">
                <a:solidFill>
                  <a:srgbClr val="FF0000"/>
                </a:solidFill>
              </a:rPr>
              <a:t>connectionist</a:t>
            </a:r>
            <a:r>
              <a:rPr lang="en-US" sz="2400" dirty="0" smtClean="0">
                <a:solidFill>
                  <a:srgbClr val="0070C0"/>
                </a:solidFill>
              </a:rPr>
              <a:t>” model drew on the lesion studies done by Wernicke and his successors and is now known as the </a:t>
            </a:r>
            <a:r>
              <a:rPr lang="en-US" sz="2400" b="1" i="1" dirty="0" smtClean="0">
                <a:solidFill>
                  <a:srgbClr val="FF0000"/>
                </a:solidFill>
              </a:rPr>
              <a:t>Geschwind-Wernicke model</a:t>
            </a:r>
            <a:r>
              <a:rPr lang="en-US" sz="2400" dirty="0" smtClean="0">
                <a:solidFill>
                  <a:srgbClr val="0070C0"/>
                </a:solidFill>
              </a:rPr>
              <a:t>. </a:t>
            </a:r>
            <a:endParaRPr lang="ar-SA" sz="2400" dirty="0">
              <a:solidFill>
                <a:srgbClr val="0070C0"/>
              </a:solidFill>
            </a:endParaRPr>
          </a:p>
        </p:txBody>
      </p:sp>
      <p:pic>
        <p:nvPicPr>
          <p:cNvPr id="23" name="Picture 22" descr="http://thebrain.mcgill.ca/flash/d/d_10/d_10_cr/d_10_cr_lan/d_10_cr_lan_2a.jpg"/>
          <p:cNvPicPr/>
          <p:nvPr/>
        </p:nvPicPr>
        <p:blipFill>
          <a:blip r:embed="rId3"/>
          <a:srcRect/>
          <a:stretch>
            <a:fillRect/>
          </a:stretch>
        </p:blipFill>
        <p:spPr bwMode="auto">
          <a:xfrm>
            <a:off x="5143504" y="4786322"/>
            <a:ext cx="2864166" cy="15716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10</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2000240"/>
            <a:ext cx="7572428" cy="38595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0">
              <a:buNone/>
            </a:pPr>
            <a:r>
              <a:rPr lang="en-US" sz="2400" dirty="0" smtClean="0">
                <a:solidFill>
                  <a:srgbClr val="0070C0"/>
                </a:solidFill>
              </a:rPr>
              <a:t>    According to this model, each of the various characteristics of language (perception, comprehension, production, etc.) is managed by a distinct functional module in the brain, and each of these modules is linked to the others by a very specific set of serial connections. The central hypothesis of this model is that language disorders arise from breakdowns in this network of connections between these modules.</a:t>
            </a:r>
          </a:p>
          <a:p>
            <a:pPr algn="just" rtl="0">
              <a:buNone/>
            </a:pPr>
            <a:endParaRPr lang="en-US" sz="2400" dirty="0" smtClean="0">
              <a:solidFill>
                <a:srgbClr val="0070C0"/>
              </a:solidFill>
            </a:endParaRPr>
          </a:p>
          <a:p>
            <a:pPr marL="0" marR="0" lvl="0" indent="0" algn="just" defTabSz="914400" rtl="0" eaLnBrk="0" fontAlgn="base" latinLnBrk="0" hangingPunct="0">
              <a:spcBef>
                <a:spcPct val="0"/>
              </a:spcBef>
              <a:spcAft>
                <a:spcPct val="0"/>
              </a:spcAft>
              <a:buClrTx/>
              <a:buSzTx/>
              <a:buFontTx/>
              <a:buNone/>
              <a:tabLst/>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sp>
        <p:nvSpPr>
          <p:cNvPr id="1029" name="Rectangle 5"/>
          <p:cNvSpPr>
            <a:spLocks noGrp="1" noChangeArrowheads="1"/>
          </p:cNvSpPr>
          <p:nvPr>
            <p:ph type="title"/>
          </p:nvPr>
        </p:nvSpPr>
        <p:spPr bwMode="auto">
          <a:xfrm>
            <a:off x="785786" y="857232"/>
            <a:ext cx="757242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rtl="0" eaLnBrk="1" hangingPunct="1"/>
            <a:r>
              <a:rPr lang="en-US" altLang="zh-CN" sz="2400" b="1" dirty="0" smtClean="0">
                <a:solidFill>
                  <a:srgbClr val="FF0000"/>
                </a:solidFill>
              </a:rPr>
              <a:t>WERNICKE-GESCHWIND </a:t>
            </a:r>
            <a:r>
              <a:rPr lang="en-US" sz="2400" b="1" dirty="0" smtClean="0">
                <a:solidFill>
                  <a:srgbClr val="FF0000"/>
                </a:solidFill>
              </a:rPr>
              <a:t>MODEL OF SPOKEN AND WRITTEN LANGUAGE FUNCTIONS IN THE BRAIN</a:t>
            </a:r>
            <a:endParaRPr kumimoji="0" lang="en-GB" sz="2400" b="1" i="0" u="none" strike="noStrike" cap="none" normalizeH="0" baseline="0" dirty="0" smtClean="0">
              <a:ln>
                <a:noFill/>
              </a:ln>
              <a:solidFill>
                <a:srgbClr val="FF0000"/>
              </a:solidFill>
              <a:effectLst/>
              <a:latin typeface="Constantia" pitchFamily="18" charset="0"/>
              <a:cs typeface="Arial" pitchFamily="34" charset="0"/>
            </a:endParaRPr>
          </a:p>
        </p:txBody>
      </p:sp>
      <p:pic>
        <p:nvPicPr>
          <p:cNvPr id="9" name="Picture 8" descr="http://thebrain.mcgill.ca/flash/d/d_10/d_10_cr/d_10_cr_lan/d_10_cr_lan_2a.jpg"/>
          <p:cNvPicPr/>
          <p:nvPr/>
        </p:nvPicPr>
        <p:blipFill>
          <a:blip r:embed="rId3"/>
          <a:srcRect/>
          <a:stretch>
            <a:fillRect/>
          </a:stretch>
        </p:blipFill>
        <p:spPr bwMode="auto">
          <a:xfrm>
            <a:off x="5857884" y="4929198"/>
            <a:ext cx="2864166" cy="15716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11</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1714488"/>
            <a:ext cx="7572428" cy="38595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buNone/>
            </a:pPr>
            <a:r>
              <a:rPr lang="en-US" sz="2400" dirty="0" smtClean="0">
                <a:solidFill>
                  <a:srgbClr val="0070C0"/>
                </a:solidFill>
              </a:rPr>
              <a:t>    </a:t>
            </a:r>
          </a:p>
          <a:p>
            <a:pPr algn="l" rtl="0">
              <a:buNone/>
            </a:pPr>
            <a:r>
              <a:rPr lang="en-US" sz="2400" dirty="0" smtClean="0">
                <a:solidFill>
                  <a:srgbClr val="0070C0"/>
                </a:solidFill>
              </a:rPr>
              <a:t>   According to this model, when you </a:t>
            </a:r>
            <a:r>
              <a:rPr lang="en-US" sz="2400" b="1" dirty="0" smtClean="0">
                <a:solidFill>
                  <a:srgbClr val="FF0000"/>
                </a:solidFill>
              </a:rPr>
              <a:t>hear a word spoken</a:t>
            </a:r>
            <a:r>
              <a:rPr lang="en-US" sz="2400" dirty="0" smtClean="0">
                <a:solidFill>
                  <a:srgbClr val="FF0000"/>
                </a:solidFill>
              </a:rPr>
              <a:t>,</a:t>
            </a:r>
            <a:r>
              <a:rPr lang="en-US" sz="2400" dirty="0" smtClean="0">
                <a:solidFill>
                  <a:srgbClr val="0070C0"/>
                </a:solidFill>
              </a:rPr>
              <a:t> this auditory signal is processed first in your brain’s primary auditory cortex, which then sends it on to the neighboring Wernicke’s area  . Wernicke’s area associates the structure of this signal with the representation of a word stored in your memory, thus enabling you to retrieve the meaning of the particular word.</a:t>
            </a:r>
          </a:p>
          <a:p>
            <a:pPr marL="0" marR="0" lvl="0" indent="0" algn="l" defTabSz="914400" rtl="0" eaLnBrk="0" fontAlgn="base" latinLnBrk="0" hangingPunct="0">
              <a:spcBef>
                <a:spcPct val="0"/>
              </a:spcBef>
              <a:spcAft>
                <a:spcPct val="0"/>
              </a:spcAft>
              <a:buClrTx/>
              <a:buSzTx/>
              <a:buFontTx/>
              <a:buNone/>
              <a:tabLst/>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sp>
        <p:nvSpPr>
          <p:cNvPr id="1029" name="Rectangle 5"/>
          <p:cNvSpPr>
            <a:spLocks noGrp="1" noChangeArrowheads="1"/>
          </p:cNvSpPr>
          <p:nvPr>
            <p:ph type="title"/>
          </p:nvPr>
        </p:nvSpPr>
        <p:spPr bwMode="auto">
          <a:xfrm>
            <a:off x="785786" y="642918"/>
            <a:ext cx="7572428"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rtl="0" eaLnBrk="1" hangingPunct="1"/>
            <a:r>
              <a:rPr lang="en-US" altLang="zh-CN" sz="2400" b="1" dirty="0" smtClean="0">
                <a:solidFill>
                  <a:srgbClr val="FF0000"/>
                </a:solidFill>
              </a:rPr>
              <a:t>WERNICKE-GESCHWIND </a:t>
            </a:r>
            <a:r>
              <a:rPr lang="en-US" sz="2400" b="1" dirty="0" smtClean="0">
                <a:solidFill>
                  <a:srgbClr val="FF0000"/>
                </a:solidFill>
              </a:rPr>
              <a:t>MODEL OF SPOKEN AND WRITTEN LANGUAGE FUNCTIONS IN THE BRAIN</a:t>
            </a:r>
            <a:br>
              <a:rPr lang="en-US" sz="2400" b="1" dirty="0" smtClean="0">
                <a:solidFill>
                  <a:srgbClr val="FF0000"/>
                </a:solidFill>
              </a:rPr>
            </a:br>
            <a:r>
              <a:rPr lang="en-US" altLang="zh-CN" sz="2400" b="1" dirty="0" smtClean="0">
                <a:solidFill>
                  <a:srgbClr val="FF0000"/>
                </a:solidFill>
              </a:rPr>
              <a:t> 1. REPEATING A SPOKEN WORD</a:t>
            </a:r>
            <a:endParaRPr kumimoji="0" lang="en-GB" sz="2400" b="1" i="0" u="none" strike="noStrike" cap="none" normalizeH="0" baseline="0" dirty="0" smtClean="0">
              <a:ln>
                <a:noFill/>
              </a:ln>
              <a:solidFill>
                <a:srgbClr val="FF0000"/>
              </a:solidFill>
              <a:effectLst/>
              <a:latin typeface="Constantia" pitchFamily="18" charset="0"/>
              <a:cs typeface="Arial" pitchFamily="34" charset="0"/>
            </a:endParaRPr>
          </a:p>
        </p:txBody>
      </p:sp>
      <p:pic>
        <p:nvPicPr>
          <p:cNvPr id="8" name="Picture 7" descr="http://thebrain.mcgill.ca/flash/d/d_10/d_10_cr/d_10_cr_lan/d_10_cr_lan_2a.jpg"/>
          <p:cNvPicPr/>
          <p:nvPr/>
        </p:nvPicPr>
        <p:blipFill>
          <a:blip r:embed="rId3"/>
          <a:srcRect/>
          <a:stretch>
            <a:fillRect/>
          </a:stretch>
        </p:blipFill>
        <p:spPr bwMode="auto">
          <a:xfrm>
            <a:off x="5857884" y="4929198"/>
            <a:ext cx="2864166" cy="15716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12</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1714488"/>
            <a:ext cx="7572428"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buNone/>
            </a:pPr>
            <a:r>
              <a:rPr lang="en-US" sz="2400" dirty="0" smtClean="0">
                <a:solidFill>
                  <a:srgbClr val="0070C0"/>
                </a:solidFill>
              </a:rPr>
              <a:t>    </a:t>
            </a:r>
          </a:p>
          <a:p>
            <a:pPr marL="0" marR="0" lvl="0" indent="0" algn="l" defTabSz="914400" rtl="0" eaLnBrk="0" fontAlgn="base" latinLnBrk="0" hangingPunct="0">
              <a:spcBef>
                <a:spcPct val="0"/>
              </a:spcBef>
              <a:spcAft>
                <a:spcPct val="0"/>
              </a:spcAft>
              <a:buClrTx/>
              <a:buSzTx/>
              <a:buFontTx/>
              <a:buNone/>
              <a:tabLst/>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sp>
        <p:nvSpPr>
          <p:cNvPr id="1029" name="Rectangle 5"/>
          <p:cNvSpPr>
            <a:spLocks noGrp="1" noChangeArrowheads="1"/>
          </p:cNvSpPr>
          <p:nvPr>
            <p:ph type="title"/>
          </p:nvPr>
        </p:nvSpPr>
        <p:spPr bwMode="auto">
          <a:xfrm>
            <a:off x="785786" y="857232"/>
            <a:ext cx="7572428"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rtl="0" eaLnBrk="1" hangingPunct="1"/>
            <a:r>
              <a:rPr lang="en-US" altLang="zh-CN" sz="2400" b="1" dirty="0" smtClean="0">
                <a:solidFill>
                  <a:srgbClr val="FF0000"/>
                </a:solidFill>
              </a:rPr>
              <a:t>WERNICKE-GESCHWIND </a:t>
            </a:r>
            <a:r>
              <a:rPr lang="en-US" sz="2400" b="1" dirty="0" smtClean="0">
                <a:solidFill>
                  <a:srgbClr val="FF0000"/>
                </a:solidFill>
              </a:rPr>
              <a:t>MODEL OF SPOKEN AND WRITTEN LANGUAGE FUNCTIONS IN THE BRAIN</a:t>
            </a:r>
            <a:br>
              <a:rPr lang="en-US" sz="2400" b="1" dirty="0" smtClean="0">
                <a:solidFill>
                  <a:srgbClr val="FF0000"/>
                </a:solidFill>
              </a:rPr>
            </a:br>
            <a:r>
              <a:rPr lang="en-US" altLang="zh-CN" sz="2400" b="1" dirty="0" smtClean="0">
                <a:solidFill>
                  <a:srgbClr val="FF0000"/>
                </a:solidFill>
              </a:rPr>
              <a:t> 1. REPEATING A SPOKEN WORD</a:t>
            </a:r>
            <a:endParaRPr kumimoji="0" lang="en-GB" sz="2400" b="1" i="0" u="none" strike="noStrike" cap="none" normalizeH="0" baseline="0" dirty="0" smtClean="0">
              <a:ln>
                <a:noFill/>
              </a:ln>
              <a:solidFill>
                <a:srgbClr val="FF0000"/>
              </a:solidFill>
              <a:effectLst/>
              <a:latin typeface="Constantia" pitchFamily="18" charset="0"/>
              <a:cs typeface="Arial" pitchFamily="34" charset="0"/>
            </a:endParaRPr>
          </a:p>
        </p:txBody>
      </p:sp>
      <p:pic>
        <p:nvPicPr>
          <p:cNvPr id="9" name="Picture 3" descr="werngeschmodel1"/>
          <p:cNvPicPr>
            <a:picLocks noChangeAspect="1" noChangeArrowheads="1"/>
          </p:cNvPicPr>
          <p:nvPr/>
        </p:nvPicPr>
        <p:blipFill>
          <a:blip r:embed="rId4"/>
          <a:srcRect/>
          <a:stretch>
            <a:fillRect/>
          </a:stretch>
        </p:blipFill>
        <p:spPr bwMode="auto">
          <a:xfrm>
            <a:off x="0" y="2393968"/>
            <a:ext cx="9144000" cy="36068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13</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2000240"/>
            <a:ext cx="7572428" cy="31208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buNone/>
            </a:pPr>
            <a:r>
              <a:rPr lang="en-US" sz="2400" dirty="0" smtClean="0">
                <a:solidFill>
                  <a:srgbClr val="0070C0"/>
                </a:solidFill>
              </a:rPr>
              <a:t>    </a:t>
            </a:r>
          </a:p>
          <a:p>
            <a:pPr algn="l" rtl="0">
              <a:buNone/>
            </a:pPr>
            <a:r>
              <a:rPr lang="en-US" sz="2400" dirty="0" smtClean="0">
                <a:solidFill>
                  <a:srgbClr val="0070C0"/>
                </a:solidFill>
              </a:rPr>
              <a:t>   In contrast, when you </a:t>
            </a:r>
            <a:r>
              <a:rPr lang="en-US" sz="2400" b="1" i="1" dirty="0" smtClean="0">
                <a:solidFill>
                  <a:srgbClr val="FF0000"/>
                </a:solidFill>
              </a:rPr>
              <a:t>read a word aloud</a:t>
            </a:r>
            <a:r>
              <a:rPr lang="en-US" sz="2400" dirty="0" smtClean="0">
                <a:solidFill>
                  <a:srgbClr val="0070C0"/>
                </a:solidFill>
              </a:rPr>
              <a:t>, the information is perceived first by your visual cortex, which then transfers it to the</a:t>
            </a:r>
            <a:r>
              <a:rPr lang="en-US" sz="2400" b="1" i="1" dirty="0" smtClean="0">
                <a:solidFill>
                  <a:srgbClr val="FF0000"/>
                </a:solidFill>
              </a:rPr>
              <a:t> </a:t>
            </a:r>
            <a:r>
              <a:rPr lang="en-US" sz="2400" b="1" i="1" u="sng" dirty="0" smtClean="0">
                <a:solidFill>
                  <a:srgbClr val="FF0000"/>
                </a:solidFill>
              </a:rPr>
              <a:t>angular </a:t>
            </a:r>
            <a:r>
              <a:rPr lang="en-US" sz="2400" b="1" i="1" u="sng" dirty="0" err="1" smtClean="0">
                <a:solidFill>
                  <a:srgbClr val="FF0000"/>
                </a:solidFill>
              </a:rPr>
              <a:t>gyrus</a:t>
            </a:r>
            <a:r>
              <a:rPr lang="en-US" sz="2400" b="1" i="1" u="sng" dirty="0" smtClean="0">
                <a:solidFill>
                  <a:srgbClr val="FF0000"/>
                </a:solidFill>
              </a:rPr>
              <a:t> </a:t>
            </a:r>
            <a:r>
              <a:rPr lang="en-US" sz="2400" dirty="0" smtClean="0">
                <a:solidFill>
                  <a:srgbClr val="0070C0"/>
                </a:solidFill>
              </a:rPr>
              <a:t>, from which it is sent on to Wernicke’s area. </a:t>
            </a:r>
            <a:br>
              <a:rPr lang="en-US" sz="2400" dirty="0" smtClean="0">
                <a:solidFill>
                  <a:srgbClr val="0070C0"/>
                </a:solidFill>
              </a:rPr>
            </a:br>
            <a:r>
              <a:rPr lang="en-US" sz="2400" dirty="0" smtClean="0">
                <a:solidFill>
                  <a:srgbClr val="0070C0"/>
                </a:solidFill>
              </a:rPr>
              <a:t/>
            </a:r>
            <a:br>
              <a:rPr lang="en-US" sz="2400" dirty="0" smtClean="0">
                <a:solidFill>
                  <a:srgbClr val="0070C0"/>
                </a:solidFill>
              </a:rPr>
            </a:br>
            <a:endParaRPr lang="en-US" sz="2400" dirty="0" smtClean="0">
              <a:solidFill>
                <a:srgbClr val="0070C0"/>
              </a:solidFill>
            </a:endParaRPr>
          </a:p>
          <a:p>
            <a:pPr marL="0" marR="0" lvl="0" indent="0" algn="l" defTabSz="914400" rtl="0" eaLnBrk="0" fontAlgn="base" latinLnBrk="0" hangingPunct="0">
              <a:spcBef>
                <a:spcPct val="0"/>
              </a:spcBef>
              <a:spcAft>
                <a:spcPct val="0"/>
              </a:spcAft>
              <a:buClrTx/>
              <a:buSzTx/>
              <a:buFontTx/>
              <a:buNone/>
              <a:tabLst/>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sp>
        <p:nvSpPr>
          <p:cNvPr id="8" name="Rectangle 5"/>
          <p:cNvSpPr txBox="1">
            <a:spLocks noChangeArrowheads="1"/>
          </p:cNvSpPr>
          <p:nvPr/>
        </p:nvSpPr>
        <p:spPr bwMode="auto">
          <a:xfrm>
            <a:off x="785786" y="857232"/>
            <a:ext cx="757242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1" i="0" u="none" strike="noStrike" kern="1200" cap="none" spc="0" normalizeH="0" baseline="0" noProof="0" dirty="0" smtClean="0">
              <a:ln>
                <a:noFill/>
              </a:ln>
              <a:solidFill>
                <a:srgbClr val="FF0000"/>
              </a:solidFill>
              <a:effectLst/>
              <a:uLnTx/>
              <a:uFillTx/>
              <a:latin typeface="Constantia" pitchFamily="18" charset="0"/>
              <a:ea typeface="+mj-ea"/>
              <a:cs typeface="Arial" pitchFamily="34" charset="0"/>
            </a:endParaRPr>
          </a:p>
        </p:txBody>
      </p:sp>
      <p:sp>
        <p:nvSpPr>
          <p:cNvPr id="12" name="Rectangle 5"/>
          <p:cNvSpPr>
            <a:spLocks noGrp="1" noChangeArrowheads="1"/>
          </p:cNvSpPr>
          <p:nvPr>
            <p:ph type="title"/>
          </p:nvPr>
        </p:nvSpPr>
        <p:spPr bwMode="auto">
          <a:xfrm>
            <a:off x="785813" y="785794"/>
            <a:ext cx="7572375"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rtl="0" eaLnBrk="1" hangingPunct="1"/>
            <a:r>
              <a:rPr lang="en-US" altLang="zh-CN" sz="2400" b="1" dirty="0" smtClean="0">
                <a:solidFill>
                  <a:srgbClr val="FF0000"/>
                </a:solidFill>
              </a:rPr>
              <a:t>WERNICKE-GESCHWIND </a:t>
            </a:r>
            <a:r>
              <a:rPr lang="en-US" sz="2400" b="1" dirty="0" smtClean="0">
                <a:solidFill>
                  <a:srgbClr val="FF0000"/>
                </a:solidFill>
              </a:rPr>
              <a:t>MODEL OF SPOKEN AND WRITTEN LANGUAGE FUNCTIONS IN THE BRAIN</a:t>
            </a:r>
            <a:br>
              <a:rPr lang="en-US" sz="2400" b="1" dirty="0" smtClean="0">
                <a:solidFill>
                  <a:srgbClr val="FF0000"/>
                </a:solidFill>
              </a:rPr>
            </a:br>
            <a:r>
              <a:rPr lang="en-US" altLang="zh-CN" sz="2400" b="1" dirty="0" smtClean="0">
                <a:solidFill>
                  <a:srgbClr val="FF0000"/>
                </a:solidFill>
              </a:rPr>
              <a:t> 1. REPEATING A WRITTEN WORD</a:t>
            </a:r>
            <a:endParaRPr kumimoji="0" lang="en-GB" sz="2400" b="1" i="0" u="none" strike="noStrike" cap="none" normalizeH="0" baseline="0" dirty="0" smtClean="0">
              <a:ln>
                <a:noFill/>
              </a:ln>
              <a:solidFill>
                <a:srgbClr val="FF0000"/>
              </a:solidFill>
              <a:effectLst/>
              <a:latin typeface="Constantia" pitchFamily="18"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14</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1071546"/>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3300"/>
                </a:solidFill>
                <a:ea typeface="+mj-ea"/>
                <a:cs typeface="Traditional Arabic" pitchFamily="18" charset="-78"/>
              </a:rPr>
              <a:t> </a:t>
            </a:r>
          </a:p>
        </p:txBody>
      </p:sp>
      <p:sp>
        <p:nvSpPr>
          <p:cNvPr id="9223" name="Rectangle 7"/>
          <p:cNvSpPr>
            <a:spLocks noGrp="1" noChangeArrowheads="1"/>
          </p:cNvSpPr>
          <p:nvPr>
            <p:ph idx="1"/>
          </p:nvPr>
        </p:nvSpPr>
        <p:spPr bwMode="auto">
          <a:xfrm>
            <a:off x="785786" y="2487711"/>
            <a:ext cx="7572428" cy="201285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buNone/>
            </a:pPr>
            <a:r>
              <a:rPr lang="en-US" sz="2400" dirty="0" smtClean="0">
                <a:solidFill>
                  <a:srgbClr val="0070C0"/>
                </a:solidFill>
              </a:rPr>
              <a:t>    </a:t>
            </a:r>
          </a:p>
          <a:p>
            <a:pPr algn="l" rtl="0">
              <a:buNone/>
            </a:pPr>
            <a:r>
              <a:rPr lang="en-US" sz="2400" dirty="0" smtClean="0">
                <a:solidFill>
                  <a:srgbClr val="0070C0"/>
                </a:solidFill>
              </a:rPr>
              <a:t/>
            </a:r>
            <a:br>
              <a:rPr lang="en-US" sz="2400" dirty="0" smtClean="0">
                <a:solidFill>
                  <a:srgbClr val="0070C0"/>
                </a:solidFill>
              </a:rPr>
            </a:br>
            <a:r>
              <a:rPr lang="en-US" sz="2400" dirty="0" smtClean="0">
                <a:solidFill>
                  <a:srgbClr val="0070C0"/>
                </a:solidFill>
              </a:rPr>
              <a:t/>
            </a:r>
            <a:br>
              <a:rPr lang="en-US" sz="2400" dirty="0" smtClean="0">
                <a:solidFill>
                  <a:srgbClr val="0070C0"/>
                </a:solidFill>
              </a:rPr>
            </a:br>
            <a:endParaRPr lang="en-US" sz="2400" dirty="0" smtClean="0">
              <a:solidFill>
                <a:srgbClr val="0070C0"/>
              </a:solidFill>
            </a:endParaRPr>
          </a:p>
          <a:p>
            <a:pPr marL="0" marR="0" lvl="0" indent="0" algn="l" defTabSz="914400" rtl="0" eaLnBrk="0" fontAlgn="base" latinLnBrk="0" hangingPunct="0">
              <a:spcBef>
                <a:spcPct val="0"/>
              </a:spcBef>
              <a:spcAft>
                <a:spcPct val="0"/>
              </a:spcAft>
              <a:buClrTx/>
              <a:buSzTx/>
              <a:buFontTx/>
              <a:buNone/>
              <a:tabLst/>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sp>
        <p:nvSpPr>
          <p:cNvPr id="8" name="Rectangle 5"/>
          <p:cNvSpPr txBox="1">
            <a:spLocks noChangeArrowheads="1"/>
          </p:cNvSpPr>
          <p:nvPr/>
        </p:nvSpPr>
        <p:spPr bwMode="auto">
          <a:xfrm>
            <a:off x="785786" y="857232"/>
            <a:ext cx="757242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1" i="0" u="none" strike="noStrike" kern="1200" cap="none" spc="0" normalizeH="0" baseline="0" noProof="0" dirty="0" smtClean="0">
              <a:ln>
                <a:noFill/>
              </a:ln>
              <a:solidFill>
                <a:srgbClr val="FF0000"/>
              </a:solidFill>
              <a:effectLst/>
              <a:uLnTx/>
              <a:uFillTx/>
              <a:latin typeface="Constantia" pitchFamily="18" charset="0"/>
              <a:ea typeface="+mj-ea"/>
              <a:cs typeface="Arial" pitchFamily="34" charset="0"/>
            </a:endParaRPr>
          </a:p>
        </p:txBody>
      </p:sp>
      <p:sp>
        <p:nvSpPr>
          <p:cNvPr id="12" name="Rectangle 5"/>
          <p:cNvSpPr>
            <a:spLocks noGrp="1" noChangeArrowheads="1"/>
          </p:cNvSpPr>
          <p:nvPr>
            <p:ph type="title"/>
          </p:nvPr>
        </p:nvSpPr>
        <p:spPr bwMode="auto">
          <a:xfrm>
            <a:off x="785813" y="785794"/>
            <a:ext cx="7572375"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rtl="0" eaLnBrk="1" hangingPunct="1"/>
            <a:r>
              <a:rPr lang="en-US" altLang="zh-CN" sz="2400" b="1" dirty="0" smtClean="0">
                <a:solidFill>
                  <a:srgbClr val="FF0000"/>
                </a:solidFill>
              </a:rPr>
              <a:t>WERNICKE-GESCHWIND </a:t>
            </a:r>
            <a:r>
              <a:rPr lang="en-US" sz="2400" b="1" dirty="0" smtClean="0">
                <a:solidFill>
                  <a:srgbClr val="FF0000"/>
                </a:solidFill>
              </a:rPr>
              <a:t>MODEL OF SPOKEN AND WRITTEN LANGUAGE FUNCTIONS IN THE BRAIN</a:t>
            </a:r>
            <a:br>
              <a:rPr lang="en-US" sz="2400" b="1" dirty="0" smtClean="0">
                <a:solidFill>
                  <a:srgbClr val="FF0000"/>
                </a:solidFill>
              </a:rPr>
            </a:br>
            <a:r>
              <a:rPr lang="en-US" altLang="zh-CN" sz="2400" b="1" dirty="0" smtClean="0">
                <a:solidFill>
                  <a:srgbClr val="FF0000"/>
                </a:solidFill>
              </a:rPr>
              <a:t> 1. REPEATING A WRITTEN WORD</a:t>
            </a:r>
            <a:endParaRPr kumimoji="0" lang="en-GB" sz="2400" b="1" i="0" u="none" strike="noStrike" cap="none" normalizeH="0" baseline="0" dirty="0" smtClean="0">
              <a:ln>
                <a:noFill/>
              </a:ln>
              <a:solidFill>
                <a:srgbClr val="FF0000"/>
              </a:solidFill>
              <a:effectLst/>
              <a:latin typeface="Constantia" pitchFamily="18" charset="0"/>
              <a:cs typeface="Arial" pitchFamily="34" charset="0"/>
            </a:endParaRPr>
          </a:p>
        </p:txBody>
      </p:sp>
      <p:pic>
        <p:nvPicPr>
          <p:cNvPr id="9" name="Picture 3" descr="werngeschmodel2"/>
          <p:cNvPicPr>
            <a:picLocks noChangeAspect="1" noChangeArrowheads="1"/>
          </p:cNvPicPr>
          <p:nvPr/>
        </p:nvPicPr>
        <p:blipFill>
          <a:blip r:embed="rId4"/>
          <a:srcRect/>
          <a:stretch>
            <a:fillRect/>
          </a:stretch>
        </p:blipFill>
        <p:spPr bwMode="auto">
          <a:xfrm>
            <a:off x="0" y="2714643"/>
            <a:ext cx="9144000" cy="3357563"/>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15</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78579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7170" name="Rectangle 2"/>
          <p:cNvSpPr>
            <a:spLocks noGrp="1" noChangeArrowheads="1"/>
          </p:cNvSpPr>
          <p:nvPr>
            <p:ph idx="1"/>
          </p:nvPr>
        </p:nvSpPr>
        <p:spPr bwMode="auto">
          <a:xfrm>
            <a:off x="1143000" y="2143125"/>
            <a:ext cx="70009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indent="0" algn="just" rtl="0" eaLnBrk="1" hangingPunct="1">
              <a:spcBef>
                <a:spcPct val="0"/>
              </a:spcBef>
              <a:buClrTx/>
              <a:buSzTx/>
              <a:buNone/>
            </a:pPr>
            <a:r>
              <a:rPr lang="en-US" sz="2400" dirty="0" smtClean="0">
                <a:solidFill>
                  <a:srgbClr val="0070C0"/>
                </a:solidFill>
                <a:latin typeface="Constantia" pitchFamily="18" charset="0"/>
              </a:rPr>
              <a:t>To speak a word that is heard, information must first get to the primary auditory cortex. From the primary auditory cortex, information is transmitted to the posterior speech area, including Wernicke’s area. From Wernicke’s area, information travels to Broca’s area, then to the Primary Motor Cortex. </a:t>
            </a:r>
          </a:p>
          <a:p>
            <a:pPr marL="0" indent="0" algn="just" rtl="0" eaLnBrk="1" hangingPunct="1">
              <a:spcBef>
                <a:spcPct val="0"/>
              </a:spcBef>
              <a:buClrTx/>
              <a:buSzTx/>
              <a:buNone/>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pic>
        <p:nvPicPr>
          <p:cNvPr id="12" name="Picture 11" descr="http://t1.gstatic.com/images?q=tbn:ANd9GcQu1wb76qYwc_dY1pdVoFrcgxvwiR5ACclPS7j8Z68s8sE356wR">
            <a:hlinkClick r:id="rId3"/>
          </p:cNvPr>
          <p:cNvPicPr/>
          <p:nvPr/>
        </p:nvPicPr>
        <p:blipFill>
          <a:blip r:embed="rId4">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6643702" y="857232"/>
            <a:ext cx="2286016" cy="1285884"/>
          </a:xfrm>
          <a:prstGeom prst="rect">
            <a:avLst/>
          </a:prstGeom>
          <a:noFill/>
          <a:ln>
            <a:noFill/>
          </a:ln>
        </p:spPr>
      </p:pic>
      <p:sp>
        <p:nvSpPr>
          <p:cNvPr id="8" name="Rectangle 1"/>
          <p:cNvSpPr txBox="1">
            <a:spLocks noChangeArrowheads="1"/>
          </p:cNvSpPr>
          <p:nvPr/>
        </p:nvSpPr>
        <p:spPr bwMode="auto">
          <a:xfrm>
            <a:off x="928662" y="1142984"/>
            <a:ext cx="7286676"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50000"/>
              </a:lnSpc>
              <a:spcBef>
                <a:spcPct val="0"/>
              </a:spcBef>
              <a:spcAft>
                <a:spcPct val="0"/>
              </a:spcAft>
              <a:buClrTx/>
              <a:buSzTx/>
              <a:buFont typeface="Wingdings 2" pitchFamily="18" charset="2"/>
              <a:buNone/>
              <a:tabLst/>
              <a:defRPr/>
            </a:pPr>
            <a:r>
              <a:rPr kumimoji="0" lang="en-US" sz="2400" b="1" i="0" u="none" strike="noStrike" kern="1200" cap="none" spc="0" normalizeH="0" baseline="0" noProof="0" smtClean="0">
                <a:ln>
                  <a:noFill/>
                </a:ln>
                <a:solidFill>
                  <a:srgbClr val="FF0000"/>
                </a:solidFill>
                <a:effectLst/>
                <a:uLnTx/>
                <a:uFillTx/>
                <a:latin typeface="Constantia" pitchFamily="18" charset="0"/>
                <a:ea typeface="Majalla UI"/>
                <a:cs typeface="+mn-cs"/>
              </a:rPr>
              <a:t>SPEAKING THE HEARD WORD</a:t>
            </a:r>
          </a:p>
          <a:p>
            <a:pPr marL="0" marR="0" lvl="0" indent="0" algn="ctr" defTabSz="914400" rtl="0" eaLnBrk="1" fontAlgn="base" latinLnBrk="0" hangingPunct="1">
              <a:lnSpc>
                <a:spcPct val="150000"/>
              </a:lnSpc>
              <a:spcBef>
                <a:spcPct val="0"/>
              </a:spcBef>
              <a:spcAft>
                <a:spcPct val="0"/>
              </a:spcAft>
              <a:buClrTx/>
              <a:buSzTx/>
              <a:buFontTx/>
              <a:buNone/>
              <a:tabLst/>
              <a:defRPr/>
            </a:pPr>
            <a:endPar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16</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785794"/>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7170" name="Rectangle 2"/>
          <p:cNvSpPr>
            <a:spLocks noGrp="1" noChangeArrowheads="1"/>
          </p:cNvSpPr>
          <p:nvPr>
            <p:ph idx="1"/>
          </p:nvPr>
        </p:nvSpPr>
        <p:spPr bwMode="auto">
          <a:xfrm>
            <a:off x="1143000" y="2143125"/>
            <a:ext cx="70009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indent="0" algn="just" rtl="0" eaLnBrk="1" hangingPunct="1">
              <a:spcBef>
                <a:spcPct val="0"/>
              </a:spcBef>
              <a:buClrTx/>
              <a:buSzTx/>
              <a:buNone/>
            </a:pPr>
            <a:r>
              <a:rPr lang="en-US" sz="2400" dirty="0" smtClean="0">
                <a:solidFill>
                  <a:srgbClr val="0070C0"/>
                </a:solidFill>
                <a:latin typeface="Constantia" pitchFamily="18" charset="0"/>
              </a:rPr>
              <a:t>To speak a word that is read, information must first get to the primary visual cortex. From the primary visual cortex, information is transmitted to the posterior speech area, including Wernicke’s area. From Wernicke’s area, information travels to Broca’s area, then to the Primary Motor Cortex. </a:t>
            </a:r>
          </a:p>
          <a:p>
            <a:pPr marL="0" indent="0" algn="just" rtl="0" eaLnBrk="1" hangingPunct="1">
              <a:spcBef>
                <a:spcPct val="0"/>
              </a:spcBef>
              <a:buClrTx/>
              <a:buSzTx/>
              <a:buNone/>
            </a:pPr>
            <a:endParaRPr kumimoji="0" lang="en-US" sz="2400" b="0" i="0" u="none" strike="noStrike" cap="none" normalizeH="0" baseline="0" dirty="0" smtClean="0">
              <a:ln>
                <a:noFill/>
              </a:ln>
              <a:solidFill>
                <a:srgbClr val="0070C0"/>
              </a:solidFill>
              <a:effectLst/>
              <a:latin typeface="Constantia" pitchFamily="18" charset="0"/>
              <a:cs typeface="Arial" pitchFamily="34" charset="0"/>
            </a:endParaRPr>
          </a:p>
        </p:txBody>
      </p:sp>
      <p:pic>
        <p:nvPicPr>
          <p:cNvPr id="12" name="Picture 11" descr="http://t1.gstatic.com/images?q=tbn:ANd9GcQu1wb76qYwc_dY1pdVoFrcgxvwiR5ACclPS7j8Z68s8sE356wR">
            <a:hlinkClick r:id="rId3"/>
          </p:cNvPr>
          <p:cNvPicPr/>
          <p:nvPr/>
        </p:nvPicPr>
        <p:blipFill>
          <a:blip r:embed="rId4">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6643702" y="857232"/>
            <a:ext cx="2286016" cy="1285884"/>
          </a:xfrm>
          <a:prstGeom prst="rect">
            <a:avLst/>
          </a:prstGeom>
          <a:noFill/>
          <a:ln>
            <a:noFill/>
          </a:ln>
        </p:spPr>
      </p:pic>
      <p:sp>
        <p:nvSpPr>
          <p:cNvPr id="8" name="Rectangle 1"/>
          <p:cNvSpPr txBox="1">
            <a:spLocks noChangeArrowheads="1"/>
          </p:cNvSpPr>
          <p:nvPr/>
        </p:nvSpPr>
        <p:spPr bwMode="auto">
          <a:xfrm>
            <a:off x="928662" y="1142984"/>
            <a:ext cx="7286676" cy="114307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50000"/>
              </a:lnSpc>
              <a:spcBef>
                <a:spcPct val="0"/>
              </a:spcBef>
              <a:spcAft>
                <a:spcPct val="0"/>
              </a:spcAft>
              <a:buClrTx/>
              <a:buSzTx/>
              <a:buFont typeface="Wingdings 2" pitchFamily="18" charset="2"/>
              <a:buNone/>
              <a:tabLst/>
              <a:defRPr/>
            </a:pPr>
            <a:r>
              <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mn-cs"/>
              </a:rPr>
              <a:t>SPEAKING THE WRITTEN WORD</a:t>
            </a:r>
          </a:p>
          <a:p>
            <a:pPr marL="0" marR="0" lvl="0" indent="0" algn="ctr" defTabSz="914400" rtl="0" eaLnBrk="1" fontAlgn="base" latinLnBrk="0" hangingPunct="1">
              <a:lnSpc>
                <a:spcPct val="150000"/>
              </a:lnSpc>
              <a:spcBef>
                <a:spcPct val="0"/>
              </a:spcBef>
              <a:spcAft>
                <a:spcPct val="0"/>
              </a:spcAft>
              <a:buClrTx/>
              <a:buSzTx/>
              <a:buFontTx/>
              <a:buNone/>
              <a:tabLst/>
              <a:defRPr/>
            </a:pPr>
            <a:endParaRPr kumimoji="0" lang="en-US" sz="2400" b="1" i="0" u="none" strike="noStrike" kern="1200" cap="none" spc="0" normalizeH="0" baseline="0" noProof="0" dirty="0" smtClean="0">
              <a:ln>
                <a:noFill/>
              </a:ln>
              <a:solidFill>
                <a:srgbClr val="FF0000"/>
              </a:solidFill>
              <a:effectLst/>
              <a:uLnTx/>
              <a:uFillTx/>
              <a:latin typeface="Constantia" pitchFamily="18" charset="0"/>
              <a:ea typeface="Majalla UI"/>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6629</TotalTime>
  <Words>723</Words>
  <Application>Microsoft Office PowerPoint</Application>
  <PresentationFormat>On-screen Show (4:3)</PresentationFormat>
  <Paragraphs>116</Paragraphs>
  <Slides>16</Slides>
  <Notes>3</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Flow</vt:lpstr>
      <vt:lpstr>          Lecture 4 Language and the Brain (Part 2)</vt:lpstr>
      <vt:lpstr> THE BRAIN</vt:lpstr>
      <vt:lpstr> </vt:lpstr>
      <vt:lpstr>   </vt:lpstr>
      <vt:lpstr>   </vt:lpstr>
      <vt:lpstr>Slide 6</vt:lpstr>
      <vt:lpstr>Brain activity when hearing, seeing, and speaking words </vt:lpstr>
      <vt:lpstr>Specialization and Integration</vt:lpstr>
      <vt:lpstr>WERNICKE-GESCHWIND MODEL OF SPOKEN AND WRITTEN LANGUAGE FUNCTIONS IN THE BRAIN </vt:lpstr>
      <vt:lpstr>WERNICKE-GESCHWIND MODEL OF SPOKEN AND WRITTEN LANGUAGE FUNCTIONS IN THE BRAIN</vt:lpstr>
      <vt:lpstr>WERNICKE-GESCHWIND MODEL OF SPOKEN AND WRITTEN LANGUAGE FUNCTIONS IN THE BRAIN  1. REPEATING A SPOKEN WORD</vt:lpstr>
      <vt:lpstr>WERNICKE-GESCHWIND MODEL OF SPOKEN AND WRITTEN LANGUAGE FUNCTIONS IN THE BRAIN  1. REPEATING A SPOKEN WORD</vt:lpstr>
      <vt:lpstr>WERNICKE-GESCHWIND MODEL OF SPOKEN AND WRITTEN LANGUAGE FUNCTIONS IN THE BRAIN  1. REPEATING A WRITTEN WORD</vt:lpstr>
      <vt:lpstr>WERNICKE-GESCHWIND MODEL OF SPOKEN AND WRITTEN LANGUAGE FUNCTIONS IN THE BRAIN  1. REPEATING A WRITTEN WORD</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laila alhasan</dc:creator>
  <cp:lastModifiedBy>acm</cp:lastModifiedBy>
  <cp:revision>308</cp:revision>
  <dcterms:created xsi:type="dcterms:W3CDTF">2011-10-20T17:03:17Z</dcterms:created>
  <dcterms:modified xsi:type="dcterms:W3CDTF">2013-06-13T16:09:49Z</dcterms:modified>
</cp:coreProperties>
</file>