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22"/>
  </p:notesMasterIdLst>
  <p:sldIdLst>
    <p:sldId id="276" r:id="rId2"/>
    <p:sldId id="309" r:id="rId3"/>
    <p:sldId id="307" r:id="rId4"/>
    <p:sldId id="283" r:id="rId5"/>
    <p:sldId id="310" r:id="rId6"/>
    <p:sldId id="311" r:id="rId7"/>
    <p:sldId id="323" r:id="rId8"/>
    <p:sldId id="324" r:id="rId9"/>
    <p:sldId id="327" r:id="rId10"/>
    <p:sldId id="325" r:id="rId11"/>
    <p:sldId id="312" r:id="rId12"/>
    <p:sldId id="313" r:id="rId13"/>
    <p:sldId id="314" r:id="rId14"/>
    <p:sldId id="315" r:id="rId15"/>
    <p:sldId id="316" r:id="rId16"/>
    <p:sldId id="317" r:id="rId17"/>
    <p:sldId id="318" r:id="rId18"/>
    <p:sldId id="319" r:id="rId19"/>
    <p:sldId id="320" r:id="rId20"/>
    <p:sldId id="321" r:id="rId21"/>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nstantia" pitchFamily="18" charset="0"/>
        <a:ea typeface="Majalla UI"/>
        <a:cs typeface="Majalla UI"/>
      </a:defRPr>
    </a:lvl1pPr>
    <a:lvl2pPr marL="457200" algn="l" rtl="0" fontAlgn="base">
      <a:spcBef>
        <a:spcPct val="0"/>
      </a:spcBef>
      <a:spcAft>
        <a:spcPct val="0"/>
      </a:spcAft>
      <a:defRPr kern="1200">
        <a:solidFill>
          <a:schemeClr val="tx1"/>
        </a:solidFill>
        <a:latin typeface="Constantia" pitchFamily="18" charset="0"/>
        <a:ea typeface="Majalla UI"/>
        <a:cs typeface="Majalla UI"/>
      </a:defRPr>
    </a:lvl2pPr>
    <a:lvl3pPr marL="914400" algn="l" rtl="0" fontAlgn="base">
      <a:spcBef>
        <a:spcPct val="0"/>
      </a:spcBef>
      <a:spcAft>
        <a:spcPct val="0"/>
      </a:spcAft>
      <a:defRPr kern="1200">
        <a:solidFill>
          <a:schemeClr val="tx1"/>
        </a:solidFill>
        <a:latin typeface="Constantia" pitchFamily="18" charset="0"/>
        <a:ea typeface="Majalla UI"/>
        <a:cs typeface="Majalla UI"/>
      </a:defRPr>
    </a:lvl3pPr>
    <a:lvl4pPr marL="1371600" algn="l" rtl="0" fontAlgn="base">
      <a:spcBef>
        <a:spcPct val="0"/>
      </a:spcBef>
      <a:spcAft>
        <a:spcPct val="0"/>
      </a:spcAft>
      <a:defRPr kern="1200">
        <a:solidFill>
          <a:schemeClr val="tx1"/>
        </a:solidFill>
        <a:latin typeface="Constantia" pitchFamily="18" charset="0"/>
        <a:ea typeface="Majalla UI"/>
        <a:cs typeface="Majalla UI"/>
      </a:defRPr>
    </a:lvl4pPr>
    <a:lvl5pPr marL="1828800" algn="l" rtl="0" fontAlgn="base">
      <a:spcBef>
        <a:spcPct val="0"/>
      </a:spcBef>
      <a:spcAft>
        <a:spcPct val="0"/>
      </a:spcAft>
      <a:defRPr kern="1200">
        <a:solidFill>
          <a:schemeClr val="tx1"/>
        </a:solidFill>
        <a:latin typeface="Constantia" pitchFamily="18" charset="0"/>
        <a:ea typeface="Majalla UI"/>
        <a:cs typeface="Majalla UI"/>
      </a:defRPr>
    </a:lvl5pPr>
    <a:lvl6pPr marL="2286000" algn="r" defTabSz="914400" rtl="1" eaLnBrk="1" latinLnBrk="0" hangingPunct="1">
      <a:defRPr kern="1200">
        <a:solidFill>
          <a:schemeClr val="tx1"/>
        </a:solidFill>
        <a:latin typeface="Constantia" pitchFamily="18" charset="0"/>
        <a:ea typeface="Majalla UI"/>
        <a:cs typeface="Majalla UI"/>
      </a:defRPr>
    </a:lvl6pPr>
    <a:lvl7pPr marL="2743200" algn="r" defTabSz="914400" rtl="1" eaLnBrk="1" latinLnBrk="0" hangingPunct="1">
      <a:defRPr kern="1200">
        <a:solidFill>
          <a:schemeClr val="tx1"/>
        </a:solidFill>
        <a:latin typeface="Constantia" pitchFamily="18" charset="0"/>
        <a:ea typeface="Majalla UI"/>
        <a:cs typeface="Majalla UI"/>
      </a:defRPr>
    </a:lvl7pPr>
    <a:lvl8pPr marL="3200400" algn="r" defTabSz="914400" rtl="1" eaLnBrk="1" latinLnBrk="0" hangingPunct="1">
      <a:defRPr kern="1200">
        <a:solidFill>
          <a:schemeClr val="tx1"/>
        </a:solidFill>
        <a:latin typeface="Constantia" pitchFamily="18" charset="0"/>
        <a:ea typeface="Majalla UI"/>
        <a:cs typeface="Majalla UI"/>
      </a:defRPr>
    </a:lvl8pPr>
    <a:lvl9pPr marL="3657600" algn="r" defTabSz="914400" rtl="1" eaLnBrk="1" latinLnBrk="0" hangingPunct="1">
      <a:defRPr kern="1200">
        <a:solidFill>
          <a:schemeClr val="tx1"/>
        </a:solidFill>
        <a:latin typeface="Constantia" pitchFamily="18" charset="0"/>
        <a:ea typeface="Majalla UI"/>
        <a:cs typeface="Majalla U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111" autoAdjust="0"/>
  </p:normalViewPr>
  <p:slideViewPr>
    <p:cSldViewPr>
      <p:cViewPr>
        <p:scale>
          <a:sx n="120" d="100"/>
          <a:sy n="120" d="100"/>
        </p:scale>
        <p:origin x="-72" y="9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rtl="1">
              <a:defRPr sz="1200">
                <a:latin typeface="Calibri" pitchFamily="34" charset="0"/>
                <a:ea typeface="Majalla UI"/>
                <a:cs typeface="Majalla UI"/>
              </a:defRPr>
            </a:lvl1pPr>
          </a:lstStyle>
          <a:p>
            <a:pPr>
              <a:defRPr/>
            </a:pPr>
            <a:fld id="{A2C77EB8-F088-42A8-8CFE-98112365F149}" type="datetimeFigureOut">
              <a:rPr lang="ar-SA"/>
              <a:pPr>
                <a:defRPr/>
              </a:pPr>
              <a:t>09/08/1434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a:defRPr sz="1200">
                <a:latin typeface="Calibri" pitchFamily="34" charset="0"/>
                <a:ea typeface="Majalla UI"/>
                <a:cs typeface="Majalla UI"/>
              </a:defRPr>
            </a:lvl1pPr>
          </a:lstStyle>
          <a:p>
            <a:pPr>
              <a:defRPr/>
            </a:pPr>
            <a:fld id="{9C374C9A-A13B-413B-BEB2-311030AF7924}" type="slidenum">
              <a:rPr lang="ar-SA"/>
              <a:pPr>
                <a:defRPr/>
              </a:pPr>
              <a:t>‹#›</a:t>
            </a:fld>
            <a:endParaRPr lang="ar-SA"/>
          </a:p>
        </p:txBody>
      </p:sp>
    </p:spTree>
    <p:extLst>
      <p:ext uri="{BB962C8B-B14F-4D97-AF65-F5344CB8AC3E}">
        <p14:creationId xmlns:p14="http://schemas.microsoft.com/office/powerpoint/2010/main" val="1376934621"/>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C76BD64-717A-49B3-9568-A67589D0CDA2}" type="datetime1">
              <a:rPr lang="ar-SA"/>
              <a:pPr>
                <a:defRPr/>
              </a:pPr>
              <a:t>09/08/1434</a:t>
            </a:fld>
            <a:endParaRPr lang="ar-SA"/>
          </a:p>
        </p:txBody>
      </p:sp>
      <p:sp>
        <p:nvSpPr>
          <p:cNvPr id="5" name="Footer Placeholder 18"/>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26"/>
          <p:cNvSpPr>
            <a:spLocks noGrp="1"/>
          </p:cNvSpPr>
          <p:nvPr>
            <p:ph type="sldNum" sz="quarter" idx="12"/>
          </p:nvPr>
        </p:nvSpPr>
        <p:spPr/>
        <p:txBody>
          <a:bodyPr/>
          <a:lstStyle>
            <a:lvl1pPr>
              <a:defRPr/>
            </a:lvl1pPr>
          </a:lstStyle>
          <a:p>
            <a:pPr>
              <a:defRPr/>
            </a:pPr>
            <a:fld id="{56CCAC0E-DD97-4B7B-9DF5-65B666EA8805}"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C72E466-0BBC-494D-BFDB-9172B5B8758F}" type="datetime1">
              <a:rPr lang="ar-SA"/>
              <a:pPr>
                <a:defRPr/>
              </a:pPr>
              <a:t>09/08/1434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850CA473-742B-4A18-9BEA-23479715DF7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118A1DE-C665-4592-B683-F3612E5F4168}" type="datetime1">
              <a:rPr lang="ar-SA"/>
              <a:pPr>
                <a:defRPr/>
              </a:pPr>
              <a:t>09/08/1434</a:t>
            </a:fld>
            <a:endParaRPr lang="ar-SA"/>
          </a:p>
        </p:txBody>
      </p:sp>
      <p:sp>
        <p:nvSpPr>
          <p:cNvPr id="5" name="Footer Placeholder 4"/>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5"/>
          <p:cNvSpPr>
            <a:spLocks noGrp="1"/>
          </p:cNvSpPr>
          <p:nvPr>
            <p:ph type="sldNum" sz="quarter" idx="12"/>
          </p:nvPr>
        </p:nvSpPr>
        <p:spPr/>
        <p:txBody>
          <a:bodyPr/>
          <a:lstStyle>
            <a:lvl1pPr>
              <a:defRPr/>
            </a:lvl1pPr>
          </a:lstStyle>
          <a:p>
            <a:pPr>
              <a:defRPr/>
            </a:pPr>
            <a:fld id="{76BB8339-19E2-4443-9C88-011CC707586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D06C3A-EBEE-4C0D-8327-42A5C0D8940E}" type="datetime1">
              <a:rPr lang="ar-SA"/>
              <a:pPr>
                <a:defRPr/>
              </a:pPr>
              <a:t>09/08/1434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0F2EBB68-8118-4D0D-BDAB-15A2496EF7C5}"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41633C3-CFBE-4FE9-964F-014D43B06972}" type="datetime1">
              <a:rPr lang="ar-SA"/>
              <a:pPr>
                <a:defRPr/>
              </a:pPr>
              <a:t>09/08/1434</a:t>
            </a:fld>
            <a:endParaRPr lang="ar-SA"/>
          </a:p>
        </p:txBody>
      </p:sp>
      <p:sp>
        <p:nvSpPr>
          <p:cNvPr id="8"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9" name="Slide Number Placeholder 17"/>
          <p:cNvSpPr>
            <a:spLocks noGrp="1"/>
          </p:cNvSpPr>
          <p:nvPr>
            <p:ph type="sldNum" sz="quarter" idx="12"/>
          </p:nvPr>
        </p:nvSpPr>
        <p:spPr/>
        <p:txBody>
          <a:bodyPr/>
          <a:lstStyle>
            <a:lvl1pPr>
              <a:defRPr/>
            </a:lvl1pPr>
          </a:lstStyle>
          <a:p>
            <a:pPr>
              <a:defRPr/>
            </a:pPr>
            <a:fld id="{AB942135-B117-463A-8AAF-6BD553088160}"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B9B0EB8-12D7-4E0E-8363-0EB320068113}" type="datetime1">
              <a:rPr lang="ar-SA"/>
              <a:pPr>
                <a:defRPr/>
              </a:pPr>
              <a:t>09/08/1434</a:t>
            </a:fld>
            <a:endParaRPr lang="ar-SA"/>
          </a:p>
        </p:txBody>
      </p:sp>
      <p:sp>
        <p:nvSpPr>
          <p:cNvPr id="4"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5" name="Slide Number Placeholder 17"/>
          <p:cNvSpPr>
            <a:spLocks noGrp="1"/>
          </p:cNvSpPr>
          <p:nvPr>
            <p:ph type="sldNum" sz="quarter" idx="12"/>
          </p:nvPr>
        </p:nvSpPr>
        <p:spPr/>
        <p:txBody>
          <a:bodyPr/>
          <a:lstStyle>
            <a:lvl1pPr>
              <a:defRPr/>
            </a:lvl1pPr>
          </a:lstStyle>
          <a:p>
            <a:pPr>
              <a:defRPr/>
            </a:pPr>
            <a:fld id="{A49CEA67-451F-415D-86F4-B66B1225EA1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083A1D-C972-4513-B13C-72AA8D0A85EC}" type="datetime1">
              <a:rPr lang="ar-SA"/>
              <a:pPr>
                <a:defRPr/>
              </a:pPr>
              <a:t>09/08/1434</a:t>
            </a:fld>
            <a:endParaRPr lang="ar-SA"/>
          </a:p>
        </p:txBody>
      </p:sp>
      <p:sp>
        <p:nvSpPr>
          <p:cNvPr id="3"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4" name="Slide Number Placeholder 17"/>
          <p:cNvSpPr>
            <a:spLocks noGrp="1"/>
          </p:cNvSpPr>
          <p:nvPr>
            <p:ph type="sldNum" sz="quarter" idx="12"/>
          </p:nvPr>
        </p:nvSpPr>
        <p:spPr/>
        <p:txBody>
          <a:bodyPr/>
          <a:lstStyle>
            <a:lvl1pPr>
              <a:defRPr/>
            </a:lvl1pPr>
          </a:lstStyle>
          <a:p>
            <a:pPr>
              <a:defRPr/>
            </a:pPr>
            <a:fld id="{6B0A4A78-4F55-47AC-AEE5-6611B483015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835D65C-E98C-4DAA-B98C-63C0C92A6C62}" type="datetime1">
              <a:rPr lang="ar-SA"/>
              <a:pPr>
                <a:defRPr/>
              </a:pPr>
              <a:t>09/08/1434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72E30684-352E-4BE7-8A3A-B0F5AAB6FF85}"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72BAE5-05C8-4654-A8AB-AE45BB6174E0}" type="datetime1">
              <a:rPr lang="ar-SA"/>
              <a:pPr>
                <a:defRPr/>
              </a:pPr>
              <a:t>09/08/1434</a:t>
            </a:fld>
            <a:endParaRPr lang="ar-SA"/>
          </a:p>
        </p:txBody>
      </p:sp>
      <p:sp>
        <p:nvSpPr>
          <p:cNvPr id="10" name="Footer Placeholder 5"/>
          <p:cNvSpPr>
            <a:spLocks noGrp="1"/>
          </p:cNvSpPr>
          <p:nvPr>
            <p:ph type="ftr" sz="quarter" idx="11"/>
          </p:nvPr>
        </p:nvSpPr>
        <p:spPr/>
        <p:txBody>
          <a:bodyPr/>
          <a:lstStyle>
            <a:lvl1pPr>
              <a:defRPr/>
            </a:lvl1pPr>
          </a:lstStyle>
          <a:p>
            <a:pPr>
              <a:defRPr/>
            </a:pPr>
            <a:r>
              <a:rPr lang="en-US"/>
              <a:t>Prepared by: Laila al-Hasan</a:t>
            </a:r>
            <a:endParaRPr lang="ar-SA"/>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E799FE3-467D-4F2E-9DD0-5CD84F7FE271}"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D7C1075-1EA7-4A8C-990B-63D57DB683EF}" type="datetime1">
              <a:rPr lang="ar-SA"/>
              <a:pPr>
                <a:defRPr/>
              </a:pPr>
              <a:t>09/08/1434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497CB7D9-5246-4A80-AC1B-C297028C001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817DFD-F4FB-42D0-8DD0-C3F267160B42}" type="datetime1">
              <a:rPr lang="ar-SA"/>
              <a:pPr>
                <a:defRPr/>
              </a:pPr>
              <a:t>09/08/1434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CA2A7090-9290-4C2A-BCFD-F04AB5D7E9DD}" type="slidenum">
              <a:rPr lang="ar-SA"/>
              <a:pPr>
                <a:defRPr/>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BD5884D3-287F-4DCD-B4A1-3440AE8E2F9D}" type="datetime1">
              <a:rPr lang="ar-SA"/>
              <a:pPr>
                <a:defRPr/>
              </a:pPr>
              <a:t>09/08/1434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929C0D5E-E6B7-4D78-B3F9-620EE372C6BD}"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83B6CD71-5BCC-4430-B1A9-843D1861600B}" type="datetime1">
              <a:rPr lang="ar-SA"/>
              <a:pPr>
                <a:defRPr/>
              </a:pPr>
              <a:t>09/08/1434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r>
              <a:rPr lang="en-US"/>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277BC3DF-97ED-4C52-82FB-232BEE259ABD}" type="slidenum">
              <a:rPr lang="ar-SA"/>
              <a:pPr>
                <a:defRPr/>
              </a:pPr>
              <a:t>‹#›</a:t>
            </a:fld>
            <a:endParaRPr lang="ar-SA"/>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4222" r:id="rId1"/>
    <p:sldLayoutId id="2147484213" r:id="rId2"/>
    <p:sldLayoutId id="2147484223" r:id="rId3"/>
    <p:sldLayoutId id="2147484214" r:id="rId4"/>
    <p:sldLayoutId id="2147484215" r:id="rId5"/>
    <p:sldLayoutId id="2147484216" r:id="rId6"/>
    <p:sldLayoutId id="2147484217" r:id="rId7"/>
    <p:sldLayoutId id="2147484218" r:id="rId8"/>
    <p:sldLayoutId id="2147484224" r:id="rId9"/>
    <p:sldLayoutId id="2147484219" r:id="rId10"/>
    <p:sldLayoutId id="2147484220" r:id="rId11"/>
    <p:sldLayoutId id="2147484221" r:id="rId12"/>
  </p:sldLayoutIdLst>
  <p:hf hd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2pPr>
      <a:lvl3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3pPr>
      <a:lvl4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4pPr>
      <a:lvl5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187624" y="1196752"/>
            <a:ext cx="6820272" cy="1656184"/>
          </a:xfrm>
        </p:spPr>
        <p:txBody>
          <a:bodyPr>
            <a:noAutofit/>
          </a:bodyPr>
          <a:lstStyle/>
          <a:p>
            <a:pPr algn="ctr" eaLnBrk="1" fontAlgn="auto" hangingPunct="1">
              <a:spcAft>
                <a:spcPts val="0"/>
              </a:spcAft>
              <a:defRPr/>
            </a:pPr>
            <a:r>
              <a:rPr lang="ar-SA" sz="4000" dirty="0" smtClean="0">
                <a:solidFill>
                  <a:srgbClr val="FF3300"/>
                </a:solidFill>
                <a:latin typeface="Constantia" pitchFamily="18" charset="0"/>
              </a:rPr>
              <a:t> </a:t>
            </a: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Lecture 2</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Language</a:t>
            </a:r>
            <a:br>
              <a:rPr lang="en-GB" sz="4000" dirty="0" smtClean="0">
                <a:solidFill>
                  <a:srgbClr val="FF3300"/>
                </a:solidFill>
                <a:latin typeface="Constantia" pitchFamily="18" charset="0"/>
              </a:rPr>
            </a:br>
            <a:endParaRPr lang="ar-SA" sz="4000" dirty="0">
              <a:solidFill>
                <a:srgbClr val="FF3300"/>
              </a:solidFill>
              <a:latin typeface="Constantia" pitchFamily="18" charset="0"/>
            </a:endParaRPr>
          </a:p>
        </p:txBody>
      </p:sp>
      <p:sp>
        <p:nvSpPr>
          <p:cNvPr id="7" name="Slide Number Placeholder 6"/>
          <p:cNvSpPr>
            <a:spLocks noGrp="1"/>
          </p:cNvSpPr>
          <p:nvPr>
            <p:ph type="sldNum" sz="quarter" idx="12"/>
          </p:nvPr>
        </p:nvSpPr>
        <p:spPr/>
        <p:txBody>
          <a:bodyPr/>
          <a:lstStyle/>
          <a:p>
            <a:pPr>
              <a:defRPr/>
            </a:pPr>
            <a:fld id="{FEB0166A-598B-4216-A8C2-9EF3E62877FE}" type="slidenum">
              <a:rPr lang="ar-SA"/>
              <a:pPr>
                <a:defRPr/>
              </a:pPr>
              <a:t>1</a:t>
            </a:fld>
            <a:endParaRPr lang="ar-SA" dirty="0"/>
          </a:p>
        </p:txBody>
      </p:sp>
      <p:sp>
        <p:nvSpPr>
          <p:cNvPr id="12" name="Footer Placeholder 11"/>
          <p:cNvSpPr>
            <a:spLocks noGrp="1"/>
          </p:cNvSpPr>
          <p:nvPr>
            <p:ph type="ftr" sz="quarter" idx="11"/>
          </p:nvPr>
        </p:nvSpPr>
        <p:spPr>
          <a:xfrm>
            <a:off x="1403350" y="4935538"/>
            <a:ext cx="6408738" cy="365125"/>
          </a:xfrm>
        </p:spPr>
        <p:txBody>
          <a:bodyPr/>
          <a:lstStyle/>
          <a:p>
            <a:pPr algn="ctr">
              <a:defRPr/>
            </a:pPr>
            <a:r>
              <a:rPr lang="en-US" sz="2400" b="1" dirty="0">
                <a:solidFill>
                  <a:schemeClr val="accent1"/>
                </a:solidFill>
                <a:latin typeface="Constantia" pitchFamily="18" charset="0"/>
              </a:rPr>
              <a:t>Prepared by: Laila al-Hasan</a:t>
            </a:r>
            <a:endParaRPr lang="ar-SA" sz="2400" b="1" dirty="0">
              <a:solidFill>
                <a:schemeClr val="accent1"/>
              </a:solidFill>
              <a:latin typeface="Constantia" pitchFamily="18" charset="0"/>
            </a:endParaRPr>
          </a:p>
        </p:txBody>
      </p:sp>
      <p:pic>
        <p:nvPicPr>
          <p:cNvPr id="5128" name="Picture 12" descr="http://wikimapia.org/p/00/01/13/33/39_big.jpg"/>
          <p:cNvPicPr>
            <a:picLocks noChangeAspect="1" noChangeArrowheads="1"/>
          </p:cNvPicPr>
          <p:nvPr/>
        </p:nvPicPr>
        <p:blipFill>
          <a:blip r:embed="rId2"/>
          <a:srcRect/>
          <a:stretch>
            <a:fillRect/>
          </a:stretch>
        </p:blipFill>
        <p:spPr bwMode="auto">
          <a:xfrm>
            <a:off x="3779838" y="5516563"/>
            <a:ext cx="1584325" cy="1008062"/>
          </a:xfrm>
          <a:prstGeom prst="rect">
            <a:avLst/>
          </a:prstGeom>
          <a:noFill/>
          <a:ln w="9525">
            <a:noFill/>
            <a:miter lim="800000"/>
            <a:headEnd/>
            <a:tailEnd/>
          </a:ln>
        </p:spPr>
      </p:pic>
      <p:pic>
        <p:nvPicPr>
          <p:cNvPr id="10" name="Picture 9" descr="http://www.mpi.nl/news/news-archive/26-million-for-neurolinguistics-research/image_thumb"/>
          <p:cNvPicPr/>
          <p:nvPr/>
        </p:nvPicPr>
        <p:blipFill>
          <a:blip r:embed="rId3"/>
          <a:srcRect/>
          <a:stretch>
            <a:fillRect/>
          </a:stretch>
        </p:blipFill>
        <p:spPr bwMode="auto">
          <a:xfrm>
            <a:off x="3357554" y="2820670"/>
            <a:ext cx="2500330" cy="1894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language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387640"/>
            <a:ext cx="757242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lnSpc>
                <a:spcPct val="150000"/>
              </a:lnSpc>
              <a:spcBef>
                <a:spcPct val="0"/>
              </a:spcBef>
              <a:buClrTx/>
              <a:buSzTx/>
              <a:buNone/>
            </a:pPr>
            <a:r>
              <a:rPr kumimoji="0" lang="en-US" sz="2400" b="0" i="0" u="none" strike="noStrike" cap="none" normalizeH="0" baseline="0" dirty="0" smtClean="0">
                <a:ln>
                  <a:noFill/>
                </a:ln>
                <a:solidFill>
                  <a:srgbClr val="0070C0"/>
                </a:solidFill>
                <a:effectLst/>
                <a:latin typeface="Constantia" pitchFamily="18" charset="0"/>
                <a:ea typeface="Calibri" pitchFamily="34" charset="0"/>
                <a:cs typeface="Arial" pitchFamily="34" charset="0"/>
              </a:rPr>
              <a:t>Language</a:t>
            </a:r>
            <a:r>
              <a:rPr lang="en-US" sz="2400" dirty="0" smtClean="0">
                <a:solidFill>
                  <a:srgbClr val="0070C0"/>
                </a:solidFill>
                <a:latin typeface="Constantia" pitchFamily="18" charset="0"/>
              </a:rPr>
              <a:t> enables us to express our thoughts, ideas, and feelings to others and also to understand theirs. Linguistics is the scientific study of this rich and varied human ability. It seeks among others to answer a number of fundamental questions; for example , what is the nature of language? </a:t>
            </a:r>
          </a:p>
          <a:p>
            <a:pPr marL="0" indent="0" algn="just" rtl="0" eaLnBrk="1" hangingPunct="1">
              <a:lnSpc>
                <a:spcPct val="150000"/>
              </a:lnSpc>
              <a:spcBef>
                <a:spcPct val="0"/>
              </a:spcBef>
              <a:buClrTx/>
              <a:buSzTx/>
              <a:buNone/>
            </a:pPr>
            <a:r>
              <a:rPr lang="en-US" sz="2400" dirty="0" smtClean="0">
                <a:solidFill>
                  <a:srgbClr val="0070C0"/>
                </a:solidFill>
                <a:latin typeface="Constantia" pitchFamily="18" charset="0"/>
                <a:ea typeface="Calibri" pitchFamily="34" charset="0"/>
                <a:cs typeface="Arial" pitchFamily="34" charset="0"/>
              </a:rPr>
              <a:t> </a:t>
            </a: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www.6psbig3.com/blog/wp-content/uploads/2011/11/Thank-you-in-many-languages.jpg"/>
          <p:cNvPicPr/>
          <p:nvPr/>
        </p:nvPicPr>
        <p:blipFill>
          <a:blip r:embed="rId3" cstate="print"/>
          <a:srcRect/>
          <a:stretch>
            <a:fillRect/>
          </a:stretch>
        </p:blipFill>
        <p:spPr bwMode="auto">
          <a:xfrm>
            <a:off x="5429256" y="857232"/>
            <a:ext cx="2643206" cy="1500198"/>
          </a:xfrm>
          <a:prstGeom prst="rect">
            <a:avLst/>
          </a:prstGeom>
          <a:noFill/>
          <a:ln w="9525">
            <a:noFill/>
            <a:miter lim="800000"/>
            <a:headEnd/>
            <a:tailEnd/>
          </a:ln>
        </p:spPr>
      </p:pic>
      <p:pic>
        <p:nvPicPr>
          <p:cNvPr id="15" name="Picture 14" descr="http://elizabethkuhnke.files.wordpress.com/2011/06/language.jpg"/>
          <p:cNvPicPr/>
          <p:nvPr/>
        </p:nvPicPr>
        <p:blipFill>
          <a:blip r:embed="rId4" cstate="print"/>
          <a:srcRect/>
          <a:stretch>
            <a:fillRect/>
          </a:stretch>
        </p:blipFill>
        <p:spPr bwMode="auto">
          <a:xfrm>
            <a:off x="1785918" y="928670"/>
            <a:ext cx="1857388" cy="142876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language - Definition</a:t>
            </a:r>
            <a:endParaRPr lang="ar-SA" sz="2400" b="1" dirty="0" smtClean="0">
              <a:solidFill>
                <a:srgbClr val="FF0000"/>
              </a:solidFill>
            </a:endParaRPr>
          </a:p>
        </p:txBody>
      </p:sp>
      <p:sp>
        <p:nvSpPr>
          <p:cNvPr id="6147" name="Content Placeholder 2"/>
          <p:cNvSpPr>
            <a:spLocks noGrp="1"/>
          </p:cNvSpPr>
          <p:nvPr>
            <p:ph idx="1"/>
          </p:nvPr>
        </p:nvSpPr>
        <p:spPr>
          <a:xfrm>
            <a:off x="785786" y="1714488"/>
            <a:ext cx="7643866" cy="3786214"/>
          </a:xfrm>
        </p:spPr>
        <p:txBody>
          <a:bodyPr/>
          <a:lstStyle/>
          <a:p>
            <a:pPr algn="just" rtl="0">
              <a:buNone/>
            </a:pPr>
            <a:r>
              <a:rPr lang="en-US" sz="2400" b="1" dirty="0" smtClean="0">
                <a:solidFill>
                  <a:srgbClr val="0070C0"/>
                </a:solidFill>
                <a:latin typeface="Constantia" pitchFamily="18" charset="0"/>
              </a:rPr>
              <a:t> </a:t>
            </a:r>
            <a:r>
              <a:rPr lang="en-US" sz="2400" dirty="0" smtClean="0">
                <a:solidFill>
                  <a:srgbClr val="0070C0"/>
                </a:solidFill>
                <a:latin typeface="Constantia" pitchFamily="18" charset="0"/>
              </a:rPr>
              <a:t>Language is </a:t>
            </a:r>
            <a:r>
              <a:rPr lang="en-US" dirty="0" smtClean="0">
                <a:solidFill>
                  <a:srgbClr val="0070C0"/>
                </a:solidFill>
                <a:latin typeface="Constantia" pitchFamily="18" charset="0"/>
              </a:rPr>
              <a:t>the institution whereby </a:t>
            </a:r>
            <a:r>
              <a:rPr lang="en-US" b="1" i="1" u="sng" dirty="0" smtClean="0">
                <a:solidFill>
                  <a:srgbClr val="0070C0"/>
                </a:solidFill>
                <a:latin typeface="Constantia" pitchFamily="18" charset="0"/>
              </a:rPr>
              <a:t>humans</a:t>
            </a:r>
            <a:r>
              <a:rPr lang="en-US" dirty="0" smtClean="0">
                <a:solidFill>
                  <a:srgbClr val="0070C0"/>
                </a:solidFill>
                <a:latin typeface="Constantia" pitchFamily="18" charset="0"/>
              </a:rPr>
              <a:t> </a:t>
            </a:r>
            <a:r>
              <a:rPr lang="en-US" b="1" i="1" u="sng" dirty="0" smtClean="0">
                <a:solidFill>
                  <a:srgbClr val="0070C0"/>
                </a:solidFill>
                <a:latin typeface="Constantia" pitchFamily="18" charset="0"/>
              </a:rPr>
              <a:t>communicate</a:t>
            </a:r>
            <a:r>
              <a:rPr lang="en-US" dirty="0" smtClean="0">
                <a:solidFill>
                  <a:srgbClr val="0070C0"/>
                </a:solidFill>
                <a:latin typeface="Constantia" pitchFamily="18" charset="0"/>
              </a:rPr>
              <a:t> and </a:t>
            </a:r>
            <a:r>
              <a:rPr lang="en-US" b="1" i="1" u="sng" dirty="0" smtClean="0">
                <a:solidFill>
                  <a:srgbClr val="0070C0"/>
                </a:solidFill>
                <a:latin typeface="Constantia" pitchFamily="18" charset="0"/>
              </a:rPr>
              <a:t>interact</a:t>
            </a:r>
            <a:r>
              <a:rPr lang="en-US" dirty="0" smtClean="0">
                <a:solidFill>
                  <a:srgbClr val="0070C0"/>
                </a:solidFill>
                <a:latin typeface="Constantia" pitchFamily="18" charset="0"/>
              </a:rPr>
              <a:t> with each other by means of </a:t>
            </a:r>
            <a:r>
              <a:rPr lang="en-US" b="1" i="1" u="sng" dirty="0" smtClean="0">
                <a:solidFill>
                  <a:srgbClr val="0070C0"/>
                </a:solidFill>
                <a:latin typeface="Constantia" pitchFamily="18" charset="0"/>
              </a:rPr>
              <a:t>habitually-used, oral-auditory, arbitrary</a:t>
            </a:r>
            <a:r>
              <a:rPr lang="en-US" dirty="0" smtClean="0">
                <a:solidFill>
                  <a:srgbClr val="0070C0"/>
                </a:solidFill>
                <a:latin typeface="Constantia" pitchFamily="18" charset="0"/>
              </a:rPr>
              <a:t> symbols.</a:t>
            </a:r>
          </a:p>
          <a:p>
            <a:pPr algn="just" rtl="0">
              <a:buNone/>
            </a:pPr>
            <a:endParaRPr lang="en-US" dirty="0" smtClean="0">
              <a:solidFill>
                <a:srgbClr val="0070C0"/>
              </a:solidFill>
              <a:latin typeface="Constantia" pitchFamily="18" charset="0"/>
            </a:endParaRPr>
          </a:p>
          <a:p>
            <a:pPr algn="just" rtl="0">
              <a:buNone/>
            </a:pPr>
            <a:r>
              <a:rPr lang="en-US" dirty="0" smtClean="0">
                <a:solidFill>
                  <a:srgbClr val="0070C0"/>
                </a:solidFill>
                <a:latin typeface="Constantia" pitchFamily="18" charset="0"/>
              </a:rPr>
              <a:t>(R.A. Hall. 1968 An Essay on Language. New York. </a:t>
            </a: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r>
              <a:rPr lang="en-US" sz="2400" b="1" dirty="0" smtClean="0">
                <a:solidFill>
                  <a:srgbClr val="0070C0"/>
                </a:solidFill>
                <a:latin typeface="Constantia" pitchFamily="18"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48567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None/>
            </a:pPr>
            <a:r>
              <a:rPr lang="en-US" sz="2400" dirty="0" smtClean="0">
                <a:solidFill>
                  <a:srgbClr val="0070C0"/>
                </a:solidFill>
                <a:latin typeface="Constantia" pitchFamily="18" charset="0"/>
              </a:rPr>
              <a:t>Let's look at key words in more detail. </a:t>
            </a:r>
          </a:p>
          <a:p>
            <a:pPr algn="just" rtl="0">
              <a:buClr>
                <a:srgbClr val="0070C0"/>
              </a:buClr>
            </a:pPr>
            <a:r>
              <a:rPr lang="en-US" sz="2400" dirty="0" smtClean="0">
                <a:solidFill>
                  <a:srgbClr val="FF0000"/>
                </a:solidFill>
                <a:latin typeface="Constantia" pitchFamily="18" charset="0"/>
              </a:rPr>
              <a:t>Humans</a:t>
            </a:r>
            <a:r>
              <a:rPr lang="en-US" sz="2400" dirty="0" smtClean="0">
                <a:solidFill>
                  <a:srgbClr val="0070C0"/>
                </a:solidFill>
                <a:latin typeface="Constantia" pitchFamily="18" charset="0"/>
              </a:rPr>
              <a:t>: language is confined to humans? Animals communicate with one another, however, all animal communication systems lack the ability to communicate about anything beyond the here and now. So language is confined to humans in a strict sense. </a:t>
            </a:r>
          </a:p>
          <a:p>
            <a:pPr algn="just" rtl="0">
              <a:buClr>
                <a:srgbClr val="0070C0"/>
              </a:buClr>
            </a:pPr>
            <a:r>
              <a:rPr lang="en-US" sz="2400" dirty="0" smtClean="0">
                <a:solidFill>
                  <a:srgbClr val="FF0000"/>
                </a:solidFill>
                <a:latin typeface="Constantia" pitchFamily="18" charset="0"/>
              </a:rPr>
              <a:t>Communication</a:t>
            </a:r>
            <a:r>
              <a:rPr lang="en-US" sz="2400" dirty="0" smtClean="0">
                <a:solidFill>
                  <a:srgbClr val="0070C0"/>
                </a:solidFill>
                <a:latin typeface="Constantia" pitchFamily="18" charset="0"/>
              </a:rPr>
              <a:t> and </a:t>
            </a:r>
            <a:r>
              <a:rPr lang="en-US" sz="2400" dirty="0" smtClean="0">
                <a:solidFill>
                  <a:srgbClr val="FF0000"/>
                </a:solidFill>
                <a:latin typeface="Constantia" pitchFamily="18" charset="0"/>
              </a:rPr>
              <a:t>interaction</a:t>
            </a:r>
            <a:r>
              <a:rPr lang="en-US" sz="2400" dirty="0" smtClean="0">
                <a:solidFill>
                  <a:srgbClr val="0070C0"/>
                </a:solidFill>
                <a:latin typeface="Constantia" pitchFamily="18" charset="0"/>
              </a:rPr>
              <a:t>: certainly, animals communicate and interact, yet the communications system the humans use is more complicated than that of animals. </a:t>
            </a:r>
          </a:p>
          <a:p>
            <a:pPr marL="0" indent="0" algn="just" rtl="0" eaLnBrk="1" hangingPunct="1">
              <a:lnSpc>
                <a:spcPct val="150000"/>
              </a:lnSpc>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44135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r>
              <a:rPr lang="en-US" sz="2400" dirty="0" smtClean="0">
                <a:solidFill>
                  <a:srgbClr val="0070C0"/>
                </a:solidFill>
                <a:latin typeface="Constantia" pitchFamily="18" charset="0"/>
              </a:rPr>
              <a:t>Language is used </a:t>
            </a:r>
            <a:r>
              <a:rPr lang="en-US" sz="2400" dirty="0" smtClean="0">
                <a:solidFill>
                  <a:srgbClr val="FF0000"/>
                </a:solidFill>
                <a:latin typeface="Constantia" pitchFamily="18" charset="0"/>
              </a:rPr>
              <a:t>habitually</a:t>
            </a:r>
            <a:r>
              <a:rPr lang="en-US" sz="2400" dirty="0" smtClean="0">
                <a:solidFill>
                  <a:srgbClr val="0070C0"/>
                </a:solidFill>
                <a:latin typeface="Constantia" pitchFamily="18" charset="0"/>
              </a:rPr>
              <a:t>: people use language everywhere and every day and usually with little cognitive effort. Words and sentences seem to follow out of the mouth in a subconscious almost automatic way. </a:t>
            </a:r>
          </a:p>
          <a:p>
            <a:pPr algn="just" rtl="0"/>
            <a:r>
              <a:rPr lang="en-US" sz="2400" dirty="0" smtClean="0">
                <a:solidFill>
                  <a:srgbClr val="0070C0"/>
                </a:solidFill>
                <a:latin typeface="Constantia" pitchFamily="18" charset="0"/>
              </a:rPr>
              <a:t>Language is used </a:t>
            </a:r>
            <a:r>
              <a:rPr lang="en-US" sz="2400" dirty="0" smtClean="0">
                <a:solidFill>
                  <a:srgbClr val="FF0000"/>
                </a:solidFill>
                <a:latin typeface="Constantia" pitchFamily="18" charset="0"/>
              </a:rPr>
              <a:t>oral-</a:t>
            </a:r>
            <a:r>
              <a:rPr lang="en-US" sz="2400" dirty="0" err="1" smtClean="0">
                <a:solidFill>
                  <a:srgbClr val="FF0000"/>
                </a:solidFill>
                <a:latin typeface="Constantia" pitchFamily="18" charset="0"/>
              </a:rPr>
              <a:t>auditorily</a:t>
            </a:r>
            <a:r>
              <a:rPr lang="en-US" sz="2400" dirty="0" smtClean="0">
                <a:solidFill>
                  <a:srgbClr val="0070C0"/>
                </a:solidFill>
                <a:latin typeface="Constantia" pitchFamily="18" charset="0"/>
              </a:rPr>
              <a:t>: the oral-auditory channel; communication via the mouth and the ear is the most important mode of human communication and English has reserved a special label for it namely speech. </a:t>
            </a:r>
          </a:p>
          <a:p>
            <a:pPr marL="0" indent="0" algn="just"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C00000"/>
                </a:solidFill>
                <a:latin typeface="Constantia" pitchFamily="18" charset="0"/>
                <a:cs typeface="Traditional Arabic" pitchFamily="18" charset="-78"/>
              </a:rPr>
              <a:t/>
            </a:r>
            <a:br>
              <a:rPr lang="en-GB" sz="2400" b="1" dirty="0" smtClean="0">
                <a:solidFill>
                  <a:srgbClr val="C00000"/>
                </a:solidFill>
                <a:latin typeface="Constantia" pitchFamily="18" charset="0"/>
                <a:cs typeface="Traditional Arabic" pitchFamily="18" charset="-78"/>
              </a:rPr>
            </a:br>
            <a:r>
              <a:rPr lang="en-US" sz="2400" b="1" dirty="0" smtClean="0">
                <a:solidFill>
                  <a:srgbClr val="C00000"/>
                </a:solidFill>
                <a:latin typeface="Constantia" pitchFamily="18" charset="0"/>
              </a:rPr>
              <a:t> PROPERTIES OF HUMAN LANGUAGE </a:t>
            </a:r>
            <a:br>
              <a:rPr lang="en-US" sz="2400" b="1" dirty="0" smtClean="0">
                <a:solidFill>
                  <a:srgbClr val="C00000"/>
                </a:solidFill>
                <a:latin typeface="Constantia" pitchFamily="18" charset="0"/>
              </a:rPr>
            </a:br>
            <a:endParaRPr lang="ar-SA" sz="2400" b="1" dirty="0" smtClean="0">
              <a:solidFill>
                <a:srgbClr val="C0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643866" cy="29731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indent="-514350" algn="l" rtl="0">
              <a:buClr>
                <a:srgbClr val="C00000"/>
              </a:buClr>
              <a:buFont typeface="+mj-lt"/>
              <a:buAutoNum type="arabicPeriod"/>
            </a:pPr>
            <a:r>
              <a:rPr lang="en-US" sz="2400" dirty="0" smtClean="0">
                <a:solidFill>
                  <a:srgbClr val="C00000"/>
                </a:solidFill>
              </a:rPr>
              <a:t>Mode of Communication: </a:t>
            </a:r>
          </a:p>
          <a:p>
            <a:pPr lvl="1" algn="l" rtl="0">
              <a:buClr>
                <a:srgbClr val="FF3300"/>
              </a:buClr>
              <a:buNone/>
            </a:pPr>
            <a:r>
              <a:rPr lang="en-US" dirty="0" smtClean="0">
                <a:solidFill>
                  <a:srgbClr val="0070C0"/>
                </a:solidFill>
              </a:rPr>
              <a:t>Vocal-auditory</a:t>
            </a:r>
          </a:p>
          <a:p>
            <a:pPr marL="457200" indent="-457200" algn="l" rtl="0" eaLnBrk="1" hangingPunct="1">
              <a:buClr>
                <a:srgbClr val="C00000"/>
              </a:buClr>
              <a:buFont typeface="+mj-lt"/>
              <a:buAutoNum type="arabicPeriod"/>
              <a:defRPr/>
            </a:pPr>
            <a:r>
              <a:rPr lang="en-US" sz="2400" dirty="0" smtClean="0">
                <a:solidFill>
                  <a:srgbClr val="C00000"/>
                </a:solidFill>
              </a:rPr>
              <a:t>Interchangeability: </a:t>
            </a:r>
          </a:p>
          <a:p>
            <a:pPr marL="357188" lvl="1" indent="-87313" algn="l" rtl="0">
              <a:buClr>
                <a:srgbClr val="FF3300"/>
              </a:buClr>
              <a:buNone/>
            </a:pPr>
            <a:r>
              <a:rPr lang="en-US" dirty="0" smtClean="0">
                <a:solidFill>
                  <a:srgbClr val="0070C0"/>
                </a:solidFill>
              </a:rPr>
              <a:t> Individuals who use a language can both send and receive any permissible message within that communication system.</a:t>
            </a:r>
          </a:p>
          <a:p>
            <a:pPr algn="l" rtl="0">
              <a:buClr>
                <a:srgbClr val="FF3300"/>
              </a:buClr>
              <a:buNone/>
            </a:pPr>
            <a:endParaRPr kumimoji="0" lang="en-US" sz="240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428736"/>
            <a:ext cx="7572428" cy="68880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indent="-514350" algn="l" rtl="0">
              <a:buClr>
                <a:srgbClr val="C00000"/>
              </a:buClr>
              <a:buFont typeface="+mj-lt"/>
              <a:buAutoNum type="arabicPeriod" startAt="3"/>
            </a:pPr>
            <a:r>
              <a:rPr lang="en-US" sz="2400" dirty="0" smtClean="0">
                <a:solidFill>
                  <a:srgbClr val="C00000"/>
                </a:solidFill>
              </a:rPr>
              <a:t>Semanticity:</a:t>
            </a:r>
          </a:p>
          <a:p>
            <a:pPr marL="484187" indent="-457200" algn="l" rtl="0">
              <a:buNone/>
            </a:pPr>
            <a:r>
              <a:rPr lang="en-US" sz="2400" dirty="0" smtClean="0"/>
              <a:t>      </a:t>
            </a:r>
            <a:r>
              <a:rPr lang="en-US" sz="2400" dirty="0" smtClean="0">
                <a:solidFill>
                  <a:srgbClr val="0070C0"/>
                </a:solidFill>
              </a:rPr>
              <a:t>Words or signs or symbols stand for other things (e.g., objects, actions, or concepts);  the symbols or words should evoke a mental representation of the objects that they symbolize.</a:t>
            </a:r>
          </a:p>
          <a:p>
            <a:pPr marL="514350" indent="-514350" algn="l" rtl="0">
              <a:buClr>
                <a:srgbClr val="C00000"/>
              </a:buClr>
              <a:buFont typeface="+mj-lt"/>
              <a:buAutoNum type="arabicPeriod" startAt="4"/>
            </a:pPr>
            <a:r>
              <a:rPr lang="en-US" sz="2400" dirty="0" smtClean="0">
                <a:solidFill>
                  <a:srgbClr val="C00000"/>
                </a:solidFill>
              </a:rPr>
              <a:t>Arbitrariness: </a:t>
            </a:r>
          </a:p>
          <a:p>
            <a:pPr algn="l" rtl="0">
              <a:lnSpc>
                <a:spcPct val="80000"/>
              </a:lnSpc>
              <a:buNone/>
            </a:pPr>
            <a:r>
              <a:rPr lang="en-US" sz="2400" dirty="0" smtClean="0">
                <a:solidFill>
                  <a:srgbClr val="0070C0"/>
                </a:solidFill>
              </a:rPr>
              <a:t>    There is no logical connection between the form of the   signal and its meaning.</a:t>
            </a:r>
            <a:r>
              <a:rPr lang="tr-TR" sz="2400" dirty="0" smtClean="0">
                <a:solidFill>
                  <a:srgbClr val="0070C0"/>
                </a:solidFill>
              </a:rPr>
              <a:t> </a:t>
            </a:r>
            <a:r>
              <a:rPr lang="en-US" sz="2400" dirty="0" smtClean="0">
                <a:solidFill>
                  <a:srgbClr val="0070C0"/>
                </a:solidFill>
              </a:rPr>
              <a:t>The symbols that stand for things have no inherent relationship with the thing they stand for (e.g., different languages actually have different symbols for the same thing, </a:t>
            </a:r>
            <a:r>
              <a:rPr lang="en-US" sz="2400" dirty="0" err="1" smtClean="0">
                <a:solidFill>
                  <a:srgbClr val="0070C0"/>
                </a:solidFill>
              </a:rPr>
              <a:t>pomme</a:t>
            </a:r>
            <a:r>
              <a:rPr lang="en-US" sz="2400" dirty="0" smtClean="0">
                <a:solidFill>
                  <a:srgbClr val="0070C0"/>
                </a:solidFill>
              </a:rPr>
              <a:t> = apple)</a:t>
            </a:r>
          </a:p>
          <a:p>
            <a:pPr algn="l" rtl="0">
              <a:lnSpc>
                <a:spcPct val="80000"/>
              </a:lnSpc>
              <a:buNone/>
            </a:pPr>
            <a:r>
              <a:rPr lang="en-US" sz="2400" dirty="0" smtClean="0">
                <a:solidFill>
                  <a:srgbClr val="0070C0"/>
                </a:solidFill>
              </a:rPr>
              <a:t>    </a:t>
            </a:r>
            <a:r>
              <a:rPr lang="tr-TR" sz="2400" dirty="0" smtClean="0">
                <a:solidFill>
                  <a:srgbClr val="0070C0"/>
                </a:solidFill>
              </a:rPr>
              <a:t>Animal communication: a strong link between the signal and message: </a:t>
            </a:r>
            <a:r>
              <a:rPr lang="tr-TR" sz="2400" i="1" dirty="0" smtClean="0">
                <a:solidFill>
                  <a:srgbClr val="0070C0"/>
                </a:solidFill>
              </a:rPr>
              <a:t>an animal wishes to warn off an opponent may simulate an attacking attitude-cats</a:t>
            </a:r>
          </a:p>
          <a:p>
            <a:pPr algn="l" rtl="0">
              <a:lnSpc>
                <a:spcPct val="80000"/>
              </a:lnSpc>
              <a:buNone/>
            </a:pPr>
            <a:r>
              <a:rPr lang="en-US" sz="2400" dirty="0" smtClean="0">
                <a:solidFill>
                  <a:srgbClr val="0070C0"/>
                </a:solidFill>
              </a:rPr>
              <a:t>   </a:t>
            </a:r>
            <a:r>
              <a:rPr lang="tr-TR" sz="2400" dirty="0" smtClean="0">
                <a:solidFill>
                  <a:srgbClr val="0070C0"/>
                </a:solidFill>
              </a:rPr>
              <a:t>In human language: Mostly no link between the signal and the message. The symbols used are arbitrary.</a:t>
            </a:r>
          </a:p>
          <a:p>
            <a:pPr algn="l" rtl="0">
              <a:lnSpc>
                <a:spcPct val="80000"/>
              </a:lnSpc>
              <a:buNone/>
            </a:pPr>
            <a:r>
              <a:rPr lang="en-US" sz="2400" dirty="0" smtClean="0">
                <a:solidFill>
                  <a:srgbClr val="0070C0"/>
                </a:solidFill>
              </a:rPr>
              <a:t>   </a:t>
            </a:r>
            <a:r>
              <a:rPr lang="tr-TR" sz="2400" dirty="0" smtClean="0">
                <a:solidFill>
                  <a:srgbClr val="C00000"/>
                </a:solidFill>
              </a:rPr>
              <a:t>Onomatopoeic</a:t>
            </a:r>
            <a:r>
              <a:rPr lang="tr-TR" sz="2400" dirty="0" smtClean="0">
                <a:solidFill>
                  <a:srgbClr val="0070C0"/>
                </a:solidFill>
              </a:rPr>
              <a:t> words are exceptions:</a:t>
            </a:r>
            <a:r>
              <a:rPr lang="en-US" sz="2400" dirty="0" smtClean="0">
                <a:solidFill>
                  <a:srgbClr val="0070C0"/>
                </a:solidFill>
              </a:rPr>
              <a:t> </a:t>
            </a:r>
            <a:r>
              <a:rPr lang="tr-TR" sz="2400" dirty="0" smtClean="0">
                <a:solidFill>
                  <a:srgbClr val="0070C0"/>
                </a:solidFill>
              </a:rPr>
              <a:t>miuow…</a:t>
            </a:r>
          </a:p>
          <a:p>
            <a:pPr marL="850900" lvl="1" indent="-457200" algn="l" rtl="0">
              <a:buNone/>
            </a:pPr>
            <a:endParaRPr lang="en-US" dirty="0" smtClean="0">
              <a:solidFill>
                <a:srgbClr val="0070C0"/>
              </a:solidFill>
            </a:endParaRPr>
          </a:p>
          <a:p>
            <a:pPr marL="514350" indent="-514350" algn="l" rtl="0">
              <a:buNone/>
            </a:pPr>
            <a:endParaRPr kumimoji="0" lang="en-US" sz="240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32131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indent="-514350" algn="l" rtl="0">
              <a:buClr>
                <a:srgbClr val="C00000"/>
              </a:buClr>
              <a:buFont typeface="+mj-lt"/>
              <a:buAutoNum type="arabicPeriod" startAt="5"/>
            </a:pPr>
            <a:r>
              <a:rPr lang="en-US" dirty="0" smtClean="0">
                <a:solidFill>
                  <a:srgbClr val="C00000"/>
                </a:solidFill>
              </a:rPr>
              <a:t>Discreteness: </a:t>
            </a:r>
          </a:p>
          <a:p>
            <a:pPr marL="484187" indent="-457200" algn="l" rtl="0">
              <a:buNone/>
            </a:pPr>
            <a:r>
              <a:rPr lang="en-US" dirty="0" smtClean="0">
                <a:solidFill>
                  <a:srgbClr val="0070C0"/>
                </a:solidFill>
              </a:rPr>
              <a:t>     Messages in the system are made up of smaller, repeatable parts; the sounds of language are perceived categorically, not continuously.</a:t>
            </a:r>
          </a:p>
          <a:p>
            <a:pPr marL="514350" indent="-514350" algn="l" rtl="0">
              <a:buClr>
                <a:srgbClr val="C00000"/>
              </a:buClr>
              <a:buNone/>
            </a:pPr>
            <a:endParaRPr lang="tr-TR" sz="2400" i="1" dirty="0" smtClean="0">
              <a:solidFill>
                <a:srgbClr val="0070C0"/>
              </a:solidFill>
            </a:endParaRPr>
          </a:p>
          <a:p>
            <a:pPr marL="850900" lvl="1" indent="-457200" algn="l" rtl="0">
              <a:buNone/>
            </a:pPr>
            <a:endParaRPr lang="en-US" dirty="0" smtClean="0">
              <a:solidFill>
                <a:srgbClr val="0070C0"/>
              </a:solidFill>
            </a:endParaRPr>
          </a:p>
          <a:p>
            <a:pPr marL="457200" indent="-457200" algn="l" rtl="0" eaLnBrk="1" hangingPunct="1">
              <a:lnSpc>
                <a:spcPct val="150000"/>
              </a:lnSpc>
              <a:spcBef>
                <a:spcPct val="0"/>
              </a:spcBef>
              <a:buClr>
                <a:srgbClr val="FF3300"/>
              </a:buClr>
              <a:buSzTx/>
              <a:buNone/>
            </a:pPr>
            <a:endParaRPr kumimoji="0" lang="en-US" sz="240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571612"/>
            <a:ext cx="7572428" cy="4702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indent="-514350" algn="l" rtl="0">
              <a:buClr>
                <a:srgbClr val="C00000"/>
              </a:buClr>
              <a:buFont typeface="+mj-lt"/>
              <a:buAutoNum type="arabicPeriod" startAt="6"/>
            </a:pPr>
            <a:r>
              <a:rPr lang="en-US" dirty="0" smtClean="0">
                <a:solidFill>
                  <a:srgbClr val="C00000"/>
                </a:solidFill>
              </a:rPr>
              <a:t>Displacement: </a:t>
            </a:r>
          </a:p>
          <a:p>
            <a:pPr marL="484187" indent="-457200" algn="l" rtl="0">
              <a:buNone/>
            </a:pPr>
            <a:r>
              <a:rPr lang="en-US" dirty="0" smtClean="0">
                <a:solidFill>
                  <a:srgbClr val="0070C0"/>
                </a:solidFill>
              </a:rPr>
              <a:t>     </a:t>
            </a:r>
            <a:r>
              <a:rPr lang="en-US" sz="2400" dirty="0" smtClean="0">
                <a:solidFill>
                  <a:srgbClr val="0070C0"/>
                </a:solidFill>
              </a:rPr>
              <a:t>linguistic messages may refer to things remote in time and space, or both, from the site of the communication.</a:t>
            </a:r>
          </a:p>
          <a:p>
            <a:pPr lvl="1" algn="l" rtl="0">
              <a:buClr>
                <a:srgbClr val="C00000"/>
              </a:buClr>
            </a:pPr>
            <a:r>
              <a:rPr lang="tr-TR" dirty="0" smtClean="0">
                <a:solidFill>
                  <a:srgbClr val="0070C0"/>
                </a:solidFill>
              </a:rPr>
              <a:t>Animals: communicate in the immediate environment only. </a:t>
            </a:r>
            <a:r>
              <a:rPr lang="tr-TR" i="1" dirty="0" smtClean="0">
                <a:solidFill>
                  <a:srgbClr val="0070C0"/>
                </a:solidFill>
              </a:rPr>
              <a:t>For ex. A bird utters its danger cry when danger is present like baby’ emotional cries of pain, hunger…</a:t>
            </a:r>
          </a:p>
          <a:p>
            <a:pPr lvl="1" algn="l" rtl="0">
              <a:buClr>
                <a:srgbClr val="C00000"/>
              </a:buClr>
            </a:pPr>
            <a:r>
              <a:rPr lang="tr-TR" i="1" dirty="0" smtClean="0">
                <a:solidFill>
                  <a:srgbClr val="0070C0"/>
                </a:solidFill>
              </a:rPr>
              <a:t>Human language can cope with any subject whatever, and it does not matter how far away the topic of conversation is in time and space.</a:t>
            </a:r>
          </a:p>
          <a:p>
            <a:pPr marL="850900" lvl="1" indent="-457200" algn="l" rtl="0">
              <a:buNone/>
            </a:pPr>
            <a:endParaRPr lang="en-US" dirty="0" smtClean="0">
              <a:solidFill>
                <a:srgbClr val="0070C0"/>
              </a:solidFill>
            </a:endParaRPr>
          </a:p>
          <a:p>
            <a:pPr marL="457200" indent="-457200" algn="l" rtl="0" eaLnBrk="1" hangingPunct="1">
              <a:lnSpc>
                <a:spcPct val="150000"/>
              </a:lnSpc>
              <a:spcBef>
                <a:spcPct val="0"/>
              </a:spcBef>
              <a:buClr>
                <a:srgbClr val="FF3300"/>
              </a:buClr>
              <a:buSzTx/>
              <a:buNone/>
            </a:pPr>
            <a:endParaRPr kumimoji="0" lang="en-US" sz="240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8" name="Rectangle 3"/>
          <p:cNvSpPr>
            <a:spLocks noGrp="1" noChangeArrowheads="1"/>
          </p:cNvSpPr>
          <p:nvPr>
            <p:ph idx="1"/>
          </p:nvPr>
        </p:nvSpPr>
        <p:spPr>
          <a:xfrm>
            <a:off x="785813" y="857232"/>
            <a:ext cx="7572375" cy="461963"/>
          </a:xfrm>
        </p:spPr>
        <p:txBody>
          <a:bodyPr/>
          <a:lstStyle/>
          <a:p>
            <a:pPr marL="514350" indent="-514350" algn="l" rtl="0">
              <a:buClr>
                <a:srgbClr val="C00000"/>
              </a:buClr>
              <a:buFont typeface="+mj-lt"/>
              <a:buAutoNum type="arabicPeriod" startAt="7"/>
            </a:pPr>
            <a:r>
              <a:rPr lang="en-US" sz="2400" dirty="0" smtClean="0">
                <a:solidFill>
                  <a:srgbClr val="C00000"/>
                </a:solidFill>
              </a:rPr>
              <a:t>Productivity - Creativity</a:t>
            </a:r>
          </a:p>
          <a:p>
            <a:pPr marL="881063" lvl="1" indent="-514350" algn="l" rtl="0">
              <a:buNone/>
            </a:pPr>
            <a:r>
              <a:rPr lang="tr-TR" dirty="0" smtClean="0">
                <a:solidFill>
                  <a:srgbClr val="0070C0"/>
                </a:solidFill>
              </a:rPr>
              <a:t>Animals</a:t>
            </a:r>
            <a:r>
              <a:rPr lang="en-US" dirty="0" smtClean="0">
                <a:solidFill>
                  <a:srgbClr val="0070C0"/>
                </a:solidFill>
              </a:rPr>
              <a:t> </a:t>
            </a:r>
            <a:r>
              <a:rPr lang="tr-TR" dirty="0" smtClean="0">
                <a:solidFill>
                  <a:srgbClr val="0070C0"/>
                </a:solidFill>
              </a:rPr>
              <a:t>can send and receive</a:t>
            </a:r>
            <a:r>
              <a:rPr lang="en-US" dirty="0" smtClean="0">
                <a:solidFill>
                  <a:srgbClr val="0070C0"/>
                </a:solidFill>
              </a:rPr>
              <a:t> </a:t>
            </a:r>
            <a:r>
              <a:rPr lang="tr-TR" dirty="0" smtClean="0">
                <a:solidFill>
                  <a:srgbClr val="0070C0"/>
                </a:solidFill>
              </a:rPr>
              <a:t>very limited messages</a:t>
            </a:r>
          </a:p>
          <a:p>
            <a:pPr marL="881063" lvl="1" indent="-514350" algn="l" rtl="0">
              <a:buNone/>
            </a:pPr>
            <a:r>
              <a:rPr lang="tr-TR" dirty="0" smtClean="0">
                <a:solidFill>
                  <a:srgbClr val="0070C0"/>
                </a:solidFill>
              </a:rPr>
              <a:t>Humans</a:t>
            </a:r>
            <a:r>
              <a:rPr lang="en-US" dirty="0" smtClean="0">
                <a:solidFill>
                  <a:srgbClr val="0070C0"/>
                </a:solidFill>
              </a:rPr>
              <a:t> </a:t>
            </a:r>
            <a:r>
              <a:rPr lang="tr-TR" dirty="0" smtClean="0">
                <a:solidFill>
                  <a:srgbClr val="0070C0"/>
                </a:solidFill>
              </a:rPr>
              <a:t>can produce </a:t>
            </a:r>
            <a:r>
              <a:rPr lang="en-US" dirty="0" smtClean="0">
                <a:solidFill>
                  <a:srgbClr val="0070C0"/>
                </a:solidFill>
              </a:rPr>
              <a:t>infinite </a:t>
            </a:r>
            <a:r>
              <a:rPr lang="tr-TR" dirty="0" smtClean="0">
                <a:solidFill>
                  <a:srgbClr val="0070C0"/>
                </a:solidFill>
              </a:rPr>
              <a:t>novel utterences.</a:t>
            </a:r>
            <a:endParaRPr lang="en-US" dirty="0" smtClean="0">
              <a:solidFill>
                <a:srgbClr val="0070C0"/>
              </a:solidFill>
            </a:endParaRPr>
          </a:p>
          <a:p>
            <a:pPr algn="l" rtl="0">
              <a:lnSpc>
                <a:spcPct val="90000"/>
              </a:lnSpc>
              <a:buNone/>
            </a:pPr>
            <a:r>
              <a:rPr lang="en-US" sz="2400" dirty="0" smtClean="0">
                <a:solidFill>
                  <a:srgbClr val="C00000"/>
                </a:solidFill>
              </a:rPr>
              <a:t>8. Acquisition through </a:t>
            </a:r>
            <a:r>
              <a:rPr lang="en-US" sz="2400" u="sng" dirty="0" smtClean="0">
                <a:solidFill>
                  <a:srgbClr val="C00000"/>
                </a:solidFill>
              </a:rPr>
              <a:t>traditional transmission</a:t>
            </a:r>
            <a:r>
              <a:rPr lang="en-US" sz="2400" dirty="0" smtClean="0">
                <a:solidFill>
                  <a:srgbClr val="C00000"/>
                </a:solidFill>
              </a:rPr>
              <a:t> </a:t>
            </a:r>
          </a:p>
          <a:p>
            <a:pPr algn="l" rtl="0">
              <a:lnSpc>
                <a:spcPct val="90000"/>
              </a:lnSpc>
              <a:buNone/>
            </a:pPr>
            <a:r>
              <a:rPr lang="en-US" sz="2400" dirty="0" smtClean="0"/>
              <a:t>   </a:t>
            </a:r>
            <a:r>
              <a:rPr lang="tr-TR" sz="2400" dirty="0" smtClean="0">
                <a:solidFill>
                  <a:srgbClr val="0070C0"/>
                </a:solidFill>
              </a:rPr>
              <a:t>Most animals automatically know how to communicate without learning= Genetically inbuilt. </a:t>
            </a:r>
            <a:r>
              <a:rPr lang="tr-TR" sz="2400" i="1" dirty="0" smtClean="0">
                <a:solidFill>
                  <a:srgbClr val="0070C0"/>
                </a:solidFill>
              </a:rPr>
              <a:t>(Genetically inbult to develop in human). </a:t>
            </a:r>
            <a:r>
              <a:rPr lang="tr-TR" sz="2400" dirty="0" smtClean="0">
                <a:solidFill>
                  <a:srgbClr val="0070C0"/>
                </a:solidFill>
              </a:rPr>
              <a:t>Bee-dancing is the same in colonies in diffrent part of the world.</a:t>
            </a:r>
          </a:p>
          <a:p>
            <a:pPr algn="l" rtl="0">
              <a:lnSpc>
                <a:spcPct val="90000"/>
              </a:lnSpc>
              <a:buNone/>
            </a:pPr>
            <a:r>
              <a:rPr lang="en-US" sz="2400" dirty="0" smtClean="0">
                <a:solidFill>
                  <a:srgbClr val="0070C0"/>
                </a:solidFill>
              </a:rPr>
              <a:t>   </a:t>
            </a:r>
            <a:r>
              <a:rPr lang="tr-TR" sz="2400" dirty="0" smtClean="0">
                <a:solidFill>
                  <a:srgbClr val="0070C0"/>
                </a:solidFill>
              </a:rPr>
              <a:t>Human language is culturally transmitted. A human being brought up in isolation doesn’t acquire language.  Also there is innate predisposition towards language in a new-born child. This latent potentiality is activated by long exposure to language.</a:t>
            </a:r>
          </a:p>
          <a:p>
            <a:pPr marL="514350" indent="-514350" algn="l" rtl="0">
              <a:buNone/>
            </a:pPr>
            <a:endParaRPr lang="tr-TR" sz="2400"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8" dur="500"/>
                                        <p:tgtEl>
                                          <p:spTgt spid="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3" dur="500"/>
                                        <p:tgtEl>
                                          <p:spTgt spid="8">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randombar(horizontal)">
                                      <p:cBhvr>
                                        <p:cTn id="28"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46720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400" dirty="0" smtClean="0">
                <a:solidFill>
                  <a:srgbClr val="0070C0"/>
                </a:solidFill>
              </a:rPr>
              <a:t>It is a grass roots phenomenon. It is the original wiki which aggregates the contributions of hundreds of thousands of people who invent jargon and slang</a:t>
            </a:r>
          </a:p>
          <a:p>
            <a:pPr algn="l" rtl="0">
              <a:buNone/>
            </a:pPr>
            <a:r>
              <a:rPr lang="en-US" sz="2400" dirty="0" smtClean="0">
                <a:solidFill>
                  <a:srgbClr val="0070C0"/>
                </a:solidFill>
              </a:rPr>
              <a:t>    and new constructions some of them get accumulated into the language as people seek out new ways of expressing their thoughts. That's how we get a language in the first place.  </a:t>
            </a:r>
          </a:p>
          <a:p>
            <a:pPr algn="l" rtl="0"/>
            <a:r>
              <a:rPr lang="en-US" sz="2400" dirty="0" smtClean="0">
                <a:solidFill>
                  <a:srgbClr val="0070C0"/>
                </a:solidFill>
              </a:rPr>
              <a:t>6000 languages spoken on Earth</a:t>
            </a:r>
          </a:p>
          <a:p>
            <a:pPr algn="l" rtl="0"/>
            <a:r>
              <a:rPr lang="en-US" sz="2400" dirty="0" smtClean="0">
                <a:solidFill>
                  <a:srgbClr val="0070C0"/>
                </a:solidFill>
              </a:rPr>
              <a:t>Language is a window into the human mind. </a:t>
            </a:r>
          </a:p>
          <a:p>
            <a:pPr algn="l" rtl="0">
              <a:buNone/>
            </a:pPr>
            <a:r>
              <a:rPr lang="en-US" sz="2400" dirty="0" smtClean="0">
                <a:solidFill>
                  <a:srgbClr val="0070C0"/>
                </a:solidFill>
              </a:rPr>
              <a:t> </a:t>
            </a:r>
          </a:p>
          <a:p>
            <a:pPr marL="0" indent="0" algn="l"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35271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 </a:t>
            </a:r>
            <a:r>
              <a:rPr lang="en-US" sz="2400" dirty="0" smtClean="0">
                <a:solidFill>
                  <a:srgbClr val="FF0000"/>
                </a:solidFill>
              </a:rPr>
              <a:t>Language is not:</a:t>
            </a:r>
          </a:p>
          <a:p>
            <a:pPr lvl="0" algn="l" rtl="0"/>
            <a:r>
              <a:rPr lang="en-US" sz="2400" dirty="0" smtClean="0">
                <a:solidFill>
                  <a:srgbClr val="0070C0"/>
                </a:solidFill>
              </a:rPr>
              <a:t>Written language: spoken language is found in all human cultures  writing was invented by the Canaanites 3700 years ago.   </a:t>
            </a:r>
          </a:p>
          <a:p>
            <a:pPr lvl="0" algn="l" rtl="0"/>
            <a:r>
              <a:rPr lang="en-US" sz="2400" dirty="0" smtClean="0">
                <a:solidFill>
                  <a:srgbClr val="0070C0"/>
                </a:solidFill>
              </a:rPr>
              <a:t>Proper grammar  </a:t>
            </a:r>
          </a:p>
          <a:p>
            <a:pPr lvl="0" algn="l" rtl="0"/>
            <a:r>
              <a:rPr lang="en-US" sz="2400" dirty="0" smtClean="0">
                <a:solidFill>
                  <a:srgbClr val="0070C0"/>
                </a:solidFill>
              </a:rPr>
              <a:t>Thought   </a:t>
            </a:r>
          </a:p>
          <a:p>
            <a:pPr algn="l" rtl="0">
              <a:buNone/>
            </a:pPr>
            <a:endParaRPr lang="en-US" sz="2400" dirty="0" smtClean="0">
              <a:solidFill>
                <a:srgbClr val="0070C0"/>
              </a:solidFill>
            </a:endParaRPr>
          </a:p>
          <a:p>
            <a:pPr marL="0" indent="0" algn="l"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39333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r>
              <a:rPr lang="en-US" sz="2400" dirty="0" smtClean="0">
                <a:solidFill>
                  <a:srgbClr val="0070C0"/>
                </a:solidFill>
              </a:rPr>
              <a:t> Language is not thought but, can affect thought </a:t>
            </a:r>
          </a:p>
          <a:p>
            <a:pPr algn="just" rtl="0"/>
            <a:r>
              <a:rPr lang="en-US" sz="2400" dirty="0" smtClean="0">
                <a:solidFill>
                  <a:srgbClr val="0070C0"/>
                </a:solidFill>
              </a:rPr>
              <a:t>Linguistics has long been interested in the </a:t>
            </a:r>
            <a:r>
              <a:rPr lang="en-US" sz="2400" b="1" i="1" dirty="0" smtClean="0">
                <a:solidFill>
                  <a:srgbClr val="FF0000"/>
                </a:solidFill>
              </a:rPr>
              <a:t>Linguistic Relativity Hypothesis</a:t>
            </a:r>
            <a:r>
              <a:rPr lang="en-US" sz="2400" dirty="0" smtClean="0">
                <a:solidFill>
                  <a:srgbClr val="0070C0"/>
                </a:solidFill>
              </a:rPr>
              <a:t> or the </a:t>
            </a:r>
            <a:r>
              <a:rPr lang="en-US" sz="2400" b="1" i="1" dirty="0" smtClean="0">
                <a:solidFill>
                  <a:srgbClr val="FF0000"/>
                </a:solidFill>
              </a:rPr>
              <a:t>Sapir- Whorf Hypothesis </a:t>
            </a:r>
          </a:p>
          <a:p>
            <a:pPr algn="just" rtl="0">
              <a:buNone/>
            </a:pPr>
            <a:r>
              <a:rPr lang="en-US" sz="2400" dirty="0" smtClean="0">
                <a:solidFill>
                  <a:srgbClr val="0070C0"/>
                </a:solidFill>
              </a:rPr>
              <a:t>( named after the two linguists who formulated it) namely that language can affect though.</a:t>
            </a:r>
          </a:p>
          <a:p>
            <a:pPr algn="just" rtl="0"/>
            <a:r>
              <a:rPr lang="en-US" sz="2400" dirty="0" smtClean="0">
                <a:solidFill>
                  <a:srgbClr val="0070C0"/>
                </a:solidFill>
              </a:rPr>
              <a:t>Language systematically influences how one perceives and </a:t>
            </a:r>
          </a:p>
          <a:p>
            <a:pPr algn="just" rtl="0">
              <a:buNone/>
            </a:pPr>
            <a:r>
              <a:rPr lang="en-US" sz="2400" dirty="0" smtClean="0">
                <a:solidFill>
                  <a:srgbClr val="0070C0"/>
                </a:solidFill>
              </a:rPr>
              <a:t>conceptualizes the world.</a:t>
            </a:r>
          </a:p>
          <a:p>
            <a:pPr algn="just" rtl="0">
              <a:buNone/>
            </a:pPr>
            <a:endParaRPr lang="en-US" sz="2400" dirty="0" smtClean="0">
              <a:solidFill>
                <a:srgbClr val="0070C0"/>
              </a:solidFill>
            </a:endParaRPr>
          </a:p>
          <a:p>
            <a:pPr marL="0" indent="0" algn="just"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LANGUAGE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2066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None/>
            </a:pPr>
            <a:r>
              <a:rPr lang="en-US" sz="2400" dirty="0" smtClean="0">
                <a:solidFill>
                  <a:srgbClr val="0070C0"/>
                </a:solidFill>
              </a:rPr>
              <a:t>   There is a lot of controversy over the status of the Linguistic Relativity Hypothesis, but no one believes that language is the same thing as thought and that all of our mental life consists of reciting sentences.</a:t>
            </a:r>
          </a:p>
          <a:p>
            <a:pPr marL="0" indent="0" algn="just"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How Language works</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46597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In a nutshell you can divide language into 3 topics:</a:t>
            </a:r>
          </a:p>
          <a:p>
            <a:pPr lvl="0" algn="l" rtl="0"/>
            <a:r>
              <a:rPr lang="en-US" sz="2400" dirty="0" smtClean="0">
                <a:solidFill>
                  <a:srgbClr val="FF0000"/>
                </a:solidFill>
              </a:rPr>
              <a:t>Words</a:t>
            </a:r>
            <a:r>
              <a:rPr lang="en-US" sz="2400" dirty="0" smtClean="0">
                <a:solidFill>
                  <a:srgbClr val="0070C0"/>
                </a:solidFill>
              </a:rPr>
              <a:t>: the basic components of sentences which are stored in our long-term memory which we can call the mental lexicon or the mental dictionary.</a:t>
            </a:r>
          </a:p>
          <a:p>
            <a:pPr lvl="0" algn="l" rtl="0"/>
            <a:r>
              <a:rPr lang="en-US" sz="2400" dirty="0" smtClean="0">
                <a:solidFill>
                  <a:srgbClr val="FF0000"/>
                </a:solidFill>
              </a:rPr>
              <a:t>Rules</a:t>
            </a:r>
            <a:r>
              <a:rPr lang="en-US" sz="2400" dirty="0" smtClean="0">
                <a:solidFill>
                  <a:srgbClr val="0070C0"/>
                </a:solidFill>
              </a:rPr>
              <a:t>: the recipes or algorithms that we use to assemble bits of language into more complex stretches of language (syntax, morphology, phonology)</a:t>
            </a:r>
          </a:p>
          <a:p>
            <a:pPr lvl="0" algn="l" rtl="0"/>
            <a:r>
              <a:rPr lang="en-US" sz="2400" dirty="0" smtClean="0">
                <a:solidFill>
                  <a:srgbClr val="FF0000"/>
                </a:solidFill>
              </a:rPr>
              <a:t>Interfaces</a:t>
            </a:r>
            <a:r>
              <a:rPr lang="en-US" sz="2400" dirty="0" smtClean="0">
                <a:solidFill>
                  <a:srgbClr val="0070C0"/>
                </a:solidFill>
              </a:rPr>
              <a:t> : (connect to the world) allow us to understand language coming from others and produce language so that others can understand us.</a:t>
            </a:r>
          </a:p>
          <a:p>
            <a:pPr marL="0" indent="0" algn="l"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How Language works</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857364"/>
            <a:ext cx="7572428" cy="36175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r>
              <a:rPr lang="en-US" sz="2400" dirty="0" smtClean="0">
                <a:solidFill>
                  <a:srgbClr val="0070C0"/>
                </a:solidFill>
              </a:rPr>
              <a:t>The basic principle of the word was identified by the Swiss Linguist </a:t>
            </a:r>
            <a:r>
              <a:rPr lang="en-US" sz="2400" b="1" i="1" dirty="0" smtClean="0">
                <a:solidFill>
                  <a:srgbClr val="FF0000"/>
                </a:solidFill>
              </a:rPr>
              <a:t>Ferdinand De Saussure </a:t>
            </a:r>
            <a:r>
              <a:rPr lang="en-US" sz="2400" dirty="0" smtClean="0">
                <a:solidFill>
                  <a:srgbClr val="0070C0"/>
                </a:solidFill>
              </a:rPr>
              <a:t>( 1857-1913) more than 100 years ago when he called attention to the </a:t>
            </a:r>
            <a:r>
              <a:rPr lang="en-US" sz="2400" b="1" i="1" dirty="0" smtClean="0">
                <a:solidFill>
                  <a:srgbClr val="FF0000"/>
                </a:solidFill>
              </a:rPr>
              <a:t>arbitrariness</a:t>
            </a:r>
            <a:r>
              <a:rPr lang="en-US" sz="2400" dirty="0" smtClean="0">
                <a:solidFill>
                  <a:srgbClr val="0070C0"/>
                </a:solidFill>
              </a:rPr>
              <a:t> of the sign e.g. the word duck (doesn't look like a duck or quack like a duck) its entry in the </a:t>
            </a:r>
            <a:r>
              <a:rPr lang="en-US" sz="2400" b="1" i="1" dirty="0" smtClean="0">
                <a:solidFill>
                  <a:srgbClr val="FF0000"/>
                </a:solidFill>
              </a:rPr>
              <a:t>mental lexicon</a:t>
            </a:r>
            <a:r>
              <a:rPr lang="en-US" sz="2400" dirty="0" smtClean="0">
                <a:solidFill>
                  <a:srgbClr val="0070C0"/>
                </a:solidFill>
              </a:rPr>
              <a:t> looks like this: a symbol for the word duck , specification for its sound [</a:t>
            </a:r>
            <a:r>
              <a:rPr lang="en-US" sz="2400" dirty="0" err="1" smtClean="0">
                <a:solidFill>
                  <a:srgbClr val="0070C0"/>
                </a:solidFill>
              </a:rPr>
              <a:t>duhk</a:t>
            </a:r>
            <a:r>
              <a:rPr lang="en-US" sz="2400" dirty="0" smtClean="0">
                <a:solidFill>
                  <a:srgbClr val="0070C0"/>
                </a:solidFill>
              </a:rPr>
              <a:t>] and </a:t>
            </a:r>
          </a:p>
          <a:p>
            <a:pPr algn="just" rtl="0"/>
            <a:r>
              <a:rPr lang="en-US" sz="2400" dirty="0" smtClean="0">
                <a:solidFill>
                  <a:srgbClr val="0070C0"/>
                </a:solidFill>
              </a:rPr>
              <a:t>specification of its meaning   </a:t>
            </a:r>
          </a:p>
          <a:p>
            <a:pPr marL="0" indent="0" algn="just"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35842" name="Picture 2" descr="C:\Users\acm\AppData\Local\Microsoft\Windows\Temporary Internet Files\Content.IE5\PNQCVZRW\MC900326500[1].wmf"/>
          <p:cNvPicPr>
            <a:picLocks noChangeAspect="1" noChangeArrowheads="1"/>
          </p:cNvPicPr>
          <p:nvPr/>
        </p:nvPicPr>
        <p:blipFill>
          <a:blip r:embed="rId3"/>
          <a:srcRect/>
          <a:stretch>
            <a:fillRect/>
          </a:stretch>
        </p:blipFill>
        <p:spPr bwMode="auto">
          <a:xfrm>
            <a:off x="4929190" y="4572008"/>
            <a:ext cx="1196495" cy="100652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How Language works</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857364"/>
            <a:ext cx="7572428" cy="28050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a:lnSpc>
                <a:spcPct val="150000"/>
              </a:lnSpc>
            </a:pPr>
            <a:r>
              <a:rPr lang="en-US" sz="2400" dirty="0" smtClean="0">
                <a:solidFill>
                  <a:srgbClr val="0070C0"/>
                </a:solidFill>
              </a:rPr>
              <a:t>Words: The mental lexicon is capacious ( a typical high school graduate has a vocabulary of 60,000 words which works out to the rate of learning of one new word every 2 hours starting from the age of 1.</a:t>
            </a:r>
          </a:p>
          <a:p>
            <a:pPr marL="0" indent="0" algn="just" rtl="0" eaLnBrk="1" hangingPunct="1">
              <a:lnSpc>
                <a:spcPct val="150000"/>
              </a:lnSpc>
              <a:spcBef>
                <a:spcPct val="0"/>
              </a:spcBef>
              <a:buClrTx/>
              <a:buSzTx/>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Noam Chomsky</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857364"/>
            <a:ext cx="7572428" cy="40441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lnSpc>
                <a:spcPct val="150000"/>
              </a:lnSpc>
            </a:pPr>
            <a:r>
              <a:rPr lang="en-US" sz="2400" dirty="0" smtClean="0">
                <a:solidFill>
                  <a:srgbClr val="0070C0"/>
                </a:solidFill>
              </a:rPr>
              <a:t>We don't just speak words, we combine them into phrases and sentences</a:t>
            </a:r>
          </a:p>
          <a:p>
            <a:pPr algn="l" rtl="0">
              <a:lnSpc>
                <a:spcPct val="150000"/>
              </a:lnSpc>
            </a:pPr>
            <a:r>
              <a:rPr lang="en-US" sz="2400" dirty="0" smtClean="0">
                <a:solidFill>
                  <a:srgbClr val="0070C0"/>
                </a:solidFill>
              </a:rPr>
              <a:t>The modern study of grammar is inseparable from the contributions of one linguist, the famous </a:t>
            </a:r>
            <a:r>
              <a:rPr lang="en-US" sz="2400" b="1" i="1" dirty="0" smtClean="0">
                <a:solidFill>
                  <a:srgbClr val="FF0000"/>
                </a:solidFill>
              </a:rPr>
              <a:t>Noam Chomsky </a:t>
            </a:r>
            <a:r>
              <a:rPr lang="en-US" sz="2400" dirty="0" smtClean="0">
                <a:solidFill>
                  <a:srgbClr val="0070C0"/>
                </a:solidFill>
              </a:rPr>
              <a:t>(Granddaddy of modern linguistics)  who set the agenda for the field of linguistics for the last 60 years. </a:t>
            </a:r>
          </a:p>
          <a:p>
            <a:pPr marL="0" indent="0" algn="l" rtl="0" eaLnBrk="1" hangingPunct="1">
              <a:lnSpc>
                <a:spcPct val="150000"/>
              </a:lnSpc>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Noam Chomsky</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857364"/>
            <a:ext cx="7572428" cy="23544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US" sz="2400" dirty="0" smtClean="0">
                <a:solidFill>
                  <a:srgbClr val="0070C0"/>
                </a:solidFill>
              </a:rPr>
              <a:t>Chomsky's contributions (insights) to linguistics:</a:t>
            </a:r>
          </a:p>
          <a:p>
            <a:pPr marL="457200" indent="-457200" algn="l" rtl="0" eaLnBrk="1" hangingPunct="1">
              <a:lnSpc>
                <a:spcPct val="150000"/>
              </a:lnSpc>
              <a:spcBef>
                <a:spcPct val="0"/>
              </a:spcBef>
              <a:buClrTx/>
              <a:buSzTx/>
              <a:buFont typeface="+mj-lt"/>
              <a:buAutoNum type="arabicPeriod"/>
            </a:pPr>
            <a:r>
              <a:rPr lang="en-US" sz="2400" dirty="0" smtClean="0">
                <a:solidFill>
                  <a:srgbClr val="0070C0"/>
                </a:solidFill>
              </a:rPr>
              <a:t>Focus on Creativity or Productivity </a:t>
            </a:r>
          </a:p>
          <a:p>
            <a:pPr marL="457200" lvl="0" indent="-457200" algn="l" rtl="0" eaLnBrk="1" hangingPunct="1">
              <a:lnSpc>
                <a:spcPct val="150000"/>
              </a:lnSpc>
              <a:spcBef>
                <a:spcPct val="0"/>
              </a:spcBef>
              <a:buClrTx/>
              <a:buSzTx/>
              <a:buFont typeface="+mj-lt"/>
              <a:buAutoNum type="arabicPeriod"/>
            </a:pPr>
            <a:r>
              <a:rPr lang="en-US" sz="2400" dirty="0" smtClean="0">
                <a:solidFill>
                  <a:srgbClr val="0070C0"/>
                </a:solidFill>
              </a:rPr>
              <a:t>Languages have a syntax unrelated to their meaning</a:t>
            </a:r>
          </a:p>
          <a:p>
            <a:pPr marL="457200" indent="-457200" algn="l" rtl="0" eaLnBrk="1" hangingPunct="1">
              <a:lnSpc>
                <a:spcPct val="150000"/>
              </a:lnSpc>
              <a:spcBef>
                <a:spcPct val="0"/>
              </a:spcBef>
              <a:buClrTx/>
              <a:buSzTx/>
              <a:buFont typeface="+mj-lt"/>
              <a:buAutoNum type="arabicPeriod"/>
            </a:pPr>
            <a:r>
              <a:rPr lang="en-US" sz="2400" dirty="0" smtClean="0">
                <a:solidFill>
                  <a:srgbClr val="0070C0"/>
                </a:solidFill>
              </a:rPr>
              <a:t>Syntax doesn't consist of linear associations </a:t>
            </a: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Definitions</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857364"/>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US" sz="2400" dirty="0" smtClean="0">
                <a:solidFill>
                  <a:srgbClr val="0070C0"/>
                </a:solidFill>
              </a:rPr>
              <a:t>The </a:t>
            </a:r>
            <a:r>
              <a:rPr lang="en-US" sz="2400" b="1" dirty="0" smtClean="0">
                <a:solidFill>
                  <a:srgbClr val="FF0000"/>
                </a:solidFill>
              </a:rPr>
              <a:t>mental lexicon</a:t>
            </a:r>
            <a:r>
              <a:rPr lang="en-US" sz="2400" dirty="0" smtClean="0">
                <a:solidFill>
                  <a:srgbClr val="0070C0"/>
                </a:solidFill>
              </a:rPr>
              <a:t> is defined as a mental dictionary that contains information regarding a word's meaning, pronunciation, syntactic characteristics, and so on.  Although this definition has been challenged over the years, this remains the most consistent definition of the term.</a:t>
            </a: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6675</TotalTime>
  <Words>1255</Words>
  <Application>Microsoft Office PowerPoint</Application>
  <PresentationFormat>On-screen Show (4:3)</PresentationFormat>
  <Paragraphs>147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          Lecture 2 Language </vt:lpstr>
      <vt:lpstr> language </vt:lpstr>
      <vt:lpstr> language - Definition</vt:lpstr>
      <vt:lpstr>  LANGUAGE  </vt:lpstr>
      <vt:lpstr>  LANGUAGE  </vt:lpstr>
      <vt:lpstr>  PROPERTIES OF HUMAN LANGUAGE  </vt:lpstr>
      <vt:lpstr>PowerPoint Presentation</vt:lpstr>
      <vt:lpstr>PowerPoint Presentation</vt:lpstr>
      <vt:lpstr>PowerPoint Presentation</vt:lpstr>
      <vt:lpstr>PowerPoint Presentation</vt:lpstr>
      <vt:lpstr>  LANGUAGE  </vt:lpstr>
      <vt:lpstr>  LANGUAGE  </vt:lpstr>
      <vt:lpstr>  LANGUAGE  </vt:lpstr>
      <vt:lpstr>  LANGUAGE  </vt:lpstr>
      <vt:lpstr>  How Language works </vt:lpstr>
      <vt:lpstr>  How Language works </vt:lpstr>
      <vt:lpstr>  How Language works </vt:lpstr>
      <vt:lpstr> Noam Chomsky </vt:lpstr>
      <vt:lpstr> Noam Chomsky </vt:lpstr>
      <vt:lpstr> Definitions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user</cp:lastModifiedBy>
  <cp:revision>311</cp:revision>
  <dcterms:created xsi:type="dcterms:W3CDTF">2011-10-20T17:03:17Z</dcterms:created>
  <dcterms:modified xsi:type="dcterms:W3CDTF">2013-06-17T19:52:37Z</dcterms:modified>
</cp:coreProperties>
</file>