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44" r:id="rId1"/>
  </p:sldMasterIdLst>
  <p:notesMasterIdLst>
    <p:notesMasterId r:id="rId22"/>
  </p:notesMasterIdLst>
  <p:sldIdLst>
    <p:sldId id="276" r:id="rId2"/>
    <p:sldId id="309" r:id="rId3"/>
    <p:sldId id="318" r:id="rId4"/>
    <p:sldId id="310" r:id="rId5"/>
    <p:sldId id="311" r:id="rId6"/>
    <p:sldId id="312" r:id="rId7"/>
    <p:sldId id="314" r:id="rId8"/>
    <p:sldId id="315" r:id="rId9"/>
    <p:sldId id="317" r:id="rId10"/>
    <p:sldId id="316" r:id="rId11"/>
    <p:sldId id="330" r:id="rId12"/>
    <p:sldId id="329" r:id="rId13"/>
    <p:sldId id="328" r:id="rId14"/>
    <p:sldId id="327" r:id="rId15"/>
    <p:sldId id="326" r:id="rId16"/>
    <p:sldId id="325" r:id="rId17"/>
    <p:sldId id="324" r:id="rId18"/>
    <p:sldId id="331" r:id="rId19"/>
    <p:sldId id="323" r:id="rId20"/>
    <p:sldId id="322" r:id="rId21"/>
  </p:sldIdLst>
  <p:sldSz cx="9144000" cy="6858000" type="screen4x3"/>
  <p:notesSz cx="6858000" cy="9947275"/>
  <p:defaultTextStyle>
    <a:defPPr>
      <a:defRPr lang="ar-SA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nstantia" pitchFamily="18" charset="0"/>
        <a:ea typeface="Majalla UI"/>
        <a:cs typeface="Majalla UI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nstantia" pitchFamily="18" charset="0"/>
        <a:ea typeface="Majalla UI"/>
        <a:cs typeface="Majalla UI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nstantia" pitchFamily="18" charset="0"/>
        <a:ea typeface="Majalla UI"/>
        <a:cs typeface="Majalla UI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nstantia" pitchFamily="18" charset="0"/>
        <a:ea typeface="Majalla UI"/>
        <a:cs typeface="Majalla UI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nstantia" pitchFamily="18" charset="0"/>
        <a:ea typeface="Majalla UI"/>
        <a:cs typeface="Majalla UI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Constantia" pitchFamily="18" charset="0"/>
        <a:ea typeface="Majalla UI"/>
        <a:cs typeface="Majalla UI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Constantia" pitchFamily="18" charset="0"/>
        <a:ea typeface="Majalla UI"/>
        <a:cs typeface="Majalla UI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Constantia" pitchFamily="18" charset="0"/>
        <a:ea typeface="Majalla UI"/>
        <a:cs typeface="Majalla UI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Constantia" pitchFamily="18" charset="0"/>
        <a:ea typeface="Majalla UI"/>
        <a:cs typeface="Majalla UI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65413" autoAdjust="0"/>
    <p:restoredTop sz="86374" autoAdjust="0"/>
  </p:normalViewPr>
  <p:slideViewPr>
    <p:cSldViewPr>
      <p:cViewPr>
        <p:scale>
          <a:sx n="120" d="100"/>
          <a:sy n="120" d="100"/>
        </p:scale>
        <p:origin x="-1296" y="4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12" y="733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9736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1">
              <a:defRPr sz="1200">
                <a:latin typeface="Calibri" pitchFamily="34" charset="0"/>
                <a:ea typeface="Majalla UI"/>
                <a:cs typeface="Majalla UI"/>
              </a:defRPr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9736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rtl="1">
              <a:defRPr sz="1200">
                <a:latin typeface="Calibri" pitchFamily="34" charset="0"/>
                <a:ea typeface="Majalla UI"/>
                <a:cs typeface="Majalla UI"/>
              </a:defRPr>
            </a:lvl1pPr>
          </a:lstStyle>
          <a:p>
            <a:pPr>
              <a:defRPr/>
            </a:pPr>
            <a:fld id="{A2C77EB8-F088-42A8-8CFE-98112365F149}" type="datetimeFigureOut">
              <a:rPr lang="ar-SA"/>
              <a:pPr>
                <a:defRPr/>
              </a:pPr>
              <a:t>23/08/1434</a:t>
            </a:fld>
            <a:endParaRPr lang="ar-S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pPr lvl="0"/>
            <a:endParaRPr lang="ar-SA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9448185"/>
            <a:ext cx="2971800" cy="497364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rtl="1">
              <a:defRPr sz="1200">
                <a:latin typeface="Calibri" pitchFamily="34" charset="0"/>
                <a:ea typeface="Majalla UI"/>
                <a:cs typeface="Majalla UI"/>
              </a:defRPr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9448185"/>
            <a:ext cx="2971800" cy="497364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1">
              <a:defRPr sz="1200">
                <a:latin typeface="Calibri" pitchFamily="34" charset="0"/>
                <a:ea typeface="Majalla UI"/>
                <a:cs typeface="Majalla UI"/>
              </a:defRPr>
            </a:lvl1pPr>
          </a:lstStyle>
          <a:p>
            <a:pPr>
              <a:defRPr/>
            </a:pPr>
            <a:fld id="{9C374C9A-A13B-413B-BEB2-311030AF7924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76BD64-717A-49B3-9568-A67589D0CDA2}" type="datetime1">
              <a:rPr lang="ar-SA"/>
              <a:pPr>
                <a:defRPr/>
              </a:pPr>
              <a:t>23/08/1434</a:t>
            </a:fld>
            <a:endParaRPr lang="ar-SA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Prepared by: Laila al-Hasan</a:t>
            </a:r>
            <a:endParaRPr lang="ar-SA"/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CCAC0E-DD97-4B7B-9DF5-65B666EA8805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72E466-0BBC-494D-BFDB-9172B5B8758F}" type="datetime1">
              <a:rPr lang="ar-SA"/>
              <a:pPr>
                <a:defRPr/>
              </a:pPr>
              <a:t>23/08/1434</a:t>
            </a:fld>
            <a:endParaRPr lang="ar-SA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Prepared by: Laila al-Hasan</a:t>
            </a:r>
            <a:endParaRPr lang="ar-SA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0CA473-742B-4A18-9BEA-23479715DF7F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18A1DE-C665-4592-B683-F3612E5F4168}" type="datetime1">
              <a:rPr lang="ar-SA"/>
              <a:pPr>
                <a:defRPr/>
              </a:pPr>
              <a:t>23/08/1434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Prepared by: Laila al-Hasan</a:t>
            </a:r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B8339-19E2-4443-9C88-011CC707586B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D06C3A-EBEE-4C0D-8327-42A5C0D8940E}" type="datetime1">
              <a:rPr lang="ar-SA"/>
              <a:pPr>
                <a:defRPr/>
              </a:pPr>
              <a:t>23/08/1434</a:t>
            </a:fld>
            <a:endParaRPr lang="ar-SA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Prepared by: Laila al-Hasan</a:t>
            </a:r>
            <a:endParaRPr lang="ar-SA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2EBB68-8118-4D0D-BDAB-15A2496EF7C5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1633C3-CFBE-4FE9-964F-014D43B06972}" type="datetime1">
              <a:rPr lang="ar-SA"/>
              <a:pPr>
                <a:defRPr/>
              </a:pPr>
              <a:t>23/08/1434</a:t>
            </a:fld>
            <a:endParaRPr lang="ar-SA"/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Prepared by: Laila al-Hasan</a:t>
            </a:r>
            <a:endParaRPr lang="ar-SA"/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42135-B117-463A-8AAF-6BD553088160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9B0EB8-12D7-4E0E-8363-0EB320068113}" type="datetime1">
              <a:rPr lang="ar-SA"/>
              <a:pPr>
                <a:defRPr/>
              </a:pPr>
              <a:t>23/08/1434</a:t>
            </a:fld>
            <a:endParaRPr lang="ar-SA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Prepared by: Laila al-Hasan</a:t>
            </a:r>
            <a:endParaRPr lang="ar-SA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9CEA67-451F-415D-86F4-B66B1225EA1A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083A1D-C972-4513-B13C-72AA8D0A85EC}" type="datetime1">
              <a:rPr lang="ar-SA"/>
              <a:pPr>
                <a:defRPr/>
              </a:pPr>
              <a:t>23/08/1434</a:t>
            </a:fld>
            <a:endParaRPr lang="ar-SA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Prepared by: Laila al-Hasan</a:t>
            </a:r>
            <a:endParaRPr lang="ar-SA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0A4A78-4F55-47AC-AEE5-6611B4830159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35D65C-E98C-4DAA-B98C-63C0C92A6C62}" type="datetime1">
              <a:rPr lang="ar-SA"/>
              <a:pPr>
                <a:defRPr/>
              </a:pPr>
              <a:t>23/08/1434</a:t>
            </a:fld>
            <a:endParaRPr lang="ar-SA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Prepared by: Laila al-Hasan</a:t>
            </a:r>
            <a:endParaRPr lang="ar-SA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E30684-352E-4BE7-8A3A-B0F5AAB6FF85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8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ight Triangle 11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8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72BAE5-05C8-4654-A8AB-AE45BB6174E0}" type="datetime1">
              <a:rPr lang="ar-SA"/>
              <a:pPr>
                <a:defRPr/>
              </a:pPr>
              <a:t>23/08/1434</a:t>
            </a:fld>
            <a:endParaRPr lang="ar-SA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Prepared by: Laila al-Hasan</a:t>
            </a:r>
            <a:endParaRPr lang="ar-SA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799FE3-467D-4F2E-9DD0-5CD84F7FE271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7C1075-1EA7-4A8C-990B-63D57DB683EF}" type="datetime1">
              <a:rPr lang="ar-SA"/>
              <a:pPr>
                <a:defRPr/>
              </a:pPr>
              <a:t>23/08/1434</a:t>
            </a:fld>
            <a:endParaRPr lang="ar-SA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Prepared by: Laila al-Hasan</a:t>
            </a:r>
            <a:endParaRPr lang="ar-SA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7CB7D9-5246-4A80-AC1B-C297028C001C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817DFD-F4FB-42D0-8DD0-C3F267160B42}" type="datetime1">
              <a:rPr lang="ar-SA"/>
              <a:pPr>
                <a:defRPr/>
              </a:pPr>
              <a:t>23/08/1434</a:t>
            </a:fld>
            <a:endParaRPr lang="ar-SA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Prepared by: Laila al-Hasan</a:t>
            </a:r>
            <a:endParaRPr lang="ar-SA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2A7090-9290-4C2A-BCFD-F04AB5D7E9DD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5884D3-287F-4DCD-B4A1-3440AE8E2F9D}" type="datetime1">
              <a:rPr lang="ar-SA"/>
              <a:pPr>
                <a:defRPr/>
              </a:pPr>
              <a:t>23/08/1434</a:t>
            </a:fld>
            <a:endParaRPr lang="ar-SA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Prepared by: Laila al-Hasan</a:t>
            </a:r>
            <a:endParaRPr lang="ar-SA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9C0D5E-E6B7-4D78-B3F9-620EE372C6BD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rtl="1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83B6CD71-5BCC-4430-B1A9-843D1861600B}" type="datetime1">
              <a:rPr lang="ar-SA"/>
              <a:pPr>
                <a:defRPr/>
              </a:pPr>
              <a:t>23/08/1434</a:t>
            </a:fld>
            <a:endParaRPr lang="ar-SA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rtl="1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Prepared by: Laila al-Hasan</a:t>
            </a:r>
            <a:endParaRPr lang="ar-SA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rtl="1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277BC3DF-97ED-4C52-82FB-232BEE259ABD}" type="slidenum">
              <a:rPr lang="ar-SA"/>
              <a:pPr>
                <a:defRPr/>
              </a:pPr>
              <a:t>‹#›</a:t>
            </a:fld>
            <a:endParaRPr lang="ar-SA"/>
          </a:p>
        </p:txBody>
      </p:sp>
      <p:grpSp>
        <p:nvGrpSpPr>
          <p:cNvPr id="1033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r" rtl="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r" rtl="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ea typeface="+mn-ea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22" r:id="rId1"/>
    <p:sldLayoutId id="2147484213" r:id="rId2"/>
    <p:sldLayoutId id="2147484223" r:id="rId3"/>
    <p:sldLayoutId id="2147484214" r:id="rId4"/>
    <p:sldLayoutId id="2147484215" r:id="rId5"/>
    <p:sldLayoutId id="2147484216" r:id="rId6"/>
    <p:sldLayoutId id="2147484217" r:id="rId7"/>
    <p:sldLayoutId id="2147484218" r:id="rId8"/>
    <p:sldLayoutId id="2147484224" r:id="rId9"/>
    <p:sldLayoutId id="2147484219" r:id="rId10"/>
    <p:sldLayoutId id="2147484220" r:id="rId11"/>
    <p:sldLayoutId id="2147484221" r:id="rId12"/>
  </p:sldLayoutIdLst>
  <p:hf hdr="0" dt="0"/>
  <p:txStyles>
    <p:titleStyle>
      <a:lvl1pPr algn="l" rtl="1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1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Bookman Old Style" pitchFamily="18" charset="0"/>
          <a:cs typeface="Times New Roman" pitchFamily="18" charset="0"/>
        </a:defRPr>
      </a:lvl2pPr>
      <a:lvl3pPr algn="l" rtl="1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Bookman Old Style" pitchFamily="18" charset="0"/>
          <a:cs typeface="Times New Roman" pitchFamily="18" charset="0"/>
        </a:defRPr>
      </a:lvl3pPr>
      <a:lvl4pPr algn="l" rtl="1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Bookman Old Style" pitchFamily="18" charset="0"/>
          <a:cs typeface="Times New Roman" pitchFamily="18" charset="0"/>
        </a:defRPr>
      </a:lvl4pPr>
      <a:lvl5pPr algn="l" rtl="1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Bookman Old Style" pitchFamily="18" charset="0"/>
          <a:cs typeface="Times New Roman" pitchFamily="18" charset="0"/>
        </a:defRPr>
      </a:lvl5pPr>
      <a:lvl6pPr marL="457200"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Traditional Arabic" pitchFamily="18" charset="-78"/>
        </a:defRPr>
      </a:lvl6pPr>
      <a:lvl7pPr marL="914400"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Traditional Arabic" pitchFamily="18" charset="-78"/>
        </a:defRPr>
      </a:lvl7pPr>
      <a:lvl8pPr marL="1371600"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Traditional Arabic" pitchFamily="18" charset="-78"/>
        </a:defRPr>
      </a:lvl8pPr>
      <a:lvl9pPr marL="1828800"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Traditional Arabic" pitchFamily="18" charset="-78"/>
        </a:defRPr>
      </a:lvl9pPr>
    </p:titleStyle>
    <p:bodyStyle>
      <a:lvl1pPr marL="273050" indent="-273050" algn="r" rtl="1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Majalla UI"/>
          <a:cs typeface="+mn-cs"/>
        </a:defRPr>
      </a:lvl1pPr>
      <a:lvl2pPr marL="639763" indent="-246063" algn="r" rtl="1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Majalla UI"/>
          <a:cs typeface="+mn-cs"/>
        </a:defRPr>
      </a:lvl2pPr>
      <a:lvl3pPr marL="914400" indent="-246063" algn="r" rtl="1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Majalla UI"/>
          <a:cs typeface="+mn-cs"/>
        </a:defRPr>
      </a:lvl3pPr>
      <a:lvl4pPr marL="1187450" indent="-209550" algn="r" rtl="1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Majalla UI"/>
          <a:cs typeface="+mn-cs"/>
        </a:defRPr>
      </a:lvl4pPr>
      <a:lvl5pPr marL="1462088" indent="-209550" algn="r" rtl="1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Majalla UI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187624" y="857232"/>
            <a:ext cx="7027714" cy="1656184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ar-SA" sz="4000" dirty="0" smtClean="0">
                <a:solidFill>
                  <a:srgbClr val="FF3300"/>
                </a:solidFill>
                <a:latin typeface="Constantia" pitchFamily="18" charset="0"/>
              </a:rPr>
              <a:t> </a:t>
            </a:r>
            <a:r>
              <a:rPr lang="en-GB" sz="4000" dirty="0" smtClean="0">
                <a:solidFill>
                  <a:srgbClr val="FF3300"/>
                </a:solidFill>
                <a:latin typeface="Constantia" pitchFamily="18" charset="0"/>
              </a:rPr>
              <a:t/>
            </a:r>
            <a:br>
              <a:rPr lang="en-GB" sz="4000" dirty="0" smtClean="0">
                <a:solidFill>
                  <a:srgbClr val="FF3300"/>
                </a:solidFill>
                <a:latin typeface="Constantia" pitchFamily="18" charset="0"/>
              </a:rPr>
            </a:br>
            <a:r>
              <a:rPr lang="en-GB" sz="4000" dirty="0" smtClean="0">
                <a:solidFill>
                  <a:srgbClr val="FF3300"/>
                </a:solidFill>
                <a:latin typeface="Constantia" pitchFamily="18" charset="0"/>
              </a:rPr>
              <a:t/>
            </a:r>
            <a:br>
              <a:rPr lang="en-GB" sz="4000" dirty="0" smtClean="0">
                <a:solidFill>
                  <a:srgbClr val="FF3300"/>
                </a:solidFill>
                <a:latin typeface="Constantia" pitchFamily="18" charset="0"/>
              </a:rPr>
            </a:br>
            <a:r>
              <a:rPr lang="en-GB" sz="4000" dirty="0" smtClean="0">
                <a:solidFill>
                  <a:srgbClr val="FF3300"/>
                </a:solidFill>
                <a:latin typeface="Constantia" pitchFamily="18" charset="0"/>
              </a:rPr>
              <a:t/>
            </a:r>
            <a:br>
              <a:rPr lang="en-GB" sz="4000" dirty="0" smtClean="0">
                <a:solidFill>
                  <a:srgbClr val="FF3300"/>
                </a:solidFill>
                <a:latin typeface="Constantia" pitchFamily="18" charset="0"/>
              </a:rPr>
            </a:br>
            <a:r>
              <a:rPr lang="en-GB" sz="4000" dirty="0" smtClean="0">
                <a:solidFill>
                  <a:srgbClr val="FF3300"/>
                </a:solidFill>
                <a:latin typeface="Constantia" pitchFamily="18" charset="0"/>
              </a:rPr>
              <a:t/>
            </a:r>
            <a:br>
              <a:rPr lang="en-GB" sz="4000" dirty="0" smtClean="0">
                <a:solidFill>
                  <a:srgbClr val="FF3300"/>
                </a:solidFill>
                <a:latin typeface="Constantia" pitchFamily="18" charset="0"/>
              </a:rPr>
            </a:br>
            <a:r>
              <a:rPr lang="en-GB" sz="4000" dirty="0" smtClean="0">
                <a:solidFill>
                  <a:srgbClr val="FF3300"/>
                </a:solidFill>
                <a:latin typeface="Constantia" pitchFamily="18" charset="0"/>
              </a:rPr>
              <a:t/>
            </a:r>
            <a:br>
              <a:rPr lang="en-GB" sz="4000" dirty="0" smtClean="0">
                <a:solidFill>
                  <a:srgbClr val="FF3300"/>
                </a:solidFill>
                <a:latin typeface="Constantia" pitchFamily="18" charset="0"/>
              </a:rPr>
            </a:br>
            <a:r>
              <a:rPr lang="en-GB" sz="4000" dirty="0" smtClean="0">
                <a:solidFill>
                  <a:srgbClr val="FF3300"/>
                </a:solidFill>
                <a:latin typeface="Constantia" pitchFamily="18" charset="0"/>
              </a:rPr>
              <a:t/>
            </a:r>
            <a:br>
              <a:rPr lang="en-GB" sz="4000" dirty="0" smtClean="0">
                <a:solidFill>
                  <a:srgbClr val="FF3300"/>
                </a:solidFill>
                <a:latin typeface="Constantia" pitchFamily="18" charset="0"/>
              </a:rPr>
            </a:br>
            <a:r>
              <a:rPr lang="en-GB" sz="4000" dirty="0" smtClean="0">
                <a:solidFill>
                  <a:srgbClr val="FF3300"/>
                </a:solidFill>
                <a:latin typeface="Constantia" pitchFamily="18" charset="0"/>
              </a:rPr>
              <a:t/>
            </a:r>
            <a:br>
              <a:rPr lang="en-GB" sz="4000" dirty="0" smtClean="0">
                <a:solidFill>
                  <a:srgbClr val="FF3300"/>
                </a:solidFill>
                <a:latin typeface="Constantia" pitchFamily="18" charset="0"/>
              </a:rPr>
            </a:br>
            <a:r>
              <a:rPr lang="en-GB" sz="4000" dirty="0" smtClean="0">
                <a:solidFill>
                  <a:srgbClr val="FF3300"/>
                </a:solidFill>
                <a:latin typeface="Constantia" pitchFamily="18" charset="0"/>
              </a:rPr>
              <a:t> </a:t>
            </a:r>
            <a:br>
              <a:rPr lang="en-GB" sz="4000" dirty="0" smtClean="0">
                <a:solidFill>
                  <a:srgbClr val="FF3300"/>
                </a:solidFill>
                <a:latin typeface="Constantia" pitchFamily="18" charset="0"/>
              </a:rPr>
            </a:br>
            <a:r>
              <a:rPr lang="en-GB" sz="4000" dirty="0" smtClean="0">
                <a:solidFill>
                  <a:srgbClr val="FF3300"/>
                </a:solidFill>
                <a:latin typeface="Constantia" pitchFamily="18" charset="0"/>
              </a:rPr>
              <a:t>Lecture 5</a:t>
            </a:r>
            <a:br>
              <a:rPr lang="en-GB" sz="4000" dirty="0" smtClean="0">
                <a:solidFill>
                  <a:srgbClr val="FF3300"/>
                </a:solidFill>
                <a:latin typeface="Constantia" pitchFamily="18" charset="0"/>
              </a:rPr>
            </a:br>
            <a:r>
              <a:rPr lang="en-GB" sz="4000" dirty="0" smtClean="0">
                <a:solidFill>
                  <a:srgbClr val="FF3300"/>
                </a:solidFill>
                <a:latin typeface="Constantia" pitchFamily="18" charset="0"/>
              </a:rPr>
              <a:t>Language Acquisition</a:t>
            </a:r>
            <a:endParaRPr lang="ar-SA" sz="4000" dirty="0">
              <a:solidFill>
                <a:srgbClr val="FF3300"/>
              </a:solidFill>
              <a:latin typeface="Constantia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B0166A-598B-4216-A8C2-9EF3E62877FE}" type="slidenum">
              <a:rPr lang="ar-SA"/>
              <a:pPr>
                <a:defRPr/>
              </a:pPr>
              <a:t>1</a:t>
            </a:fld>
            <a:endParaRPr lang="ar-SA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>
          <a:xfrm>
            <a:off x="1403350" y="4935538"/>
            <a:ext cx="6408738" cy="365125"/>
          </a:xfrm>
        </p:spPr>
        <p:txBody>
          <a:bodyPr/>
          <a:lstStyle/>
          <a:p>
            <a:pPr algn="ctr">
              <a:defRPr/>
            </a:pPr>
            <a:r>
              <a:rPr lang="en-US" sz="2400" b="1" dirty="0">
                <a:solidFill>
                  <a:schemeClr val="accent1"/>
                </a:solidFill>
                <a:latin typeface="Constantia" pitchFamily="18" charset="0"/>
              </a:rPr>
              <a:t>Prepared by: Laila al-Hasan</a:t>
            </a:r>
            <a:endParaRPr lang="ar-SA" sz="2400" b="1" dirty="0">
              <a:solidFill>
                <a:schemeClr val="accent1"/>
              </a:solidFill>
              <a:latin typeface="Constantia" pitchFamily="18" charset="0"/>
            </a:endParaRPr>
          </a:p>
        </p:txBody>
      </p:sp>
      <p:pic>
        <p:nvPicPr>
          <p:cNvPr id="5128" name="Picture 12" descr="http://wikimapia.org/p/00/01/13/33/39_bi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79838" y="5516563"/>
            <a:ext cx="1584325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http://www.mpi.nl/news/news-archive/26-million-for-neurolinguistics-research/image_thumb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57554" y="2820670"/>
            <a:ext cx="2500330" cy="1894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5613" y="977900"/>
            <a:ext cx="8229600" cy="650875"/>
          </a:xfrm>
        </p:spPr>
        <p:txBody>
          <a:bodyPr/>
          <a:lstStyle/>
          <a:p>
            <a:pPr rtl="0" eaLnBrk="1" hangingPunct="1"/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</a:br>
            <a:endParaRPr lang="ar-SA" sz="2400" b="1" dirty="0" smtClean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288114-09F4-48EC-9137-58081127256E}" type="slidenum">
              <a:rPr lang="ar-SA"/>
              <a:pPr>
                <a:defRPr/>
              </a:pPr>
              <a:t>2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74963" y="6453188"/>
            <a:ext cx="3352800" cy="268287"/>
          </a:xfrm>
        </p:spPr>
        <p:txBody>
          <a:bodyPr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6150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4"/>
          <p:cNvSpPr txBox="1">
            <a:spLocks/>
          </p:cNvSpPr>
          <p:nvPr/>
        </p:nvSpPr>
        <p:spPr bwMode="auto">
          <a:xfrm>
            <a:off x="714348" y="1071546"/>
            <a:ext cx="77724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 </a:t>
            </a:r>
            <a: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  <a:t/>
            </a:r>
            <a:b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</a:b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language Acquisition </a:t>
            </a: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 </a:t>
            </a:r>
            <a:endParaRPr lang="en-GB" sz="2400" b="1" dirty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</p:txBody>
      </p:sp>
      <p:sp>
        <p:nvSpPr>
          <p:cNvPr id="11266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785787" y="2214554"/>
            <a:ext cx="7572428" cy="3231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l" rtl="0">
              <a:buClr>
                <a:srgbClr val="0070C0"/>
              </a:buClr>
              <a:buNone/>
            </a:pPr>
            <a:r>
              <a:rPr lang="en-US" sz="2400" dirty="0" smtClean="0">
                <a:solidFill>
                  <a:srgbClr val="0070C0"/>
                </a:solidFill>
              </a:rPr>
              <a:t>This lecture concentrates on the following topics:</a:t>
            </a:r>
          </a:p>
          <a:p>
            <a:pPr lvl="0" algn="l" rtl="0">
              <a:buClr>
                <a:srgbClr val="0070C0"/>
              </a:buClr>
            </a:pPr>
            <a:r>
              <a:rPr lang="en-US" sz="2400" dirty="0" smtClean="0">
                <a:solidFill>
                  <a:srgbClr val="0070C0"/>
                </a:solidFill>
              </a:rPr>
              <a:t>Language and cognition</a:t>
            </a:r>
          </a:p>
          <a:p>
            <a:pPr lvl="0" algn="l" rtl="0">
              <a:buClr>
                <a:srgbClr val="0070C0"/>
              </a:buClr>
            </a:pPr>
            <a:r>
              <a:rPr lang="en-US" sz="2400" dirty="0" smtClean="0">
                <a:solidFill>
                  <a:srgbClr val="0070C0"/>
                </a:solidFill>
              </a:rPr>
              <a:t>Language acquisition</a:t>
            </a:r>
          </a:p>
          <a:p>
            <a:pPr lvl="0" algn="l" rtl="0">
              <a:buClr>
                <a:srgbClr val="0070C0"/>
              </a:buClr>
            </a:pPr>
            <a:r>
              <a:rPr lang="en-US" sz="2400" dirty="0" smtClean="0">
                <a:solidFill>
                  <a:srgbClr val="0070C0"/>
                </a:solidFill>
              </a:rPr>
              <a:t>Phases of development </a:t>
            </a:r>
          </a:p>
          <a:p>
            <a:pPr lvl="0" algn="l" rtl="0">
              <a:buClr>
                <a:srgbClr val="0070C0"/>
              </a:buClr>
            </a:pPr>
            <a:r>
              <a:rPr lang="en-US" sz="2400" dirty="0" smtClean="0">
                <a:solidFill>
                  <a:srgbClr val="0070C0"/>
                </a:solidFill>
              </a:rPr>
              <a:t>From sound to meaning</a:t>
            </a:r>
          </a:p>
          <a:p>
            <a:pPr lvl="0" algn="l" rtl="0">
              <a:buClr>
                <a:srgbClr val="0070C0"/>
              </a:buClr>
            </a:pPr>
            <a:r>
              <a:rPr lang="en-US" sz="2400" dirty="0" smtClean="0">
                <a:solidFill>
                  <a:srgbClr val="0070C0"/>
                </a:solidFill>
              </a:rPr>
              <a:t>Driving forces of language acquisition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Constantia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5613" y="977900"/>
            <a:ext cx="8229600" cy="650875"/>
          </a:xfrm>
        </p:spPr>
        <p:txBody>
          <a:bodyPr/>
          <a:lstStyle/>
          <a:p>
            <a:pPr rtl="0" eaLnBrk="1" hangingPunct="1"/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</a:br>
            <a:endParaRPr lang="ar-SA" sz="2400" b="1" dirty="0" smtClean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288114-09F4-48EC-9137-58081127256E}" type="slidenum">
              <a:rPr lang="ar-SA"/>
              <a:pPr>
                <a:defRPr/>
              </a:pPr>
              <a:t>3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74963" y="6453188"/>
            <a:ext cx="3352800" cy="268287"/>
          </a:xfrm>
        </p:spPr>
        <p:txBody>
          <a:bodyPr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6150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4"/>
          <p:cNvSpPr txBox="1">
            <a:spLocks/>
          </p:cNvSpPr>
          <p:nvPr/>
        </p:nvSpPr>
        <p:spPr bwMode="auto">
          <a:xfrm>
            <a:off x="714348" y="1071546"/>
            <a:ext cx="77724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 </a:t>
            </a:r>
            <a: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  <a:t/>
            </a:r>
            <a:b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</a:b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language Acquisition Stages  </a:t>
            </a: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 </a:t>
            </a:r>
            <a:endParaRPr lang="en-GB" sz="2400" b="1" dirty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</p:txBody>
      </p:sp>
      <p:sp>
        <p:nvSpPr>
          <p:cNvPr id="11266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214282" y="2214554"/>
            <a:ext cx="8929717" cy="341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l" rtl="0">
              <a:buNone/>
            </a:pPr>
            <a:r>
              <a:rPr lang="en-US" sz="1400" b="1" dirty="0" smtClean="0">
                <a:solidFill>
                  <a:srgbClr val="0070C0"/>
                </a:solidFill>
              </a:rPr>
              <a:t>                                                                                                                                                Full sentences</a:t>
            </a:r>
          </a:p>
          <a:p>
            <a:pPr algn="l" rtl="0">
              <a:buNone/>
            </a:pPr>
            <a:r>
              <a:rPr lang="en-US" sz="1400" b="1" dirty="0" smtClean="0">
                <a:solidFill>
                  <a:srgbClr val="FF0000"/>
                </a:solidFill>
              </a:rPr>
              <a:t>                                                                                                                        Telegraphic speech </a:t>
            </a:r>
          </a:p>
          <a:p>
            <a:pPr algn="l" rtl="0">
              <a:buNone/>
            </a:pPr>
            <a:r>
              <a:rPr lang="en-US" sz="1400" b="1" dirty="0" smtClean="0">
                <a:solidFill>
                  <a:srgbClr val="FF0000"/>
                </a:solidFill>
              </a:rPr>
              <a:t>                                                                                       </a:t>
            </a:r>
            <a:r>
              <a:rPr lang="en-US" sz="1400" b="1" dirty="0" smtClean="0">
                <a:solidFill>
                  <a:srgbClr val="0070C0"/>
                </a:solidFill>
              </a:rPr>
              <a:t>Two-word utterances</a:t>
            </a:r>
          </a:p>
          <a:p>
            <a:pPr algn="l" rtl="0">
              <a:buNone/>
            </a:pPr>
            <a:r>
              <a:rPr lang="en-US" sz="1400" b="1" dirty="0" smtClean="0">
                <a:solidFill>
                  <a:srgbClr val="FF0000"/>
                </a:solidFill>
              </a:rPr>
              <a:t>                                                       One-word utterances</a:t>
            </a:r>
          </a:p>
          <a:p>
            <a:pPr algn="l" rtl="0">
              <a:buNone/>
            </a:pPr>
            <a:r>
              <a:rPr lang="en-US" sz="1400" b="1" dirty="0" smtClean="0">
                <a:solidFill>
                  <a:srgbClr val="FF0000"/>
                </a:solidFill>
              </a:rPr>
              <a:t>                                            </a:t>
            </a:r>
            <a:r>
              <a:rPr lang="en-US" sz="1400" b="1" dirty="0" smtClean="0">
                <a:solidFill>
                  <a:srgbClr val="0070C0"/>
                </a:solidFill>
              </a:rPr>
              <a:t>Babbling </a:t>
            </a:r>
          </a:p>
          <a:p>
            <a:pPr algn="l" rtl="0">
              <a:buNone/>
            </a:pPr>
            <a:r>
              <a:rPr lang="en-US" sz="1400" b="1" dirty="0" smtClean="0">
                <a:solidFill>
                  <a:srgbClr val="FF0000"/>
                </a:solidFill>
              </a:rPr>
              <a:t>                             Vocal play </a:t>
            </a:r>
          </a:p>
          <a:p>
            <a:pPr algn="l" rtl="0">
              <a:buNone/>
            </a:pPr>
            <a:r>
              <a:rPr lang="en-US" sz="1400" b="1" dirty="0" smtClean="0">
                <a:solidFill>
                  <a:srgbClr val="FF0000"/>
                </a:solidFill>
              </a:rPr>
              <a:t>              </a:t>
            </a:r>
            <a:r>
              <a:rPr lang="en-US" sz="1400" b="1" dirty="0" smtClean="0">
                <a:solidFill>
                  <a:srgbClr val="0070C0"/>
                </a:solidFill>
              </a:rPr>
              <a:t>Comfort sounds </a:t>
            </a:r>
          </a:p>
          <a:p>
            <a:pPr algn="l" rtl="0">
              <a:buNone/>
            </a:pPr>
            <a:r>
              <a:rPr lang="en-US" sz="1400" b="1" dirty="0" smtClean="0">
                <a:solidFill>
                  <a:srgbClr val="FF0000"/>
                </a:solidFill>
              </a:rPr>
              <a:t>Vegetative sounds</a:t>
            </a:r>
          </a:p>
          <a:p>
            <a:pPr algn="l" rtl="0">
              <a:buNone/>
            </a:pPr>
            <a:r>
              <a:rPr lang="en-US" sz="1400" dirty="0" smtClean="0">
                <a:solidFill>
                  <a:srgbClr val="0070C0"/>
                </a:solidFill>
              </a:rPr>
              <a:t>________________________________________________________________________________________</a:t>
            </a:r>
          </a:p>
          <a:p>
            <a:pPr lvl="0" algn="l" rtl="0">
              <a:buClr>
                <a:srgbClr val="0070C0"/>
              </a:buClr>
            </a:pPr>
            <a:r>
              <a:rPr lang="en-US" sz="1400" dirty="0" smtClean="0">
                <a:solidFill>
                  <a:srgbClr val="0070C0"/>
                </a:solidFill>
              </a:rPr>
              <a:t>Clear boundaries?</a:t>
            </a:r>
          </a:p>
          <a:p>
            <a:pPr lvl="0" algn="l" rtl="0">
              <a:buClr>
                <a:srgbClr val="0070C0"/>
              </a:buClr>
            </a:pPr>
            <a:r>
              <a:rPr lang="en-US" sz="1400" dirty="0" smtClean="0">
                <a:solidFill>
                  <a:srgbClr val="0070C0"/>
                </a:solidFill>
              </a:rPr>
              <a:t>Strict sequence?</a:t>
            </a:r>
          </a:p>
          <a:p>
            <a:pPr lvl="0" algn="l" rtl="0">
              <a:buClr>
                <a:srgbClr val="0070C0"/>
              </a:buClr>
            </a:pPr>
            <a:r>
              <a:rPr lang="en-US" sz="1400" dirty="0" smtClean="0">
                <a:solidFill>
                  <a:srgbClr val="0070C0"/>
                </a:solidFill>
              </a:rPr>
              <a:t>Same length? </a:t>
            </a:r>
          </a:p>
          <a:p>
            <a:pPr algn="l" rtl="0">
              <a:buClr>
                <a:srgbClr val="0070C0"/>
              </a:buClr>
              <a:buNone/>
            </a:pPr>
            <a:r>
              <a:rPr lang="en-US" sz="1400" b="1" dirty="0" smtClean="0">
                <a:solidFill>
                  <a:srgbClr val="0070C0"/>
                </a:solidFill>
              </a:rPr>
              <a:t> </a:t>
            </a: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Constantia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5613" y="977900"/>
            <a:ext cx="8229600" cy="650875"/>
          </a:xfrm>
        </p:spPr>
        <p:txBody>
          <a:bodyPr/>
          <a:lstStyle/>
          <a:p>
            <a:pPr algn="ctr" rtl="0" eaLnBrk="1" hangingPunct="1"/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</a:br>
            <a:r>
              <a:rPr lang="en-US" sz="2400" b="1" dirty="0" smtClean="0">
                <a:solidFill>
                  <a:srgbClr val="FF0000"/>
                </a:solidFill>
              </a:rPr>
              <a:t> Central stages in language acquisition</a:t>
            </a:r>
            <a:endParaRPr lang="ar-SA" sz="2400" b="1" dirty="0" smtClean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288114-09F4-48EC-9137-58081127256E}" type="slidenum">
              <a:rPr lang="ar-SA"/>
              <a:pPr>
                <a:defRPr/>
              </a:pPr>
              <a:t>4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74963" y="6453188"/>
            <a:ext cx="3352800" cy="268287"/>
          </a:xfrm>
        </p:spPr>
        <p:txBody>
          <a:bodyPr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6150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4"/>
          <p:cNvSpPr txBox="1">
            <a:spLocks/>
          </p:cNvSpPr>
          <p:nvPr/>
        </p:nvSpPr>
        <p:spPr bwMode="auto">
          <a:xfrm>
            <a:off x="714348" y="1071546"/>
            <a:ext cx="77724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 </a:t>
            </a:r>
            <a: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  <a:t/>
            </a:r>
            <a:b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</a:b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 </a:t>
            </a:r>
            <a:endParaRPr lang="en-GB" sz="2400" b="1" dirty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</p:txBody>
      </p:sp>
      <p:sp>
        <p:nvSpPr>
          <p:cNvPr id="11266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785787" y="2214554"/>
            <a:ext cx="7572428" cy="422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lvl="0" indent="-457200" algn="ctr" rtl="0">
              <a:buClr>
                <a:srgbClr val="FF0000"/>
              </a:buClr>
              <a:buFont typeface="+mj-lt"/>
              <a:buAutoNum type="arabicPeriod"/>
            </a:pPr>
            <a:r>
              <a:rPr lang="en-US" sz="2400" b="1" dirty="0" smtClean="0">
                <a:solidFill>
                  <a:srgbClr val="FF0000"/>
                </a:solidFill>
              </a:rPr>
              <a:t>Early vocalization [ 0-6 months]</a:t>
            </a:r>
          </a:p>
          <a:p>
            <a:pPr lvl="1" algn="l" rtl="0">
              <a:buClr>
                <a:srgbClr val="0070C0"/>
              </a:buClr>
              <a:buNone/>
            </a:pPr>
            <a:r>
              <a:rPr lang="en-US" sz="2200" dirty="0" smtClean="0">
                <a:solidFill>
                  <a:srgbClr val="0070C0"/>
                </a:solidFill>
              </a:rPr>
              <a:t>3 stages can be identified:</a:t>
            </a:r>
          </a:p>
          <a:p>
            <a:pPr lvl="0" algn="l" rtl="0">
              <a:buClr>
                <a:srgbClr val="0070C0"/>
              </a:buClr>
            </a:pPr>
            <a:r>
              <a:rPr lang="en-US" sz="2400" dirty="0" smtClean="0">
                <a:solidFill>
                  <a:srgbClr val="0070C0"/>
                </a:solidFill>
              </a:rPr>
              <a:t>[0-2 months] </a:t>
            </a:r>
            <a:r>
              <a:rPr lang="en-US" sz="2400" b="1" dirty="0" smtClean="0">
                <a:solidFill>
                  <a:srgbClr val="FF0000"/>
                </a:solidFill>
              </a:rPr>
              <a:t>Vegetative sounds </a:t>
            </a:r>
            <a:r>
              <a:rPr lang="en-US" sz="2400" dirty="0" smtClean="0">
                <a:solidFill>
                  <a:srgbClr val="0070C0"/>
                </a:solidFill>
              </a:rPr>
              <a:t>such as crying, burbling or sucking noise</a:t>
            </a:r>
          </a:p>
          <a:p>
            <a:pPr lvl="0" algn="l" rtl="0">
              <a:buClr>
                <a:srgbClr val="0070C0"/>
              </a:buClr>
            </a:pPr>
            <a:r>
              <a:rPr lang="en-US" sz="2400" dirty="0" smtClean="0">
                <a:solidFill>
                  <a:srgbClr val="0070C0"/>
                </a:solidFill>
              </a:rPr>
              <a:t>[2-6 months] </a:t>
            </a:r>
            <a:r>
              <a:rPr lang="en-US" sz="2400" b="1" dirty="0" smtClean="0">
                <a:solidFill>
                  <a:srgbClr val="FF0000"/>
                </a:solidFill>
              </a:rPr>
              <a:t>Comfort sounds </a:t>
            </a:r>
            <a:r>
              <a:rPr lang="en-US" sz="2400" dirty="0" smtClean="0">
                <a:solidFill>
                  <a:srgbClr val="0070C0"/>
                </a:solidFill>
              </a:rPr>
              <a:t>such as cooing and laughing</a:t>
            </a:r>
          </a:p>
          <a:p>
            <a:pPr lvl="0" algn="l" rtl="0">
              <a:buClr>
                <a:srgbClr val="0070C0"/>
              </a:buClr>
            </a:pPr>
            <a:r>
              <a:rPr lang="en-US" sz="2400" dirty="0" smtClean="0">
                <a:solidFill>
                  <a:srgbClr val="0070C0"/>
                </a:solidFill>
              </a:rPr>
              <a:t>[4-7 months] </a:t>
            </a:r>
            <a:r>
              <a:rPr lang="en-US" sz="2400" b="1" dirty="0" smtClean="0">
                <a:solidFill>
                  <a:srgbClr val="FF0000"/>
                </a:solidFill>
              </a:rPr>
              <a:t>Vocal play </a:t>
            </a:r>
            <a:r>
              <a:rPr lang="en-US" sz="2400" dirty="0" smtClean="0">
                <a:solidFill>
                  <a:srgbClr val="0070C0"/>
                </a:solidFill>
              </a:rPr>
              <a:t>where children produce speech like sounds where interestingly vowels emerge before consonants.   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Constantia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5613" y="977900"/>
            <a:ext cx="8229600" cy="650875"/>
          </a:xfrm>
        </p:spPr>
        <p:txBody>
          <a:bodyPr/>
          <a:lstStyle/>
          <a:p>
            <a:pPr rtl="0" eaLnBrk="1" hangingPunct="1"/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</a:br>
            <a:endParaRPr lang="ar-SA" sz="2400" b="1" dirty="0" smtClean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288114-09F4-48EC-9137-58081127256E}" type="slidenum">
              <a:rPr lang="ar-SA"/>
              <a:pPr>
                <a:defRPr/>
              </a:pPr>
              <a:t>5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74963" y="6453188"/>
            <a:ext cx="3352800" cy="268287"/>
          </a:xfrm>
        </p:spPr>
        <p:txBody>
          <a:bodyPr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6150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6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785786" y="1071546"/>
            <a:ext cx="8001055" cy="5373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just" rtl="0" eaLnBrk="1" hangingPunct="1">
              <a:lnSpc>
                <a:spcPct val="150000"/>
              </a:lnSpc>
              <a:spcBef>
                <a:spcPct val="0"/>
              </a:spcBef>
              <a:buClr>
                <a:srgbClr val="0070C0"/>
              </a:buClr>
              <a:buSzTx/>
              <a:buNone/>
            </a:pPr>
            <a:r>
              <a:rPr lang="en-US" sz="2400" b="1" dirty="0" smtClean="0">
                <a:solidFill>
                  <a:srgbClr val="FF0000"/>
                </a:solidFill>
              </a:rPr>
              <a:t>2. Babbling </a:t>
            </a:r>
            <a:r>
              <a:rPr lang="en-US" sz="2400" dirty="0" smtClean="0">
                <a:solidFill>
                  <a:srgbClr val="FF0000"/>
                </a:solidFill>
              </a:rPr>
              <a:t>[6-12 months]</a:t>
            </a:r>
          </a:p>
          <a:p>
            <a:pPr algn="just" rtl="0">
              <a:buClr>
                <a:srgbClr val="0070C0"/>
              </a:buClr>
              <a:buNone/>
            </a:pPr>
            <a:r>
              <a:rPr lang="en-US" sz="2400" dirty="0" smtClean="0">
                <a:solidFill>
                  <a:srgbClr val="0070C0"/>
                </a:solidFill>
              </a:rPr>
              <a:t>   Lasts for 6 -9 months . There are 2 types of babbling:</a:t>
            </a:r>
          </a:p>
          <a:p>
            <a:pPr lvl="0" algn="just" rtl="0">
              <a:buClr>
                <a:srgbClr val="0070C0"/>
              </a:buClr>
            </a:pPr>
            <a:r>
              <a:rPr lang="en-US" sz="2400" dirty="0" smtClean="0">
                <a:solidFill>
                  <a:srgbClr val="0070C0"/>
                </a:solidFill>
              </a:rPr>
              <a:t>Reduplicated babbling: Syllable sequences such as [</a:t>
            </a:r>
            <a:r>
              <a:rPr lang="en-US" sz="2400" dirty="0" err="1" smtClean="0">
                <a:solidFill>
                  <a:srgbClr val="0070C0"/>
                </a:solidFill>
              </a:rPr>
              <a:t>bababa</a:t>
            </a:r>
            <a:r>
              <a:rPr lang="en-US" sz="2400" dirty="0" smtClean="0">
                <a:solidFill>
                  <a:srgbClr val="0070C0"/>
                </a:solidFill>
              </a:rPr>
              <a:t>] </a:t>
            </a:r>
          </a:p>
          <a:p>
            <a:pPr lvl="0" algn="just" rtl="0">
              <a:buClr>
                <a:srgbClr val="0070C0"/>
              </a:buClr>
              <a:buNone/>
            </a:pPr>
            <a:r>
              <a:rPr lang="en-US" sz="2400" dirty="0" smtClean="0">
                <a:solidFill>
                  <a:srgbClr val="0070C0"/>
                </a:solidFill>
              </a:rPr>
              <a:t>  ( the repetition of vowel- consonant patterns, the same syllable is repeated several times) </a:t>
            </a:r>
          </a:p>
          <a:p>
            <a:pPr lvl="0" algn="just" rtl="0">
              <a:buClr>
                <a:srgbClr val="0070C0"/>
              </a:buClr>
            </a:pPr>
            <a:r>
              <a:rPr lang="en-US" sz="2400" dirty="0" smtClean="0">
                <a:solidFill>
                  <a:srgbClr val="0070C0"/>
                </a:solidFill>
              </a:rPr>
              <a:t>Non-reduplicated babbling: Where children produce utterances like [</a:t>
            </a:r>
            <a:r>
              <a:rPr lang="en-US" sz="2400" dirty="0" err="1" smtClean="0">
                <a:solidFill>
                  <a:srgbClr val="0070C0"/>
                </a:solidFill>
              </a:rPr>
              <a:t>badaga</a:t>
            </a:r>
            <a:r>
              <a:rPr lang="en-US" sz="2400" dirty="0" smtClean="0">
                <a:solidFill>
                  <a:srgbClr val="0070C0"/>
                </a:solidFill>
              </a:rPr>
              <a:t>] and similar syllable combinations</a:t>
            </a:r>
          </a:p>
          <a:p>
            <a:pPr algn="just" rtl="0">
              <a:buClr>
                <a:srgbClr val="0070C0"/>
              </a:buClr>
            </a:pPr>
            <a:r>
              <a:rPr lang="en-US" sz="2400" dirty="0" smtClean="0">
                <a:solidFill>
                  <a:srgbClr val="0070C0"/>
                </a:solidFill>
              </a:rPr>
              <a:t>First signs of comprehension accompany this stage where children learn the association between situations and the strings of sounds. </a:t>
            </a:r>
          </a:p>
          <a:p>
            <a:pPr marL="0" indent="0" algn="just" rtl="0" eaLnBrk="1" hangingPunct="1">
              <a:lnSpc>
                <a:spcPct val="150000"/>
              </a:lnSpc>
              <a:spcBef>
                <a:spcPct val="0"/>
              </a:spcBef>
              <a:buClr>
                <a:srgbClr val="0070C0"/>
              </a:buClr>
              <a:buSzTx/>
              <a:buNone/>
            </a:pPr>
            <a:endParaRPr lang="en-US" sz="2400" dirty="0" smtClean="0">
              <a:solidFill>
                <a:srgbClr val="0070C0"/>
              </a:solidFill>
            </a:endParaRPr>
          </a:p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Constantia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288114-09F4-48EC-9137-58081127256E}" type="slidenum">
              <a:rPr lang="ar-SA"/>
              <a:pPr>
                <a:defRPr/>
              </a:pPr>
              <a:t>6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74963" y="6453188"/>
            <a:ext cx="3352800" cy="268287"/>
          </a:xfrm>
        </p:spPr>
        <p:txBody>
          <a:bodyPr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6150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6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785787" y="1500174"/>
            <a:ext cx="7572428" cy="3453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lvl="0" indent="-457200" algn="ctr" rtl="0">
              <a:buNone/>
            </a:pPr>
            <a:r>
              <a:rPr lang="en-US" sz="2400" b="1" dirty="0" smtClean="0">
                <a:solidFill>
                  <a:srgbClr val="FF0000"/>
                </a:solidFill>
              </a:rPr>
              <a:t>3. One word utterance phase</a:t>
            </a:r>
            <a:r>
              <a:rPr lang="en-US" sz="2400" dirty="0" smtClean="0">
                <a:solidFill>
                  <a:srgbClr val="FF0000"/>
                </a:solidFill>
              </a:rPr>
              <a:t>[10-18 months]</a:t>
            </a:r>
          </a:p>
          <a:p>
            <a:pPr marL="457200" lvl="0" indent="-457200" algn="l" rtl="0">
              <a:buNone/>
            </a:pPr>
            <a:endParaRPr lang="en-US" sz="2400" dirty="0" smtClean="0">
              <a:solidFill>
                <a:srgbClr val="0070C0"/>
              </a:solidFill>
            </a:endParaRPr>
          </a:p>
          <a:p>
            <a:pPr lvl="0" algn="l" rtl="0">
              <a:buClr>
                <a:srgbClr val="0070C0"/>
              </a:buClr>
            </a:pPr>
            <a:r>
              <a:rPr lang="en-US" sz="2400" dirty="0" smtClean="0">
                <a:solidFill>
                  <a:srgbClr val="0070C0"/>
                </a:solidFill>
              </a:rPr>
              <a:t>Children use names for objects, actions or emotions and pick up thematic roles played by words such as [ agent- action – object]  </a:t>
            </a:r>
          </a:p>
          <a:p>
            <a:pPr algn="l" rtl="0">
              <a:buClr>
                <a:srgbClr val="0070C0"/>
              </a:buClr>
            </a:pPr>
            <a:r>
              <a:rPr lang="en-US" sz="2400" dirty="0" smtClean="0">
                <a:solidFill>
                  <a:srgbClr val="0070C0"/>
                </a:solidFill>
              </a:rPr>
              <a:t>Then, a phase of vocabulary burst:  acceleration in the rate of vocabulary growth.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Constantia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5613" y="977900"/>
            <a:ext cx="8229600" cy="650875"/>
          </a:xfrm>
        </p:spPr>
        <p:txBody>
          <a:bodyPr/>
          <a:lstStyle/>
          <a:p>
            <a:pPr rtl="0" eaLnBrk="1" hangingPunct="1"/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</a:br>
            <a:endParaRPr lang="ar-SA" sz="2400" b="1" dirty="0" smtClean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288114-09F4-48EC-9137-58081127256E}" type="slidenum">
              <a:rPr lang="ar-SA"/>
              <a:pPr>
                <a:defRPr/>
              </a:pPr>
              <a:t>7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74963" y="6453188"/>
            <a:ext cx="3352800" cy="268287"/>
          </a:xfrm>
        </p:spPr>
        <p:txBody>
          <a:bodyPr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6150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6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785787" y="1357298"/>
            <a:ext cx="7572428" cy="4044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rtl="0">
              <a:buNone/>
            </a:pPr>
            <a:r>
              <a:rPr lang="en-US" sz="2400" b="1" dirty="0" smtClean="0">
                <a:solidFill>
                  <a:srgbClr val="FF0000"/>
                </a:solidFill>
              </a:rPr>
              <a:t>4. Two-word utterances </a:t>
            </a:r>
            <a:r>
              <a:rPr lang="en-US" sz="2400" dirty="0" smtClean="0">
                <a:solidFill>
                  <a:srgbClr val="FF0000"/>
                </a:solidFill>
              </a:rPr>
              <a:t>[16-24 months]</a:t>
            </a:r>
          </a:p>
          <a:p>
            <a:pPr lvl="0" algn="l" rtl="0">
              <a:buClr>
                <a:srgbClr val="0070C0"/>
              </a:buClr>
            </a:pPr>
            <a:r>
              <a:rPr lang="en-US" sz="2400" dirty="0" smtClean="0">
                <a:solidFill>
                  <a:srgbClr val="0070C0"/>
                </a:solidFill>
              </a:rPr>
              <a:t> Words are combined into more complex constructions and the child gradually uses sentence like structures , first of all in two word utterances where two words are combined expressing various semantic relationships such as [ Agent- Action : Daddy run]</a:t>
            </a:r>
          </a:p>
          <a:p>
            <a:pPr algn="l" rtl="0">
              <a:buClr>
                <a:srgbClr val="0070C0"/>
              </a:buClr>
            </a:pPr>
            <a:r>
              <a:rPr lang="en-US" sz="2400" dirty="0" smtClean="0">
                <a:solidFill>
                  <a:srgbClr val="0070C0"/>
                </a:solidFill>
              </a:rPr>
              <a:t>[24-30 months] a </a:t>
            </a:r>
            <a:r>
              <a:rPr lang="en-US" sz="2400" dirty="0" err="1" smtClean="0">
                <a:solidFill>
                  <a:srgbClr val="0070C0"/>
                </a:solidFill>
              </a:rPr>
              <a:t>morphosyntactic</a:t>
            </a:r>
            <a:r>
              <a:rPr lang="en-US" sz="2400" dirty="0" smtClean="0">
                <a:solidFill>
                  <a:srgbClr val="0070C0"/>
                </a:solidFill>
              </a:rPr>
              <a:t> burst where we notice an enormous increase in inflectional and functional elements. 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Constantia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5613" y="977900"/>
            <a:ext cx="8229600" cy="650875"/>
          </a:xfrm>
        </p:spPr>
        <p:txBody>
          <a:bodyPr/>
          <a:lstStyle/>
          <a:p>
            <a:pPr rtl="0" eaLnBrk="1" hangingPunct="1"/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</a:br>
            <a:endParaRPr lang="ar-SA" sz="2400" b="1" dirty="0" smtClean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288114-09F4-48EC-9137-58081127256E}" type="slidenum">
              <a:rPr lang="ar-SA"/>
              <a:pPr>
                <a:defRPr/>
              </a:pPr>
              <a:t>8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74963" y="6453188"/>
            <a:ext cx="3352800" cy="268287"/>
          </a:xfrm>
        </p:spPr>
        <p:txBody>
          <a:bodyPr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6150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6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785787" y="2214554"/>
            <a:ext cx="7572428" cy="27145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rtl="0">
              <a:buNone/>
            </a:pPr>
            <a:r>
              <a:rPr lang="en-US" sz="2400" b="1" dirty="0" smtClean="0">
                <a:solidFill>
                  <a:srgbClr val="FF0000"/>
                </a:solidFill>
              </a:rPr>
              <a:t>5. Telegraphic speech</a:t>
            </a:r>
            <a:r>
              <a:rPr lang="en-US" sz="2400" dirty="0" smtClean="0">
                <a:solidFill>
                  <a:srgbClr val="FF0000"/>
                </a:solidFill>
              </a:rPr>
              <a:t>[20-30 months]  </a:t>
            </a:r>
          </a:p>
          <a:p>
            <a:pPr lvl="0" algn="l" rtl="0">
              <a:buNone/>
            </a:pPr>
            <a:r>
              <a:rPr lang="en-US" sz="2400" dirty="0" smtClean="0">
                <a:solidFill>
                  <a:srgbClr val="0070C0"/>
                </a:solidFill>
              </a:rPr>
              <a:t>   3 or more word combinations with a few functional words or inflectional elements like : milk all gone </a:t>
            </a:r>
          </a:p>
          <a:p>
            <a:pPr lvl="0" algn="ctr" rtl="0">
              <a:buNone/>
            </a:pPr>
            <a:r>
              <a:rPr lang="en-US" sz="2400" b="1" dirty="0" smtClean="0">
                <a:solidFill>
                  <a:srgbClr val="FF0000"/>
                </a:solidFill>
              </a:rPr>
              <a:t>6. Full sentences</a:t>
            </a:r>
            <a:r>
              <a:rPr lang="en-US" sz="2400" dirty="0" smtClean="0">
                <a:solidFill>
                  <a:srgbClr val="FF0000"/>
                </a:solidFill>
              </a:rPr>
              <a:t>[30- 36 months…..] </a:t>
            </a:r>
          </a:p>
          <a:p>
            <a:pPr lvl="0" algn="l" rtl="0">
              <a:buNone/>
            </a:pPr>
            <a:r>
              <a:rPr lang="en-US" sz="2400" dirty="0" smtClean="0">
                <a:solidFill>
                  <a:srgbClr val="0070C0"/>
                </a:solidFill>
              </a:rPr>
              <a:t>increasing utterance length and utterance complexity. 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Constantia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5613" y="977900"/>
            <a:ext cx="8229600" cy="650875"/>
          </a:xfrm>
        </p:spPr>
        <p:txBody>
          <a:bodyPr/>
          <a:lstStyle/>
          <a:p>
            <a:pPr rtl="0" eaLnBrk="1" hangingPunct="1"/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</a:br>
            <a:endParaRPr lang="ar-SA" sz="2400" b="1" dirty="0" smtClean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288114-09F4-48EC-9137-58081127256E}" type="slidenum">
              <a:rPr lang="ar-SA"/>
              <a:pPr>
                <a:defRPr/>
              </a:pPr>
              <a:t>9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74963" y="6453188"/>
            <a:ext cx="3352800" cy="268287"/>
          </a:xfrm>
        </p:spPr>
        <p:txBody>
          <a:bodyPr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6150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4"/>
          <p:cNvSpPr txBox="1">
            <a:spLocks/>
          </p:cNvSpPr>
          <p:nvPr/>
        </p:nvSpPr>
        <p:spPr bwMode="auto">
          <a:xfrm>
            <a:off x="714348" y="1071546"/>
            <a:ext cx="77724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 </a:t>
            </a:r>
            <a: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  <a:t/>
            </a:r>
            <a:b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</a:b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language Acquisition </a:t>
            </a: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Stages of Development</a:t>
            </a: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 </a:t>
            </a:r>
            <a:endParaRPr lang="en-GB" sz="2400" b="1" dirty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</p:txBody>
      </p:sp>
      <p:sp>
        <p:nvSpPr>
          <p:cNvPr id="11266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357158" y="2214554"/>
            <a:ext cx="8358246" cy="27145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l" rtl="0">
              <a:buClr>
                <a:srgbClr val="0070C0"/>
              </a:buClr>
            </a:pPr>
            <a:r>
              <a:rPr lang="en-US" sz="2400" dirty="0" smtClean="0">
                <a:solidFill>
                  <a:srgbClr val="FF0000"/>
                </a:solidFill>
              </a:rPr>
              <a:t>Phonological development</a:t>
            </a:r>
            <a:r>
              <a:rPr lang="en-US" sz="2400" dirty="0" smtClean="0">
                <a:solidFill>
                  <a:srgbClr val="0070C0"/>
                </a:solidFill>
              </a:rPr>
              <a:t>: how the child develops the sound system of the language he is exposed to</a:t>
            </a:r>
          </a:p>
          <a:p>
            <a:pPr lvl="0" algn="l" rtl="0">
              <a:buClr>
                <a:srgbClr val="0070C0"/>
              </a:buClr>
            </a:pPr>
            <a:r>
              <a:rPr lang="en-US" sz="2400" dirty="0" smtClean="0">
                <a:solidFill>
                  <a:srgbClr val="FF0000"/>
                </a:solidFill>
              </a:rPr>
              <a:t>Morphological development</a:t>
            </a:r>
            <a:r>
              <a:rPr lang="en-US" sz="2400" dirty="0" smtClean="0">
                <a:solidFill>
                  <a:srgbClr val="0070C0"/>
                </a:solidFill>
              </a:rPr>
              <a:t>: the acquisition of words </a:t>
            </a:r>
          </a:p>
          <a:p>
            <a:pPr lvl="0" algn="l" rtl="0">
              <a:buClr>
                <a:srgbClr val="0070C0"/>
              </a:buClr>
            </a:pPr>
            <a:r>
              <a:rPr lang="en-US" sz="2400" dirty="0" smtClean="0">
                <a:solidFill>
                  <a:srgbClr val="FF0000"/>
                </a:solidFill>
              </a:rPr>
              <a:t>Syntactic development</a:t>
            </a:r>
            <a:r>
              <a:rPr lang="en-US" sz="2400" dirty="0" smtClean="0">
                <a:solidFill>
                  <a:srgbClr val="0070C0"/>
                </a:solidFill>
              </a:rPr>
              <a:t>: the acquisition of the grammatical rules</a:t>
            </a:r>
          </a:p>
          <a:p>
            <a:pPr lvl="0" algn="l" rtl="0">
              <a:buClr>
                <a:srgbClr val="0070C0"/>
              </a:buClr>
            </a:pPr>
            <a:r>
              <a:rPr lang="en-US" sz="2400" dirty="0" smtClean="0">
                <a:solidFill>
                  <a:srgbClr val="FF0000"/>
                </a:solidFill>
              </a:rPr>
              <a:t>Semantic development </a:t>
            </a:r>
            <a:r>
              <a:rPr lang="en-US" sz="2400" dirty="0" smtClean="0">
                <a:solidFill>
                  <a:srgbClr val="0070C0"/>
                </a:solidFill>
              </a:rPr>
              <a:t>: stages of developing the mental lexicon 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Constantia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5613" y="977900"/>
            <a:ext cx="8229600" cy="650875"/>
          </a:xfrm>
        </p:spPr>
        <p:txBody>
          <a:bodyPr/>
          <a:lstStyle/>
          <a:p>
            <a:pPr rtl="0" eaLnBrk="1" hangingPunct="1"/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</a:br>
            <a:endParaRPr lang="ar-SA" sz="2400" b="1" dirty="0" smtClean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288114-09F4-48EC-9137-58081127256E}" type="slidenum">
              <a:rPr lang="ar-SA"/>
              <a:pPr>
                <a:defRPr/>
              </a:pPr>
              <a:t>10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74963" y="6453188"/>
            <a:ext cx="3352800" cy="268287"/>
          </a:xfrm>
        </p:spPr>
        <p:txBody>
          <a:bodyPr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6150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4"/>
          <p:cNvSpPr txBox="1">
            <a:spLocks/>
          </p:cNvSpPr>
          <p:nvPr/>
        </p:nvSpPr>
        <p:spPr bwMode="auto">
          <a:xfrm>
            <a:off x="714348" y="1071546"/>
            <a:ext cx="77724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 </a:t>
            </a:r>
            <a: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  <a:t/>
            </a:r>
            <a:b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</a:b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Phonological Development</a:t>
            </a: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 </a:t>
            </a:r>
            <a:endParaRPr lang="en-GB" sz="2400" b="1" dirty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</p:txBody>
      </p:sp>
      <p:sp>
        <p:nvSpPr>
          <p:cNvPr id="11266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785786" y="2214554"/>
            <a:ext cx="7786741" cy="44873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rtl="0">
              <a:buNone/>
            </a:pPr>
            <a:r>
              <a:rPr lang="en-US" sz="2400" dirty="0" smtClean="0">
                <a:solidFill>
                  <a:srgbClr val="FF0000"/>
                </a:solidFill>
              </a:rPr>
              <a:t>Simplification</a:t>
            </a:r>
          </a:p>
          <a:p>
            <a:pPr algn="l" rtl="0">
              <a:buNone/>
            </a:pPr>
            <a:r>
              <a:rPr lang="en-US" sz="2400" dirty="0" smtClean="0">
                <a:solidFill>
                  <a:srgbClr val="FF0000"/>
                </a:solidFill>
              </a:rPr>
              <a:t>Consonants: </a:t>
            </a:r>
          </a:p>
          <a:p>
            <a:pPr algn="l" rtl="0">
              <a:buClr>
                <a:srgbClr val="0070C0"/>
              </a:buClr>
            </a:pPr>
            <a:r>
              <a:rPr lang="en-US" sz="2400" dirty="0" smtClean="0">
                <a:solidFill>
                  <a:srgbClr val="0070C0"/>
                </a:solidFill>
              </a:rPr>
              <a:t>Omit the final consonant:  ball- </a:t>
            </a:r>
            <a:r>
              <a:rPr lang="en-US" sz="2400" dirty="0" err="1" smtClean="0">
                <a:solidFill>
                  <a:srgbClr val="0070C0"/>
                </a:solidFill>
              </a:rPr>
              <a:t>bo</a:t>
            </a:r>
            <a:endParaRPr lang="en-US" sz="2400" dirty="0" smtClean="0">
              <a:solidFill>
                <a:srgbClr val="0070C0"/>
              </a:solidFill>
            </a:endParaRPr>
          </a:p>
          <a:p>
            <a:pPr algn="l" rtl="0">
              <a:buClr>
                <a:srgbClr val="0070C0"/>
              </a:buClr>
            </a:pPr>
            <a:r>
              <a:rPr lang="en-US" sz="2400" dirty="0" smtClean="0">
                <a:solidFill>
                  <a:srgbClr val="0070C0"/>
                </a:solidFill>
              </a:rPr>
              <a:t>Reduce consonant structures: stop – top </a:t>
            </a:r>
          </a:p>
          <a:p>
            <a:pPr algn="l" rtl="0">
              <a:buNone/>
            </a:pPr>
            <a:r>
              <a:rPr lang="en-US" sz="2400" dirty="0" smtClean="0">
                <a:solidFill>
                  <a:srgbClr val="FF0000"/>
                </a:solidFill>
              </a:rPr>
              <a:t>Syllables: </a:t>
            </a:r>
          </a:p>
          <a:p>
            <a:pPr algn="l" rtl="0">
              <a:buClr>
                <a:srgbClr val="0070C0"/>
              </a:buClr>
            </a:pPr>
            <a:r>
              <a:rPr lang="en-US" sz="2400" dirty="0" smtClean="0">
                <a:solidFill>
                  <a:srgbClr val="0070C0"/>
                </a:solidFill>
              </a:rPr>
              <a:t>Reduction of syllable complexity: tomato- </a:t>
            </a:r>
            <a:r>
              <a:rPr lang="en-US" sz="2400" dirty="0" err="1" smtClean="0">
                <a:solidFill>
                  <a:srgbClr val="0070C0"/>
                </a:solidFill>
              </a:rPr>
              <a:t>mato</a:t>
            </a:r>
            <a:endParaRPr lang="en-US" sz="2400" dirty="0" smtClean="0">
              <a:solidFill>
                <a:srgbClr val="0070C0"/>
              </a:solidFill>
            </a:endParaRPr>
          </a:p>
          <a:p>
            <a:pPr marL="269875" indent="-269875" algn="l" rtl="0">
              <a:buClr>
                <a:srgbClr val="0070C0"/>
              </a:buClr>
            </a:pPr>
            <a:r>
              <a:rPr lang="en-US" sz="2400" dirty="0" smtClean="0">
                <a:solidFill>
                  <a:srgbClr val="0070C0"/>
                </a:solidFill>
              </a:rPr>
              <a:t>Substitute more difficult sounds with easier ones- a       reduction of the onset syllable: ship – sip </a:t>
            </a:r>
          </a:p>
          <a:p>
            <a:pPr algn="l" rtl="0">
              <a:buNone/>
            </a:pPr>
            <a:endParaRPr lang="en-US" sz="2400" dirty="0" smtClean="0"/>
          </a:p>
          <a:p>
            <a:pPr marL="0" indent="0" algn="l" rtl="0" eaLnBrk="1" hangingPunct="1">
              <a:lnSpc>
                <a:spcPct val="150000"/>
              </a:lnSpc>
              <a:spcBef>
                <a:spcPct val="0"/>
              </a:spcBef>
              <a:buClr>
                <a:srgbClr val="0070C0"/>
              </a:buClr>
              <a:buSzTx/>
              <a:buNone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Constantia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5613" y="977900"/>
            <a:ext cx="8229600" cy="650875"/>
          </a:xfrm>
        </p:spPr>
        <p:txBody>
          <a:bodyPr/>
          <a:lstStyle/>
          <a:p>
            <a:pPr rtl="0" eaLnBrk="1" hangingPunct="1"/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</a:br>
            <a:endParaRPr lang="ar-SA" sz="2400" b="1" dirty="0" smtClean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288114-09F4-48EC-9137-58081127256E}" type="slidenum">
              <a:rPr lang="ar-SA"/>
              <a:pPr>
                <a:defRPr/>
              </a:pPr>
              <a:t>11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74963" y="6453188"/>
            <a:ext cx="3352800" cy="268287"/>
          </a:xfrm>
        </p:spPr>
        <p:txBody>
          <a:bodyPr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6150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4"/>
          <p:cNvSpPr txBox="1">
            <a:spLocks/>
          </p:cNvSpPr>
          <p:nvPr/>
        </p:nvSpPr>
        <p:spPr bwMode="auto">
          <a:xfrm>
            <a:off x="714348" y="1071546"/>
            <a:ext cx="77724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 </a:t>
            </a:r>
            <a: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  <a:t/>
            </a:r>
            <a:b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</a:b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Morphological Development </a:t>
            </a: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 </a:t>
            </a:r>
            <a:endParaRPr lang="en-GB" sz="2400" b="1" dirty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</p:txBody>
      </p:sp>
      <p:sp>
        <p:nvSpPr>
          <p:cNvPr id="11266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785787" y="2214554"/>
            <a:ext cx="7572428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l" rtl="0" eaLnBrk="1" hangingPunct="1">
              <a:spcBef>
                <a:spcPct val="0"/>
              </a:spcBef>
              <a:buClr>
                <a:srgbClr val="0070C0"/>
              </a:buClr>
              <a:buSzTx/>
            </a:pPr>
            <a:r>
              <a:rPr lang="en-US" sz="2400" dirty="0" smtClean="0">
                <a:solidFill>
                  <a:srgbClr val="0070C0"/>
                </a:solidFill>
              </a:rPr>
              <a:t> Without being told about the functions of particular morphs , the vast majority of children end up using the correct forms. </a:t>
            </a:r>
          </a:p>
          <a:p>
            <a:pPr algn="l" rtl="0">
              <a:buClr>
                <a:srgbClr val="0070C0"/>
              </a:buClr>
            </a:pPr>
            <a:r>
              <a:rPr lang="en-US" sz="2400" dirty="0" smtClean="0">
                <a:solidFill>
                  <a:srgbClr val="0070C0"/>
                </a:solidFill>
              </a:rPr>
              <a:t>The order of acquiring functional words and inflectional morphemes is constant across children.</a:t>
            </a:r>
          </a:p>
          <a:p>
            <a:pPr algn="ctr" rtl="0"/>
            <a:r>
              <a:rPr lang="en-US" sz="1800" dirty="0" smtClean="0">
                <a:solidFill>
                  <a:srgbClr val="0070C0"/>
                </a:solidFill>
              </a:rPr>
              <a:t>Present progressive </a:t>
            </a:r>
          </a:p>
          <a:p>
            <a:pPr algn="ctr" rtl="0"/>
            <a:r>
              <a:rPr lang="en-US" sz="1800" dirty="0" smtClean="0">
                <a:solidFill>
                  <a:srgbClr val="0070C0"/>
                </a:solidFill>
              </a:rPr>
              <a:t>Spatial propositions</a:t>
            </a:r>
          </a:p>
          <a:p>
            <a:pPr algn="ctr" rtl="0"/>
            <a:r>
              <a:rPr lang="en-US" sz="1800" dirty="0" smtClean="0">
                <a:solidFill>
                  <a:srgbClr val="0070C0"/>
                </a:solidFill>
              </a:rPr>
              <a:t>Plurals &amp; possessives</a:t>
            </a:r>
          </a:p>
          <a:p>
            <a:pPr algn="ctr" rtl="0"/>
            <a:r>
              <a:rPr lang="en-US" sz="1800" dirty="0" smtClean="0">
                <a:solidFill>
                  <a:srgbClr val="0070C0"/>
                </a:solidFill>
              </a:rPr>
              <a:t>Determiners </a:t>
            </a:r>
          </a:p>
          <a:p>
            <a:pPr algn="ctr" rtl="0"/>
            <a:r>
              <a:rPr lang="en-US" sz="1800" dirty="0" smtClean="0">
                <a:solidFill>
                  <a:srgbClr val="0070C0"/>
                </a:solidFill>
              </a:rPr>
              <a:t>Past tense (in different form</a:t>
            </a:r>
            <a:r>
              <a:rPr lang="en-US" sz="2400" dirty="0" smtClean="0">
                <a:solidFill>
                  <a:srgbClr val="0070C0"/>
                </a:solidFill>
              </a:rPr>
              <a:t>s)</a:t>
            </a:r>
          </a:p>
          <a:p>
            <a:pPr marL="0" indent="0" algn="l" rtl="0" eaLnBrk="1" hangingPunct="1">
              <a:lnSpc>
                <a:spcPct val="150000"/>
              </a:lnSpc>
              <a:spcBef>
                <a:spcPct val="0"/>
              </a:spcBef>
              <a:buClr>
                <a:srgbClr val="0070C0"/>
              </a:buClr>
              <a:buSzTx/>
              <a:buNone/>
            </a:pPr>
            <a:endParaRPr lang="en-US" sz="2400" dirty="0" smtClean="0">
              <a:solidFill>
                <a:srgbClr val="0070C0"/>
              </a:solidFill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Constantia" pitchFamily="18" charset="0"/>
              <a:cs typeface="Arial" pitchFamily="34" charset="0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rot="5400000">
            <a:off x="2107389" y="5106999"/>
            <a:ext cx="1499404" cy="794"/>
          </a:xfrm>
          <a:prstGeom prst="straightConnector1">
            <a:avLst/>
          </a:prstGeom>
          <a:ln cmpd="sng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5613" y="977900"/>
            <a:ext cx="8229600" cy="650875"/>
          </a:xfrm>
        </p:spPr>
        <p:txBody>
          <a:bodyPr/>
          <a:lstStyle/>
          <a:p>
            <a:pPr algn="ctr" rtl="0" eaLnBrk="1" hangingPunct="1"/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</a:br>
            <a:r>
              <a:rPr lang="en-US" sz="2400" b="1" dirty="0" smtClean="0">
                <a:solidFill>
                  <a:srgbClr val="FF0000"/>
                </a:solidFill>
              </a:rPr>
              <a:t>Syntactic development</a:t>
            </a:r>
            <a:br>
              <a:rPr lang="en-US" sz="2400" b="1" dirty="0" smtClean="0">
                <a:solidFill>
                  <a:srgbClr val="FF0000"/>
                </a:solidFill>
              </a:rPr>
            </a:br>
            <a:endParaRPr lang="ar-SA" sz="2400" b="1" dirty="0" smtClean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288114-09F4-48EC-9137-58081127256E}" type="slidenum">
              <a:rPr lang="ar-SA"/>
              <a:pPr>
                <a:defRPr/>
              </a:pPr>
              <a:t>12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74963" y="6453188"/>
            <a:ext cx="3352800" cy="268287"/>
          </a:xfrm>
        </p:spPr>
        <p:txBody>
          <a:bodyPr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6150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4"/>
          <p:cNvSpPr txBox="1">
            <a:spLocks/>
          </p:cNvSpPr>
          <p:nvPr/>
        </p:nvSpPr>
        <p:spPr bwMode="auto">
          <a:xfrm>
            <a:off x="714348" y="1071546"/>
            <a:ext cx="77724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 </a:t>
            </a:r>
            <a: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  <a:t/>
            </a:r>
            <a:b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</a:b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 </a:t>
            </a:r>
            <a:endParaRPr lang="en-GB" sz="2400" b="1" dirty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</p:txBody>
      </p:sp>
      <p:sp>
        <p:nvSpPr>
          <p:cNvPr id="11266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785787" y="1928802"/>
            <a:ext cx="7572428" cy="433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l" rtl="0">
              <a:buClr>
                <a:srgbClr val="0070C0"/>
              </a:buClr>
            </a:pPr>
            <a:r>
              <a:rPr lang="en-US" sz="2400" dirty="0" smtClean="0">
                <a:solidFill>
                  <a:srgbClr val="0070C0"/>
                </a:solidFill>
              </a:rPr>
              <a:t>One-word-utterance</a:t>
            </a:r>
          </a:p>
          <a:p>
            <a:pPr lvl="0" algn="l" rtl="0">
              <a:buClr>
                <a:srgbClr val="0070C0"/>
              </a:buClr>
            </a:pPr>
            <a:r>
              <a:rPr lang="en-US" sz="2400" dirty="0" smtClean="0">
                <a:solidFill>
                  <a:srgbClr val="0070C0"/>
                </a:solidFill>
              </a:rPr>
              <a:t>Two-word-utterance</a:t>
            </a:r>
          </a:p>
          <a:p>
            <a:pPr lvl="0" algn="l" rtl="0">
              <a:buClr>
                <a:srgbClr val="0070C0"/>
              </a:buClr>
            </a:pPr>
            <a:r>
              <a:rPr lang="en-US" sz="2400" dirty="0" smtClean="0">
                <a:solidFill>
                  <a:srgbClr val="0070C0"/>
                </a:solidFill>
              </a:rPr>
              <a:t>Telegraphic speech</a:t>
            </a:r>
          </a:p>
          <a:p>
            <a:pPr lvl="0" algn="l" rtl="0">
              <a:buClr>
                <a:srgbClr val="0070C0"/>
              </a:buClr>
            </a:pPr>
            <a:r>
              <a:rPr lang="en-US" sz="2400" dirty="0" smtClean="0">
                <a:solidFill>
                  <a:srgbClr val="0070C0"/>
                </a:solidFill>
              </a:rPr>
              <a:t>From this point onward, language development proceeds at a rapid pace, within only a few months children acquire inflectional morphology and function words. </a:t>
            </a:r>
          </a:p>
          <a:p>
            <a:pPr lvl="0" algn="l" rtl="0">
              <a:buClr>
                <a:srgbClr val="0070C0"/>
              </a:buClr>
            </a:pPr>
            <a:r>
              <a:rPr lang="en-US" sz="2400" dirty="0" smtClean="0">
                <a:solidFill>
                  <a:srgbClr val="0070C0"/>
                </a:solidFill>
              </a:rPr>
              <a:t>Full sentences of various length and complexity. </a:t>
            </a:r>
          </a:p>
          <a:p>
            <a:pPr lvl="0" algn="l" rtl="0">
              <a:buClr>
                <a:srgbClr val="0070C0"/>
              </a:buClr>
            </a:pPr>
            <a:r>
              <a:rPr lang="en-US" sz="2400" dirty="0" smtClean="0">
                <a:solidFill>
                  <a:srgbClr val="0070C0"/>
                </a:solidFill>
              </a:rPr>
              <a:t>Before they turn 4 most children would have figure out the most salient grammatical patterns of their language. 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5613" y="977900"/>
            <a:ext cx="8229600" cy="650875"/>
          </a:xfrm>
        </p:spPr>
        <p:txBody>
          <a:bodyPr/>
          <a:lstStyle/>
          <a:p>
            <a:pPr rtl="0" eaLnBrk="1" hangingPunct="1"/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</a:br>
            <a:endParaRPr lang="ar-SA" sz="2400" b="1" dirty="0" smtClean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288114-09F4-48EC-9137-58081127256E}" type="slidenum">
              <a:rPr lang="ar-SA"/>
              <a:pPr>
                <a:defRPr/>
              </a:pPr>
              <a:t>13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74963" y="6453188"/>
            <a:ext cx="3352800" cy="268287"/>
          </a:xfrm>
        </p:spPr>
        <p:txBody>
          <a:bodyPr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6150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4"/>
          <p:cNvSpPr txBox="1">
            <a:spLocks/>
          </p:cNvSpPr>
          <p:nvPr/>
        </p:nvSpPr>
        <p:spPr bwMode="auto">
          <a:xfrm>
            <a:off x="714348" y="1071546"/>
            <a:ext cx="77724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 </a:t>
            </a:r>
            <a: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  <a:t/>
            </a:r>
            <a:b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</a:b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Semantic Development</a:t>
            </a:r>
            <a:endParaRPr lang="en-GB" sz="2400" b="1" dirty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</p:txBody>
      </p:sp>
      <p:sp>
        <p:nvSpPr>
          <p:cNvPr id="11266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785787" y="2214554"/>
            <a:ext cx="7572428" cy="1143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SzTx/>
              <a:buFontTx/>
              <a:buNone/>
              <a:tabLst/>
            </a:pPr>
            <a:r>
              <a:rPr lang="en-GB" sz="2400" dirty="0" smtClean="0">
                <a:solidFill>
                  <a:srgbClr val="0070C0"/>
                </a:solidFill>
                <a:latin typeface="Constantia" pitchFamily="18" charset="0"/>
                <a:cs typeface="Arial" pitchFamily="34" charset="0"/>
              </a:rPr>
              <a:t>“</a:t>
            </a:r>
            <a:r>
              <a:rPr kumimoji="0" lang="en-GB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onstantia" pitchFamily="18" charset="0"/>
                <a:cs typeface="Arial" pitchFamily="34" charset="0"/>
              </a:rPr>
              <a:t>The mental Lexicon” is central in language processing 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SzTx/>
              <a:buFontTx/>
              <a:buNone/>
              <a:tabLst/>
            </a:pPr>
            <a:r>
              <a:rPr kumimoji="0" lang="en-GB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onstantia" pitchFamily="18" charset="0"/>
                <a:cs typeface="Arial" pitchFamily="34" charset="0"/>
              </a:rPr>
              <a:t>and</a:t>
            </a:r>
            <a:r>
              <a:rPr kumimoji="0" lang="en-GB" sz="2400" b="0" i="0" u="none" strike="noStrike" cap="none" normalizeH="0" dirty="0" smtClean="0">
                <a:ln>
                  <a:noFill/>
                </a:ln>
                <a:solidFill>
                  <a:srgbClr val="0070C0"/>
                </a:solidFill>
                <a:effectLst/>
                <a:latin typeface="Constantia" pitchFamily="18" charset="0"/>
                <a:cs typeface="Arial" pitchFamily="34" charset="0"/>
              </a:rPr>
              <a:t> language acquisition .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Constantia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5613" y="977900"/>
            <a:ext cx="8229600" cy="650875"/>
          </a:xfrm>
        </p:spPr>
        <p:txBody>
          <a:bodyPr/>
          <a:lstStyle/>
          <a:p>
            <a:pPr rtl="0" eaLnBrk="1" hangingPunct="1"/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</a:br>
            <a:endParaRPr lang="ar-SA" sz="2400" b="1" dirty="0" smtClean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288114-09F4-48EC-9137-58081127256E}" type="slidenum">
              <a:rPr lang="ar-SA"/>
              <a:pPr>
                <a:defRPr/>
              </a:pPr>
              <a:t>14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74963" y="6453188"/>
            <a:ext cx="3352800" cy="268287"/>
          </a:xfrm>
        </p:spPr>
        <p:txBody>
          <a:bodyPr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6150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4"/>
          <p:cNvSpPr txBox="1">
            <a:spLocks/>
          </p:cNvSpPr>
          <p:nvPr/>
        </p:nvSpPr>
        <p:spPr bwMode="auto">
          <a:xfrm>
            <a:off x="714348" y="1071546"/>
            <a:ext cx="77724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 </a:t>
            </a:r>
            <a: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  <a:t/>
            </a:r>
            <a:b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</a:b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Driving Forces of Language Acquisition</a:t>
            </a: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 </a:t>
            </a:r>
            <a:endParaRPr lang="en-GB" sz="2400" b="1" dirty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</p:txBody>
      </p:sp>
      <p:sp>
        <p:nvSpPr>
          <p:cNvPr id="11266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785787" y="2214554"/>
            <a:ext cx="7572428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0" indent="-4572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SzTx/>
              <a:buFont typeface="+mj-lt"/>
              <a:buAutoNum type="arabicPeriod"/>
              <a:tabLst/>
            </a:pPr>
            <a:r>
              <a:rPr kumimoji="0" lang="en-GB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onstantia" pitchFamily="18" charset="0"/>
                <a:cs typeface="Arial" pitchFamily="34" charset="0"/>
              </a:rPr>
              <a:t>Positive evidence</a:t>
            </a:r>
          </a:p>
          <a:p>
            <a:pPr marL="457200" marR="0" lvl="0" indent="-4572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SzTx/>
              <a:buFont typeface="+mj-lt"/>
              <a:buAutoNum type="arabicPeriod"/>
              <a:tabLst/>
            </a:pPr>
            <a:r>
              <a:rPr lang="en-GB" sz="2400" dirty="0" smtClean="0">
                <a:solidFill>
                  <a:srgbClr val="0070C0"/>
                </a:solidFill>
                <a:latin typeface="Constantia" pitchFamily="18" charset="0"/>
                <a:cs typeface="Arial" pitchFamily="34" charset="0"/>
              </a:rPr>
              <a:t>Imitation</a:t>
            </a:r>
          </a:p>
          <a:p>
            <a:pPr marL="457200" marR="0" lvl="0" indent="-4572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SzTx/>
              <a:buFont typeface="+mj-lt"/>
              <a:buAutoNum type="arabicPeriod"/>
              <a:tabLst/>
            </a:pPr>
            <a:r>
              <a:rPr kumimoji="0" lang="en-GB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onstantia" pitchFamily="18" charset="0"/>
                <a:cs typeface="Arial" pitchFamily="34" charset="0"/>
              </a:rPr>
              <a:t>Reinforcement</a:t>
            </a:r>
          </a:p>
          <a:p>
            <a:pPr marL="457200" marR="0" lvl="0" indent="-4572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SzTx/>
              <a:buFont typeface="+mj-lt"/>
              <a:buAutoNum type="arabicPeriod"/>
              <a:tabLst/>
            </a:pPr>
            <a:r>
              <a:rPr lang="en-GB" sz="2400" dirty="0" smtClean="0">
                <a:solidFill>
                  <a:srgbClr val="0070C0"/>
                </a:solidFill>
                <a:latin typeface="Constantia" pitchFamily="18" charset="0"/>
                <a:cs typeface="Arial" pitchFamily="34" charset="0"/>
              </a:rPr>
              <a:t>Child-directed Speech</a:t>
            </a:r>
          </a:p>
          <a:p>
            <a:pPr marL="457200" marR="0" lvl="0" indent="-4572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SzTx/>
              <a:buFont typeface="+mj-lt"/>
              <a:buAutoNum type="arabicPeriod"/>
              <a:tabLst/>
            </a:pPr>
            <a:r>
              <a:rPr kumimoji="0" lang="en-GB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onstantia" pitchFamily="18" charset="0"/>
                <a:cs typeface="Arial" pitchFamily="34" charset="0"/>
              </a:rPr>
              <a:t>Innateness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Constantia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5613" y="977900"/>
            <a:ext cx="8229600" cy="650875"/>
          </a:xfrm>
        </p:spPr>
        <p:txBody>
          <a:bodyPr/>
          <a:lstStyle/>
          <a:p>
            <a:pPr rtl="0" eaLnBrk="1" hangingPunct="1"/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</a:br>
            <a:endParaRPr lang="ar-SA" sz="2400" b="1" dirty="0" smtClean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288114-09F4-48EC-9137-58081127256E}" type="slidenum">
              <a:rPr lang="ar-SA"/>
              <a:pPr>
                <a:defRPr/>
              </a:pPr>
              <a:t>15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74963" y="6453188"/>
            <a:ext cx="3352800" cy="268287"/>
          </a:xfrm>
        </p:spPr>
        <p:txBody>
          <a:bodyPr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6150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4"/>
          <p:cNvSpPr txBox="1">
            <a:spLocks/>
          </p:cNvSpPr>
          <p:nvPr/>
        </p:nvSpPr>
        <p:spPr bwMode="auto">
          <a:xfrm>
            <a:off x="714348" y="1071546"/>
            <a:ext cx="77724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 </a:t>
            </a:r>
            <a: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  <a:t/>
            </a:r>
            <a:b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</a:b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Positive Evidence</a:t>
            </a:r>
          </a:p>
          <a:p>
            <a:pPr algn="ctr">
              <a:defRPr/>
            </a:pPr>
            <a:endParaRPr lang="en-GB" sz="2400" b="1" dirty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</p:txBody>
      </p:sp>
      <p:sp>
        <p:nvSpPr>
          <p:cNvPr id="11266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785787" y="2214554"/>
            <a:ext cx="7572428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l" rtl="0" eaLnBrk="1" hangingPunct="1">
              <a:lnSpc>
                <a:spcPct val="150000"/>
              </a:lnSpc>
              <a:spcBef>
                <a:spcPct val="0"/>
              </a:spcBef>
              <a:buClr>
                <a:srgbClr val="0070C0"/>
              </a:buClr>
              <a:buSzTx/>
            </a:pPr>
            <a:r>
              <a:rPr kumimoji="0" lang="en-GB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onstantia" pitchFamily="18" charset="0"/>
                <a:cs typeface="Arial" pitchFamily="34" charset="0"/>
              </a:rPr>
              <a:t> Exposure to language is needed,</a:t>
            </a:r>
            <a:r>
              <a:rPr kumimoji="0" lang="en-GB" sz="2400" b="0" i="0" u="none" strike="noStrike" cap="none" normalizeH="0" dirty="0" smtClean="0">
                <a:ln>
                  <a:noFill/>
                </a:ln>
                <a:solidFill>
                  <a:srgbClr val="0070C0"/>
                </a:solidFill>
                <a:effectLst/>
                <a:latin typeface="Constantia" pitchFamily="18" charset="0"/>
                <a:cs typeface="Arial" pitchFamily="34" charset="0"/>
              </a:rPr>
              <a:t> but may not be necessarily direct</a:t>
            </a:r>
            <a:r>
              <a:rPr kumimoji="0" lang="en-GB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onstantia" pitchFamily="18" charset="0"/>
                <a:cs typeface="Arial" pitchFamily="34" charset="0"/>
              </a:rPr>
              <a:t> </a:t>
            </a:r>
          </a:p>
          <a:p>
            <a:pPr marL="0" indent="0" algn="l" rtl="0" eaLnBrk="1" hangingPunct="1">
              <a:lnSpc>
                <a:spcPct val="150000"/>
              </a:lnSpc>
              <a:spcBef>
                <a:spcPct val="0"/>
              </a:spcBef>
              <a:buClr>
                <a:srgbClr val="0070C0"/>
              </a:buClr>
              <a:buSzTx/>
            </a:pPr>
            <a:r>
              <a:rPr lang="en-GB" sz="2400" dirty="0" smtClean="0">
                <a:solidFill>
                  <a:srgbClr val="0070C0"/>
                </a:solidFill>
                <a:latin typeface="Constantia" pitchFamily="18" charset="0"/>
                <a:cs typeface="Arial" pitchFamily="34" charset="0"/>
              </a:rPr>
              <a:t> Comprehension precedes production in language acquisition</a:t>
            </a:r>
          </a:p>
          <a:p>
            <a:pPr marL="0" indent="0" algn="l" rtl="0" eaLnBrk="1" hangingPunct="1">
              <a:lnSpc>
                <a:spcPct val="150000"/>
              </a:lnSpc>
              <a:spcBef>
                <a:spcPct val="0"/>
              </a:spcBef>
              <a:buClr>
                <a:srgbClr val="0070C0"/>
              </a:buClr>
              <a:buSzTx/>
            </a:pPr>
            <a:endParaRPr lang="en-GB" sz="2400" dirty="0" smtClean="0">
              <a:solidFill>
                <a:srgbClr val="0070C0"/>
              </a:solidFill>
              <a:latin typeface="Constantia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SzTx/>
              <a:buFontTx/>
              <a:buNone/>
              <a:tabLst/>
            </a:pPr>
            <a:r>
              <a:rPr lang="en-GB" sz="2400" dirty="0" smtClean="0">
                <a:solidFill>
                  <a:srgbClr val="0070C0"/>
                </a:solidFill>
                <a:latin typeface="Constantia" pitchFamily="18" charset="0"/>
                <a:cs typeface="Arial" pitchFamily="34" charset="0"/>
              </a:rPr>
              <a:t> 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Constantia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5613" y="977900"/>
            <a:ext cx="8229600" cy="650875"/>
          </a:xfrm>
        </p:spPr>
        <p:txBody>
          <a:bodyPr/>
          <a:lstStyle/>
          <a:p>
            <a:pPr rtl="0" eaLnBrk="1" hangingPunct="1"/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</a:br>
            <a:endParaRPr lang="ar-SA" sz="2400" b="1" dirty="0" smtClean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288114-09F4-48EC-9137-58081127256E}" type="slidenum">
              <a:rPr lang="ar-SA"/>
              <a:pPr>
                <a:defRPr/>
              </a:pPr>
              <a:t>16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74963" y="6453188"/>
            <a:ext cx="3352800" cy="268287"/>
          </a:xfrm>
        </p:spPr>
        <p:txBody>
          <a:bodyPr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6150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4"/>
          <p:cNvSpPr txBox="1">
            <a:spLocks/>
          </p:cNvSpPr>
          <p:nvPr/>
        </p:nvSpPr>
        <p:spPr bwMode="auto">
          <a:xfrm>
            <a:off x="714348" y="1071546"/>
            <a:ext cx="77724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 </a:t>
            </a:r>
            <a: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  <a:t/>
            </a:r>
            <a:b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</a:b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Imitation</a:t>
            </a: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 </a:t>
            </a:r>
            <a:endParaRPr lang="en-GB" sz="2400" b="1" dirty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</p:txBody>
      </p:sp>
      <p:sp>
        <p:nvSpPr>
          <p:cNvPr id="11266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785787" y="1785926"/>
            <a:ext cx="7572428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SzTx/>
              <a:buFontTx/>
              <a:buNone/>
              <a:tabLst/>
            </a:pPr>
            <a:r>
              <a:rPr kumimoji="0" lang="en-GB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onstantia" pitchFamily="18" charset="0"/>
                <a:cs typeface="Arial" pitchFamily="34" charset="0"/>
              </a:rPr>
              <a:t>Children reproduce what they hear. 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SzTx/>
              <a:buFontTx/>
              <a:buNone/>
              <a:tabLst/>
            </a:pPr>
            <a:r>
              <a:rPr lang="en-GB" sz="2000" dirty="0" smtClean="0">
                <a:solidFill>
                  <a:srgbClr val="FF0000"/>
                </a:solidFill>
                <a:latin typeface="Constantia" pitchFamily="18" charset="0"/>
                <a:cs typeface="Arial" pitchFamily="34" charset="0"/>
              </a:rPr>
              <a:t>Counter argument:</a:t>
            </a:r>
          </a:p>
          <a:p>
            <a:pPr marL="0" indent="0" algn="l" rtl="0" eaLnBrk="1" hangingPunct="1">
              <a:lnSpc>
                <a:spcPct val="150000"/>
              </a:lnSpc>
              <a:spcBef>
                <a:spcPct val="0"/>
              </a:spcBef>
              <a:buClr>
                <a:srgbClr val="FF0000"/>
              </a:buClr>
              <a:buSzTx/>
            </a:pPr>
            <a:r>
              <a:rPr kumimoji="0" lang="en-GB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onstantia" pitchFamily="18" charset="0"/>
                <a:cs typeface="Arial" pitchFamily="34" charset="0"/>
              </a:rPr>
              <a:t> Mistakes</a:t>
            </a:r>
            <a:r>
              <a:rPr lang="en-GB" sz="2000" baseline="0" dirty="0" smtClean="0">
                <a:solidFill>
                  <a:srgbClr val="FF0000"/>
                </a:solidFill>
                <a:latin typeface="Constantia" pitchFamily="18" charset="0"/>
                <a:cs typeface="Arial" pitchFamily="34" charset="0"/>
              </a:rPr>
              <a:t>:</a:t>
            </a:r>
            <a:r>
              <a:rPr lang="en-GB" sz="2000" dirty="0" smtClean="0">
                <a:solidFill>
                  <a:srgbClr val="0070C0"/>
                </a:solidFill>
                <a:latin typeface="Constantia" pitchFamily="18" charset="0"/>
                <a:cs typeface="Arial" pitchFamily="34" charset="0"/>
              </a:rPr>
              <a:t> children make mistakes that adults wouldn’t produce</a:t>
            </a:r>
          </a:p>
          <a:p>
            <a:pPr marL="457200" indent="-457200" algn="l" rtl="0" eaLnBrk="1" hangingPunct="1">
              <a:lnSpc>
                <a:spcPct val="150000"/>
              </a:lnSpc>
              <a:spcBef>
                <a:spcPct val="0"/>
              </a:spcBef>
              <a:buClr>
                <a:srgbClr val="0070C0"/>
              </a:buClr>
              <a:buSzTx/>
              <a:buNone/>
            </a:pPr>
            <a:r>
              <a:rPr kumimoji="0" lang="en-GB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onstantia" pitchFamily="18" charset="0"/>
                <a:cs typeface="Arial" pitchFamily="34" charset="0"/>
              </a:rPr>
              <a:t>Child: mama isn’t boy, he a girl</a:t>
            </a:r>
          </a:p>
          <a:p>
            <a:pPr marL="457200" indent="-457200" algn="l" rtl="0" eaLnBrk="1" hangingPunct="1">
              <a:lnSpc>
                <a:spcPct val="150000"/>
              </a:lnSpc>
              <a:spcBef>
                <a:spcPct val="0"/>
              </a:spcBef>
              <a:buClr>
                <a:srgbClr val="0070C0"/>
              </a:buClr>
              <a:buSzTx/>
              <a:buNone/>
            </a:pPr>
            <a:r>
              <a:rPr lang="en-GB" sz="2000" dirty="0" smtClean="0">
                <a:solidFill>
                  <a:srgbClr val="0070C0"/>
                </a:solidFill>
                <a:latin typeface="Constantia" pitchFamily="18" charset="0"/>
                <a:cs typeface="Arial" pitchFamily="34" charset="0"/>
              </a:rPr>
              <a:t>Child: daddy </a:t>
            </a:r>
            <a:r>
              <a:rPr lang="en-GB" sz="2000" dirty="0" err="1" smtClean="0">
                <a:solidFill>
                  <a:srgbClr val="0070C0"/>
                </a:solidFill>
                <a:latin typeface="Constantia" pitchFamily="18" charset="0"/>
                <a:cs typeface="Arial" pitchFamily="34" charset="0"/>
              </a:rPr>
              <a:t>wented</a:t>
            </a:r>
            <a:r>
              <a:rPr lang="en-GB" sz="2000" dirty="0" smtClean="0">
                <a:solidFill>
                  <a:srgbClr val="0070C0"/>
                </a:solidFill>
                <a:latin typeface="Constantia" pitchFamily="18" charset="0"/>
                <a:cs typeface="Arial" pitchFamily="34" charset="0"/>
              </a:rPr>
              <a:t> home</a:t>
            </a:r>
          </a:p>
          <a:p>
            <a:pPr marL="0" indent="0" algn="l" rtl="0" eaLnBrk="1" hangingPunct="1">
              <a:lnSpc>
                <a:spcPct val="150000"/>
              </a:lnSpc>
              <a:spcBef>
                <a:spcPct val="0"/>
              </a:spcBef>
              <a:buClr>
                <a:srgbClr val="FF0000"/>
              </a:buClr>
              <a:buSzTx/>
            </a:pPr>
            <a:r>
              <a:rPr lang="en-GB" sz="2000" dirty="0" smtClean="0">
                <a:solidFill>
                  <a:srgbClr val="FF0000"/>
                </a:solidFill>
                <a:latin typeface="Constantia" pitchFamily="18" charset="0"/>
                <a:cs typeface="Arial" pitchFamily="34" charset="0"/>
              </a:rPr>
              <a:t> Creativity:</a:t>
            </a:r>
            <a:r>
              <a:rPr lang="en-GB" sz="2000" dirty="0" smtClean="0">
                <a:solidFill>
                  <a:srgbClr val="0070C0"/>
                </a:solidFill>
                <a:latin typeface="Constantia" pitchFamily="18" charset="0"/>
                <a:cs typeface="Arial" pitchFamily="34" charset="0"/>
              </a:rPr>
              <a:t> children produce novel utterances. </a:t>
            </a:r>
          </a:p>
          <a:p>
            <a:pPr marL="0" indent="0" algn="l" rtl="0" eaLnBrk="1" hangingPunct="1">
              <a:lnSpc>
                <a:spcPct val="150000"/>
              </a:lnSpc>
              <a:spcBef>
                <a:spcPct val="0"/>
              </a:spcBef>
              <a:buClr>
                <a:srgbClr val="FF0000"/>
              </a:buClr>
              <a:buSzTx/>
            </a:pPr>
            <a:r>
              <a:rPr lang="en-GB" sz="2000" dirty="0" smtClean="0">
                <a:solidFill>
                  <a:srgbClr val="FF0000"/>
                </a:solidFill>
                <a:latin typeface="Constantia" pitchFamily="18" charset="0"/>
                <a:cs typeface="Arial" pitchFamily="34" charset="0"/>
              </a:rPr>
              <a:t> Imitation problems: </a:t>
            </a:r>
          </a:p>
          <a:p>
            <a:pPr marL="823913" lvl="1" indent="-457200" algn="l" rtl="0" eaLnBrk="1" hangingPunct="1">
              <a:lnSpc>
                <a:spcPct val="150000"/>
              </a:lnSpc>
              <a:spcBef>
                <a:spcPct val="0"/>
              </a:spcBef>
              <a:buClr>
                <a:srgbClr val="0070C0"/>
              </a:buClr>
              <a:buSzTx/>
              <a:buNone/>
            </a:pPr>
            <a:r>
              <a:rPr lang="en-GB" sz="1800" dirty="0" smtClean="0">
                <a:solidFill>
                  <a:srgbClr val="0070C0"/>
                </a:solidFill>
                <a:latin typeface="Constantia" pitchFamily="18" charset="0"/>
                <a:cs typeface="Arial" pitchFamily="34" charset="0"/>
              </a:rPr>
              <a:t>Adult:</a:t>
            </a:r>
            <a:r>
              <a:rPr lang="en-GB" sz="1800" dirty="0" smtClean="0">
                <a:solidFill>
                  <a:srgbClr val="FF0000"/>
                </a:solidFill>
                <a:latin typeface="Constantia" pitchFamily="18" charset="0"/>
                <a:cs typeface="Arial" pitchFamily="34" charset="0"/>
              </a:rPr>
              <a:t> </a:t>
            </a:r>
            <a:r>
              <a:rPr lang="en-GB" sz="1800" dirty="0" smtClean="0">
                <a:solidFill>
                  <a:srgbClr val="0070C0"/>
                </a:solidFill>
                <a:latin typeface="Constantia" pitchFamily="18" charset="0"/>
                <a:cs typeface="Arial" pitchFamily="34" charset="0"/>
              </a:rPr>
              <a:t>he’s going out</a:t>
            </a:r>
          </a:p>
          <a:p>
            <a:pPr marL="823913" lvl="1" indent="-457200" algn="l" rtl="0" eaLnBrk="1" hangingPunct="1">
              <a:lnSpc>
                <a:spcPct val="150000"/>
              </a:lnSpc>
              <a:spcBef>
                <a:spcPct val="0"/>
              </a:spcBef>
              <a:buClr>
                <a:srgbClr val="0070C0"/>
              </a:buClr>
              <a:buSzTx/>
              <a:buNone/>
            </a:pPr>
            <a:r>
              <a:rPr lang="en-GB" sz="1800" dirty="0" smtClean="0">
                <a:solidFill>
                  <a:srgbClr val="0070C0"/>
                </a:solidFill>
                <a:latin typeface="Constantia" pitchFamily="18" charset="0"/>
                <a:cs typeface="Arial" pitchFamily="34" charset="0"/>
              </a:rPr>
              <a:t>Child: he go out  </a:t>
            </a:r>
          </a:p>
          <a:p>
            <a:pPr marL="457200" indent="-457200" algn="l" rtl="0" eaLnBrk="1" hangingPunct="1">
              <a:lnSpc>
                <a:spcPct val="150000"/>
              </a:lnSpc>
              <a:spcBef>
                <a:spcPct val="0"/>
              </a:spcBef>
              <a:buClr>
                <a:srgbClr val="0070C0"/>
              </a:buClr>
              <a:buSzTx/>
              <a:buNone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Constantia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5613" y="977900"/>
            <a:ext cx="8229600" cy="650875"/>
          </a:xfrm>
        </p:spPr>
        <p:txBody>
          <a:bodyPr/>
          <a:lstStyle/>
          <a:p>
            <a:pPr rtl="0" eaLnBrk="1" hangingPunct="1"/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</a:br>
            <a:endParaRPr lang="ar-SA" sz="2400" b="1" dirty="0" smtClean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288114-09F4-48EC-9137-58081127256E}" type="slidenum">
              <a:rPr lang="ar-SA"/>
              <a:pPr>
                <a:defRPr/>
              </a:pPr>
              <a:t>17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74963" y="6453188"/>
            <a:ext cx="3352800" cy="268287"/>
          </a:xfrm>
        </p:spPr>
        <p:txBody>
          <a:bodyPr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6150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4"/>
          <p:cNvSpPr txBox="1">
            <a:spLocks/>
          </p:cNvSpPr>
          <p:nvPr/>
        </p:nvSpPr>
        <p:spPr bwMode="auto">
          <a:xfrm>
            <a:off x="714348" y="1071546"/>
            <a:ext cx="77724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 </a:t>
            </a:r>
            <a: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  <a:t/>
            </a:r>
            <a:b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</a:b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Reinforcement</a:t>
            </a:r>
          </a:p>
          <a:p>
            <a:pPr algn="ctr">
              <a:defRPr/>
            </a:pPr>
            <a:endParaRPr lang="en-GB" sz="2400" b="1" dirty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</p:txBody>
      </p:sp>
      <p:sp>
        <p:nvSpPr>
          <p:cNvPr id="11266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785787" y="2214554"/>
            <a:ext cx="7572428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SzTx/>
              <a:buFontTx/>
              <a:buNone/>
              <a:tabLst/>
            </a:pPr>
            <a:r>
              <a:rPr kumimoji="0" lang="en-GB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onstantia" pitchFamily="18" charset="0"/>
                <a:cs typeface="Arial" pitchFamily="34" charset="0"/>
              </a:rPr>
              <a:t>Strengthening and shaping particular behaviour.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SzTx/>
              <a:buFontTx/>
              <a:buNone/>
              <a:tabLst/>
            </a:pPr>
            <a:r>
              <a:rPr lang="en-GB" sz="2000" dirty="0" smtClean="0">
                <a:solidFill>
                  <a:srgbClr val="0070C0"/>
                </a:solidFill>
                <a:latin typeface="Constantia" pitchFamily="18" charset="0"/>
                <a:cs typeface="Arial" pitchFamily="34" charset="0"/>
              </a:rPr>
              <a:t>There are two types of reinforcement:</a:t>
            </a:r>
          </a:p>
          <a:p>
            <a:pPr marL="457200" marR="0" lvl="0" indent="-4572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SzTx/>
              <a:buFont typeface="+mj-lt"/>
              <a:buAutoNum type="arabicPeriod"/>
              <a:tabLst/>
            </a:pPr>
            <a:r>
              <a:rPr kumimoji="0" lang="en-GB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onstantia" pitchFamily="18" charset="0"/>
                <a:cs typeface="Arial" pitchFamily="34" charset="0"/>
              </a:rPr>
              <a:t>Positive</a:t>
            </a:r>
            <a:r>
              <a:rPr kumimoji="0" lang="en-GB" sz="2000" b="0" i="0" u="none" strike="noStrike" cap="none" normalizeH="0" dirty="0" smtClean="0">
                <a:ln>
                  <a:noFill/>
                </a:ln>
                <a:solidFill>
                  <a:srgbClr val="0070C0"/>
                </a:solidFill>
                <a:effectLst/>
                <a:latin typeface="Constantia" pitchFamily="18" charset="0"/>
                <a:cs typeface="Arial" pitchFamily="34" charset="0"/>
              </a:rPr>
              <a:t> reinforcement: when adults support the utterance</a:t>
            </a:r>
          </a:p>
          <a:p>
            <a:pPr marL="457200" marR="0" lvl="0" indent="-4572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SzTx/>
              <a:buFont typeface="+mj-lt"/>
              <a:buAutoNum type="arabicPeriod"/>
              <a:tabLst/>
            </a:pPr>
            <a:r>
              <a:rPr lang="en-GB" sz="2000" baseline="0" dirty="0" smtClean="0">
                <a:solidFill>
                  <a:srgbClr val="0070C0"/>
                </a:solidFill>
                <a:latin typeface="Constantia" pitchFamily="18" charset="0"/>
                <a:cs typeface="Arial" pitchFamily="34" charset="0"/>
              </a:rPr>
              <a:t>Negative</a:t>
            </a:r>
            <a:r>
              <a:rPr lang="en-GB" sz="2000" dirty="0" smtClean="0">
                <a:solidFill>
                  <a:srgbClr val="0070C0"/>
                </a:solidFill>
                <a:latin typeface="Constantia" pitchFamily="18" charset="0"/>
                <a:cs typeface="Arial" pitchFamily="34" charset="0"/>
              </a:rPr>
              <a:t> reinforcement: when children break the rules</a:t>
            </a:r>
          </a:p>
          <a:p>
            <a:pPr marL="823913" lvl="1" indent="-457200" algn="l" rtl="0" eaLnBrk="1" hangingPunct="1">
              <a:lnSpc>
                <a:spcPct val="150000"/>
              </a:lnSpc>
              <a:spcBef>
                <a:spcPct val="0"/>
              </a:spcBef>
              <a:buClr>
                <a:srgbClr val="0070C0"/>
              </a:buClr>
              <a:buSzTx/>
              <a:buNone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onstantia" pitchFamily="18" charset="0"/>
                <a:cs typeface="Arial" pitchFamily="34" charset="0"/>
              </a:rPr>
              <a:t>Child: she </a:t>
            </a:r>
            <a:r>
              <a:rPr kumimoji="0" lang="en-GB" sz="18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Constantia" pitchFamily="18" charset="0"/>
                <a:cs typeface="Arial" pitchFamily="34" charset="0"/>
              </a:rPr>
              <a:t>holded</a:t>
            </a: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onstantia" pitchFamily="18" charset="0"/>
                <a:cs typeface="Arial" pitchFamily="34" charset="0"/>
              </a:rPr>
              <a:t> the baby rabbit</a:t>
            </a:r>
          </a:p>
          <a:p>
            <a:pPr marL="823913" lvl="1" indent="-457200" algn="l" rtl="0" eaLnBrk="1" hangingPunct="1">
              <a:lnSpc>
                <a:spcPct val="150000"/>
              </a:lnSpc>
              <a:spcBef>
                <a:spcPct val="0"/>
              </a:spcBef>
              <a:buClr>
                <a:srgbClr val="0070C0"/>
              </a:buClr>
              <a:buSzTx/>
              <a:buNone/>
            </a:pPr>
            <a:r>
              <a:rPr lang="en-GB" sz="1800" dirty="0" smtClean="0">
                <a:solidFill>
                  <a:srgbClr val="0070C0"/>
                </a:solidFill>
                <a:latin typeface="Constantia" pitchFamily="18" charset="0"/>
                <a:cs typeface="Arial" pitchFamily="34" charset="0"/>
              </a:rPr>
              <a:t>Adult: no, she held the baby rabbit.</a:t>
            </a: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onstantia" pitchFamily="18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5613" y="977900"/>
            <a:ext cx="8229600" cy="650875"/>
          </a:xfrm>
        </p:spPr>
        <p:txBody>
          <a:bodyPr/>
          <a:lstStyle/>
          <a:p>
            <a:pPr rtl="0" eaLnBrk="1" hangingPunct="1"/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</a:br>
            <a:endParaRPr lang="ar-SA" sz="2400" b="1" dirty="0" smtClean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288114-09F4-48EC-9137-58081127256E}" type="slidenum">
              <a:rPr lang="ar-SA"/>
              <a:pPr>
                <a:defRPr/>
              </a:pPr>
              <a:t>18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74963" y="6453188"/>
            <a:ext cx="3352800" cy="268287"/>
          </a:xfrm>
        </p:spPr>
        <p:txBody>
          <a:bodyPr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6150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4"/>
          <p:cNvSpPr txBox="1">
            <a:spLocks/>
          </p:cNvSpPr>
          <p:nvPr/>
        </p:nvSpPr>
        <p:spPr bwMode="auto">
          <a:xfrm>
            <a:off x="714348" y="1071546"/>
            <a:ext cx="77724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 </a:t>
            </a:r>
            <a: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  <a:t/>
            </a:r>
            <a:b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</a:b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Reinforcement</a:t>
            </a:r>
          </a:p>
          <a:p>
            <a:pPr algn="ctr">
              <a:defRPr/>
            </a:pPr>
            <a:endParaRPr lang="en-GB" sz="2400" b="1" dirty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</p:txBody>
      </p:sp>
      <p:sp>
        <p:nvSpPr>
          <p:cNvPr id="11266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785787" y="1857364"/>
            <a:ext cx="7572428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0" indent="-4572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SzTx/>
              <a:buNone/>
              <a:tabLst/>
            </a:pPr>
            <a:r>
              <a:rPr lang="en-GB" sz="2000" dirty="0" smtClean="0">
                <a:solidFill>
                  <a:srgbClr val="FF0000"/>
                </a:solidFill>
                <a:latin typeface="Constantia" pitchFamily="18" charset="0"/>
                <a:cs typeface="Arial" pitchFamily="34" charset="0"/>
              </a:rPr>
              <a:t>Counter argument: </a:t>
            </a:r>
          </a:p>
          <a:p>
            <a:pPr marL="457200" indent="-457200" algn="l" rtl="0" eaLnBrk="1" hangingPunct="1">
              <a:lnSpc>
                <a:spcPct val="150000"/>
              </a:lnSpc>
              <a:spcBef>
                <a:spcPct val="0"/>
              </a:spcBef>
              <a:buClr>
                <a:srgbClr val="0070C0"/>
              </a:buClr>
              <a:buSzTx/>
            </a:pPr>
            <a:r>
              <a:rPr kumimoji="0" lang="en-GB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onstantia" pitchFamily="18" charset="0"/>
                <a:cs typeface="Arial" pitchFamily="34" charset="0"/>
              </a:rPr>
              <a:t>Adults correct the meaning rather than the form.</a:t>
            </a:r>
          </a:p>
          <a:p>
            <a:pPr marL="457200" indent="-457200" algn="l" rtl="0" eaLnBrk="1" hangingPunct="1">
              <a:lnSpc>
                <a:spcPct val="150000"/>
              </a:lnSpc>
              <a:spcBef>
                <a:spcPct val="0"/>
              </a:spcBef>
              <a:buClr>
                <a:srgbClr val="0070C0"/>
              </a:buClr>
              <a:buSzTx/>
            </a:pPr>
            <a:r>
              <a:rPr lang="en-GB" sz="2000" dirty="0" smtClean="0">
                <a:solidFill>
                  <a:srgbClr val="0070C0"/>
                </a:solidFill>
                <a:latin typeface="Constantia" pitchFamily="18" charset="0"/>
                <a:cs typeface="Arial" pitchFamily="34" charset="0"/>
              </a:rPr>
              <a:t>The occurrence problem</a:t>
            </a:r>
          </a:p>
          <a:p>
            <a:pPr marL="457200" indent="-457200" algn="l" rtl="0" eaLnBrk="1" hangingPunct="1">
              <a:lnSpc>
                <a:spcPct val="150000"/>
              </a:lnSpc>
              <a:spcBef>
                <a:spcPct val="0"/>
              </a:spcBef>
              <a:buClr>
                <a:srgbClr val="0070C0"/>
              </a:buClr>
              <a:buSzTx/>
            </a:pPr>
            <a:r>
              <a:rPr kumimoji="0" lang="en-GB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onstantia" pitchFamily="18" charset="0"/>
                <a:cs typeface="Arial" pitchFamily="34" charset="0"/>
              </a:rPr>
              <a:t>Acquisition stages: go&gt;went&gt;</a:t>
            </a:r>
            <a:r>
              <a:rPr kumimoji="0" lang="en-GB" sz="20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Constantia" pitchFamily="18" charset="0"/>
                <a:cs typeface="Arial" pitchFamily="34" charset="0"/>
              </a:rPr>
              <a:t>goed</a:t>
            </a:r>
            <a:r>
              <a:rPr kumimoji="0" lang="en-GB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onstantia" pitchFamily="18" charset="0"/>
                <a:cs typeface="Arial" pitchFamily="34" charset="0"/>
              </a:rPr>
              <a:t>, </a:t>
            </a:r>
            <a:r>
              <a:rPr kumimoji="0" lang="en-GB" sz="20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Constantia" pitchFamily="18" charset="0"/>
                <a:cs typeface="Arial" pitchFamily="34" charset="0"/>
              </a:rPr>
              <a:t>wented</a:t>
            </a:r>
            <a:r>
              <a:rPr kumimoji="0" lang="en-GB" sz="2000" b="0" i="0" u="none" strike="noStrike" cap="none" normalizeH="0" dirty="0" smtClean="0">
                <a:ln>
                  <a:noFill/>
                </a:ln>
                <a:solidFill>
                  <a:srgbClr val="0070C0"/>
                </a:solidFill>
                <a:effectLst/>
                <a:latin typeface="Constantia" pitchFamily="18" charset="0"/>
                <a:cs typeface="Arial" pitchFamily="34" charset="0"/>
              </a:rPr>
              <a:t> &gt;went 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Constantia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5613" y="977900"/>
            <a:ext cx="8229600" cy="650875"/>
          </a:xfrm>
        </p:spPr>
        <p:txBody>
          <a:bodyPr/>
          <a:lstStyle/>
          <a:p>
            <a:pPr rtl="0" eaLnBrk="1" hangingPunct="1"/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</a:br>
            <a:endParaRPr lang="ar-SA" sz="2400" b="1" dirty="0" smtClean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288114-09F4-48EC-9137-58081127256E}" type="slidenum">
              <a:rPr lang="ar-SA"/>
              <a:pPr>
                <a:defRPr/>
              </a:pPr>
              <a:t>19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74963" y="6453188"/>
            <a:ext cx="3352800" cy="268287"/>
          </a:xfrm>
        </p:spPr>
        <p:txBody>
          <a:bodyPr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6150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4"/>
          <p:cNvSpPr txBox="1">
            <a:spLocks/>
          </p:cNvSpPr>
          <p:nvPr/>
        </p:nvSpPr>
        <p:spPr bwMode="auto">
          <a:xfrm>
            <a:off x="714348" y="1071546"/>
            <a:ext cx="77724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 </a:t>
            </a:r>
            <a: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  <a:t/>
            </a:r>
            <a:b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</a:b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Child-Directed Speech (CDS)</a:t>
            </a: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 </a:t>
            </a:r>
            <a:endParaRPr lang="en-GB" sz="2400" b="1" dirty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</p:txBody>
      </p:sp>
      <p:sp>
        <p:nvSpPr>
          <p:cNvPr id="11266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500034" y="2000240"/>
            <a:ext cx="8072493" cy="4478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SzTx/>
              <a:buFontTx/>
              <a:buNone/>
              <a:tabLst/>
            </a:pPr>
            <a:r>
              <a:rPr kumimoji="0" lang="en-GB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onstantia" pitchFamily="18" charset="0"/>
                <a:cs typeface="Arial" pitchFamily="34" charset="0"/>
              </a:rPr>
              <a:t>Motherese or baby talk-, essential properties:</a:t>
            </a:r>
          </a:p>
          <a:p>
            <a:pPr marL="0" indent="0" algn="l" rtl="0" eaLnBrk="1" hangingPunct="1">
              <a:lnSpc>
                <a:spcPct val="150000"/>
              </a:lnSpc>
              <a:spcBef>
                <a:spcPct val="0"/>
              </a:spcBef>
              <a:buClr>
                <a:srgbClr val="0070C0"/>
              </a:buClr>
              <a:buSzTx/>
            </a:pPr>
            <a:r>
              <a:rPr lang="en-GB" sz="2000" dirty="0" smtClean="0">
                <a:solidFill>
                  <a:srgbClr val="0070C0"/>
                </a:solidFill>
                <a:latin typeface="Constantia" pitchFamily="18" charset="0"/>
                <a:cs typeface="Arial" pitchFamily="34" charset="0"/>
              </a:rPr>
              <a:t>Phonetically different</a:t>
            </a:r>
            <a:r>
              <a:rPr kumimoji="0" lang="en-GB" sz="2000" b="0" i="0" u="none" strike="noStrike" cap="none" normalizeH="0" dirty="0" smtClean="0">
                <a:ln>
                  <a:noFill/>
                </a:ln>
                <a:solidFill>
                  <a:srgbClr val="0070C0"/>
                </a:solidFill>
                <a:effectLst/>
                <a:latin typeface="Constantia" pitchFamily="18" charset="0"/>
                <a:cs typeface="Arial" pitchFamily="34" charset="0"/>
              </a:rPr>
              <a:t> : secondary articulation feature </a:t>
            </a:r>
            <a:r>
              <a:rPr lang="en-GB" sz="2000" dirty="0" smtClean="0">
                <a:solidFill>
                  <a:srgbClr val="0070C0"/>
                </a:solidFill>
                <a:latin typeface="Constantia" pitchFamily="18" charset="0"/>
                <a:cs typeface="Arial" pitchFamily="34" charset="0"/>
              </a:rPr>
              <a:t>i.e. </a:t>
            </a:r>
            <a:r>
              <a:rPr kumimoji="0" lang="en-GB" sz="2000" b="0" i="0" u="none" strike="noStrike" cap="none" normalizeH="0" dirty="0" smtClean="0">
                <a:ln>
                  <a:noFill/>
                </a:ln>
                <a:solidFill>
                  <a:srgbClr val="0070C0"/>
                </a:solidFill>
                <a:effectLst/>
                <a:latin typeface="Constantia" pitchFamily="18" charset="0"/>
                <a:cs typeface="Arial" pitchFamily="34" charset="0"/>
              </a:rPr>
              <a:t>labialization </a:t>
            </a:r>
          </a:p>
          <a:p>
            <a:pPr marL="0" indent="0" algn="l" rtl="0" eaLnBrk="1" hangingPunct="1">
              <a:lnSpc>
                <a:spcPct val="150000"/>
              </a:lnSpc>
              <a:spcBef>
                <a:spcPct val="0"/>
              </a:spcBef>
              <a:buClr>
                <a:srgbClr val="0070C0"/>
              </a:buClr>
              <a:buSzTx/>
            </a:pPr>
            <a:r>
              <a:rPr lang="en-GB" sz="2000" baseline="0" dirty="0" smtClean="0">
                <a:solidFill>
                  <a:srgbClr val="0070C0"/>
                </a:solidFill>
                <a:latin typeface="Constantia" pitchFamily="18" charset="0"/>
                <a:cs typeface="Arial" pitchFamily="34" charset="0"/>
              </a:rPr>
              <a:t>Slower and shorter</a:t>
            </a:r>
          </a:p>
          <a:p>
            <a:pPr marL="0" indent="0" algn="l" rtl="0" eaLnBrk="1" hangingPunct="1">
              <a:lnSpc>
                <a:spcPct val="150000"/>
              </a:lnSpc>
              <a:spcBef>
                <a:spcPct val="0"/>
              </a:spcBef>
              <a:buClr>
                <a:srgbClr val="0070C0"/>
              </a:buClr>
              <a:buSzTx/>
            </a:pPr>
            <a:r>
              <a:rPr kumimoji="0" lang="en-GB" sz="2000" b="0" i="0" u="none" strike="noStrike" cap="none" normalizeH="0" dirty="0" smtClean="0">
                <a:ln>
                  <a:noFill/>
                </a:ln>
                <a:solidFill>
                  <a:srgbClr val="0070C0"/>
                </a:solidFill>
                <a:effectLst/>
                <a:latin typeface="Constantia" pitchFamily="18" charset="0"/>
                <a:cs typeface="Arial" pitchFamily="34" charset="0"/>
              </a:rPr>
              <a:t>Simplified</a:t>
            </a:r>
          </a:p>
          <a:p>
            <a:pPr marL="366713" lvl="1" indent="0" algn="l" rtl="0" eaLnBrk="1" hangingPunct="1">
              <a:lnSpc>
                <a:spcPct val="150000"/>
              </a:lnSpc>
              <a:spcBef>
                <a:spcPct val="0"/>
              </a:spcBef>
              <a:buClr>
                <a:srgbClr val="0070C0"/>
              </a:buClr>
              <a:buSzTx/>
            </a:pPr>
            <a:r>
              <a:rPr lang="en-GB" sz="1800" baseline="0" dirty="0" smtClean="0">
                <a:solidFill>
                  <a:srgbClr val="0070C0"/>
                </a:solidFill>
                <a:latin typeface="Constantia" pitchFamily="18" charset="0"/>
                <a:cs typeface="Arial" pitchFamily="34" charset="0"/>
              </a:rPr>
              <a:t>Inflections</a:t>
            </a:r>
          </a:p>
          <a:p>
            <a:pPr marL="366713" lvl="1" indent="0" algn="l" rtl="0" eaLnBrk="1" hangingPunct="1">
              <a:lnSpc>
                <a:spcPct val="150000"/>
              </a:lnSpc>
              <a:spcBef>
                <a:spcPct val="0"/>
              </a:spcBef>
              <a:buClr>
                <a:srgbClr val="0070C0"/>
              </a:buClr>
              <a:buSzTx/>
            </a:pPr>
            <a:r>
              <a:rPr kumimoji="0" lang="en-GB" sz="1800" b="0" i="0" u="none" strike="noStrike" cap="none" normalizeH="0" dirty="0" smtClean="0">
                <a:ln>
                  <a:noFill/>
                </a:ln>
                <a:solidFill>
                  <a:srgbClr val="0070C0"/>
                </a:solidFill>
                <a:effectLst/>
                <a:latin typeface="Constantia" pitchFamily="18" charset="0"/>
                <a:cs typeface="Arial" pitchFamily="34" charset="0"/>
              </a:rPr>
              <a:t>Vocabulary</a:t>
            </a:r>
          </a:p>
          <a:p>
            <a:pPr marL="366713" lvl="1" indent="0" algn="l" rtl="0" eaLnBrk="1" hangingPunct="1">
              <a:lnSpc>
                <a:spcPct val="150000"/>
              </a:lnSpc>
              <a:spcBef>
                <a:spcPct val="0"/>
              </a:spcBef>
              <a:buClr>
                <a:srgbClr val="0070C0"/>
              </a:buClr>
              <a:buSzTx/>
            </a:pPr>
            <a:r>
              <a:rPr lang="en-GB" sz="1800" baseline="0" dirty="0" smtClean="0">
                <a:solidFill>
                  <a:srgbClr val="0070C0"/>
                </a:solidFill>
                <a:latin typeface="Constantia" pitchFamily="18" charset="0"/>
                <a:cs typeface="Arial" pitchFamily="34" charset="0"/>
              </a:rPr>
              <a:t>Baby words</a:t>
            </a:r>
          </a:p>
          <a:p>
            <a:pPr marL="0" indent="0" algn="l" rtl="0" eaLnBrk="1" hangingPunct="1">
              <a:lnSpc>
                <a:spcPct val="150000"/>
              </a:lnSpc>
              <a:spcBef>
                <a:spcPct val="0"/>
              </a:spcBef>
              <a:buClr>
                <a:srgbClr val="0070C0"/>
              </a:buClr>
              <a:buSzTx/>
            </a:pPr>
            <a:r>
              <a:rPr lang="en-GB" sz="2000" dirty="0" smtClean="0">
                <a:solidFill>
                  <a:srgbClr val="0070C0"/>
                </a:solidFill>
                <a:latin typeface="Constantia" pitchFamily="18" charset="0"/>
                <a:cs typeface="Arial" pitchFamily="34" charset="0"/>
              </a:rPr>
              <a:t>Clearly segmented</a:t>
            </a:r>
            <a:endParaRPr lang="en-GB" sz="2000" baseline="0" dirty="0" smtClean="0">
              <a:solidFill>
                <a:srgbClr val="0070C0"/>
              </a:solidFill>
              <a:latin typeface="Constantia" pitchFamily="18" charset="0"/>
              <a:cs typeface="Arial" pitchFamily="34" charset="0"/>
            </a:endParaRPr>
          </a:p>
          <a:p>
            <a:pPr marL="366713" lvl="1" indent="0" algn="l" rtl="0" eaLnBrk="1" hangingPunct="1">
              <a:lnSpc>
                <a:spcPct val="150000"/>
              </a:lnSpc>
              <a:spcBef>
                <a:spcPct val="0"/>
              </a:spcBef>
              <a:buClr>
                <a:srgbClr val="0070C0"/>
              </a:buClr>
              <a:buSzTx/>
            </a:pPr>
            <a:endParaRPr kumimoji="0" lang="en-GB" sz="1800" b="0" i="0" u="none" strike="noStrike" cap="none" normalizeH="0" dirty="0" smtClean="0">
              <a:ln>
                <a:noFill/>
              </a:ln>
              <a:solidFill>
                <a:srgbClr val="0070C0"/>
              </a:solidFill>
              <a:effectLst/>
              <a:latin typeface="Constantia" pitchFamily="18" charset="0"/>
              <a:cs typeface="Arial" pitchFamily="34" charset="0"/>
            </a:endParaRPr>
          </a:p>
          <a:p>
            <a:pPr marL="366713" lvl="1" indent="0" algn="l" rtl="0" eaLnBrk="1" hangingPunct="1">
              <a:lnSpc>
                <a:spcPct val="150000"/>
              </a:lnSpc>
              <a:spcBef>
                <a:spcPct val="0"/>
              </a:spcBef>
              <a:buClr>
                <a:srgbClr val="0070C0"/>
              </a:buClr>
              <a:buSzTx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Constantia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5613" y="977900"/>
            <a:ext cx="8229600" cy="650875"/>
          </a:xfrm>
        </p:spPr>
        <p:txBody>
          <a:bodyPr/>
          <a:lstStyle/>
          <a:p>
            <a:pPr rtl="0" eaLnBrk="1" hangingPunct="1"/>
            <a: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  <a:t/>
            </a:r>
            <a:br>
              <a:rPr lang="en-GB" sz="2400" b="1" dirty="0" smtClean="0">
                <a:solidFill>
                  <a:srgbClr val="FF0000"/>
                </a:solidFill>
                <a:cs typeface="Traditional Arabic" pitchFamily="18" charset="-78"/>
              </a:rPr>
            </a:br>
            <a:endParaRPr lang="ar-SA" sz="2400" b="1" dirty="0" smtClean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288114-09F4-48EC-9137-58081127256E}" type="slidenum">
              <a:rPr lang="ar-SA"/>
              <a:pPr>
                <a:defRPr/>
              </a:pPr>
              <a:t>20</a:t>
            </a:fld>
            <a:endParaRPr lang="ar-S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74963" y="6453188"/>
            <a:ext cx="3352800" cy="268287"/>
          </a:xfrm>
        </p:spPr>
        <p:txBody>
          <a:bodyPr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Prepared by: Laila al-Hasan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6150" name="Picture 5" descr="http://wikimapia.org/p/00/01/13/33/39_bi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6165850"/>
            <a:ext cx="7191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4"/>
          <p:cNvSpPr txBox="1">
            <a:spLocks/>
          </p:cNvSpPr>
          <p:nvPr/>
        </p:nvSpPr>
        <p:spPr bwMode="auto">
          <a:xfrm>
            <a:off x="714348" y="1071546"/>
            <a:ext cx="77724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 </a:t>
            </a:r>
            <a: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  <a:t/>
            </a:r>
            <a:br>
              <a:rPr lang="en-GB" sz="2400" b="1" dirty="0">
                <a:solidFill>
                  <a:srgbClr val="FF0000"/>
                </a:solidFill>
                <a:ea typeface="+mj-ea"/>
                <a:cs typeface="Traditional Arabic" pitchFamily="18" charset="-78"/>
              </a:rPr>
            </a:b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Innateness</a:t>
            </a:r>
          </a:p>
          <a:p>
            <a:pPr algn="ctr">
              <a:defRPr/>
            </a:pPr>
            <a:endParaRPr lang="en-GB" sz="2400" b="1" dirty="0" smtClean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  <a:p>
            <a:pPr algn="ctr">
              <a:defRPr/>
            </a:pPr>
            <a:r>
              <a:rPr lang="en-GB" sz="2400" b="1" dirty="0" smtClean="0">
                <a:solidFill>
                  <a:srgbClr val="FF0000"/>
                </a:solidFill>
                <a:ea typeface="+mj-ea"/>
                <a:cs typeface="Traditional Arabic" pitchFamily="18" charset="-78"/>
              </a:rPr>
              <a:t> </a:t>
            </a:r>
            <a:endParaRPr lang="en-GB" sz="2400" b="1" dirty="0">
              <a:solidFill>
                <a:srgbClr val="FF0000"/>
              </a:solidFill>
              <a:ea typeface="+mj-ea"/>
              <a:cs typeface="Traditional Arabic" pitchFamily="18" charset="-78"/>
            </a:endParaRPr>
          </a:p>
        </p:txBody>
      </p:sp>
      <p:sp>
        <p:nvSpPr>
          <p:cNvPr id="11266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785787" y="1500174"/>
            <a:ext cx="7572428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l" rtl="0" eaLnBrk="1" hangingPunct="1">
              <a:lnSpc>
                <a:spcPct val="150000"/>
              </a:lnSpc>
              <a:spcBef>
                <a:spcPct val="0"/>
              </a:spcBef>
              <a:buClr>
                <a:srgbClr val="FF0000"/>
              </a:buClr>
              <a:buSzTx/>
            </a:pPr>
            <a:r>
              <a:rPr kumimoji="0" lang="en-GB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onstantia" pitchFamily="18" charset="0"/>
                <a:cs typeface="Arial" pitchFamily="34" charset="0"/>
              </a:rPr>
              <a:t>  Nature vs. Nurture debate</a:t>
            </a:r>
          </a:p>
          <a:p>
            <a:pPr marL="457200" indent="-457200" algn="l" rtl="0" eaLnBrk="1" hangingPunct="1">
              <a:lnSpc>
                <a:spcPct val="150000"/>
              </a:lnSpc>
              <a:spcBef>
                <a:spcPct val="0"/>
              </a:spcBef>
              <a:buClr>
                <a:srgbClr val="0070C0"/>
              </a:buClr>
              <a:buSzTx/>
            </a:pPr>
            <a:r>
              <a:rPr lang="en-GB" sz="2000" dirty="0" smtClean="0">
                <a:solidFill>
                  <a:srgbClr val="0070C0"/>
                </a:solidFill>
                <a:latin typeface="Constantia" pitchFamily="18" charset="0"/>
                <a:cs typeface="Arial" pitchFamily="34" charset="0"/>
              </a:rPr>
              <a:t>Language capacity is present from birth</a:t>
            </a:r>
          </a:p>
          <a:p>
            <a:pPr marL="457200" indent="-457200" algn="l" rtl="0" eaLnBrk="1" hangingPunct="1">
              <a:lnSpc>
                <a:spcPct val="150000"/>
              </a:lnSpc>
              <a:spcBef>
                <a:spcPct val="0"/>
              </a:spcBef>
              <a:buClr>
                <a:srgbClr val="0070C0"/>
              </a:buClr>
              <a:buSzTx/>
            </a:pPr>
            <a:r>
              <a:rPr kumimoji="0" lang="en-GB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onstantia" pitchFamily="18" charset="0"/>
                <a:cs typeface="Arial" pitchFamily="34" charset="0"/>
              </a:rPr>
              <a:t>Special- purpose</a:t>
            </a:r>
            <a:r>
              <a:rPr kumimoji="0" lang="en-GB" sz="2000" b="0" i="0" u="none" strike="noStrike" cap="none" normalizeH="0" dirty="0" smtClean="0">
                <a:ln>
                  <a:noFill/>
                </a:ln>
                <a:solidFill>
                  <a:srgbClr val="0070C0"/>
                </a:solidFill>
                <a:effectLst/>
                <a:latin typeface="Constantia" pitchFamily="18" charset="0"/>
                <a:cs typeface="Arial" pitchFamily="34" charset="0"/>
              </a:rPr>
              <a:t> language acquisition device &amp; Universal Grammar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7592</TotalTime>
  <Words>898</Words>
  <Application>Microsoft Office PowerPoint</Application>
  <PresentationFormat>On-screen Show (4:3)</PresentationFormat>
  <Paragraphs>208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Flow</vt:lpstr>
      <vt:lpstr>          Lecture 5 Language Acquisition</vt:lpstr>
      <vt:lpstr> </vt:lpstr>
      <vt:lpstr> </vt:lpstr>
      <vt:lpstr>  Central stages in language acquisition</vt:lpstr>
      <vt:lpstr> </vt:lpstr>
      <vt:lpstr>Slide 6</vt:lpstr>
      <vt:lpstr> </vt:lpstr>
      <vt:lpstr> </vt:lpstr>
      <vt:lpstr> </vt:lpstr>
      <vt:lpstr> </vt:lpstr>
      <vt:lpstr> </vt:lpstr>
      <vt:lpstr> Syntactic development </vt:lpstr>
      <vt:lpstr> </vt:lpstr>
      <vt:lpstr> </vt:lpstr>
      <vt:lpstr> </vt:lpstr>
      <vt:lpstr> </vt:lpstr>
      <vt:lpstr> </vt:lpstr>
      <vt:lpstr> </vt:lpstr>
      <vt:lpstr> </vt:lpstr>
      <vt:lpstr>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laila alhasan</dc:creator>
  <cp:lastModifiedBy>acm</cp:lastModifiedBy>
  <cp:revision>360</cp:revision>
  <dcterms:created xsi:type="dcterms:W3CDTF">2011-10-20T17:03:17Z</dcterms:created>
  <dcterms:modified xsi:type="dcterms:W3CDTF">2013-07-01T17:16:39Z</dcterms:modified>
</cp:coreProperties>
</file>