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69" r:id="rId2"/>
    <p:sldId id="256" r:id="rId3"/>
    <p:sldId id="257" r:id="rId4"/>
    <p:sldId id="272" r:id="rId5"/>
    <p:sldId id="258" r:id="rId6"/>
    <p:sldId id="259" r:id="rId7"/>
    <p:sldId id="260" r:id="rId8"/>
    <p:sldId id="270" r:id="rId9"/>
    <p:sldId id="261" r:id="rId10"/>
    <p:sldId id="262" r:id="rId11"/>
    <p:sldId id="271" r:id="rId12"/>
    <p:sldId id="263" r:id="rId13"/>
    <p:sldId id="264" r:id="rId14"/>
    <p:sldId id="265" r:id="rId15"/>
    <p:sldId id="266" r:id="rId16"/>
    <p:sldId id="267" r:id="rId17"/>
    <p:sldId id="268" r:id="rId18"/>
    <p:sldId id="274" r:id="rId19"/>
    <p:sldId id="273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النمط الفات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نمط فاتح 2 - تميي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الدرجة</a:t>
            </a:r>
            <a:r>
              <a:rPr lang="ar-SA" baseline="0"/>
              <a:t> العلمية للاساتذة باحدى الكليات</a:t>
            </a:r>
            <a:endParaRPr lang="ar-SA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الاساتذة</c:v>
                </c:pt>
              </c:strCache>
            </c:strRef>
          </c:tx>
          <c:cat>
            <c:strRef>
              <c:f>ورقة1!$A$2:$A$5</c:f>
              <c:strCache>
                <c:ptCount val="4"/>
                <c:pt idx="0">
                  <c:v>محاضر</c:v>
                </c:pt>
                <c:pt idx="1">
                  <c:v>استاذ مساعد</c:v>
                </c:pt>
                <c:pt idx="2">
                  <c:v>استاذ مشارك</c:v>
                </c:pt>
                <c:pt idx="3">
                  <c:v>استاذ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35</c:v>
                </c:pt>
                <c:pt idx="1">
                  <c:v>22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</c:ser>
        <c:axId val="57798016"/>
        <c:axId val="59069568"/>
      </c:barChart>
      <c:catAx>
        <c:axId val="57798016"/>
        <c:scaling>
          <c:orientation val="minMax"/>
        </c:scaling>
        <c:axPos val="b"/>
        <c:tickLblPos val="nextTo"/>
        <c:crossAx val="59069568"/>
        <c:crosses val="autoZero"/>
        <c:auto val="1"/>
        <c:lblAlgn val="ctr"/>
        <c:lblOffset val="100"/>
      </c:catAx>
      <c:valAx>
        <c:axId val="59069568"/>
        <c:scaling>
          <c:orientation val="minMax"/>
        </c:scaling>
        <c:axPos val="l"/>
        <c:numFmt formatCode="General" sourceLinked="1"/>
        <c:tickLblPos val="nextTo"/>
        <c:crossAx val="57798016"/>
        <c:crosses val="autoZero"/>
        <c:crossBetween val="between"/>
        <c:minorUnit val="1"/>
      </c:valAx>
    </c:plotArea>
    <c:legend>
      <c:legendPos val="l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الدرجة العلمية للاساتذة باحدى</a:t>
            </a:r>
            <a:r>
              <a:rPr lang="ar-SA" baseline="0"/>
              <a:t> الكليات</a:t>
            </a:r>
            <a:endParaRPr lang="ar-SA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الاساتذة</c:v>
                </c:pt>
              </c:strCache>
            </c:strRef>
          </c:tx>
          <c:marker>
            <c:symbol val="none"/>
          </c:marker>
          <c:cat>
            <c:strRef>
              <c:f>ورقة1!$A$2:$A$5</c:f>
              <c:strCache>
                <c:ptCount val="4"/>
                <c:pt idx="0">
                  <c:v>محاضر</c:v>
                </c:pt>
                <c:pt idx="1">
                  <c:v>استاذ مساعد</c:v>
                </c:pt>
                <c:pt idx="2">
                  <c:v>استاذ مشارك</c:v>
                </c:pt>
                <c:pt idx="3">
                  <c:v>استاذ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35</c:v>
                </c:pt>
                <c:pt idx="1">
                  <c:v>22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</c:ser>
        <c:marker val="1"/>
        <c:axId val="59095296"/>
        <c:axId val="59105280"/>
      </c:lineChart>
      <c:catAx>
        <c:axId val="59095296"/>
        <c:scaling>
          <c:orientation val="minMax"/>
        </c:scaling>
        <c:axPos val="b"/>
        <c:majorTickMark val="none"/>
        <c:tickLblPos val="nextTo"/>
        <c:crossAx val="59105280"/>
        <c:crosses val="autoZero"/>
        <c:auto val="1"/>
        <c:lblAlgn val="ctr"/>
        <c:lblOffset val="100"/>
      </c:catAx>
      <c:valAx>
        <c:axId val="59105280"/>
        <c:scaling>
          <c:orientation val="minMax"/>
        </c:scaling>
        <c:axPos val="l"/>
        <c:title>
          <c:layout/>
        </c:title>
        <c:numFmt formatCode="General" sourceLinked="1"/>
        <c:majorTickMark val="none"/>
        <c:tickLblPos val="nextTo"/>
        <c:crossAx val="5909529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الدرجة العلمية للاساتذة باحدى</a:t>
            </a:r>
            <a:r>
              <a:rPr lang="ar-SA" baseline="0"/>
              <a:t> الكليات</a:t>
            </a:r>
            <a:endParaRPr lang="ar-SA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الاساتذة</c:v>
                </c:pt>
              </c:strCache>
            </c:strRef>
          </c:tx>
          <c:marker>
            <c:symbol val="none"/>
          </c:marker>
          <c:cat>
            <c:strRef>
              <c:f>ورقة1!$A$2:$A$5</c:f>
              <c:strCache>
                <c:ptCount val="4"/>
                <c:pt idx="0">
                  <c:v>محاضر</c:v>
                </c:pt>
                <c:pt idx="1">
                  <c:v>استاذ مساعد</c:v>
                </c:pt>
                <c:pt idx="2">
                  <c:v>استاذ مشارك</c:v>
                </c:pt>
                <c:pt idx="3">
                  <c:v>استاذ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35</c:v>
                </c:pt>
                <c:pt idx="1">
                  <c:v>22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</c:ser>
        <c:marker val="1"/>
        <c:axId val="59842944"/>
        <c:axId val="59844480"/>
      </c:lineChart>
      <c:catAx>
        <c:axId val="59842944"/>
        <c:scaling>
          <c:orientation val="minMax"/>
        </c:scaling>
        <c:axPos val="b"/>
        <c:majorTickMark val="none"/>
        <c:tickLblPos val="nextTo"/>
        <c:crossAx val="59844480"/>
        <c:crosses val="autoZero"/>
        <c:auto val="1"/>
        <c:lblAlgn val="ctr"/>
        <c:lblOffset val="100"/>
      </c:catAx>
      <c:valAx>
        <c:axId val="59844480"/>
        <c:scaling>
          <c:orientation val="minMax"/>
        </c:scaling>
        <c:axPos val="l"/>
        <c:title>
          <c:layout/>
        </c:title>
        <c:numFmt formatCode="General" sourceLinked="1"/>
        <c:majorTickMark val="none"/>
        <c:tickLblPos val="nextTo"/>
        <c:crossAx val="5984294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title>
      <c:tx>
        <c:rich>
          <a:bodyPr/>
          <a:lstStyle/>
          <a:p>
            <a:pPr>
              <a:defRPr/>
            </a:pPr>
            <a:r>
              <a:rPr lang="ar-SA"/>
              <a:t>الدرجة العلمية للاساتذة باحدى</a:t>
            </a:r>
            <a:r>
              <a:rPr lang="ar-SA" baseline="0"/>
              <a:t> الكليات</a:t>
            </a:r>
            <a:endParaRPr lang="ar-SA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عدد الاساتذة</c:v>
                </c:pt>
              </c:strCache>
            </c:strRef>
          </c:tx>
          <c:cat>
            <c:strRef>
              <c:f>ورقة1!$A$2:$A$5</c:f>
              <c:strCache>
                <c:ptCount val="4"/>
                <c:pt idx="0">
                  <c:v>محاضر</c:v>
                </c:pt>
                <c:pt idx="1">
                  <c:v>استاذ مساعد</c:v>
                </c:pt>
                <c:pt idx="2">
                  <c:v>استاذ مشارك</c:v>
                </c:pt>
                <c:pt idx="3">
                  <c:v>استاذ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35</c:v>
                </c:pt>
                <c:pt idx="1">
                  <c:v>22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28/03/34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200" y="1196753"/>
            <a:ext cx="8458200" cy="2675160"/>
          </a:xfrm>
        </p:spPr>
        <p:txBody>
          <a:bodyPr/>
          <a:lstStyle/>
          <a:p>
            <a:pPr algn="ctr"/>
            <a:r>
              <a:rPr lang="ar-SA" dirty="0" smtClean="0"/>
              <a:t>جامعة </a:t>
            </a:r>
            <a:r>
              <a:rPr lang="ar-SA" dirty="0" err="1" smtClean="0"/>
              <a:t>الدمام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كلية الاداب</a:t>
            </a:r>
            <a:br>
              <a:rPr lang="ar-SA" dirty="0" smtClean="0"/>
            </a:br>
            <a:r>
              <a:rPr lang="ar-SA" dirty="0" smtClean="0"/>
              <a:t>مبادئ الاحصاء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8147248" cy="1752600"/>
          </a:xfrm>
        </p:spPr>
        <p:txBody>
          <a:bodyPr/>
          <a:lstStyle/>
          <a:p>
            <a:pPr algn="ctr"/>
            <a:r>
              <a:rPr lang="ar-SA" sz="3600" dirty="0" smtClean="0"/>
              <a:t>اعداد</a:t>
            </a:r>
          </a:p>
          <a:p>
            <a:pPr algn="ctr"/>
            <a:r>
              <a:rPr lang="ar-SA" sz="3600" dirty="0" err="1" smtClean="0"/>
              <a:t>م.</a:t>
            </a:r>
            <a:r>
              <a:rPr lang="ar-SA" sz="3600" dirty="0" smtClean="0"/>
              <a:t> أمل حسن محمد ياسين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31640" y="980728"/>
            <a:ext cx="7406640" cy="1472184"/>
          </a:xfrm>
        </p:spPr>
        <p:txBody>
          <a:bodyPr/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الفصل الاول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23728" y="3573016"/>
            <a:ext cx="5904656" cy="1752600"/>
          </a:xfrm>
        </p:spPr>
        <p:txBody>
          <a:bodyPr>
            <a:normAutofit/>
          </a:bodyPr>
          <a:lstStyle/>
          <a:p>
            <a:pPr algn="ctr"/>
            <a:r>
              <a:rPr lang="ar-SA" sz="3600" dirty="0" smtClean="0"/>
              <a:t>عرض البيانات الاحصائية ووصفها</a:t>
            </a:r>
            <a:endParaRPr lang="ar-SA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dirty="0" smtClean="0"/>
              <a:t>تعريف علم </a:t>
            </a:r>
            <a:r>
              <a:rPr lang="ar-SA" dirty="0" err="1" smtClean="0"/>
              <a:t>الاحصاء: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هو العلم الذي يبحث في جمع البيانات وتنظيمها وعرضها وتحليلها واستقراء النتائج واتخاذ القرارات بناءاً عليها.</a:t>
            </a:r>
          </a:p>
          <a:p>
            <a:pPr algn="just"/>
            <a:r>
              <a:rPr lang="ar-SA" dirty="0" smtClean="0"/>
              <a:t>ينقسم علم الاحصاء الى </a:t>
            </a:r>
            <a:r>
              <a:rPr lang="ar-SA" dirty="0" err="1" smtClean="0"/>
              <a:t>قسمين:</a:t>
            </a:r>
            <a:endParaRPr lang="ar-SA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الاحصاء الوصفي: يهتم بجمع وتنظيم وعرض البيانات.</a:t>
            </a:r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الاحصاء الاستقرائي: يبحث في تحليل البيانات واستقراء النتائج واتخاذ القرارات.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هنالك ست طرق اساسية لعرض البيانات الاحصائية </a:t>
            </a:r>
            <a:r>
              <a:rPr lang="ar-SA" dirty="0" err="1" smtClean="0"/>
              <a:t>وهي: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1/ طريقة الجداول</a:t>
            </a:r>
          </a:p>
          <a:p>
            <a:pPr>
              <a:buNone/>
            </a:pPr>
            <a:r>
              <a:rPr lang="ar-SA" dirty="0" smtClean="0"/>
              <a:t>2/ طريقة المستطيلات او الاعمدة</a:t>
            </a:r>
          </a:p>
          <a:p>
            <a:pPr>
              <a:buNone/>
            </a:pPr>
            <a:r>
              <a:rPr lang="ar-SA" dirty="0" smtClean="0"/>
              <a:t>3/ طريقة الخط المنكسر</a:t>
            </a:r>
          </a:p>
          <a:p>
            <a:pPr>
              <a:buNone/>
            </a:pPr>
            <a:r>
              <a:rPr lang="ar-SA" dirty="0" smtClean="0"/>
              <a:t>4/ طريقة الخط المنحنى</a:t>
            </a:r>
          </a:p>
          <a:p>
            <a:pPr>
              <a:buNone/>
            </a:pPr>
            <a:r>
              <a:rPr lang="ar-SA" dirty="0" smtClean="0"/>
              <a:t>5/ طريقة الدائرة </a:t>
            </a:r>
          </a:p>
          <a:p>
            <a:pPr>
              <a:buNone/>
            </a:pPr>
            <a:r>
              <a:rPr lang="ar-SA" dirty="0" smtClean="0"/>
              <a:t>6/ الطريقة التصويرية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ar-SA" dirty="0" smtClean="0"/>
              <a:t>طريقة الجداول: وهي عبارة عن وضع البيانات في جداول وكثيراً </a:t>
            </a:r>
            <a:r>
              <a:rPr lang="ar-SA" dirty="0" err="1" smtClean="0"/>
              <a:t>ماتستعمل</a:t>
            </a:r>
            <a:r>
              <a:rPr lang="ar-SA" dirty="0" smtClean="0"/>
              <a:t> في عرض تغير ظاهرة مع الزمن او مع </a:t>
            </a:r>
            <a:r>
              <a:rPr lang="ar-SA" dirty="0" err="1" smtClean="0"/>
              <a:t>المسميات (كالبلدان </a:t>
            </a:r>
            <a:r>
              <a:rPr lang="ar-SA" dirty="0" smtClean="0"/>
              <a:t>، </a:t>
            </a:r>
            <a:r>
              <a:rPr lang="ar-SA" dirty="0" err="1" smtClean="0"/>
              <a:t>الجامعات </a:t>
            </a:r>
            <a:r>
              <a:rPr lang="ar-SA" dirty="0" smtClean="0"/>
              <a:t>، </a:t>
            </a:r>
            <a:r>
              <a:rPr lang="ar-SA" dirty="0" err="1" smtClean="0"/>
              <a:t>الكليات </a:t>
            </a:r>
            <a:r>
              <a:rPr lang="ar-SA" dirty="0" smtClean="0"/>
              <a:t>، </a:t>
            </a:r>
            <a:r>
              <a:rPr lang="ar-SA" dirty="0" err="1" smtClean="0"/>
              <a:t>الاقسام ....</a:t>
            </a:r>
            <a:r>
              <a:rPr lang="ar-SA" dirty="0" smtClean="0"/>
              <a:t> الخ</a:t>
            </a:r>
            <a:r>
              <a:rPr lang="ar-SA" dirty="0" err="1" smtClean="0"/>
              <a:t>)</a:t>
            </a:r>
            <a:endParaRPr lang="ar-SA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algn="just"/>
            <a:r>
              <a:rPr lang="ar-SA" dirty="0" smtClean="0"/>
              <a:t>يجب ان يحتوي الجدول </a:t>
            </a:r>
            <a:r>
              <a:rPr lang="ar-SA" dirty="0" err="1" smtClean="0"/>
              <a:t>على:</a:t>
            </a:r>
            <a:endParaRPr lang="ar-SA" dirty="0" smtClean="0"/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عنوان الجدول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الوحدات المستعملة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مذكرات المصادر التي اخذت منها البيانات</a:t>
            </a:r>
          </a:p>
          <a:p>
            <a:pPr marL="624078" indent="-514350" algn="just">
              <a:buFont typeface="+mj-cs"/>
              <a:buAutoNum type="arabic1Minus"/>
            </a:pPr>
            <a:r>
              <a:rPr lang="ar-SA" dirty="0" smtClean="0"/>
              <a:t>مذكرات تفسيرية تفسر القيم الشاذة ان وجدت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البيانات التالية تبين المستوى التعليمي </a:t>
            </a:r>
            <a:r>
              <a:rPr lang="ar-SA" dirty="0" err="1" smtClean="0"/>
              <a:t>لاباء</a:t>
            </a:r>
            <a:r>
              <a:rPr lang="ar-SA" dirty="0" smtClean="0"/>
              <a:t> 20 اسرة </a:t>
            </a:r>
            <a:r>
              <a:rPr lang="ar-SA" dirty="0" err="1" smtClean="0"/>
              <a:t>سعودية: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ثانوي </a:t>
            </a:r>
            <a:r>
              <a:rPr lang="ar-SA" dirty="0" smtClean="0"/>
              <a:t>، </a:t>
            </a:r>
            <a:r>
              <a:rPr lang="ar-SA" dirty="0" err="1" smtClean="0"/>
              <a:t>ابتدائي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ابتدائي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</a:t>
            </a:r>
            <a:r>
              <a:rPr lang="ar-SA" dirty="0" err="1" smtClean="0"/>
              <a:t>ثانوي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جامعي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</a:t>
            </a:r>
            <a:r>
              <a:rPr lang="ar-SA" dirty="0" err="1" smtClean="0"/>
              <a:t>أمي </a:t>
            </a:r>
            <a:r>
              <a:rPr lang="ar-SA" dirty="0" smtClean="0"/>
              <a:t>، فوق </a:t>
            </a:r>
            <a:r>
              <a:rPr lang="ar-SA" dirty="0" err="1" smtClean="0"/>
              <a:t>الجامعي </a:t>
            </a:r>
            <a:r>
              <a:rPr lang="ar-SA" dirty="0" smtClean="0"/>
              <a:t>، </a:t>
            </a:r>
            <a:r>
              <a:rPr lang="ar-SA" dirty="0" err="1" smtClean="0"/>
              <a:t>اعدادي </a:t>
            </a:r>
            <a:r>
              <a:rPr lang="ar-SA" dirty="0" smtClean="0"/>
              <a:t>، أمي</a:t>
            </a:r>
          </a:p>
          <a:p>
            <a:pPr algn="just">
              <a:buNone/>
            </a:pPr>
            <a:r>
              <a:rPr lang="ar-SA" dirty="0" smtClean="0"/>
              <a:t>المطلوب: كوني جدول يعرض هذه </a:t>
            </a:r>
            <a:r>
              <a:rPr lang="ar-SA" dirty="0" err="1" smtClean="0"/>
              <a:t>البيانات .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3200" dirty="0" smtClean="0"/>
              <a:t>جدول يوضح المستوى التعليمي </a:t>
            </a:r>
            <a:r>
              <a:rPr lang="ar-SA" sz="3200" dirty="0" err="1" smtClean="0"/>
              <a:t>لاباء</a:t>
            </a:r>
            <a:r>
              <a:rPr lang="ar-SA" sz="3200" dirty="0" smtClean="0"/>
              <a:t> 20 اسرة </a:t>
            </a:r>
            <a:r>
              <a:rPr lang="ar-SA" sz="3200" dirty="0" err="1" smtClean="0"/>
              <a:t>سعودية:</a:t>
            </a:r>
            <a:endParaRPr lang="ar-SA" sz="3200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331640" y="2060848"/>
          <a:ext cx="749935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749675"/>
                <a:gridCol w="374967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المستوى التعليمي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عدد الاباء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امي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ابتدائي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اعدادي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ثانوي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جامعي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فوق الجامعي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20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2.</a:t>
            </a:r>
            <a:r>
              <a:rPr lang="ar-SA" dirty="0" smtClean="0"/>
              <a:t> طريقة المستطيلات او </a:t>
            </a:r>
            <a:r>
              <a:rPr lang="ar-SA" dirty="0" err="1" smtClean="0"/>
              <a:t>الاعمدة: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   تستعمل هذه الطريقة للمقارنة بين قيم الظواهر حسب الزمن او المسميات.</a:t>
            </a:r>
          </a:p>
          <a:p>
            <a:pPr algn="just">
              <a:buNone/>
            </a:pPr>
            <a:r>
              <a:rPr lang="ar-SA" dirty="0" smtClean="0"/>
              <a:t>       تتلخص هذه الطريقة برسم محورين متعامدين على المحور الافقي الزمن او المسمى ورسم المستطيلات بحيث يكون ارتفاع كل مستطيل ممثلاً لقيمة الظاهرة باستعمال مقياس رسم </a:t>
            </a:r>
            <a:r>
              <a:rPr lang="ar-SA" dirty="0" err="1" smtClean="0"/>
              <a:t>مناسب.</a:t>
            </a:r>
            <a:r>
              <a:rPr lang="ar-SA" dirty="0" smtClean="0"/>
              <a:t> يجب مراعاة كتابة عنوان </a:t>
            </a:r>
            <a:r>
              <a:rPr lang="ar-SA" dirty="0" err="1" smtClean="0"/>
              <a:t>الشكل </a:t>
            </a:r>
            <a:r>
              <a:rPr lang="ar-SA" dirty="0" smtClean="0"/>
              <a:t>، الوحدات المستعملة ومذكرات المصادر التي اخذت منها البيانات.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الجدول الاتي يبين توزيع الاساتذة في كلية ما حسب الدرجة </a:t>
            </a:r>
            <a:r>
              <a:rPr lang="ar-SA" dirty="0" err="1" smtClean="0"/>
              <a:t>العملية: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just"/>
            <a:r>
              <a:rPr lang="ar-SA" dirty="0" smtClean="0"/>
              <a:t>المطلوب: عرض البيانات اعلاه بطريقة المستطيلات او الاعمدة</a:t>
            </a:r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547664" y="3068960"/>
          <a:ext cx="6096000" cy="7416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49782"/>
                <a:gridCol w="888618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الدرجة العلمية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محاضر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 مساعد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 مشارك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استاذ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عدد</a:t>
                      </a:r>
                      <a:r>
                        <a:rPr lang="ar-SA" b="1" baseline="0" dirty="0" smtClean="0"/>
                        <a:t> الاساتذة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3.</a:t>
            </a:r>
            <a:r>
              <a:rPr lang="ar-SA" dirty="0" smtClean="0"/>
              <a:t> طريقة الخط </a:t>
            </a:r>
            <a:r>
              <a:rPr lang="ar-SA" dirty="0" err="1" smtClean="0"/>
              <a:t>المنكسر: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تستعمل هذه الطريقة لعرض تغير ظاهرة او عدة ظواهر مع الزمن او المسميات.</a:t>
            </a:r>
          </a:p>
          <a:p>
            <a:pPr algn="just">
              <a:buNone/>
            </a:pPr>
            <a:r>
              <a:rPr lang="ar-SA" dirty="0" smtClean="0"/>
              <a:t>    تتلخص هذه الطريقة برسم محورين متعامدين على المحور الافقي الزمن او المسميات ثم تحديد النقاط </a:t>
            </a:r>
            <a:r>
              <a:rPr lang="ar-SA" dirty="0" err="1" smtClean="0"/>
              <a:t>وايصال</a:t>
            </a:r>
            <a:r>
              <a:rPr lang="ar-SA" dirty="0" smtClean="0"/>
              <a:t> هذه النقاط بالمسطرة باستعمال مقياس رسم مناسب.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مثال(2) السابق المطلوب: عرض البيانات بطريقة الخط المنكسر</a:t>
            </a:r>
          </a:p>
          <a:p>
            <a:endParaRPr lang="ar-SA" dirty="0"/>
          </a:p>
        </p:txBody>
      </p:sp>
      <p:graphicFrame>
        <p:nvGraphicFramePr>
          <p:cNvPr id="4" name="مخطط 3"/>
          <p:cNvGraphicFramePr/>
          <p:nvPr/>
        </p:nvGraphicFramePr>
        <p:xfrm>
          <a:off x="1763688" y="2708920"/>
          <a:ext cx="626469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4.</a:t>
            </a:r>
            <a:r>
              <a:rPr lang="ar-SA" dirty="0" smtClean="0"/>
              <a:t> طريقة الخط </a:t>
            </a:r>
            <a:r>
              <a:rPr lang="ar-SA" dirty="0" err="1" smtClean="0"/>
              <a:t>المنحنى: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تستعمل هذه الطريقة عندما تتغير الظاهرة على فترات زمنية قصيرة وكثيرة.</a:t>
            </a:r>
          </a:p>
          <a:p>
            <a:pPr algn="just">
              <a:buNone/>
            </a:pPr>
            <a:r>
              <a:rPr lang="ar-SA" dirty="0" smtClean="0"/>
              <a:t>     تماثل هذه الطريقة طريقة الخط المنكسر ونحصل عليها بتمهيد الخط المنكسر ليصبح على شكل منحنى بدون </a:t>
            </a:r>
            <a:r>
              <a:rPr lang="ar-SA" dirty="0" err="1" smtClean="0"/>
              <a:t>زوايا.</a:t>
            </a:r>
            <a:r>
              <a:rPr lang="ar-SA" dirty="0" smtClean="0"/>
              <a:t> 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مثال(2) المطلوب: عرض البيانات بطريقة الخط المنحنى</a:t>
            </a:r>
          </a:p>
          <a:p>
            <a:endParaRPr lang="ar-SA" dirty="0"/>
          </a:p>
        </p:txBody>
      </p:sp>
      <p:graphicFrame>
        <p:nvGraphicFramePr>
          <p:cNvPr id="4" name="مخطط 3"/>
          <p:cNvGraphicFramePr/>
          <p:nvPr/>
        </p:nvGraphicFramePr>
        <p:xfrm>
          <a:off x="1547664" y="2564904"/>
          <a:ext cx="612068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SA" dirty="0" err="1" smtClean="0"/>
              <a:t>5.</a:t>
            </a:r>
            <a:r>
              <a:rPr lang="ar-SA" dirty="0" smtClean="0"/>
              <a:t> طريقة </a:t>
            </a:r>
            <a:r>
              <a:rPr lang="ar-SA" dirty="0" err="1" smtClean="0"/>
              <a:t>الدائرة 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تتلخص هذه الطريقة بتقسيم الظاهرة الكلية الى اجزاء بحيث ان المجموع الكلي للظاهرة يساوي مساحة الدائرة 360 درجة ثم يتم تحويل كل جزء الى قطاع من الدائرة.</a:t>
            </a:r>
          </a:p>
          <a:p>
            <a:pPr>
              <a:buNone/>
            </a:pPr>
            <a:r>
              <a:rPr lang="ar-SA" dirty="0" smtClean="0"/>
              <a:t>   زاوية </a:t>
            </a:r>
            <a:r>
              <a:rPr lang="ar-SA" dirty="0" err="1" smtClean="0"/>
              <a:t>القطاع </a:t>
            </a:r>
            <a:r>
              <a:rPr lang="ar-SA" dirty="0" smtClean="0"/>
              <a:t>=   </a:t>
            </a:r>
            <a:r>
              <a:rPr lang="ar-SA" u="sng" dirty="0" err="1" smtClean="0"/>
              <a:t>العدد</a:t>
            </a:r>
            <a:r>
              <a:rPr lang="ar-SA" dirty="0" err="1" smtClean="0"/>
              <a:t>          </a:t>
            </a:r>
            <a:r>
              <a:rPr lang="ar-SA" dirty="0" smtClean="0"/>
              <a:t>* 360</a:t>
            </a:r>
          </a:p>
          <a:p>
            <a:pPr>
              <a:buNone/>
            </a:pPr>
            <a:r>
              <a:rPr lang="ar-SA" dirty="0" smtClean="0"/>
              <a:t>                    المجموع الكلي   </a:t>
            </a:r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مثال(2) </a:t>
            </a:r>
            <a:r>
              <a:rPr lang="ar-SA" dirty="0" err="1" smtClean="0"/>
              <a:t>المطلوب </a:t>
            </a:r>
            <a:r>
              <a:rPr lang="ar-SA" dirty="0" smtClean="0"/>
              <a:t>: عرض البيانات بطريقة الدائرة </a:t>
            </a:r>
          </a:p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زاوية القطاع=      </a:t>
            </a:r>
            <a:r>
              <a:rPr lang="ar-SA" dirty="0" err="1" smtClean="0"/>
              <a:t>العدد         </a:t>
            </a:r>
            <a:r>
              <a:rPr lang="ar-SA" dirty="0" err="1" smtClean="0"/>
              <a:t>×</a:t>
            </a:r>
            <a:r>
              <a:rPr lang="en-US" dirty="0" smtClean="0"/>
              <a:t>360  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 المجموع الكلي</a:t>
            </a:r>
          </a:p>
          <a:p>
            <a:pPr>
              <a:buNone/>
            </a:pPr>
            <a:r>
              <a:rPr lang="ar-SA" dirty="0" err="1" smtClean="0"/>
              <a:t>محاضر=</a:t>
            </a:r>
            <a:r>
              <a:rPr lang="ar-SA" dirty="0" smtClean="0"/>
              <a:t> </a:t>
            </a:r>
            <a:r>
              <a:rPr lang="en-US" u="sng" dirty="0" smtClean="0"/>
              <a:t>35</a:t>
            </a:r>
            <a:r>
              <a:rPr lang="ar-SA" dirty="0" smtClean="0"/>
              <a:t> </a:t>
            </a:r>
            <a:r>
              <a:rPr lang="ar-SA" dirty="0" smtClean="0"/>
              <a:t> </a:t>
            </a:r>
            <a:r>
              <a:rPr lang="ar-SA" dirty="0" err="1" smtClean="0"/>
              <a:t>×</a:t>
            </a:r>
            <a:r>
              <a:rPr lang="ar-SA" dirty="0" smtClean="0"/>
              <a:t> </a:t>
            </a:r>
            <a:r>
              <a:rPr lang="en-US" dirty="0" smtClean="0"/>
              <a:t>360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157.5</a:t>
            </a:r>
            <a:endParaRPr lang="en-US" dirty="0" smtClean="0"/>
          </a:p>
          <a:p>
            <a:pPr>
              <a:buNone/>
            </a:pPr>
            <a:r>
              <a:rPr lang="ar-SA" dirty="0" smtClean="0"/>
              <a:t>            </a:t>
            </a:r>
            <a:r>
              <a:rPr lang="en-US" dirty="0" smtClean="0"/>
              <a:t>80</a:t>
            </a:r>
            <a:r>
              <a:rPr lang="ar-SA" dirty="0" smtClean="0"/>
              <a:t>  </a:t>
            </a:r>
          </a:p>
          <a:p>
            <a:pPr>
              <a:buNone/>
            </a:pPr>
            <a:r>
              <a:rPr lang="ar-SA" dirty="0" smtClean="0"/>
              <a:t>استاذ </a:t>
            </a:r>
            <a:r>
              <a:rPr lang="ar-SA" dirty="0" err="1" smtClean="0"/>
              <a:t>مساعد =</a:t>
            </a:r>
            <a:r>
              <a:rPr lang="ar-SA" dirty="0" smtClean="0"/>
              <a:t> </a:t>
            </a:r>
            <a:r>
              <a:rPr lang="en-US" u="sng" dirty="0" smtClean="0"/>
              <a:t>22</a:t>
            </a:r>
            <a:r>
              <a:rPr lang="ar-SA" dirty="0" smtClean="0"/>
              <a:t>  </a:t>
            </a:r>
            <a:r>
              <a:rPr lang="ar-SA" dirty="0" err="1" smtClean="0"/>
              <a:t>×</a:t>
            </a:r>
            <a:r>
              <a:rPr lang="ar-SA" dirty="0" smtClean="0"/>
              <a:t> </a:t>
            </a:r>
            <a:r>
              <a:rPr lang="en-US" dirty="0" smtClean="0"/>
              <a:t>360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99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 </a:t>
            </a:r>
            <a:r>
              <a:rPr lang="en-US" dirty="0" smtClean="0"/>
              <a:t>80</a:t>
            </a:r>
            <a:r>
              <a:rPr lang="ar-SA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/>
          </a:p>
        </p:txBody>
      </p:sp>
      <p:cxnSp>
        <p:nvCxnSpPr>
          <p:cNvPr id="8" name="رابط مستقيم 7"/>
          <p:cNvCxnSpPr/>
          <p:nvPr/>
        </p:nvCxnSpPr>
        <p:spPr>
          <a:xfrm flipH="1">
            <a:off x="4860032" y="3068960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عرض البيانات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استاذ </a:t>
            </a:r>
            <a:r>
              <a:rPr lang="ar-SA" dirty="0" err="1" smtClean="0"/>
              <a:t>مشارك =</a:t>
            </a:r>
            <a:r>
              <a:rPr lang="ar-SA" dirty="0" smtClean="0"/>
              <a:t> </a:t>
            </a:r>
            <a:r>
              <a:rPr lang="en-US" u="sng" dirty="0" smtClean="0"/>
              <a:t>14</a:t>
            </a:r>
            <a:r>
              <a:rPr lang="ar-SA" dirty="0" smtClean="0"/>
              <a:t>  </a:t>
            </a:r>
            <a:r>
              <a:rPr lang="ar-SA" dirty="0" err="1" smtClean="0"/>
              <a:t>×</a:t>
            </a:r>
            <a:r>
              <a:rPr lang="ar-SA" dirty="0" smtClean="0"/>
              <a:t> </a:t>
            </a:r>
            <a:r>
              <a:rPr lang="en-US" dirty="0" smtClean="0"/>
              <a:t>360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63</a:t>
            </a:r>
            <a:endParaRPr lang="ar-SA" dirty="0" smtClean="0"/>
          </a:p>
          <a:p>
            <a:pPr>
              <a:buNone/>
            </a:pPr>
            <a:r>
              <a:rPr lang="en-US" dirty="0" smtClean="0"/>
              <a:t>80                   </a:t>
            </a:r>
            <a:endParaRPr lang="ar-SA" dirty="0" smtClean="0"/>
          </a:p>
          <a:p>
            <a:pPr>
              <a:buNone/>
            </a:pPr>
            <a:r>
              <a:rPr lang="ar-SA" dirty="0" err="1" smtClean="0"/>
              <a:t>استاذ =</a:t>
            </a:r>
            <a:r>
              <a:rPr lang="ar-SA" u="sng" dirty="0" smtClean="0"/>
              <a:t> </a:t>
            </a:r>
            <a:r>
              <a:rPr lang="en-US" u="sng" dirty="0" smtClean="0"/>
              <a:t>9</a:t>
            </a:r>
            <a:r>
              <a:rPr lang="ar-SA" u="sng" dirty="0" smtClean="0"/>
              <a:t> </a:t>
            </a:r>
            <a:r>
              <a:rPr lang="ar-SA" dirty="0" smtClean="0"/>
              <a:t>   </a:t>
            </a:r>
            <a:r>
              <a:rPr lang="ar-SA" dirty="0" err="1" smtClean="0"/>
              <a:t>×</a:t>
            </a:r>
            <a:r>
              <a:rPr lang="ar-SA" dirty="0" smtClean="0"/>
              <a:t> </a:t>
            </a:r>
            <a:r>
              <a:rPr lang="en-US" dirty="0" smtClean="0"/>
              <a:t>360 </a:t>
            </a:r>
            <a:r>
              <a:rPr lang="ar-SA" dirty="0" smtClean="0"/>
              <a:t> </a:t>
            </a:r>
            <a:r>
              <a:rPr lang="ar-SA" dirty="0" err="1" smtClean="0"/>
              <a:t>=</a:t>
            </a:r>
            <a:r>
              <a:rPr lang="ar-SA" dirty="0" smtClean="0"/>
              <a:t> </a:t>
            </a:r>
            <a:r>
              <a:rPr lang="en-US" dirty="0" smtClean="0"/>
              <a:t>40.5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en-US" dirty="0" smtClean="0"/>
              <a:t>80         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mtClean="0"/>
              <a:t>طرق عرض البيانات</a:t>
            </a:r>
            <a:endParaRPr lang="ar-SA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304</TotalTime>
  <Words>607</Words>
  <Application>Microsoft Office PowerPoint</Application>
  <PresentationFormat>عرض على الشاشة (3:4)‏</PresentationFormat>
  <Paragraphs>108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انقلاب</vt:lpstr>
      <vt:lpstr>جامعة الدمام كلية الاداب مبادئ الاحصاء</vt:lpstr>
      <vt:lpstr> الفصل الاول</vt:lpstr>
      <vt:lpstr>تعريف علم الاحصاء:</vt:lpstr>
      <vt:lpstr>طرق عرض البيانات</vt:lpstr>
      <vt:lpstr>طرق عرض البيانات</vt:lpstr>
      <vt:lpstr>طرق عرض البيانات</vt:lpstr>
      <vt:lpstr>مثال(1):</vt:lpstr>
      <vt:lpstr>جدول يوضح المستوى التعليمي لاباء 20 اسرة سعودية:</vt:lpstr>
      <vt:lpstr>طرق عرض البيانات</vt:lpstr>
      <vt:lpstr>مثال(2):</vt:lpstr>
      <vt:lpstr>طرق عرض البيانات</vt:lpstr>
      <vt:lpstr>طرق عرض البيانات</vt:lpstr>
      <vt:lpstr>مثال(3):</vt:lpstr>
      <vt:lpstr>طرق عرض البيانات</vt:lpstr>
      <vt:lpstr>مثال(4):</vt:lpstr>
      <vt:lpstr>طرق عرض البيانات</vt:lpstr>
      <vt:lpstr>مثال(5):</vt:lpstr>
      <vt:lpstr>طرق عرض البيانات</vt:lpstr>
      <vt:lpstr>طرق عرض البيانات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الفصل الاول</dc:title>
  <dc:creator>ArAM</dc:creator>
  <cp:lastModifiedBy>ArAM</cp:lastModifiedBy>
  <cp:revision>41</cp:revision>
  <dcterms:created xsi:type="dcterms:W3CDTF">2012-10-24T13:45:08Z</dcterms:created>
  <dcterms:modified xsi:type="dcterms:W3CDTF">2013-02-08T11:24:44Z</dcterms:modified>
</cp:coreProperties>
</file>