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9" r:id="rId3"/>
    <p:sldId id="262" r:id="rId4"/>
    <p:sldId id="265" r:id="rId5"/>
    <p:sldId id="263" r:id="rId6"/>
    <p:sldId id="258" r:id="rId7"/>
    <p:sldId id="266" r:id="rId8"/>
    <p:sldId id="264" r:id="rId9"/>
    <p:sldId id="260" r:id="rId10"/>
    <p:sldId id="269" r:id="rId11"/>
    <p:sldId id="261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AM\Documents\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AM\Documents\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AM\Documents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autoTitleDeleted val="1"/>
    <c:plotArea>
      <c:layout>
        <c:manualLayout>
          <c:layoutTarget val="inner"/>
          <c:xMode val="edge"/>
          <c:yMode val="edge"/>
          <c:x val="5.2710968283917956E-2"/>
          <c:y val="2.9100529100529099E-2"/>
          <c:w val="0.92866075059838527"/>
          <c:h val="0.86365954255718069"/>
        </c:manualLayout>
      </c:layout>
      <c:barChart>
        <c:barDir val="col"/>
        <c:grouping val="clustered"/>
        <c:ser>
          <c:idx val="0"/>
          <c:order val="0"/>
          <c:tx>
            <c:strRef>
              <c:f>ورقة1!$C$1</c:f>
              <c:strCache>
                <c:ptCount val="1"/>
                <c:pt idx="0">
                  <c:v>التكرار </c:v>
                </c:pt>
              </c:strCache>
            </c:strRef>
          </c:tx>
          <c:spPr>
            <a:ln>
              <a:gradFill>
                <a:gsLst>
                  <a:gs pos="0">
                    <a:srgbClr val="C00000"/>
                  </a:gs>
                  <a:gs pos="50000">
                    <a:srgbClr val="3891A7">
                      <a:tint val="44500"/>
                      <a:satMod val="160000"/>
                    </a:srgbClr>
                  </a:gs>
                  <a:gs pos="100000">
                    <a:srgbClr val="3891A7">
                      <a:tint val="23500"/>
                      <a:satMod val="160000"/>
                    </a:srgbClr>
                  </a:gs>
                </a:gsLst>
                <a:lin ang="5400000" scaled="0"/>
              </a:gradFill>
            </a:ln>
          </c:spPr>
          <c:cat>
            <c:numRef>
              <c:f>ورقة1!$B$2:$B$8</c:f>
              <c:numCache>
                <c:formatCode>General</c:formatCode>
                <c:ptCount val="7"/>
                <c:pt idx="0">
                  <c:v>41.5</c:v>
                </c:pt>
                <c:pt idx="1">
                  <c:v>49.5</c:v>
                </c:pt>
                <c:pt idx="2">
                  <c:v>57.5</c:v>
                </c:pt>
                <c:pt idx="3">
                  <c:v>65.5</c:v>
                </c:pt>
                <c:pt idx="4">
                  <c:v>73.5</c:v>
                </c:pt>
                <c:pt idx="5">
                  <c:v>81.5</c:v>
                </c:pt>
                <c:pt idx="6">
                  <c:v>89.5</c:v>
                </c:pt>
              </c:numCache>
            </c:numRef>
          </c:cat>
          <c:val>
            <c:numRef>
              <c:f>ورقة1!$C$2:$C$8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15</c:v>
                </c:pt>
                <c:pt idx="4">
                  <c:v>27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</c:ser>
        <c:gapWidth val="0"/>
        <c:axId val="60318464"/>
        <c:axId val="60320384"/>
      </c:barChart>
      <c:catAx>
        <c:axId val="603184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/>
                  <a:t>الحدود الفعلية للفئات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0320384"/>
        <c:crosses val="autoZero"/>
        <c:auto val="1"/>
        <c:lblAlgn val="ctr"/>
        <c:lblOffset val="100"/>
      </c:catAx>
      <c:valAx>
        <c:axId val="6032038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ar-SA"/>
                  <a:t>التكرار</a:t>
                </a:r>
              </a:p>
            </c:rich>
          </c:tx>
          <c:layout/>
        </c:title>
        <c:numFmt formatCode="General" sourceLinked="1"/>
        <c:tickLblPos val="nextTo"/>
        <c:crossAx val="6031846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SA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ورقة1!$D$1</c:f>
              <c:strCache>
                <c:ptCount val="1"/>
                <c:pt idx="0">
                  <c:v>التكرار </c:v>
                </c:pt>
              </c:strCache>
            </c:strRef>
          </c:tx>
          <c:marker>
            <c:symbol val="none"/>
          </c:marker>
          <c:cat>
            <c:numRef>
              <c:f>ورقة1!$C$2:$C$8</c:f>
              <c:numCache>
                <c:formatCode>General</c:formatCode>
                <c:ptCount val="7"/>
                <c:pt idx="0">
                  <c:v>45.5</c:v>
                </c:pt>
                <c:pt idx="1">
                  <c:v>53.5</c:v>
                </c:pt>
                <c:pt idx="2">
                  <c:v>61.5</c:v>
                </c:pt>
                <c:pt idx="3">
                  <c:v>69.5</c:v>
                </c:pt>
                <c:pt idx="4">
                  <c:v>77.5</c:v>
                </c:pt>
                <c:pt idx="5">
                  <c:v>85.5</c:v>
                </c:pt>
                <c:pt idx="6">
                  <c:v>93.5</c:v>
                </c:pt>
              </c:numCache>
            </c:numRef>
          </c:cat>
          <c:val>
            <c:numRef>
              <c:f>ورقة1!$D$2:$D$8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15</c:v>
                </c:pt>
                <c:pt idx="4">
                  <c:v>27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</c:ser>
        <c:hiLowLines/>
        <c:marker val="1"/>
        <c:axId val="59226752"/>
        <c:axId val="59237120"/>
      </c:lineChart>
      <c:catAx>
        <c:axId val="592267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مراكز الفئات</a:t>
                </a:r>
                <a:endParaRPr lang="ar-SA" dirty="0"/>
              </a:p>
            </c:rich>
          </c:tx>
          <c:layout/>
        </c:title>
        <c:numFmt formatCode="General" sourceLinked="1"/>
        <c:majorTickMark val="none"/>
        <c:tickLblPos val="nextTo"/>
        <c:crossAx val="59237120"/>
        <c:crosses val="autoZero"/>
        <c:auto val="1"/>
        <c:lblAlgn val="ctr"/>
        <c:lblOffset val="100"/>
      </c:catAx>
      <c:valAx>
        <c:axId val="5923712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التكرار</a:t>
                </a:r>
                <a:endParaRPr lang="ar-SA" dirty="0"/>
              </a:p>
            </c:rich>
          </c:tx>
          <c:layout/>
        </c:title>
        <c:numFmt formatCode="General" sourceLinked="1"/>
        <c:tickLblPos val="nextTo"/>
        <c:crossAx val="5922675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autoTitleDeleted val="1"/>
    <c:plotArea>
      <c:layout/>
      <c:lineChart>
        <c:grouping val="standard"/>
        <c:ser>
          <c:idx val="0"/>
          <c:order val="0"/>
          <c:tx>
            <c:strRef>
              <c:f>ورقة1!$D$1</c:f>
              <c:strCache>
                <c:ptCount val="1"/>
                <c:pt idx="0">
                  <c:v>التكرار </c:v>
                </c:pt>
              </c:strCache>
            </c:strRef>
          </c:tx>
          <c:marker>
            <c:symbol val="none"/>
          </c:marker>
          <c:cat>
            <c:numRef>
              <c:f>ورقة1!$C$2:$C$8</c:f>
              <c:numCache>
                <c:formatCode>General</c:formatCode>
                <c:ptCount val="7"/>
                <c:pt idx="0">
                  <c:v>45.5</c:v>
                </c:pt>
                <c:pt idx="1">
                  <c:v>53.5</c:v>
                </c:pt>
                <c:pt idx="2">
                  <c:v>61.5</c:v>
                </c:pt>
                <c:pt idx="3">
                  <c:v>69.5</c:v>
                </c:pt>
                <c:pt idx="4">
                  <c:v>77.5</c:v>
                </c:pt>
                <c:pt idx="5">
                  <c:v>85.5</c:v>
                </c:pt>
                <c:pt idx="6">
                  <c:v>93.5</c:v>
                </c:pt>
              </c:numCache>
            </c:numRef>
          </c:cat>
          <c:val>
            <c:numRef>
              <c:f>ورقة1!$D$2:$D$8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15</c:v>
                </c:pt>
                <c:pt idx="4">
                  <c:v>27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</c:ser>
        <c:hiLowLines/>
        <c:marker val="1"/>
        <c:axId val="60432768"/>
        <c:axId val="60435072"/>
      </c:lineChart>
      <c:catAx>
        <c:axId val="604327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مراكز الفئات</a:t>
                </a:r>
                <a:endParaRPr lang="ar-SA" dirty="0"/>
              </a:p>
            </c:rich>
          </c:tx>
          <c:layout/>
        </c:title>
        <c:numFmt formatCode="General" sourceLinked="1"/>
        <c:majorTickMark val="none"/>
        <c:tickLblPos val="nextTo"/>
        <c:crossAx val="60435072"/>
        <c:crosses val="autoZero"/>
        <c:auto val="1"/>
        <c:lblAlgn val="ctr"/>
        <c:lblOffset val="100"/>
      </c:catAx>
      <c:valAx>
        <c:axId val="6043507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ar-SA" dirty="0" smtClean="0"/>
                  <a:t>التكرار</a:t>
                </a:r>
                <a:endParaRPr lang="ar-SA" dirty="0"/>
              </a:p>
            </c:rich>
          </c:tx>
          <c:layout/>
        </c:title>
        <c:numFmt formatCode="General" sourceLinked="1"/>
        <c:tickLblPos val="nextTo"/>
        <c:crossAx val="6043276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10/04/34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ع سهم إلى الأسفل 4"/>
          <p:cNvSpPr/>
          <p:nvPr/>
        </p:nvSpPr>
        <p:spPr>
          <a:xfrm>
            <a:off x="1331640" y="2060848"/>
            <a:ext cx="7272808" cy="22322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2060848"/>
            <a:ext cx="7406640" cy="1368152"/>
          </a:xfrm>
        </p:spPr>
        <p:txBody>
          <a:bodyPr/>
          <a:lstStyle/>
          <a:p>
            <a:pPr algn="ctr"/>
            <a:r>
              <a:rPr lang="ar-SA" dirty="0" smtClean="0"/>
              <a:t>تمثيل التوزيعات التكرارية بيانياً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933056"/>
            <a:ext cx="7406640" cy="1656184"/>
          </a:xfrm>
        </p:spPr>
        <p:txBody>
          <a:bodyPr>
            <a:normAutofit lnSpcReduction="10000"/>
          </a:bodyPr>
          <a:lstStyle/>
          <a:p>
            <a:pPr algn="ctr"/>
            <a:endParaRPr lang="ar-SA" sz="3200" dirty="0" smtClean="0"/>
          </a:p>
          <a:p>
            <a:pPr algn="ctr"/>
            <a:r>
              <a:rPr lang="ar-SA" sz="3200" dirty="0" smtClean="0"/>
              <a:t>   اعداد</a:t>
            </a:r>
          </a:p>
          <a:p>
            <a:pPr algn="ctr"/>
            <a:r>
              <a:rPr lang="ar-SA" sz="3200" dirty="0" smtClean="0"/>
              <a:t> </a:t>
            </a:r>
            <a:r>
              <a:rPr lang="ar-SA" sz="3200" dirty="0" err="1" smtClean="0"/>
              <a:t>م.</a:t>
            </a:r>
            <a:r>
              <a:rPr lang="ar-SA" sz="3200" dirty="0" smtClean="0"/>
              <a:t> امل حسن محمد ياسين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تمثيل التوزيعات التكرارية بيانياً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ar-SA" dirty="0" smtClean="0"/>
          </a:p>
          <a:p>
            <a:pPr algn="just"/>
            <a:r>
              <a:rPr lang="ar-SA" dirty="0" smtClean="0"/>
              <a:t>هنالك ثلاث طرق لتمثيل التوزيعات التكرارية </a:t>
            </a:r>
            <a:r>
              <a:rPr lang="ar-SA" dirty="0" err="1" smtClean="0"/>
              <a:t>بيانياً:</a:t>
            </a: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المدرج التكراري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المضلع التكراري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المنحنى التكراري</a:t>
            </a:r>
          </a:p>
          <a:p>
            <a:pPr marL="596646" indent="-514350" algn="just">
              <a:buNone/>
            </a:pPr>
            <a:r>
              <a:rPr lang="ar-SA" dirty="0" smtClean="0"/>
              <a:t>       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بيضاوية 4"/>
          <p:cNvSpPr/>
          <p:nvPr/>
        </p:nvSpPr>
        <p:spPr>
          <a:xfrm>
            <a:off x="7020272" y="4149080"/>
            <a:ext cx="1944216" cy="7200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نجمة ذات 5 نقاط 3"/>
          <p:cNvSpPr/>
          <p:nvPr/>
        </p:nvSpPr>
        <p:spPr>
          <a:xfrm>
            <a:off x="6444208" y="1124744"/>
            <a:ext cx="2699792" cy="10081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اولاً: المدرج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marL="596646" indent="-514350" algn="just"/>
            <a:r>
              <a:rPr lang="ar-SA" dirty="0" err="1" smtClean="0"/>
              <a:t>تعريفه: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  هو عبارة عن تمثيل كل فئة من فئات التوزيع التكراري بمستطيل قاعدته الحدود الفعلية للفئات وارتفاعه التكرار المقابل.</a:t>
            </a:r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مثال(6</a:t>
            </a:r>
            <a:r>
              <a:rPr lang="ar-SA" dirty="0" err="1" smtClean="0"/>
              <a:t>):</a:t>
            </a:r>
            <a:endParaRPr lang="ar-SA" dirty="0" smtClean="0"/>
          </a:p>
          <a:p>
            <a:pPr marL="596646" indent="-514350" algn="just">
              <a:buNone/>
            </a:pP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       ارسمي المدرج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r>
              <a:rPr lang="ar-SA" dirty="0" smtClean="0"/>
              <a:t>(محاضرة التوزيع التكراري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جدول التوزيع التكراري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707904" y="1916832"/>
          <a:ext cx="2719332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72848"/>
                <a:gridCol w="946484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الحدود الفعلية للفئة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41.5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_ 49.5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49.5 </a:t>
                      </a:r>
                      <a:r>
                        <a:rPr lang="ar-SA" dirty="0" smtClean="0"/>
                        <a:t>_ 57.5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57.5 </a:t>
                      </a:r>
                      <a:r>
                        <a:rPr lang="ar-SA" dirty="0" smtClean="0"/>
                        <a:t>_ 65.5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65.5 </a:t>
                      </a:r>
                      <a:r>
                        <a:rPr lang="ar-SA" dirty="0" smtClean="0"/>
                        <a:t>_ 73.5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73.5 </a:t>
                      </a:r>
                      <a:r>
                        <a:rPr lang="ar-SA" dirty="0" smtClean="0"/>
                        <a:t>_ 81.5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81.5 </a:t>
                      </a:r>
                      <a:r>
                        <a:rPr lang="ar-SA" dirty="0" smtClean="0"/>
                        <a:t>_ 89.5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err="1" smtClean="0"/>
                        <a:t>89.5 </a:t>
                      </a:r>
                      <a:r>
                        <a:rPr lang="ar-SA" dirty="0" smtClean="0"/>
                        <a:t>_ 97.5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المدرج التكراري</a:t>
            </a:r>
            <a:endParaRPr lang="ar-SA" dirty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وسيلة شرح مع سهم إلى اليسار 4"/>
          <p:cNvSpPr/>
          <p:nvPr/>
        </p:nvSpPr>
        <p:spPr>
          <a:xfrm>
            <a:off x="7020272" y="5085184"/>
            <a:ext cx="1872208" cy="72008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انفجار 1 3"/>
          <p:cNvSpPr/>
          <p:nvPr/>
        </p:nvSpPr>
        <p:spPr>
          <a:xfrm>
            <a:off x="7380312" y="1196752"/>
            <a:ext cx="1763688" cy="108012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ثانياً: المضلع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err="1" smtClean="0"/>
              <a:t>تعريفه: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هو عبارة عن مضلع مغلق نحصل عليه من نقاط تنصيف اضلاع المستطيلات العلوية للمدرج التكراري ثم ايصال هذه النقاط بخطوط مستقيمة </a:t>
            </a:r>
            <a:r>
              <a:rPr lang="ar-SA" dirty="0" err="1" smtClean="0"/>
              <a:t>منكسرة </a:t>
            </a:r>
            <a:r>
              <a:rPr lang="ar-SA" dirty="0" smtClean="0"/>
              <a:t>(باستخدام المسطرة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او هو توصيل النقاط ذات </a:t>
            </a:r>
            <a:r>
              <a:rPr lang="ar-SA" dirty="0" err="1" smtClean="0"/>
              <a:t>الاحداثيات </a:t>
            </a:r>
            <a:r>
              <a:rPr lang="ar-SA" dirty="0" smtClean="0"/>
              <a:t>(مركز </a:t>
            </a:r>
            <a:r>
              <a:rPr lang="ar-SA" dirty="0" err="1" smtClean="0"/>
              <a:t>الفئة </a:t>
            </a:r>
            <a:r>
              <a:rPr lang="ar-SA" dirty="0" smtClean="0"/>
              <a:t>، التكرار) مع بعضها بخطوط مستقيمة.</a:t>
            </a:r>
          </a:p>
          <a:p>
            <a:pPr algn="just">
              <a:buNone/>
            </a:pPr>
            <a:r>
              <a:rPr lang="ar-SA" dirty="0" smtClean="0"/>
              <a:t>مثال(7):        ارسمي المضلع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من جدول التوزيع التكراري(</a:t>
            </a:r>
            <a:r>
              <a:rPr lang="ar-SA" dirty="0" err="1" smtClean="0"/>
              <a:t>مثال2)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707904" y="2060848"/>
          <a:ext cx="2710658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74816"/>
                <a:gridCol w="103584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مركز الفئة </a:t>
                      </a:r>
                      <a:r>
                        <a:rPr lang="en-US" b="1" dirty="0" smtClean="0"/>
                        <a:t>xi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45.5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61.5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69.5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77.5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85.5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93.5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المضلع التكراري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رابط مستقيم 5"/>
          <p:cNvCxnSpPr/>
          <p:nvPr/>
        </p:nvCxnSpPr>
        <p:spPr>
          <a:xfrm>
            <a:off x="7596336" y="4581128"/>
            <a:ext cx="36004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2339752" y="551723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انفجار 2 3"/>
          <p:cNvSpPr/>
          <p:nvPr/>
        </p:nvSpPr>
        <p:spPr>
          <a:xfrm>
            <a:off x="7524328" y="1268760"/>
            <a:ext cx="1619672" cy="100811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وسيلة شرح خطية 1 4"/>
          <p:cNvSpPr/>
          <p:nvPr/>
        </p:nvSpPr>
        <p:spPr>
          <a:xfrm>
            <a:off x="7524328" y="3068960"/>
            <a:ext cx="1440160" cy="576064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7452320" y="5013176"/>
            <a:ext cx="1512168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75656" y="1412776"/>
            <a:ext cx="7498080" cy="4800600"/>
          </a:xfrm>
        </p:spPr>
        <p:txBody>
          <a:bodyPr/>
          <a:lstStyle/>
          <a:p>
            <a:pPr algn="just">
              <a:buNone/>
            </a:pPr>
            <a:r>
              <a:rPr lang="ar-SA" dirty="0" err="1" smtClean="0"/>
              <a:t>تعريفه: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هو عبارة عن تمهيد المضلع التكراري باليد بدلاً من الخطوط المنكسرة.</a:t>
            </a:r>
          </a:p>
          <a:p>
            <a:pPr algn="just">
              <a:buNone/>
            </a:pPr>
            <a:r>
              <a:rPr lang="ar-SA" dirty="0" smtClean="0"/>
              <a:t>ملحوظة:    يمكن </a:t>
            </a:r>
            <a:r>
              <a:rPr lang="ar-SA" dirty="0" smtClean="0"/>
              <a:t>استعمال الطرق الثلاث السابقة لتمثيل التوزيع </a:t>
            </a:r>
            <a:r>
              <a:rPr lang="ar-SA" dirty="0" err="1" smtClean="0"/>
              <a:t>التكراي</a:t>
            </a:r>
            <a:r>
              <a:rPr lang="ar-SA" dirty="0" smtClean="0"/>
              <a:t> المتجمع بيانياً ولكن اكثر هذه الطرق استعمالاً هو المضلع التكراري المتجمع والمنحنى التكراري المتجمع.</a:t>
            </a:r>
          </a:p>
          <a:p>
            <a:pPr algn="just">
              <a:buNone/>
            </a:pPr>
            <a:r>
              <a:rPr lang="ar-SA" dirty="0" smtClean="0"/>
              <a:t>مثال(8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   ارسمي المنحنى التكراري </a:t>
            </a:r>
            <a:r>
              <a:rPr lang="ar-SA" dirty="0" err="1" smtClean="0"/>
              <a:t>للمثال </a:t>
            </a:r>
            <a:r>
              <a:rPr lang="ar-SA" dirty="0" smtClean="0"/>
              <a:t>(2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ثالثاً: المنحنى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المنحنى التكراري</a:t>
            </a:r>
            <a:endParaRPr lang="ar-SA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r-SA" dirty="0" smtClean="0"/>
              <a:t>     يمكن التعرف على شكل التوزيع التكراري من </a:t>
            </a:r>
            <a:r>
              <a:rPr lang="ar-SA" dirty="0" err="1" smtClean="0"/>
              <a:t>مضلعه</a:t>
            </a:r>
            <a:r>
              <a:rPr lang="ar-SA" dirty="0" smtClean="0"/>
              <a:t> او مدرجه </a:t>
            </a:r>
            <a:r>
              <a:rPr lang="ar-SA" dirty="0" err="1" smtClean="0"/>
              <a:t>التكراري: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1/ التمييز في الشكل بين التوزيعات المتماثلة والتوزيعات غير المتماثلة</a:t>
            </a:r>
            <a:r>
              <a:rPr lang="ar-SA" dirty="0" smtClean="0"/>
              <a:t>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r>
              <a:rPr lang="ar-SA" dirty="0" smtClean="0"/>
              <a:t> </a:t>
            </a:r>
            <a:r>
              <a:rPr lang="ar-SA" dirty="0" smtClean="0"/>
              <a:t>    </a:t>
            </a:r>
            <a:r>
              <a:rPr lang="ar-SA" sz="1800" b="1" dirty="0" smtClean="0"/>
              <a:t>متماثل</a:t>
            </a:r>
            <a:r>
              <a:rPr lang="ar-SA" sz="1800" dirty="0" smtClean="0"/>
              <a:t>               </a:t>
            </a:r>
            <a:r>
              <a:rPr lang="ar-SA" sz="1900" dirty="0" err="1" smtClean="0"/>
              <a:t>غيرمتماثل</a:t>
            </a:r>
            <a:r>
              <a:rPr lang="ar-SA" sz="1900" dirty="0" smtClean="0"/>
              <a:t>(موجب الالتواء)                 </a:t>
            </a:r>
            <a:r>
              <a:rPr lang="ar-SA" sz="1800" b="1" dirty="0" smtClean="0"/>
              <a:t>غير متماثل(سالب الالتواء</a:t>
            </a:r>
            <a:r>
              <a:rPr lang="ar-SA" sz="1800" b="1" dirty="0" err="1" smtClean="0"/>
              <a:t>)</a:t>
            </a:r>
            <a:endParaRPr lang="ar-SA" b="1" dirty="0" smtClean="0"/>
          </a:p>
          <a:p>
            <a:pPr algn="just">
              <a:buNone/>
            </a:pPr>
            <a:endParaRPr lang="ar-SA" dirty="0"/>
          </a:p>
        </p:txBody>
      </p:sp>
      <p:cxnSp>
        <p:nvCxnSpPr>
          <p:cNvPr id="9" name="رابط كسهم مستقيم 8"/>
          <p:cNvCxnSpPr/>
          <p:nvPr/>
        </p:nvCxnSpPr>
        <p:spPr>
          <a:xfrm flipV="1">
            <a:off x="7164288" y="3789040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7164288" y="508518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شكل حر 21"/>
          <p:cNvSpPr/>
          <p:nvPr/>
        </p:nvSpPr>
        <p:spPr>
          <a:xfrm>
            <a:off x="7301753" y="3830171"/>
            <a:ext cx="1021976" cy="1174376"/>
          </a:xfrm>
          <a:custGeom>
            <a:avLst/>
            <a:gdLst>
              <a:gd name="connsiteX0" fmla="*/ 0 w 1021976"/>
              <a:gd name="connsiteY0" fmla="*/ 997323 h 1174376"/>
              <a:gd name="connsiteX1" fmla="*/ 268941 w 1021976"/>
              <a:gd name="connsiteY1" fmla="*/ 997323 h 1174376"/>
              <a:gd name="connsiteX2" fmla="*/ 537882 w 1021976"/>
              <a:gd name="connsiteY2" fmla="*/ 2241 h 1174376"/>
              <a:gd name="connsiteX3" fmla="*/ 779929 w 1021976"/>
              <a:gd name="connsiteY3" fmla="*/ 1010770 h 1174376"/>
              <a:gd name="connsiteX4" fmla="*/ 1021976 w 1021976"/>
              <a:gd name="connsiteY4" fmla="*/ 983876 h 11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976" h="1174376">
                <a:moveTo>
                  <a:pt x="0" y="997323"/>
                </a:moveTo>
                <a:cubicBezTo>
                  <a:pt x="89647" y="1080246"/>
                  <a:pt x="179294" y="1163170"/>
                  <a:pt x="268941" y="997323"/>
                </a:cubicBezTo>
                <a:cubicBezTo>
                  <a:pt x="358588" y="831476"/>
                  <a:pt x="452717" y="0"/>
                  <a:pt x="537882" y="2241"/>
                </a:cubicBezTo>
                <a:cubicBezTo>
                  <a:pt x="623047" y="4482"/>
                  <a:pt x="699247" y="847164"/>
                  <a:pt x="779929" y="1010770"/>
                </a:cubicBezTo>
                <a:cubicBezTo>
                  <a:pt x="860611" y="1174376"/>
                  <a:pt x="941293" y="1079126"/>
                  <a:pt x="1021976" y="98387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4" name="رابط كسهم مستقيم 23"/>
          <p:cNvCxnSpPr/>
          <p:nvPr/>
        </p:nvCxnSpPr>
        <p:spPr>
          <a:xfrm flipV="1">
            <a:off x="4860032" y="3645024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/>
          <p:nvPr/>
        </p:nvCxnSpPr>
        <p:spPr>
          <a:xfrm>
            <a:off x="4860032" y="4941168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شكل حر 27"/>
          <p:cNvSpPr/>
          <p:nvPr/>
        </p:nvSpPr>
        <p:spPr>
          <a:xfrm>
            <a:off x="5069541" y="3556748"/>
            <a:ext cx="1506071" cy="1441075"/>
          </a:xfrm>
          <a:custGeom>
            <a:avLst/>
            <a:gdLst>
              <a:gd name="connsiteX0" fmla="*/ 0 w 1506071"/>
              <a:gd name="connsiteY0" fmla="*/ 1230405 h 1441075"/>
              <a:gd name="connsiteX1" fmla="*/ 268941 w 1506071"/>
              <a:gd name="connsiteY1" fmla="*/ 1203511 h 1441075"/>
              <a:gd name="connsiteX2" fmla="*/ 403412 w 1506071"/>
              <a:gd name="connsiteY2" fmla="*/ 6723 h 1441075"/>
              <a:gd name="connsiteX3" fmla="*/ 779930 w 1506071"/>
              <a:gd name="connsiteY3" fmla="*/ 1243852 h 1441075"/>
              <a:gd name="connsiteX4" fmla="*/ 1506071 w 1506071"/>
              <a:gd name="connsiteY4" fmla="*/ 1190064 h 144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71" h="1441075">
                <a:moveTo>
                  <a:pt x="0" y="1230405"/>
                </a:moveTo>
                <a:cubicBezTo>
                  <a:pt x="100853" y="1318931"/>
                  <a:pt x="201706" y="1407458"/>
                  <a:pt x="268941" y="1203511"/>
                </a:cubicBezTo>
                <a:cubicBezTo>
                  <a:pt x="336176" y="999564"/>
                  <a:pt x="318247" y="0"/>
                  <a:pt x="403412" y="6723"/>
                </a:cubicBezTo>
                <a:cubicBezTo>
                  <a:pt x="488577" y="13446"/>
                  <a:pt x="596154" y="1046629"/>
                  <a:pt x="779930" y="1243852"/>
                </a:cubicBezTo>
                <a:cubicBezTo>
                  <a:pt x="963706" y="1441075"/>
                  <a:pt x="1380565" y="1199029"/>
                  <a:pt x="1506071" y="119006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0" name="رابط كسهم مستقيم 29"/>
          <p:cNvCxnSpPr/>
          <p:nvPr/>
        </p:nvCxnSpPr>
        <p:spPr>
          <a:xfrm flipV="1">
            <a:off x="1691680" y="357301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>
            <a:off x="1691680" y="4797152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شكل حر 33"/>
          <p:cNvSpPr/>
          <p:nvPr/>
        </p:nvSpPr>
        <p:spPr>
          <a:xfrm>
            <a:off x="1835696" y="3356992"/>
            <a:ext cx="1546412" cy="1416424"/>
          </a:xfrm>
          <a:custGeom>
            <a:avLst/>
            <a:gdLst>
              <a:gd name="connsiteX0" fmla="*/ 0 w 1546412"/>
              <a:gd name="connsiteY0" fmla="*/ 1167653 h 1416424"/>
              <a:gd name="connsiteX1" fmla="*/ 793377 w 1546412"/>
              <a:gd name="connsiteY1" fmla="*/ 1167653 h 1416424"/>
              <a:gd name="connsiteX2" fmla="*/ 860612 w 1546412"/>
              <a:gd name="connsiteY2" fmla="*/ 11206 h 1416424"/>
              <a:gd name="connsiteX3" fmla="*/ 1344706 w 1546412"/>
              <a:gd name="connsiteY3" fmla="*/ 1234889 h 1416424"/>
              <a:gd name="connsiteX4" fmla="*/ 1546412 w 1546412"/>
              <a:gd name="connsiteY4" fmla="*/ 1100418 h 141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6412" h="1416424">
                <a:moveTo>
                  <a:pt x="0" y="1167653"/>
                </a:moveTo>
                <a:cubicBezTo>
                  <a:pt x="324971" y="1264023"/>
                  <a:pt x="649942" y="1360394"/>
                  <a:pt x="793377" y="1167653"/>
                </a:cubicBezTo>
                <a:cubicBezTo>
                  <a:pt x="936812" y="974912"/>
                  <a:pt x="768724" y="0"/>
                  <a:pt x="860612" y="11206"/>
                </a:cubicBezTo>
                <a:cubicBezTo>
                  <a:pt x="952500" y="22412"/>
                  <a:pt x="1230406" y="1053354"/>
                  <a:pt x="1344706" y="1234889"/>
                </a:cubicBezTo>
                <a:cubicBezTo>
                  <a:pt x="1459006" y="1416424"/>
                  <a:pt x="1502709" y="1258421"/>
                  <a:pt x="1546412" y="110041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ar-SA" dirty="0" smtClean="0"/>
              <a:t>2/ </a:t>
            </a:r>
            <a:r>
              <a:rPr lang="ar-SA" dirty="0" smtClean="0"/>
              <a:t>التمييز في الشكل بين التوزيعات ذات المنوال الواحد والتي لها عدة منوالات</a:t>
            </a:r>
            <a:r>
              <a:rPr lang="ar-SA" dirty="0" smtClean="0"/>
              <a:t>.</a:t>
            </a:r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dirty="0" smtClean="0"/>
          </a:p>
          <a:p>
            <a:pPr algn="just">
              <a:buNone/>
            </a:pPr>
            <a:endParaRPr lang="ar-SA" sz="1800" b="1" dirty="0" smtClean="0"/>
          </a:p>
          <a:p>
            <a:pPr algn="just">
              <a:buNone/>
            </a:pPr>
            <a:r>
              <a:rPr lang="ar-SA" sz="1800" b="1" dirty="0" smtClean="0"/>
              <a:t>(متماثل احادي </a:t>
            </a:r>
            <a:r>
              <a:rPr lang="ar-SA" sz="1800" b="1" dirty="0" err="1" smtClean="0"/>
              <a:t>المنوال )                                                          </a:t>
            </a:r>
            <a:r>
              <a:rPr lang="ar-SA" sz="1800" b="1" dirty="0" smtClean="0"/>
              <a:t>(متماثل ثنائي المنوال</a:t>
            </a:r>
            <a:r>
              <a:rPr lang="ar-SA" sz="1800" b="1" dirty="0" err="1" smtClean="0"/>
              <a:t>)</a:t>
            </a:r>
            <a:endParaRPr lang="ar-SA" sz="1800" b="1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   </a:t>
            </a:r>
            <a:endParaRPr lang="ar-SA" dirty="0" smtClean="0"/>
          </a:p>
          <a:p>
            <a:pPr>
              <a:buNone/>
            </a:pPr>
            <a:r>
              <a:rPr lang="ar-SA" sz="1600" dirty="0" smtClean="0"/>
              <a:t>                  </a:t>
            </a:r>
          </a:p>
          <a:p>
            <a:pPr>
              <a:buNone/>
            </a:pPr>
            <a:r>
              <a:rPr lang="ar-SA" sz="1600" dirty="0" smtClean="0"/>
              <a:t>(</a:t>
            </a:r>
            <a:r>
              <a:rPr lang="ar-SA" sz="1600" b="1" dirty="0" smtClean="0"/>
              <a:t>غير متماثل موجب الالتواء احادي المنوال</a:t>
            </a:r>
            <a:r>
              <a:rPr lang="ar-SA" sz="1600" b="1" dirty="0" err="1" smtClean="0"/>
              <a:t>)                           </a:t>
            </a:r>
            <a:r>
              <a:rPr lang="ar-SA" sz="1600" dirty="0" err="1" smtClean="0"/>
              <a:t> </a:t>
            </a:r>
            <a:r>
              <a:rPr lang="ar-SA" sz="1600" dirty="0" smtClean="0"/>
              <a:t>(</a:t>
            </a:r>
            <a:r>
              <a:rPr lang="ar-SA" sz="1600" b="1" dirty="0" smtClean="0"/>
              <a:t>غير متماثل سالب الالتواء احادي المنوال</a:t>
            </a:r>
            <a:r>
              <a:rPr lang="ar-SA" sz="1600" b="1" dirty="0" err="1" smtClean="0"/>
              <a:t>)</a:t>
            </a:r>
            <a:endParaRPr lang="ar-SA" sz="1600" dirty="0"/>
          </a:p>
        </p:txBody>
      </p:sp>
      <p:cxnSp>
        <p:nvCxnSpPr>
          <p:cNvPr id="7" name="رابط كسهم مستقيم 6"/>
          <p:cNvCxnSpPr/>
          <p:nvPr/>
        </p:nvCxnSpPr>
        <p:spPr>
          <a:xfrm flipV="1">
            <a:off x="7092280" y="2636912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>
            <a:off x="7092280" y="3789040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شكل حر 10"/>
          <p:cNvSpPr/>
          <p:nvPr/>
        </p:nvSpPr>
        <p:spPr>
          <a:xfrm>
            <a:off x="7236296" y="2636912"/>
            <a:ext cx="968188" cy="1228164"/>
          </a:xfrm>
          <a:custGeom>
            <a:avLst/>
            <a:gdLst>
              <a:gd name="connsiteX0" fmla="*/ 0 w 968188"/>
              <a:gd name="connsiteY0" fmla="*/ 963706 h 1228164"/>
              <a:gd name="connsiteX1" fmla="*/ 309282 w 968188"/>
              <a:gd name="connsiteY1" fmla="*/ 1017494 h 1228164"/>
              <a:gd name="connsiteX2" fmla="*/ 349623 w 968188"/>
              <a:gd name="connsiteY2" fmla="*/ 8965 h 1228164"/>
              <a:gd name="connsiteX3" fmla="*/ 712694 w 968188"/>
              <a:gd name="connsiteY3" fmla="*/ 1071282 h 1228164"/>
              <a:gd name="connsiteX4" fmla="*/ 968188 w 968188"/>
              <a:gd name="connsiteY4" fmla="*/ 950259 h 1228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8188" h="1228164">
                <a:moveTo>
                  <a:pt x="0" y="963706"/>
                </a:moveTo>
                <a:cubicBezTo>
                  <a:pt x="125506" y="1070161"/>
                  <a:pt x="251012" y="1176617"/>
                  <a:pt x="309282" y="1017494"/>
                </a:cubicBezTo>
                <a:cubicBezTo>
                  <a:pt x="367552" y="858371"/>
                  <a:pt x="282388" y="0"/>
                  <a:pt x="349623" y="8965"/>
                </a:cubicBezTo>
                <a:cubicBezTo>
                  <a:pt x="416858" y="17930"/>
                  <a:pt x="609600" y="914400"/>
                  <a:pt x="712694" y="1071282"/>
                </a:cubicBezTo>
                <a:cubicBezTo>
                  <a:pt x="815788" y="1228164"/>
                  <a:pt x="923365" y="986118"/>
                  <a:pt x="968188" y="95025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" name="رابط كسهم مستقيم 12"/>
          <p:cNvCxnSpPr/>
          <p:nvPr/>
        </p:nvCxnSpPr>
        <p:spPr>
          <a:xfrm flipV="1">
            <a:off x="1619672" y="2564904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>
            <a:off x="1619672" y="3645024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شكل حر 16"/>
          <p:cNvSpPr/>
          <p:nvPr/>
        </p:nvSpPr>
        <p:spPr>
          <a:xfrm>
            <a:off x="1691680" y="2492896"/>
            <a:ext cx="1385047" cy="1201270"/>
          </a:xfrm>
          <a:custGeom>
            <a:avLst/>
            <a:gdLst>
              <a:gd name="connsiteX0" fmla="*/ 0 w 1385047"/>
              <a:gd name="connsiteY0" fmla="*/ 995082 h 1201270"/>
              <a:gd name="connsiteX1" fmla="*/ 363071 w 1385047"/>
              <a:gd name="connsiteY1" fmla="*/ 1008529 h 1201270"/>
              <a:gd name="connsiteX2" fmla="*/ 389965 w 1385047"/>
              <a:gd name="connsiteY2" fmla="*/ 53788 h 1201270"/>
              <a:gd name="connsiteX3" fmla="*/ 739589 w 1385047"/>
              <a:gd name="connsiteY3" fmla="*/ 1062317 h 1201270"/>
              <a:gd name="connsiteX4" fmla="*/ 860612 w 1385047"/>
              <a:gd name="connsiteY4" fmla="*/ 0 h 1201270"/>
              <a:gd name="connsiteX5" fmla="*/ 1183341 w 1385047"/>
              <a:gd name="connsiteY5" fmla="*/ 1062317 h 1201270"/>
              <a:gd name="connsiteX6" fmla="*/ 1385047 w 1385047"/>
              <a:gd name="connsiteY6" fmla="*/ 833717 h 120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5047" h="1201270">
                <a:moveTo>
                  <a:pt x="0" y="995082"/>
                </a:moveTo>
                <a:cubicBezTo>
                  <a:pt x="149038" y="1080246"/>
                  <a:pt x="298077" y="1165411"/>
                  <a:pt x="363071" y="1008529"/>
                </a:cubicBezTo>
                <a:cubicBezTo>
                  <a:pt x="428065" y="851647"/>
                  <a:pt x="327212" y="44823"/>
                  <a:pt x="389965" y="53788"/>
                </a:cubicBezTo>
                <a:cubicBezTo>
                  <a:pt x="452718" y="62753"/>
                  <a:pt x="661148" y="1071282"/>
                  <a:pt x="739589" y="1062317"/>
                </a:cubicBezTo>
                <a:cubicBezTo>
                  <a:pt x="818030" y="1053352"/>
                  <a:pt x="786653" y="0"/>
                  <a:pt x="860612" y="0"/>
                </a:cubicBezTo>
                <a:cubicBezTo>
                  <a:pt x="934571" y="0"/>
                  <a:pt x="1095935" y="923364"/>
                  <a:pt x="1183341" y="1062317"/>
                </a:cubicBezTo>
                <a:cubicBezTo>
                  <a:pt x="1270747" y="1201270"/>
                  <a:pt x="1327897" y="1017493"/>
                  <a:pt x="1385047" y="83371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1" name="رابط كسهم مستقيم 20"/>
          <p:cNvCxnSpPr/>
          <p:nvPr/>
        </p:nvCxnSpPr>
        <p:spPr>
          <a:xfrm flipV="1">
            <a:off x="6732240" y="4581128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6732240" y="5661248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شكل حر 23"/>
          <p:cNvSpPr/>
          <p:nvPr/>
        </p:nvSpPr>
        <p:spPr>
          <a:xfrm>
            <a:off x="6876256" y="4653136"/>
            <a:ext cx="1196788" cy="986117"/>
          </a:xfrm>
          <a:custGeom>
            <a:avLst/>
            <a:gdLst>
              <a:gd name="connsiteX0" fmla="*/ 0 w 1196788"/>
              <a:gd name="connsiteY0" fmla="*/ 800100 h 986117"/>
              <a:gd name="connsiteX1" fmla="*/ 282388 w 1196788"/>
              <a:gd name="connsiteY1" fmla="*/ 813547 h 986117"/>
              <a:gd name="connsiteX2" fmla="*/ 322729 w 1196788"/>
              <a:gd name="connsiteY2" fmla="*/ 6723 h 986117"/>
              <a:gd name="connsiteX3" fmla="*/ 591670 w 1196788"/>
              <a:gd name="connsiteY3" fmla="*/ 853888 h 986117"/>
              <a:gd name="connsiteX4" fmla="*/ 1196788 w 1196788"/>
              <a:gd name="connsiteY4" fmla="*/ 800100 h 986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6788" h="986117">
                <a:moveTo>
                  <a:pt x="0" y="800100"/>
                </a:moveTo>
                <a:cubicBezTo>
                  <a:pt x="114300" y="872938"/>
                  <a:pt x="228600" y="945776"/>
                  <a:pt x="282388" y="813547"/>
                </a:cubicBezTo>
                <a:cubicBezTo>
                  <a:pt x="336176" y="681318"/>
                  <a:pt x="271182" y="0"/>
                  <a:pt x="322729" y="6723"/>
                </a:cubicBezTo>
                <a:cubicBezTo>
                  <a:pt x="374276" y="13446"/>
                  <a:pt x="445994" y="721659"/>
                  <a:pt x="591670" y="853888"/>
                </a:cubicBezTo>
                <a:cubicBezTo>
                  <a:pt x="737346" y="986117"/>
                  <a:pt x="1196788" y="800100"/>
                  <a:pt x="1196788" y="8001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7" name="رابط كسهم مستقيم 26"/>
          <p:cNvCxnSpPr/>
          <p:nvPr/>
        </p:nvCxnSpPr>
        <p:spPr>
          <a:xfrm flipV="1">
            <a:off x="1907704" y="450912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1907704" y="5517232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شكل حر 29"/>
          <p:cNvSpPr/>
          <p:nvPr/>
        </p:nvSpPr>
        <p:spPr>
          <a:xfrm>
            <a:off x="1979712" y="4437112"/>
            <a:ext cx="1290918" cy="1062317"/>
          </a:xfrm>
          <a:custGeom>
            <a:avLst/>
            <a:gdLst>
              <a:gd name="connsiteX0" fmla="*/ 0 w 1290918"/>
              <a:gd name="connsiteY0" fmla="*/ 880782 h 1062317"/>
              <a:gd name="connsiteX1" fmla="*/ 672353 w 1290918"/>
              <a:gd name="connsiteY1" fmla="*/ 880782 h 1062317"/>
              <a:gd name="connsiteX2" fmla="*/ 739588 w 1290918"/>
              <a:gd name="connsiteY2" fmla="*/ 6723 h 1062317"/>
              <a:gd name="connsiteX3" fmla="*/ 1035423 w 1290918"/>
              <a:gd name="connsiteY3" fmla="*/ 921123 h 1062317"/>
              <a:gd name="connsiteX4" fmla="*/ 1290918 w 1290918"/>
              <a:gd name="connsiteY4" fmla="*/ 853888 h 106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0918" h="1062317">
                <a:moveTo>
                  <a:pt x="0" y="880782"/>
                </a:moveTo>
                <a:cubicBezTo>
                  <a:pt x="274544" y="953620"/>
                  <a:pt x="549088" y="1026459"/>
                  <a:pt x="672353" y="880782"/>
                </a:cubicBezTo>
                <a:cubicBezTo>
                  <a:pt x="795618" y="735105"/>
                  <a:pt x="679076" y="0"/>
                  <a:pt x="739588" y="6723"/>
                </a:cubicBezTo>
                <a:cubicBezTo>
                  <a:pt x="800100" y="13446"/>
                  <a:pt x="943535" y="779929"/>
                  <a:pt x="1035423" y="921123"/>
                </a:cubicBezTo>
                <a:cubicBezTo>
                  <a:pt x="1127311" y="1062317"/>
                  <a:pt x="1209114" y="958102"/>
                  <a:pt x="1290918" y="85388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اشكال التوزيعات التكرارية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3</a:t>
            </a:r>
            <a:r>
              <a:rPr lang="ar-SA" smtClean="0"/>
              <a:t>/ </a:t>
            </a:r>
            <a:r>
              <a:rPr lang="ar-SA" dirty="0" smtClean="0"/>
              <a:t>التمييز في الشكل بين التوزيعات كبيرة </a:t>
            </a:r>
            <a:r>
              <a:rPr lang="ar-SA" dirty="0" err="1" smtClean="0"/>
              <a:t>التفرطح</a:t>
            </a:r>
            <a:r>
              <a:rPr lang="ar-SA" dirty="0" smtClean="0"/>
              <a:t> ، متوسطة </a:t>
            </a:r>
            <a:r>
              <a:rPr lang="ar-SA" dirty="0" err="1" smtClean="0"/>
              <a:t>التفرطح</a:t>
            </a:r>
            <a:r>
              <a:rPr lang="ar-SA" dirty="0" smtClean="0"/>
              <a:t> وقليلة </a:t>
            </a:r>
            <a:r>
              <a:rPr lang="ar-SA" dirty="0" err="1" smtClean="0"/>
              <a:t>التفرطح</a:t>
            </a:r>
            <a:r>
              <a:rPr lang="ar-SA" dirty="0" smtClean="0"/>
              <a:t> (مدببه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>
              <a:buNone/>
            </a:pPr>
            <a:r>
              <a:rPr lang="ar-SA" sz="2000" dirty="0" smtClean="0"/>
              <a:t>         كبير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                   متوسط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             قليل </a:t>
            </a:r>
            <a:r>
              <a:rPr lang="ar-SA" sz="2000" dirty="0" err="1" smtClean="0"/>
              <a:t>التفرطح</a:t>
            </a:r>
            <a:r>
              <a:rPr lang="ar-SA" sz="2000" dirty="0" smtClean="0"/>
              <a:t> (مدبب</a:t>
            </a:r>
            <a:r>
              <a:rPr lang="ar-SA" sz="2000" dirty="0" err="1" smtClean="0"/>
              <a:t>)</a:t>
            </a:r>
            <a:endParaRPr lang="ar-SA" dirty="0" smtClean="0"/>
          </a:p>
          <a:p>
            <a:pPr>
              <a:buNone/>
            </a:pPr>
            <a:endParaRPr lang="ar-SA" dirty="0"/>
          </a:p>
        </p:txBody>
      </p:sp>
      <p:cxnSp>
        <p:nvCxnSpPr>
          <p:cNvPr id="5" name="رابط كسهم مستقيم 4"/>
          <p:cNvCxnSpPr/>
          <p:nvPr/>
        </p:nvCxnSpPr>
        <p:spPr>
          <a:xfrm flipV="1">
            <a:off x="6588224" y="2708920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6588224" y="4005064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شكل حر 8"/>
          <p:cNvSpPr/>
          <p:nvPr/>
        </p:nvSpPr>
        <p:spPr>
          <a:xfrm>
            <a:off x="6831106" y="3857065"/>
            <a:ext cx="1304365" cy="163606"/>
          </a:xfrm>
          <a:custGeom>
            <a:avLst/>
            <a:gdLst>
              <a:gd name="connsiteX0" fmla="*/ 0 w 1304365"/>
              <a:gd name="connsiteY0" fmla="*/ 150159 h 163606"/>
              <a:gd name="connsiteX1" fmla="*/ 632012 w 1304365"/>
              <a:gd name="connsiteY1" fmla="*/ 2241 h 163606"/>
              <a:gd name="connsiteX2" fmla="*/ 1304365 w 1304365"/>
              <a:gd name="connsiteY2" fmla="*/ 163606 h 16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4365" h="163606">
                <a:moveTo>
                  <a:pt x="0" y="150159"/>
                </a:moveTo>
                <a:cubicBezTo>
                  <a:pt x="207309" y="75079"/>
                  <a:pt x="414618" y="0"/>
                  <a:pt x="632012" y="2241"/>
                </a:cubicBezTo>
                <a:cubicBezTo>
                  <a:pt x="849406" y="4482"/>
                  <a:pt x="1076885" y="84044"/>
                  <a:pt x="1304365" y="16360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رابط كسهم مستقيم 10"/>
          <p:cNvCxnSpPr/>
          <p:nvPr/>
        </p:nvCxnSpPr>
        <p:spPr>
          <a:xfrm flipV="1">
            <a:off x="4067944" y="2708920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>
            <a:off x="4067944" y="3933056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شكل حر 17"/>
          <p:cNvSpPr/>
          <p:nvPr/>
        </p:nvSpPr>
        <p:spPr>
          <a:xfrm>
            <a:off x="4444253" y="3485030"/>
            <a:ext cx="1109382" cy="468405"/>
          </a:xfrm>
          <a:custGeom>
            <a:avLst/>
            <a:gdLst>
              <a:gd name="connsiteX0" fmla="*/ 60512 w 1109382"/>
              <a:gd name="connsiteY0" fmla="*/ 428064 h 468405"/>
              <a:gd name="connsiteX1" fmla="*/ 141194 w 1109382"/>
              <a:gd name="connsiteY1" fmla="*/ 78441 h 468405"/>
              <a:gd name="connsiteX2" fmla="*/ 907676 w 1109382"/>
              <a:gd name="connsiteY2" fmla="*/ 64994 h 468405"/>
              <a:gd name="connsiteX3" fmla="*/ 1109382 w 1109382"/>
              <a:gd name="connsiteY3" fmla="*/ 468405 h 46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9382" h="468405">
                <a:moveTo>
                  <a:pt x="60512" y="428064"/>
                </a:moveTo>
                <a:cubicBezTo>
                  <a:pt x="30256" y="283508"/>
                  <a:pt x="0" y="138953"/>
                  <a:pt x="141194" y="78441"/>
                </a:cubicBezTo>
                <a:cubicBezTo>
                  <a:pt x="282388" y="17929"/>
                  <a:pt x="746311" y="0"/>
                  <a:pt x="907676" y="64994"/>
                </a:cubicBezTo>
                <a:cubicBezTo>
                  <a:pt x="1069041" y="129988"/>
                  <a:pt x="1089211" y="299196"/>
                  <a:pt x="1109382" y="46840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0" name="رابط كسهم مستقيم 19"/>
          <p:cNvCxnSpPr/>
          <p:nvPr/>
        </p:nvCxnSpPr>
        <p:spPr>
          <a:xfrm flipV="1">
            <a:off x="1619672" y="2636912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>
            <a:off x="1619672" y="3933056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شكل حر 23"/>
          <p:cNvSpPr/>
          <p:nvPr/>
        </p:nvSpPr>
        <p:spPr>
          <a:xfrm>
            <a:off x="2051720" y="2808194"/>
            <a:ext cx="288032" cy="1118347"/>
          </a:xfrm>
          <a:custGeom>
            <a:avLst/>
            <a:gdLst>
              <a:gd name="connsiteX0" fmla="*/ 0 w 298077"/>
              <a:gd name="connsiteY0" fmla="*/ 1104900 h 1118347"/>
              <a:gd name="connsiteX1" fmla="*/ 255495 w 298077"/>
              <a:gd name="connsiteY1" fmla="*/ 2241 h 1118347"/>
              <a:gd name="connsiteX2" fmla="*/ 255495 w 298077"/>
              <a:gd name="connsiteY2" fmla="*/ 1118347 h 1118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077" h="1118347">
                <a:moveTo>
                  <a:pt x="0" y="1104900"/>
                </a:moveTo>
                <a:cubicBezTo>
                  <a:pt x="106456" y="552450"/>
                  <a:pt x="212913" y="0"/>
                  <a:pt x="255495" y="2241"/>
                </a:cubicBezTo>
                <a:cubicBezTo>
                  <a:pt x="298077" y="4482"/>
                  <a:pt x="276786" y="561414"/>
                  <a:pt x="255495" y="111834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239</TotalTime>
  <Words>376</Words>
  <Application>Microsoft Office PowerPoint</Application>
  <PresentationFormat>عرض على الشاشة (3:4)‏</PresentationFormat>
  <Paragraphs>98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انقلاب</vt:lpstr>
      <vt:lpstr>تمثيل التوزيعات التكرارية بيانياً</vt:lpstr>
      <vt:lpstr>تمثيل التوزيعات التكرارية بيانياً</vt:lpstr>
      <vt:lpstr>اولاً: المدرج التكراري:</vt:lpstr>
      <vt:lpstr>جدول التوزيع التكراري</vt:lpstr>
      <vt:lpstr>المدرج التكراري</vt:lpstr>
      <vt:lpstr>ثانياً: المضلع التكراري:</vt:lpstr>
      <vt:lpstr>من جدول التوزيع التكراري(مثال2)</vt:lpstr>
      <vt:lpstr>المضلع التكراري</vt:lpstr>
      <vt:lpstr>ثالثاً: المنحنى التكراري:</vt:lpstr>
      <vt:lpstr>المنحنى التكراري</vt:lpstr>
      <vt:lpstr>اشكال التوزيعات التكرارية</vt:lpstr>
      <vt:lpstr>اشكال التوزيعات التكرارية</vt:lpstr>
      <vt:lpstr>اشكال التوزيعات التكرارية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ArAM</dc:creator>
  <cp:lastModifiedBy>ArAM</cp:lastModifiedBy>
  <cp:revision>42</cp:revision>
  <dcterms:created xsi:type="dcterms:W3CDTF">2013-02-08T13:18:15Z</dcterms:created>
  <dcterms:modified xsi:type="dcterms:W3CDTF">2013-02-20T05:59:03Z</dcterms:modified>
</cp:coreProperties>
</file>