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7" r:id="rId2"/>
    <p:sldId id="268" r:id="rId3"/>
    <p:sldId id="269" r:id="rId4"/>
    <p:sldId id="258" r:id="rId5"/>
    <p:sldId id="259" r:id="rId6"/>
    <p:sldId id="263" r:id="rId7"/>
    <p:sldId id="284" r:id="rId8"/>
    <p:sldId id="270" r:id="rId9"/>
    <p:sldId id="271" r:id="rId10"/>
    <p:sldId id="285" r:id="rId11"/>
    <p:sldId id="272" r:id="rId12"/>
    <p:sldId id="287" r:id="rId13"/>
    <p:sldId id="288" r:id="rId14"/>
    <p:sldId id="274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4986F1E-2888-4672-BB54-19A52DA55247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36E8F82-0A0A-4B32-82CC-9E6602C80EB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بسم الله الرحمن الرحيم</a:t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r>
              <a:rPr lang="ar-SA" sz="36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مقاييس النزعة </a:t>
            </a:r>
            <a:r>
              <a:rPr lang="ar-SA" sz="36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المركزية للبيانات الاولية</a:t>
            </a: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endParaRPr lang="ar-SA" sz="3600" dirty="0" smtClean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marL="596646" indent="-514350" algn="ctr">
              <a:buNone/>
            </a:pPr>
            <a:r>
              <a:rPr lang="ar-SA" sz="3600" dirty="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اعداد</a:t>
            </a:r>
          </a:p>
          <a:p>
            <a:pPr marL="596646" indent="-514350" algn="ctr">
              <a:buNone/>
            </a:pPr>
            <a:r>
              <a:rPr lang="ar-SA" sz="3600" dirty="0" smtClean="0">
                <a:latin typeface="Andalus" pitchFamily="18" charset="-78"/>
                <a:ea typeface="Monotype Koufi" pitchFamily="2" charset="-78"/>
                <a:cs typeface="Andalus" pitchFamily="18" charset="-78"/>
              </a:rPr>
              <a:t>م/ امل حسن محمد ياسين</a:t>
            </a:r>
            <a:endParaRPr lang="ar-SA" sz="3600" dirty="0">
              <a:latin typeface="Andalus" pitchFamily="18" charset="-78"/>
              <a:ea typeface="Monotype Koufi" pitchFamily="2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هي مقاييس عددية تعين موقع التوزيع كما تساعد هذه المقاييس في دراسة الفرق بين التوزيعات </a:t>
            </a:r>
            <a:r>
              <a:rPr lang="ar-SA" dirty="0" err="1" smtClean="0"/>
              <a:t>التكرارية </a:t>
            </a:r>
            <a:r>
              <a:rPr lang="ar-SA" dirty="0" smtClean="0"/>
              <a:t>، وقيمة المتوسط اكثر القيم تمثيلاً للمجتمع من أي واحدة من مفرداته.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ar-SA" dirty="0" smtClean="0"/>
              <a:t>يعتبر المتوسط مقبولاً اذا حقق الصفات التالية او </a:t>
            </a:r>
            <a:r>
              <a:rPr lang="ar-SA" dirty="0" err="1" smtClean="0"/>
              <a:t>معظمها:</a:t>
            </a:r>
            <a:endParaRPr lang="ar-SA" dirty="0" smtClean="0"/>
          </a:p>
          <a:p>
            <a:pPr marL="596646" indent="-514350" algn="just">
              <a:buAutoNum type="arabicPeriod"/>
            </a:pPr>
            <a:r>
              <a:rPr lang="ar-SA" dirty="0" smtClean="0"/>
              <a:t>يجب ان يكون المتوسط معرفاً تعريفاً دقيقاً.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يجب ان يبنى على جميع المشاهدات.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يجب ان يكون سهل الفهم والتفسير.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يمكن حسابه بسهولة وسرعة معقولتين.</a:t>
            </a:r>
          </a:p>
          <a:p>
            <a:pPr marL="596646" indent="-514350" algn="just">
              <a:buAutoNum type="arabicPeriod"/>
            </a:pPr>
            <a:r>
              <a:rPr lang="ar-SA" dirty="0" smtClean="0"/>
              <a:t>يخضع للعمليات الجبرية بسهولة.</a:t>
            </a:r>
          </a:p>
          <a:p>
            <a:pPr marL="596646" indent="-514350" algn="just">
              <a:buAutoNum type="arabicPeriod"/>
            </a:pPr>
            <a:r>
              <a:rPr lang="ar-SA" dirty="0" err="1" smtClean="0"/>
              <a:t>لايتاثر</a:t>
            </a:r>
            <a:r>
              <a:rPr lang="ar-SA" dirty="0" smtClean="0"/>
              <a:t> بالقيم المتطرفة او الشاذة.</a:t>
            </a:r>
          </a:p>
          <a:p>
            <a:pPr marL="596646" indent="-514350" algn="just">
              <a:buAutoNum type="arabicPeriod"/>
            </a:pPr>
            <a:r>
              <a:rPr lang="ar-SA" dirty="0" err="1" smtClean="0"/>
              <a:t>لايتاثر</a:t>
            </a:r>
            <a:r>
              <a:rPr lang="ar-SA" dirty="0" smtClean="0"/>
              <a:t> باختلاف العينات من مجتمع واحد.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70186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مقاييس النزعة المركزية(المتوسطات</a:t>
            </a:r>
            <a:r>
              <a:rPr lang="ar-SA" dirty="0" err="1" smtClean="0"/>
              <a:t>)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2204864"/>
            <a:ext cx="7498080" cy="4043536"/>
          </a:xfrm>
        </p:spPr>
        <p:txBody>
          <a:bodyPr/>
          <a:lstStyle/>
          <a:p>
            <a:r>
              <a:rPr lang="ar-SA" dirty="0" smtClean="0"/>
              <a:t>انواع المتوسطات </a:t>
            </a:r>
            <a:r>
              <a:rPr lang="ar-SA" dirty="0" err="1" smtClean="0"/>
              <a:t>هي:</a:t>
            </a:r>
            <a:endParaRPr lang="ar-SA" dirty="0" smtClean="0"/>
          </a:p>
          <a:p>
            <a:pPr lvl="1"/>
            <a:r>
              <a:rPr lang="ar-SA" dirty="0" smtClean="0"/>
              <a:t>الوسط الحسابي.</a:t>
            </a:r>
          </a:p>
          <a:p>
            <a:pPr lvl="1"/>
            <a:r>
              <a:rPr lang="ar-SA" dirty="0" smtClean="0"/>
              <a:t>الوسط الهندسي.</a:t>
            </a:r>
          </a:p>
          <a:p>
            <a:pPr lvl="1"/>
            <a:r>
              <a:rPr lang="ar-SA" dirty="0" smtClean="0"/>
              <a:t>الوسط الربيعي.</a:t>
            </a:r>
          </a:p>
          <a:p>
            <a:pPr lvl="1"/>
            <a:r>
              <a:rPr lang="ar-SA" dirty="0" smtClean="0"/>
              <a:t>الوسيط.</a:t>
            </a:r>
          </a:p>
          <a:p>
            <a:pPr lvl="1"/>
            <a:r>
              <a:rPr lang="ar-SA" dirty="0" smtClean="0"/>
              <a:t>المنوال.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نجمة ذات 5 نقاط 7"/>
          <p:cNvSpPr/>
          <p:nvPr/>
        </p:nvSpPr>
        <p:spPr>
          <a:xfrm>
            <a:off x="6804248" y="1556792"/>
            <a:ext cx="2339752" cy="93610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3648" y="288552"/>
            <a:ext cx="7498080" cy="936104"/>
          </a:xfrm>
        </p:spPr>
        <p:txBody>
          <a:bodyPr/>
          <a:lstStyle/>
          <a:p>
            <a:pPr algn="ctr"/>
            <a:r>
              <a:rPr lang="ar-SA" dirty="0" smtClean="0"/>
              <a:t>الوسط </a:t>
            </a:r>
            <a:r>
              <a:rPr lang="ar-SA" dirty="0" smtClean="0"/>
              <a:t>الحسابي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201062"/>
            <a:ext cx="7890080" cy="539629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ar-SA" dirty="0" smtClean="0"/>
              <a:t>        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</a:t>
            </a:r>
            <a:r>
              <a:rPr lang="ar-SA" dirty="0" smtClean="0"/>
              <a:t>   </a:t>
            </a:r>
            <a:r>
              <a:rPr lang="ar-SA" dirty="0" smtClean="0"/>
              <a:t>تعريف:      اذا </a:t>
            </a:r>
            <a:r>
              <a:rPr lang="ar-SA" dirty="0" smtClean="0"/>
              <a:t>كان لدينا </a:t>
            </a:r>
            <a:r>
              <a:rPr lang="en-US" dirty="0" smtClean="0"/>
              <a:t>n</a:t>
            </a:r>
            <a:r>
              <a:rPr lang="ar-SA" dirty="0" smtClean="0"/>
              <a:t> من الاعداد(قيم المشاهدات</a:t>
            </a:r>
            <a:r>
              <a:rPr lang="ar-SA" dirty="0" err="1" smtClean="0"/>
              <a:t>)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 X</a:t>
            </a:r>
            <a:r>
              <a:rPr lang="en-US" sz="1800" dirty="0" smtClean="0"/>
              <a:t>2</a:t>
            </a:r>
            <a:r>
              <a:rPr lang="en-US" dirty="0" smtClean="0"/>
              <a:t> , X</a:t>
            </a:r>
            <a:r>
              <a:rPr lang="en-US" sz="1800" dirty="0" smtClean="0"/>
              <a:t>3</a:t>
            </a:r>
            <a:r>
              <a:rPr lang="en-US" dirty="0" smtClean="0"/>
              <a:t>, … , </a:t>
            </a:r>
            <a:r>
              <a:rPr lang="en-US" dirty="0" err="1" smtClean="0"/>
              <a:t>X</a:t>
            </a:r>
            <a:r>
              <a:rPr lang="en-US" sz="1800" dirty="0" err="1" smtClean="0"/>
              <a:t>n</a:t>
            </a:r>
            <a:r>
              <a:rPr lang="ar-SA" sz="1800" dirty="0" smtClean="0"/>
              <a:t>    </a:t>
            </a:r>
            <a:r>
              <a:rPr lang="ar-SA" dirty="0" smtClean="0"/>
              <a:t>فان الوسط الحسابي لهذه الاعداد </a:t>
            </a:r>
            <a:r>
              <a:rPr lang="ar-SA" dirty="0" err="1" smtClean="0"/>
              <a:t>هو: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ar-SA" dirty="0" smtClean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4514850" y="3213100"/>
          <a:ext cx="114300" cy="431800"/>
        </p:xfrm>
        <a:graphic>
          <a:graphicData uri="http://schemas.openxmlformats.org/presentationml/2006/ole">
            <p:oleObj spid="_x0000_s1026" name="Equation" r:id="rId3" imgW="114120" imgH="43164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3995936" y="3501008"/>
          <a:ext cx="2232248" cy="1188874"/>
        </p:xfrm>
        <a:graphic>
          <a:graphicData uri="http://schemas.openxmlformats.org/presentationml/2006/ole">
            <p:oleObj spid="_x0000_s1027" name="Equation" r:id="rId4" imgW="1193760" imgH="634680" progId="Equation.3">
              <p:embed/>
            </p:oleObj>
          </a:graphicData>
        </a:graphic>
      </p:graphicFrame>
      <p:graphicFrame>
        <p:nvGraphicFramePr>
          <p:cNvPr id="11" name="كائن 10"/>
          <p:cNvGraphicFramePr>
            <a:graphicFrameLocks noChangeAspect="1"/>
          </p:cNvGraphicFramePr>
          <p:nvPr/>
        </p:nvGraphicFramePr>
        <p:xfrm>
          <a:off x="1619672" y="3501008"/>
          <a:ext cx="2232248" cy="1181780"/>
        </p:xfrm>
        <a:graphic>
          <a:graphicData uri="http://schemas.openxmlformats.org/presentationml/2006/ole">
            <p:oleObj spid="_x0000_s1030" name="Equation" r:id="rId5" imgW="67284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وسيلة شرح بيضاوية 5"/>
          <p:cNvSpPr/>
          <p:nvPr/>
        </p:nvSpPr>
        <p:spPr>
          <a:xfrm>
            <a:off x="7524328" y="1988840"/>
            <a:ext cx="1368152" cy="64807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</a:t>
            </a:r>
            <a:r>
              <a:rPr lang="ar-SA" dirty="0" smtClean="0"/>
              <a:t>الحسابي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مثال(1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البيانات </a:t>
            </a:r>
            <a:r>
              <a:rPr lang="ar-SA" dirty="0" smtClean="0"/>
              <a:t>التالية تمثل </a:t>
            </a:r>
            <a:r>
              <a:rPr lang="ar-SA" dirty="0" err="1" smtClean="0"/>
              <a:t>درجات </a:t>
            </a:r>
            <a:r>
              <a:rPr lang="ar-SA" dirty="0" err="1" smtClean="0"/>
              <a:t>(</a:t>
            </a:r>
            <a:r>
              <a:rPr lang="en-US" dirty="0" smtClean="0"/>
              <a:t>5</a:t>
            </a:r>
            <a:r>
              <a:rPr lang="ar-SA" dirty="0" smtClean="0"/>
              <a:t>) </a:t>
            </a:r>
            <a:r>
              <a:rPr lang="ar-SA" dirty="0" smtClean="0"/>
              <a:t>طلاب في امتحان </a:t>
            </a:r>
            <a:r>
              <a:rPr lang="ar-SA" dirty="0" err="1" smtClean="0"/>
              <a:t>الاحصاء </a:t>
            </a:r>
            <a:r>
              <a:rPr lang="ar-SA" dirty="0" err="1" smtClean="0"/>
              <a:t>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ctr">
              <a:buNone/>
            </a:pPr>
            <a:r>
              <a:rPr lang="en-US" dirty="0" smtClean="0"/>
              <a:t>75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65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60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75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80</a:t>
            </a:r>
            <a:endParaRPr lang="ar-SA" dirty="0" smtClean="0"/>
          </a:p>
          <a:p>
            <a:pPr algn="ctr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   المطلوب</a:t>
            </a:r>
            <a:r>
              <a:rPr lang="ar-SA" dirty="0" smtClean="0"/>
              <a:t>: اوجدي الوسط الحسابي لهؤلاء الطلاب</a:t>
            </a:r>
            <a:r>
              <a:rPr lang="ar-SA" dirty="0" smtClean="0"/>
              <a:t>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</a:t>
            </a:r>
            <a:r>
              <a:rPr lang="ar-SA" dirty="0" smtClean="0"/>
              <a:t>الحسابي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2339752" y="2708919"/>
          <a:ext cx="3960440" cy="2450522"/>
        </p:xfrm>
        <a:graphic>
          <a:graphicData uri="http://schemas.openxmlformats.org/presentationml/2006/ole">
            <p:oleObj spid="_x0000_s30723" name="Equation" r:id="rId3" imgW="2031840" imgH="125712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بيضاوي 6"/>
          <p:cNvSpPr/>
          <p:nvPr/>
        </p:nvSpPr>
        <p:spPr>
          <a:xfrm>
            <a:off x="7380312" y="1340768"/>
            <a:ext cx="129614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المرجح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 لدينا مجموعة ذات </a:t>
            </a:r>
            <a:r>
              <a:rPr lang="en-US" dirty="0" smtClean="0"/>
              <a:t>N</a:t>
            </a:r>
            <a:r>
              <a:rPr lang="en-US" sz="1800" dirty="0" smtClean="0"/>
              <a:t>1</a:t>
            </a:r>
            <a:r>
              <a:rPr lang="ar-SA" dirty="0" smtClean="0"/>
              <a:t> من القيم ووسطها الحسابي </a:t>
            </a:r>
            <a:r>
              <a:rPr lang="en-US" dirty="0" smtClean="0"/>
              <a:t>   </a:t>
            </a:r>
            <a:r>
              <a:rPr lang="ar-SA" dirty="0" smtClean="0"/>
              <a:t>ومجموعة ذات </a:t>
            </a:r>
            <a:r>
              <a:rPr lang="en-US" dirty="0" smtClean="0"/>
              <a:t>N</a:t>
            </a:r>
            <a:r>
              <a:rPr lang="en-US" sz="2000" dirty="0" smtClean="0"/>
              <a:t>2</a:t>
            </a:r>
            <a:r>
              <a:rPr lang="ar-SA" dirty="0" smtClean="0"/>
              <a:t> من القيم ووسطها الحسابي      فان الوسط الحسابي للمجموعتين معاً </a:t>
            </a:r>
            <a:r>
              <a:rPr lang="ar-SA" dirty="0" err="1" smtClean="0"/>
              <a:t>هو: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وهذا هو الوسط الحسابي المرجح</a:t>
            </a:r>
            <a:endParaRPr lang="ar-SA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4932040" y="2492896"/>
          <a:ext cx="596280" cy="522799"/>
        </p:xfrm>
        <a:graphic>
          <a:graphicData uri="http://schemas.openxmlformats.org/presentationml/2006/ole">
            <p:oleObj spid="_x0000_s22532" name="Equation" r:id="rId3" imgW="228600" imgH="228600" progId="Equation.3">
              <p:embed/>
            </p:oleObj>
          </a:graphicData>
        </a:graphic>
      </p:graphicFrame>
      <p:graphicFrame>
        <p:nvGraphicFramePr>
          <p:cNvPr id="8" name="كائن 7"/>
          <p:cNvGraphicFramePr>
            <a:graphicFrameLocks noChangeAspect="1"/>
          </p:cNvGraphicFramePr>
          <p:nvPr/>
        </p:nvGraphicFramePr>
        <p:xfrm>
          <a:off x="5580112" y="2060848"/>
          <a:ext cx="419224" cy="471627"/>
        </p:xfrm>
        <a:graphic>
          <a:graphicData uri="http://schemas.openxmlformats.org/presentationml/2006/ole">
            <p:oleObj spid="_x0000_s22534" name="Equation" r:id="rId4" imgW="203040" imgH="228600" progId="Equation.3">
              <p:embed/>
            </p:oleObj>
          </a:graphicData>
        </a:graphic>
      </p:graphicFrame>
      <p:graphicFrame>
        <p:nvGraphicFramePr>
          <p:cNvPr id="9" name="كائن 8"/>
          <p:cNvGraphicFramePr>
            <a:graphicFrameLocks noChangeAspect="1"/>
          </p:cNvGraphicFramePr>
          <p:nvPr/>
        </p:nvGraphicFramePr>
        <p:xfrm>
          <a:off x="2411760" y="4005064"/>
          <a:ext cx="2481436" cy="927405"/>
        </p:xfrm>
        <a:graphic>
          <a:graphicData uri="http://schemas.openxmlformats.org/presentationml/2006/ole">
            <p:oleObj spid="_x0000_s22535" name="Equation" r:id="rId5" imgW="1257120" imgH="46980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وسيلة شرح بيضاوية 7"/>
          <p:cNvSpPr/>
          <p:nvPr/>
        </p:nvSpPr>
        <p:spPr>
          <a:xfrm>
            <a:off x="7020272" y="1988840"/>
            <a:ext cx="1584176" cy="57606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المرجح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اذا </a:t>
            </a:r>
            <a:r>
              <a:rPr lang="ar-SA" dirty="0" smtClean="0"/>
              <a:t>كانت لدينا المجموعات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المجموعة </a:t>
            </a:r>
            <a:r>
              <a:rPr lang="ar-SA" dirty="0" err="1" smtClean="0"/>
              <a:t>الاولى: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en-US" sz="1800" dirty="0" smtClean="0"/>
              <a:t>1</a:t>
            </a:r>
            <a:r>
              <a:rPr lang="en-US" dirty="0" smtClean="0"/>
              <a:t>=4 ,      =6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المجموعة </a:t>
            </a:r>
            <a:r>
              <a:rPr lang="ar-SA" dirty="0" err="1" smtClean="0"/>
              <a:t>الثانية:</a:t>
            </a:r>
            <a:r>
              <a:rPr lang="ar-SA" dirty="0" smtClean="0"/>
              <a:t> </a:t>
            </a:r>
            <a:r>
              <a:rPr lang="en-US" dirty="0" smtClean="0"/>
              <a:t>N</a:t>
            </a:r>
            <a:r>
              <a:rPr lang="en-US" sz="1800" dirty="0" smtClean="0"/>
              <a:t>2</a:t>
            </a:r>
            <a:r>
              <a:rPr lang="en-US" dirty="0" smtClean="0"/>
              <a:t>=5 ,     =10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        احسبي </a:t>
            </a:r>
            <a:r>
              <a:rPr lang="ar-SA" dirty="0" smtClean="0"/>
              <a:t>الوسط الحسابي </a:t>
            </a:r>
            <a:r>
              <a:rPr lang="ar-SA" dirty="0" err="1" smtClean="0"/>
              <a:t>المرجح </a:t>
            </a:r>
            <a:r>
              <a:rPr lang="ar-SA" dirty="0" err="1" smtClean="0"/>
              <a:t>.</a:t>
            </a: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5364088" y="3212976"/>
          <a:ext cx="469490" cy="544066"/>
        </p:xfrm>
        <a:graphic>
          <a:graphicData uri="http://schemas.openxmlformats.org/presentationml/2006/ole">
            <p:oleObj spid="_x0000_s24579" name="Equation" r:id="rId3" imgW="203040" imgH="22860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5220072" y="3789040"/>
          <a:ext cx="516632" cy="516632"/>
        </p:xfrm>
        <a:graphic>
          <a:graphicData uri="http://schemas.openxmlformats.org/presentationml/2006/ole">
            <p:oleObj spid="_x0000_s24580" name="Equation" r:id="rId4" imgW="22860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الحسابي المرجح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517775" y="2359025"/>
          <a:ext cx="5216525" cy="2725738"/>
        </p:xfrm>
        <a:graphic>
          <a:graphicData uri="http://schemas.openxmlformats.org/presentationml/2006/ole">
            <p:oleObj spid="_x0000_s31746" name="Equation" r:id="rId3" imgW="1701720" imgH="88884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وسيلة شرح بيضاوية 7"/>
          <p:cNvSpPr/>
          <p:nvPr/>
        </p:nvSpPr>
        <p:spPr>
          <a:xfrm>
            <a:off x="7308304" y="4005064"/>
            <a:ext cx="1584176" cy="79208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انفجار 1 4"/>
          <p:cNvSpPr/>
          <p:nvPr/>
        </p:nvSpPr>
        <p:spPr>
          <a:xfrm>
            <a:off x="7308304" y="1340768"/>
            <a:ext cx="1512168" cy="79208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</a:t>
            </a:r>
            <a:r>
              <a:rPr lang="ar-SA" dirty="0" smtClean="0"/>
              <a:t>الهندسي للبيانات الاولية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 لدينا </a:t>
            </a:r>
            <a:r>
              <a:rPr lang="en-US" dirty="0" smtClean="0"/>
              <a:t>N</a:t>
            </a:r>
            <a:r>
              <a:rPr lang="ar-SA" dirty="0" smtClean="0"/>
              <a:t> من الاعداد الموجبة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,X</a:t>
            </a:r>
            <a:r>
              <a:rPr lang="en-US" sz="2000" dirty="0" smtClean="0"/>
              <a:t>2</a:t>
            </a:r>
            <a:r>
              <a:rPr lang="en-US" dirty="0" smtClean="0"/>
              <a:t>,X</a:t>
            </a:r>
            <a:r>
              <a:rPr lang="en-US" sz="2000" dirty="0" smtClean="0"/>
              <a:t>3</a:t>
            </a:r>
            <a:r>
              <a:rPr lang="en-US" dirty="0" smtClean="0"/>
              <a:t>,…,X</a:t>
            </a:r>
            <a:r>
              <a:rPr lang="en-US" sz="2000" dirty="0" smtClean="0"/>
              <a:t>N</a:t>
            </a:r>
            <a:r>
              <a:rPr lang="ar-SA" dirty="0" smtClean="0"/>
              <a:t> فان وسطها الهندسي يعرف </a:t>
            </a:r>
            <a:r>
              <a:rPr lang="ar-SA" dirty="0" err="1" smtClean="0"/>
              <a:t>بالمعادلة: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 smtClean="0"/>
              <a:t>     </a:t>
            </a:r>
            <a:r>
              <a:rPr lang="ar-SA" dirty="0" smtClean="0"/>
              <a:t> </a:t>
            </a:r>
            <a:r>
              <a:rPr lang="ar-SA" dirty="0" smtClean="0"/>
              <a:t>احسبي الوسط الهندسي </a:t>
            </a:r>
            <a:r>
              <a:rPr lang="ar-SA" dirty="0" err="1" smtClean="0"/>
              <a:t>للاعداد:</a:t>
            </a:r>
            <a:endParaRPr lang="ar-SA" dirty="0" smtClean="0"/>
          </a:p>
          <a:p>
            <a:pPr algn="ctr">
              <a:buNone/>
            </a:pP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8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12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30</a:t>
            </a:r>
            <a:endParaRPr lang="ar-SA" dirty="0"/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2915816" y="3212976"/>
          <a:ext cx="2431859" cy="559048"/>
        </p:xfrm>
        <a:graphic>
          <a:graphicData uri="http://schemas.openxmlformats.org/presentationml/2006/ole">
            <p:oleObj spid="_x0000_s23556" name="Equation" r:id="rId3" imgW="110484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</a:t>
            </a:r>
            <a:r>
              <a:rPr lang="ar-SA" dirty="0" smtClean="0"/>
              <a:t>الهندسي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060575" y="2627312"/>
          <a:ext cx="6724499" cy="2169839"/>
        </p:xfrm>
        <a:graphic>
          <a:graphicData uri="http://schemas.openxmlformats.org/presentationml/2006/ole">
            <p:oleObj spid="_x0000_s32770" name="Equation" r:id="rId3" imgW="2361960" imgH="76176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الوسط </a:t>
            </a:r>
            <a:r>
              <a:rPr lang="ar-SA" dirty="0" smtClean="0"/>
              <a:t>الهندسي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خطوات ايجاد الوسط الهندسي من الالة </a:t>
            </a:r>
            <a:r>
              <a:rPr lang="ar-SA" dirty="0" err="1" smtClean="0"/>
              <a:t>الحاسبة: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619672" y="2708920"/>
          <a:ext cx="6186963" cy="703064"/>
        </p:xfrm>
        <a:graphic>
          <a:graphicData uri="http://schemas.openxmlformats.org/presentationml/2006/ole">
            <p:oleObj spid="_x0000_s33794" name="Equation" r:id="rId3" imgW="22348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وسيلة شرح بيضاوية 7"/>
          <p:cNvSpPr/>
          <p:nvPr/>
        </p:nvSpPr>
        <p:spPr>
          <a:xfrm>
            <a:off x="7380312" y="3933056"/>
            <a:ext cx="1512168" cy="72008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انفجار 2 6"/>
          <p:cNvSpPr/>
          <p:nvPr/>
        </p:nvSpPr>
        <p:spPr>
          <a:xfrm>
            <a:off x="7452320" y="1340768"/>
            <a:ext cx="1368152" cy="72008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تعريف: اذا كانت </a:t>
            </a:r>
            <a:r>
              <a:rPr lang="en-US" dirty="0" smtClean="0"/>
              <a:t>X</a:t>
            </a:r>
            <a:r>
              <a:rPr lang="en-US" sz="1800" dirty="0" smtClean="0"/>
              <a:t>1</a:t>
            </a:r>
            <a:r>
              <a:rPr lang="en-US" dirty="0" smtClean="0"/>
              <a:t>,X</a:t>
            </a:r>
            <a:r>
              <a:rPr lang="en-US" sz="1800" dirty="0" smtClean="0"/>
              <a:t>2</a:t>
            </a:r>
            <a:r>
              <a:rPr lang="en-US" dirty="0" smtClean="0"/>
              <a:t>,X</a:t>
            </a:r>
            <a:r>
              <a:rPr lang="en-US" sz="1800" dirty="0" smtClean="0"/>
              <a:t>3</a:t>
            </a:r>
            <a:r>
              <a:rPr lang="en-US" dirty="0" smtClean="0"/>
              <a:t>,…,</a:t>
            </a:r>
            <a:r>
              <a:rPr lang="en-US" dirty="0" err="1" smtClean="0"/>
              <a:t>X</a:t>
            </a:r>
            <a:r>
              <a:rPr lang="en-US" sz="1800" dirty="0" err="1" smtClean="0"/>
              <a:t>n</a:t>
            </a:r>
            <a:r>
              <a:rPr lang="ar-SA" dirty="0" smtClean="0"/>
              <a:t> مجموعة من الاعداد المرتبة </a:t>
            </a:r>
            <a:r>
              <a:rPr lang="ar-SA" dirty="0" err="1" smtClean="0"/>
              <a:t>تصاعدياً </a:t>
            </a:r>
            <a:r>
              <a:rPr lang="ar-SA" dirty="0" smtClean="0"/>
              <a:t>(او تنازلياً) فان الوسيط لها هو العدد الذي ترتيبه        اذا كان </a:t>
            </a:r>
            <a:r>
              <a:rPr lang="en-US" dirty="0" smtClean="0"/>
              <a:t>n</a:t>
            </a:r>
            <a:r>
              <a:rPr lang="ar-SA" dirty="0" smtClean="0"/>
              <a:t> </a:t>
            </a:r>
            <a:r>
              <a:rPr lang="ar-SA" dirty="0" err="1" smtClean="0"/>
              <a:t>فردياً.</a:t>
            </a:r>
            <a:r>
              <a:rPr lang="ar-SA" dirty="0" smtClean="0"/>
              <a:t> وهو العدد الذي ترتيبه                 اذا كان </a:t>
            </a:r>
            <a:r>
              <a:rPr lang="en-US" dirty="0" smtClean="0"/>
              <a:t>n</a:t>
            </a:r>
            <a:r>
              <a:rPr lang="ar-SA" dirty="0" smtClean="0"/>
              <a:t> </a:t>
            </a:r>
            <a:r>
              <a:rPr lang="ar-SA" dirty="0" err="1" smtClean="0"/>
              <a:t>زوجياً .</a:t>
            </a:r>
            <a:r>
              <a:rPr lang="ar-SA" dirty="0" smtClean="0"/>
              <a:t>  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حددي الوسيط </a:t>
            </a:r>
            <a:r>
              <a:rPr lang="ar-SA" dirty="0" err="1" smtClean="0"/>
              <a:t>للاعداد</a:t>
            </a:r>
            <a:r>
              <a:rPr lang="ar-SA" dirty="0" smtClean="0"/>
              <a:t>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/>
            <a:r>
              <a:rPr lang="en-US" dirty="0" smtClean="0"/>
              <a:t>2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5 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12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endParaRPr lang="ar-SA" dirty="0" smtClean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4788024" y="2420888"/>
          <a:ext cx="618232" cy="665788"/>
        </p:xfrm>
        <a:graphic>
          <a:graphicData uri="http://schemas.openxmlformats.org/presentationml/2006/ole">
            <p:oleObj spid="_x0000_s27651" name="Equation" r:id="rId3" imgW="330120" imgH="355320" progId="Equation.3">
              <p:embed/>
            </p:oleObj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4499992" y="2924944"/>
          <a:ext cx="1584176" cy="749503"/>
        </p:xfrm>
        <a:graphic>
          <a:graphicData uri="http://schemas.openxmlformats.org/presentationml/2006/ole">
            <p:oleObj spid="_x0000_s27652" name="Equation" r:id="rId4" imgW="1180800" imgH="558720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(تصاعدي</a:t>
            </a:r>
            <a:r>
              <a:rPr lang="en-US" dirty="0" smtClean="0"/>
              <a:t>1,2,3,5,9,10,12            (</a:t>
            </a:r>
          </a:p>
          <a:p>
            <a:pPr>
              <a:buNone/>
            </a:pPr>
            <a:r>
              <a:rPr lang="ar-SA" dirty="0" smtClean="0"/>
              <a:t>                ( فردي</a:t>
            </a:r>
            <a:r>
              <a:rPr lang="ar-SA" dirty="0" err="1" smtClean="0"/>
              <a:t>)</a:t>
            </a:r>
            <a:r>
              <a:rPr lang="ar-SA" dirty="0" smtClean="0"/>
              <a:t>                         </a:t>
            </a:r>
            <a:r>
              <a:rPr lang="en-US" dirty="0" smtClean="0"/>
              <a:t>n=7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ترتيب </a:t>
            </a:r>
            <a:r>
              <a:rPr lang="ar-SA" dirty="0" err="1" smtClean="0"/>
              <a:t>الوسيط :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 algn="l">
              <a:buNone/>
            </a:pPr>
            <a:endParaRPr lang="ar-SA" dirty="0" smtClean="0"/>
          </a:p>
          <a:p>
            <a:pPr algn="just">
              <a:buNone/>
            </a:pP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2555776" y="3284984"/>
          <a:ext cx="2304257" cy="2186090"/>
        </p:xfrm>
        <a:graphic>
          <a:graphicData uri="http://schemas.openxmlformats.org/presentationml/2006/ole">
            <p:oleObj spid="_x0000_s28675" name="Equation" r:id="rId3" imgW="990360" imgH="939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بيضاوية 4"/>
          <p:cNvSpPr/>
          <p:nvPr/>
        </p:nvSpPr>
        <p:spPr>
          <a:xfrm>
            <a:off x="7452320" y="1916832"/>
            <a:ext cx="1368152" cy="79208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</a:t>
            </a:r>
          </a:p>
          <a:p>
            <a:pPr algn="just">
              <a:buNone/>
            </a:pPr>
            <a:r>
              <a:rPr lang="ar-SA" dirty="0" smtClean="0"/>
              <a:t>حددي </a:t>
            </a:r>
            <a:r>
              <a:rPr lang="ar-SA" dirty="0" smtClean="0"/>
              <a:t>الوسيط </a:t>
            </a:r>
            <a:r>
              <a:rPr lang="ar-SA" dirty="0" err="1" smtClean="0"/>
              <a:t>للاعداد</a:t>
            </a:r>
            <a:r>
              <a:rPr lang="ar-SA" dirty="0" smtClean="0"/>
              <a:t> </a:t>
            </a:r>
            <a:r>
              <a:rPr lang="ar-SA" dirty="0" err="1" smtClean="0"/>
              <a:t>التالية</a:t>
            </a:r>
            <a:r>
              <a:rPr lang="ar-SA" dirty="0" err="1" smtClean="0"/>
              <a:t>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    </a:t>
            </a:r>
            <a:r>
              <a:rPr lang="en-US" dirty="0" smtClean="0"/>
              <a:t>18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الوسيط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              (تصاعدي</a:t>
            </a:r>
            <a:r>
              <a:rPr lang="ar-SA" dirty="0" err="1" smtClean="0"/>
              <a:t>)</a:t>
            </a:r>
            <a:r>
              <a:rPr lang="ar-SA" dirty="0" smtClean="0"/>
              <a:t>     </a:t>
            </a:r>
            <a:r>
              <a:rPr lang="en-US" dirty="0" smtClean="0"/>
              <a:t>3,6,10,10,18,19</a:t>
            </a:r>
          </a:p>
          <a:p>
            <a:pPr>
              <a:buNone/>
            </a:pPr>
            <a:r>
              <a:rPr lang="ar-SA" dirty="0" smtClean="0"/>
              <a:t>                   ( زوجي</a:t>
            </a:r>
            <a:r>
              <a:rPr lang="ar-SA" dirty="0" err="1" smtClean="0"/>
              <a:t>)</a:t>
            </a:r>
            <a:r>
              <a:rPr lang="ar-SA" dirty="0" smtClean="0"/>
              <a:t>                 </a:t>
            </a:r>
            <a:r>
              <a:rPr lang="en-US" dirty="0" smtClean="0"/>
              <a:t>n=6 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 smtClean="0"/>
              <a:t>         </a:t>
            </a:r>
          </a:p>
          <a:p>
            <a:pPr>
              <a:buNone/>
            </a:pPr>
            <a:r>
              <a:rPr lang="ar-SA" dirty="0" smtClean="0"/>
              <a:t> </a:t>
            </a:r>
            <a:r>
              <a:rPr lang="ar-SA" dirty="0" smtClean="0"/>
              <a:t>               ترتيب </a:t>
            </a:r>
            <a:r>
              <a:rPr lang="ar-SA" dirty="0" err="1" smtClean="0"/>
              <a:t>الوسيط </a:t>
            </a:r>
            <a:r>
              <a:rPr lang="ar-SA" dirty="0" err="1" smtClean="0"/>
              <a:t>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1475655" y="3284984"/>
          <a:ext cx="5737127" cy="2304256"/>
        </p:xfrm>
        <a:graphic>
          <a:graphicData uri="http://schemas.openxmlformats.org/presentationml/2006/ole">
            <p:oleObj spid="_x0000_s34818" name="Equation" r:id="rId3" imgW="3098520" imgH="124452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بيضاوية 4"/>
          <p:cNvSpPr/>
          <p:nvPr/>
        </p:nvSpPr>
        <p:spPr>
          <a:xfrm>
            <a:off x="7236296" y="3429000"/>
            <a:ext cx="1728192" cy="72008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انفجار 2 3"/>
          <p:cNvSpPr/>
          <p:nvPr/>
        </p:nvSpPr>
        <p:spPr>
          <a:xfrm>
            <a:off x="7308304" y="1772816"/>
            <a:ext cx="1584176" cy="79208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المنوال للبيانات الاولية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endParaRPr lang="ar-SA" dirty="0" smtClean="0"/>
          </a:p>
          <a:p>
            <a:pPr algn="just"/>
            <a:r>
              <a:rPr lang="ar-SA" dirty="0" err="1" smtClean="0"/>
              <a:t>تعريف</a:t>
            </a:r>
            <a:r>
              <a:rPr lang="ar-SA" dirty="0" err="1" smtClean="0"/>
              <a:t>:</a:t>
            </a:r>
            <a:r>
              <a:rPr lang="ar-SA" dirty="0" smtClean="0"/>
              <a:t> 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</a:t>
            </a:r>
            <a:r>
              <a:rPr lang="ar-SA" dirty="0" smtClean="0"/>
              <a:t>      </a:t>
            </a:r>
            <a:r>
              <a:rPr lang="ar-SA" dirty="0" smtClean="0"/>
              <a:t>المنوال </a:t>
            </a:r>
            <a:r>
              <a:rPr lang="ar-SA" dirty="0" smtClean="0"/>
              <a:t>هو القيمة التي تتكرر اكثر من غيرها.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مثال(6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    حددي </a:t>
            </a:r>
            <a:r>
              <a:rPr lang="ar-SA" dirty="0" smtClean="0"/>
              <a:t>المنوال </a:t>
            </a:r>
            <a:r>
              <a:rPr lang="ar-SA" dirty="0" err="1" smtClean="0"/>
              <a:t>للاعداد</a:t>
            </a:r>
            <a:r>
              <a:rPr lang="ar-SA" dirty="0" smtClean="0"/>
              <a:t>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 </a:t>
            </a:r>
            <a:r>
              <a:rPr lang="en-US" dirty="0" smtClean="0"/>
              <a:t>3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4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4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3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4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2</a:t>
            </a:r>
            <a:r>
              <a:rPr lang="ar-SA" dirty="0" smtClean="0"/>
              <a:t>  </a:t>
            </a:r>
          </a:p>
          <a:p>
            <a:pPr algn="just"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 المنوال هو العدد </a:t>
            </a:r>
            <a:r>
              <a:rPr lang="en-US" dirty="0" smtClean="0"/>
              <a:t>4</a:t>
            </a:r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787</TotalTime>
  <Words>491</Words>
  <Application>Microsoft Office PowerPoint</Application>
  <PresentationFormat>عرض على الشاشة (3:4)‏</PresentationFormat>
  <Paragraphs>107</Paragraphs>
  <Slides>18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18</vt:i4>
      </vt:variant>
    </vt:vector>
  </HeadingPairs>
  <TitlesOfParts>
    <vt:vector size="21" baseType="lpstr">
      <vt:lpstr>انقلاب</vt:lpstr>
      <vt:lpstr>Equation</vt:lpstr>
      <vt:lpstr>Microsoft Equation 3.0</vt:lpstr>
      <vt:lpstr>  بسم الله الرحمن الرحيم  </vt:lpstr>
      <vt:lpstr> مقاييس النزعة المركزية(المتوسطات) </vt:lpstr>
      <vt:lpstr> مقاييس النزعة المركزية(المتوسطات) </vt:lpstr>
      <vt:lpstr>  مقاييس النزعة المركزية(المتوسطات)   </vt:lpstr>
      <vt:lpstr>الوسط الحسابي للبيانات الاولية</vt:lpstr>
      <vt:lpstr>الوسط الحسابي للبيانات الاولية</vt:lpstr>
      <vt:lpstr>الوسط الحسابي للبيانات الاولية</vt:lpstr>
      <vt:lpstr>الوسط الحسابي المرجح</vt:lpstr>
      <vt:lpstr>الوسط الحسابي المرجح</vt:lpstr>
      <vt:lpstr>الوسط الحسابي المرجح</vt:lpstr>
      <vt:lpstr>الوسط الهندسي للبيانات الاولية</vt:lpstr>
      <vt:lpstr>الوسط الهندسي للبيانات الاولية</vt:lpstr>
      <vt:lpstr>الوسط الهندسي للبيانات الاولية</vt:lpstr>
      <vt:lpstr>الوسيط للبيانات الاولية</vt:lpstr>
      <vt:lpstr>الوسيط للبيانات الاولية</vt:lpstr>
      <vt:lpstr>الوسيط للبيانات الاولية</vt:lpstr>
      <vt:lpstr>الوسيط للبيانات الاولية</vt:lpstr>
      <vt:lpstr>المنوال للبيانات الاولية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ArAM</cp:lastModifiedBy>
  <cp:revision>136</cp:revision>
  <dcterms:created xsi:type="dcterms:W3CDTF">2011-11-28T07:27:39Z</dcterms:created>
  <dcterms:modified xsi:type="dcterms:W3CDTF">2013-02-20T09:11:29Z</dcterms:modified>
</cp:coreProperties>
</file>