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70" r:id="rId6"/>
    <p:sldId id="271" r:id="rId7"/>
    <p:sldId id="265" r:id="rId8"/>
    <p:sldId id="272" r:id="rId9"/>
    <p:sldId id="273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24/04/34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2187675"/>
          </a:xfrm>
        </p:spPr>
        <p:txBody>
          <a:bodyPr>
            <a:normAutofit/>
          </a:bodyPr>
          <a:lstStyle/>
          <a:p>
            <a:r>
              <a:rPr lang="ar-SA" dirty="0" smtClean="0">
                <a:cs typeface="Akhbar MT" pitchFamily="2" charset="-78"/>
              </a:rPr>
              <a:t>بسم الله الرحمن الرحيم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latin typeface="Andalus" pitchFamily="18" charset="-78"/>
                <a:cs typeface="Andalus" pitchFamily="18" charset="-78"/>
              </a:rPr>
              <a:t>مقاييس النزعة المركزية للتوزيع التكراري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 smtClean="0">
                <a:solidFill>
                  <a:srgbClr val="FF0000"/>
                </a:solidFill>
              </a:rPr>
              <a:t>اعداد</a:t>
            </a:r>
          </a:p>
          <a:p>
            <a:r>
              <a:rPr lang="ar-SA" dirty="0" err="1" smtClean="0">
                <a:solidFill>
                  <a:srgbClr val="FF0000"/>
                </a:solidFill>
              </a:rPr>
              <a:t>م.</a:t>
            </a:r>
            <a:r>
              <a:rPr lang="ar-SA" dirty="0" smtClean="0">
                <a:solidFill>
                  <a:srgbClr val="FF0000"/>
                </a:solidFill>
              </a:rPr>
              <a:t> امل حسن محمد ياسين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على شكل سحابة 4"/>
          <p:cNvSpPr/>
          <p:nvPr/>
        </p:nvSpPr>
        <p:spPr>
          <a:xfrm>
            <a:off x="7236296" y="1412776"/>
            <a:ext cx="1152128" cy="64807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ar-SA" dirty="0" smtClean="0"/>
              <a:t>تعريف: الفئة </a:t>
            </a:r>
            <a:r>
              <a:rPr lang="ar-SA" dirty="0" err="1" smtClean="0"/>
              <a:t>الوسيطية</a:t>
            </a:r>
            <a:r>
              <a:rPr lang="ar-SA" dirty="0" smtClean="0"/>
              <a:t> هي اول فئة يزيد تكرارها المتجمع عن                     او يساويه حيث </a:t>
            </a:r>
            <a:r>
              <a:rPr lang="en-US" dirty="0" smtClean="0"/>
              <a:t>n</a:t>
            </a:r>
            <a:r>
              <a:rPr lang="ar-SA" dirty="0" smtClean="0"/>
              <a:t> مجموع </a:t>
            </a:r>
            <a:r>
              <a:rPr lang="ar-SA" dirty="0" err="1" smtClean="0"/>
              <a:t>التكرارات.</a:t>
            </a:r>
            <a:r>
              <a:rPr lang="ar-SA" dirty="0" smtClean="0"/>
              <a:t> </a:t>
            </a:r>
          </a:p>
          <a:p>
            <a:pPr algn="just"/>
            <a:r>
              <a:rPr lang="ar-SA" dirty="0" err="1" smtClean="0"/>
              <a:t>لايجاد</a:t>
            </a:r>
            <a:r>
              <a:rPr lang="ar-SA" dirty="0" smtClean="0"/>
              <a:t> الوسيط نفرض </a:t>
            </a:r>
            <a:r>
              <a:rPr lang="ar-SA" dirty="0" err="1" smtClean="0"/>
              <a:t>ان :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h </a:t>
            </a:r>
            <a:r>
              <a:rPr lang="ar-SA" dirty="0" smtClean="0"/>
              <a:t> = عدد الفئات</a:t>
            </a:r>
          </a:p>
          <a:p>
            <a:pPr algn="just">
              <a:buNone/>
            </a:pPr>
            <a:r>
              <a:rPr lang="en-US" dirty="0" smtClean="0"/>
              <a:t>  n </a:t>
            </a:r>
            <a:r>
              <a:rPr lang="ar-SA" dirty="0" smtClean="0"/>
              <a:t>= مجموع التكرارات  </a:t>
            </a:r>
          </a:p>
          <a:p>
            <a:pPr algn="just">
              <a:buNone/>
            </a:pPr>
            <a:r>
              <a:rPr lang="en-US" dirty="0" smtClean="0"/>
              <a:t>C</a:t>
            </a:r>
            <a:r>
              <a:rPr lang="ar-SA" dirty="0" smtClean="0"/>
              <a:t>  = طول الفئة </a:t>
            </a:r>
            <a:r>
              <a:rPr lang="ar-SA" dirty="0" err="1" smtClean="0"/>
              <a:t>الوسيطية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a</a:t>
            </a:r>
            <a:r>
              <a:rPr lang="ar-SA" dirty="0" smtClean="0"/>
              <a:t>  = الحد الادنى الفعلي للفئة </a:t>
            </a:r>
            <a:r>
              <a:rPr lang="ar-SA" dirty="0" err="1" smtClean="0"/>
              <a:t>الوسيطية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f</a:t>
            </a:r>
            <a:r>
              <a:rPr lang="en-US" sz="1900" dirty="0" smtClean="0"/>
              <a:t>m</a:t>
            </a:r>
            <a:r>
              <a:rPr lang="ar-SA" dirty="0" smtClean="0"/>
              <a:t> = تكرار الفئة </a:t>
            </a:r>
            <a:r>
              <a:rPr lang="ar-SA" dirty="0" err="1" smtClean="0"/>
              <a:t>الوسيطية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n</a:t>
            </a:r>
            <a:r>
              <a:rPr lang="en-US" sz="1900" dirty="0" smtClean="0"/>
              <a:t>1</a:t>
            </a:r>
            <a:r>
              <a:rPr lang="ar-SA" dirty="0" smtClean="0"/>
              <a:t>= التكرار المتجمع للفئة التي تسبق الفئة </a:t>
            </a:r>
            <a:r>
              <a:rPr lang="ar-SA" dirty="0" err="1" smtClean="0"/>
              <a:t>الوسيطية</a:t>
            </a:r>
            <a:r>
              <a:rPr lang="ar-SA" dirty="0" smtClean="0"/>
              <a:t> مباشرة.</a:t>
            </a:r>
          </a:p>
          <a:p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8316416" y="2060848"/>
          <a:ext cx="152400" cy="504056"/>
        </p:xfrm>
        <a:graphic>
          <a:graphicData uri="http://schemas.openxmlformats.org/presentationml/2006/ole">
            <p:oleObj spid="_x0000_s20481" name="Equation" r:id="rId3" imgW="1522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ph idx="1"/>
          </p:nvPr>
        </p:nvGraphicFramePr>
        <p:xfrm>
          <a:off x="2627784" y="2780927"/>
          <a:ext cx="2592288" cy="1607219"/>
        </p:xfrm>
        <a:graphic>
          <a:graphicData uri="http://schemas.openxmlformats.org/presentationml/2006/ole">
            <p:oleObj spid="_x0000_s5122" name="Equation" r:id="rId3" imgW="1269720" imgH="78732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على شكل سحابة 4"/>
          <p:cNvSpPr/>
          <p:nvPr/>
        </p:nvSpPr>
        <p:spPr>
          <a:xfrm>
            <a:off x="7020272" y="1556792"/>
            <a:ext cx="1368152" cy="72008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اوجدي الوسيط لدرجات الطلاب الموجودة بالجدول التكراري </a:t>
            </a:r>
            <a:r>
              <a:rPr lang="ar-SA" dirty="0" err="1" smtClean="0"/>
              <a:t>التالي: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581000" y="3284984"/>
          <a:ext cx="5062664" cy="3423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96916"/>
                <a:gridCol w="2205280"/>
                <a:gridCol w="166046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عدد </a:t>
                      </a:r>
                      <a:r>
                        <a:rPr lang="ar-SA" b="1" dirty="0" err="1" smtClean="0"/>
                        <a:t>الطلاب </a:t>
                      </a:r>
                      <a:r>
                        <a:rPr lang="ar-SA" b="1" dirty="0" smtClean="0"/>
                        <a:t>(التكرارات</a:t>
                      </a:r>
                      <a:r>
                        <a:rPr lang="ar-SA" b="1" dirty="0" err="1" smtClean="0"/>
                        <a:t>)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rgbClr val="FF0000"/>
                          </a:solidFill>
                        </a:rPr>
                        <a:t>التكرار</a:t>
                      </a:r>
                      <a:r>
                        <a:rPr lang="ar-SA" b="1" baseline="0" dirty="0" smtClean="0">
                          <a:solidFill>
                            <a:srgbClr val="FF0000"/>
                          </a:solidFill>
                        </a:rPr>
                        <a:t> المتجمع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20 </a:t>
                      </a:r>
                      <a:r>
                        <a:rPr lang="ar-SA" dirty="0" smtClean="0"/>
                        <a:t>- 30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30 </a:t>
                      </a:r>
                      <a:r>
                        <a:rPr lang="ar-SA" dirty="0" smtClean="0"/>
                        <a:t>- 40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40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- 50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50 </a:t>
                      </a:r>
                      <a:r>
                        <a:rPr lang="ar-SA" dirty="0" smtClean="0"/>
                        <a:t>- 60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err="1" smtClean="0">
                          <a:solidFill>
                            <a:srgbClr val="7030A0"/>
                          </a:solidFill>
                        </a:rPr>
                        <a:t>60 </a:t>
                      </a:r>
                      <a:r>
                        <a:rPr lang="ar-SA" sz="2400" b="1" dirty="0" smtClean="0">
                          <a:solidFill>
                            <a:srgbClr val="7030A0"/>
                          </a:solidFill>
                        </a:rPr>
                        <a:t>- 70</a:t>
                      </a:r>
                      <a:endParaRPr lang="ar-SA" sz="24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rgbClr val="7030A0"/>
                          </a:solidFill>
                        </a:rPr>
                        <a:t>40</a:t>
                      </a:r>
                      <a:endParaRPr lang="ar-SA" sz="24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rgbClr val="7030A0"/>
                          </a:solidFill>
                        </a:rPr>
                        <a:t>85</a:t>
                      </a:r>
                      <a:endParaRPr lang="ar-SA" sz="24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70 </a:t>
                      </a:r>
                      <a:r>
                        <a:rPr lang="ar-SA" dirty="0" smtClean="0"/>
                        <a:t>- 80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115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80 </a:t>
                      </a:r>
                      <a:r>
                        <a:rPr lang="ar-SA" dirty="0" smtClean="0"/>
                        <a:t>-</a:t>
                      </a:r>
                      <a:r>
                        <a:rPr lang="ar-SA" baseline="0" dirty="0" smtClean="0"/>
                        <a:t> 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120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 marL="514350" indent="-514350">
              <a:buAutoNum type="arabicPeriod"/>
            </a:pPr>
            <a:r>
              <a:rPr lang="ar-SA" dirty="0" smtClean="0"/>
              <a:t>تكوين عمود التكرار </a:t>
            </a:r>
            <a:r>
              <a:rPr lang="ar-SA" dirty="0" err="1" smtClean="0"/>
              <a:t>المتجمع </a:t>
            </a:r>
            <a:r>
              <a:rPr lang="ar-SA" dirty="0" smtClean="0"/>
              <a:t>(بالجدول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14350" indent="-514350">
              <a:buAutoNum type="arabicPeriod"/>
            </a:pPr>
            <a:r>
              <a:rPr lang="ar-SA" dirty="0" smtClean="0"/>
              <a:t>ايجاد ترتيب الوسيط</a:t>
            </a:r>
          </a:p>
          <a:p>
            <a:pPr marL="514350" indent="-514350">
              <a:buAutoNum type="arabicPeriod"/>
            </a:pPr>
            <a:r>
              <a:rPr lang="ar-SA" dirty="0" smtClean="0"/>
              <a:t>الفئة </a:t>
            </a:r>
            <a:r>
              <a:rPr lang="ar-SA" dirty="0" err="1" smtClean="0"/>
              <a:t>الوسيطية</a:t>
            </a:r>
            <a:r>
              <a:rPr lang="ar-SA" dirty="0" smtClean="0"/>
              <a:t>      </a:t>
            </a:r>
            <a:r>
              <a:rPr lang="ar-SA" dirty="0" err="1" smtClean="0"/>
              <a:t>(60 </a:t>
            </a:r>
            <a:r>
              <a:rPr lang="ar-SA" dirty="0" smtClean="0"/>
              <a:t>- 70</a:t>
            </a:r>
            <a:r>
              <a:rPr lang="ar-SA" dirty="0" err="1" smtClean="0"/>
              <a:t>)</a:t>
            </a:r>
            <a:r>
              <a:rPr lang="ar-SA" dirty="0" smtClean="0"/>
              <a:t>  </a:t>
            </a:r>
          </a:p>
          <a:p>
            <a:pPr marL="514350" indent="-514350">
              <a:buAutoNum type="arabicPeriod"/>
            </a:pPr>
            <a:r>
              <a:rPr lang="ar-SA" dirty="0" smtClean="0"/>
              <a:t> تطبيق </a:t>
            </a:r>
            <a:r>
              <a:rPr lang="ar-SA" dirty="0" err="1" smtClean="0"/>
              <a:t>القانون:</a:t>
            </a:r>
            <a:endParaRPr lang="ar-SA" dirty="0" smtClean="0"/>
          </a:p>
          <a:p>
            <a:pPr marL="514350" indent="-514350">
              <a:buNone/>
            </a:pPr>
            <a:r>
              <a:rPr lang="ar-SA" dirty="0" smtClean="0"/>
              <a:t>          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p:oleObj spid="_x0000_s22530" name="Equation" r:id="rId3" imgW="914400" imgH="215640" progId="Equation.3">
              <p:embed/>
            </p:oleObj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1907704" y="2996952"/>
          <a:ext cx="1512168" cy="660242"/>
        </p:xfrm>
        <a:graphic>
          <a:graphicData uri="http://schemas.openxmlformats.org/presentationml/2006/ole">
            <p:oleObj spid="_x0000_s22531" name="Equation" r:id="rId4" imgW="901440" imgH="39348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971600" y="4365104"/>
          <a:ext cx="5269676" cy="1512168"/>
        </p:xfrm>
        <a:graphic>
          <a:graphicData uri="http://schemas.openxmlformats.org/presentationml/2006/ole">
            <p:oleObj spid="_x0000_s22532" name="Equation" r:id="rId5" imgW="2920680" imgH="83808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طريقة ايجاد الوسيط من الالة </a:t>
            </a:r>
            <a:r>
              <a:rPr lang="ar-SA" dirty="0" err="1" smtClean="0"/>
              <a:t>الحاسبة: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979711" y="3140968"/>
          <a:ext cx="3774613" cy="936104"/>
        </p:xfrm>
        <a:graphic>
          <a:graphicData uri="http://schemas.openxmlformats.org/presentationml/2006/ole">
            <p:oleObj spid="_x0000_s23554" name="Equation" r:id="rId3" imgW="158724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على شكل سحابة 4"/>
          <p:cNvSpPr/>
          <p:nvPr/>
        </p:nvSpPr>
        <p:spPr>
          <a:xfrm>
            <a:off x="7308304" y="4941168"/>
            <a:ext cx="1224136" cy="64807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وسيلة شرح على شكل سحابة 3"/>
          <p:cNvSpPr/>
          <p:nvPr/>
        </p:nvSpPr>
        <p:spPr>
          <a:xfrm>
            <a:off x="7164288" y="1556792"/>
            <a:ext cx="1224136" cy="64807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المنوال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هو القيمة التي يقابلها اكبر تكرار.</a:t>
            </a:r>
          </a:p>
          <a:p>
            <a:pPr algn="just">
              <a:buNone/>
            </a:pPr>
            <a:r>
              <a:rPr lang="ar-SA" dirty="0" smtClean="0"/>
              <a:t>      في التوزيعات التكرارية ذات الفئات نعطي </a:t>
            </a:r>
            <a:r>
              <a:rPr lang="ar-SA" dirty="0" err="1" smtClean="0"/>
              <a:t>التعاريف</a:t>
            </a:r>
            <a:r>
              <a:rPr lang="ar-SA" dirty="0" smtClean="0"/>
              <a:t> </a:t>
            </a:r>
            <a:r>
              <a:rPr lang="ar-SA" dirty="0" err="1" smtClean="0"/>
              <a:t>الاتية:</a:t>
            </a:r>
            <a:endParaRPr lang="ar-SA" dirty="0" smtClean="0"/>
          </a:p>
          <a:p>
            <a:pPr marL="596646" indent="-514350" algn="just">
              <a:buAutoNum type="arabicPeriod"/>
            </a:pPr>
            <a:r>
              <a:rPr lang="ar-SA" dirty="0" err="1" smtClean="0"/>
              <a:t>الفئة </a:t>
            </a:r>
            <a:r>
              <a:rPr lang="ar-SA" dirty="0" smtClean="0"/>
              <a:t>(او الفئات) التي يقابلها اكبر تكرار تسمى الفئة </a:t>
            </a:r>
            <a:r>
              <a:rPr lang="ar-SA" dirty="0" err="1" smtClean="0"/>
              <a:t>المنوالية</a:t>
            </a:r>
            <a:r>
              <a:rPr lang="ar-SA" dirty="0" smtClean="0"/>
              <a:t> (الفئات </a:t>
            </a:r>
            <a:r>
              <a:rPr lang="ar-SA" dirty="0" err="1" smtClean="0"/>
              <a:t>المنوالية)</a:t>
            </a:r>
            <a:endParaRPr lang="ar-SA" dirty="0" smtClean="0"/>
          </a:p>
          <a:p>
            <a:pPr marL="596646" indent="-514350" algn="just">
              <a:buAutoNum type="arabicPeriod"/>
            </a:pPr>
            <a:r>
              <a:rPr lang="ar-SA" dirty="0" smtClean="0"/>
              <a:t>مركز الفئة </a:t>
            </a:r>
            <a:r>
              <a:rPr lang="ar-SA" dirty="0" err="1" smtClean="0"/>
              <a:t>المنوالية</a:t>
            </a:r>
            <a:r>
              <a:rPr lang="ar-SA" dirty="0" smtClean="0"/>
              <a:t> يسمى المنوال التقريبي.</a:t>
            </a:r>
          </a:p>
          <a:p>
            <a:pPr marL="596646" indent="-514350" algn="just">
              <a:buNone/>
            </a:pPr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    من مثال(3) السابق اوجدي المنوال.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المنوال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547664" y="2348880"/>
          <a:ext cx="6096000" cy="3337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err="1" smtClean="0"/>
                        <a:t>التكرارات (</a:t>
                      </a:r>
                      <a:r>
                        <a:rPr lang="en-US" b="1" dirty="0" err="1" smtClean="0"/>
                        <a:t>Fi</a:t>
                      </a:r>
                      <a:r>
                        <a:rPr lang="ar-SA" b="1" dirty="0" err="1" smtClean="0"/>
                        <a:t>)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مركز </a:t>
                      </a:r>
                      <a:r>
                        <a:rPr lang="ar-SA" b="1" dirty="0" err="1" smtClean="0">
                          <a:solidFill>
                            <a:schemeClr val="tx1"/>
                          </a:solidFill>
                        </a:rPr>
                        <a:t>الفئة (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Xi</a:t>
                      </a:r>
                      <a:r>
                        <a:rPr lang="ar-SA" b="1" dirty="0" err="1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20 </a:t>
                      </a:r>
                      <a:r>
                        <a:rPr lang="ar-SA" dirty="0" smtClean="0"/>
                        <a:t>- 30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30 </a:t>
                      </a:r>
                      <a:r>
                        <a:rPr lang="ar-SA" dirty="0" smtClean="0"/>
                        <a:t>- 40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40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- 50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50 </a:t>
                      </a:r>
                      <a:r>
                        <a:rPr lang="ar-SA" dirty="0" smtClean="0"/>
                        <a:t>- 60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55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 dirty="0" err="1" smtClean="0">
                          <a:solidFill>
                            <a:schemeClr val="tx1"/>
                          </a:solidFill>
                        </a:rPr>
                        <a:t>60 </a:t>
                      </a:r>
                      <a:r>
                        <a:rPr lang="ar-SA" sz="1800" b="0" dirty="0" smtClean="0">
                          <a:solidFill>
                            <a:schemeClr val="tx1"/>
                          </a:solidFill>
                        </a:rPr>
                        <a:t>- 70</a:t>
                      </a:r>
                      <a:endParaRPr lang="ar-SA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ar-SA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 dirty="0" smtClean="0">
                          <a:solidFill>
                            <a:schemeClr val="tx1"/>
                          </a:solidFill>
                        </a:rPr>
                        <a:t>65</a:t>
                      </a:r>
                      <a:endParaRPr lang="ar-SA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70 </a:t>
                      </a:r>
                      <a:r>
                        <a:rPr lang="ar-SA" dirty="0" smtClean="0"/>
                        <a:t>- 80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80 </a:t>
                      </a:r>
                      <a:r>
                        <a:rPr lang="ar-SA" dirty="0" smtClean="0"/>
                        <a:t>-</a:t>
                      </a:r>
                      <a:r>
                        <a:rPr lang="ar-SA" baseline="0" dirty="0" smtClean="0"/>
                        <a:t> 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85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المنوال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ar-SA" dirty="0" smtClean="0"/>
              <a:t>تكوين عمود مركز </a:t>
            </a:r>
            <a:r>
              <a:rPr lang="ar-SA" dirty="0" err="1" smtClean="0"/>
              <a:t>الفئة </a:t>
            </a:r>
            <a:r>
              <a:rPr lang="ar-SA" dirty="0" smtClean="0"/>
              <a:t>(بالجدول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14350" indent="-514350">
              <a:buAutoNum type="arabicParenR"/>
            </a:pPr>
            <a:r>
              <a:rPr lang="ar-SA" dirty="0" smtClean="0"/>
              <a:t>الفئة </a:t>
            </a:r>
            <a:r>
              <a:rPr lang="ar-SA" dirty="0" err="1" smtClean="0"/>
              <a:t>المنوالية</a:t>
            </a:r>
            <a:r>
              <a:rPr lang="ar-SA" dirty="0" smtClean="0"/>
              <a:t>(60-70</a:t>
            </a:r>
            <a:r>
              <a:rPr lang="ar-SA" dirty="0" err="1" smtClean="0"/>
              <a:t>) </a:t>
            </a:r>
            <a:r>
              <a:rPr lang="ar-SA" dirty="0" smtClean="0"/>
              <a:t>(الفئة التي يقابلها اكبر تكرار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14350" indent="-514350">
              <a:buAutoNum type="arabicParenR"/>
            </a:pPr>
            <a:r>
              <a:rPr lang="ar-SA" dirty="0" smtClean="0"/>
              <a:t>المنوال التقريبي هو </a:t>
            </a:r>
            <a:r>
              <a:rPr lang="ar-SA" dirty="0" err="1" smtClean="0"/>
              <a:t>65  </a:t>
            </a:r>
            <a:r>
              <a:rPr lang="ar-SA" dirty="0" smtClean="0"/>
              <a:t>(مركز الفئة </a:t>
            </a:r>
            <a:r>
              <a:rPr lang="ar-SA" dirty="0" err="1" smtClean="0"/>
              <a:t>المنوالية)</a:t>
            </a:r>
            <a:r>
              <a:rPr lang="ar-SA" dirty="0" smtClean="0"/>
              <a:t>             </a:t>
            </a:r>
          </a:p>
          <a:p>
            <a:pPr marL="514350" indent="-514350">
              <a:buAutoNum type="arabicParenR"/>
            </a:pP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96646" indent="-514350" algn="just">
              <a:buAutoNum type="arabicPeriod"/>
            </a:pPr>
            <a:r>
              <a:rPr lang="ar-SA" dirty="0" smtClean="0"/>
              <a:t>الوسط الحسابي اكثر مقاييس النزعة المركزية استعمالاً وهو سهل الحساب وسهل </a:t>
            </a:r>
            <a:r>
              <a:rPr lang="ar-SA" dirty="0" err="1" smtClean="0"/>
              <a:t>التعريف </a:t>
            </a:r>
            <a:r>
              <a:rPr lang="ar-SA" dirty="0" smtClean="0"/>
              <a:t>، كما انه يخضع للعمليات الجبرية بسهولة.</a:t>
            </a:r>
          </a:p>
          <a:p>
            <a:pPr marL="596646" indent="-514350" algn="just"/>
            <a:r>
              <a:rPr lang="ar-SA" dirty="0" smtClean="0"/>
              <a:t>الوسط الحسابي يعرف بمجموع القيم على عددها </a:t>
            </a:r>
            <a:r>
              <a:rPr lang="ar-SA" dirty="0" err="1" smtClean="0"/>
              <a:t>فاذا</a:t>
            </a:r>
            <a:r>
              <a:rPr lang="ar-SA" dirty="0" smtClean="0"/>
              <a:t> علمنا الوسط الحسابي وعدد التكرارات نستطيع معرفة مجموع القيم.</a:t>
            </a:r>
          </a:p>
          <a:p>
            <a:pPr marL="596646" indent="-514350" algn="just"/>
            <a:r>
              <a:rPr lang="ar-SA" dirty="0" smtClean="0"/>
              <a:t>يعتمد على جميع القيم فان قيمته تتغير اذا حذفنا او غيرنا في أي من مفردات البيانات.</a:t>
            </a:r>
          </a:p>
          <a:p>
            <a:pPr marL="596646" indent="-514350" algn="just"/>
            <a:r>
              <a:rPr lang="ar-SA" dirty="0" smtClean="0"/>
              <a:t>مجموع انحرافات القيم عن وسطها الحسابي يساوي صفراً.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ar-SA" dirty="0" smtClean="0"/>
              <a:t>الوسط الحسابي هو نقطة اتزان التوزيع </a:t>
            </a:r>
            <a:r>
              <a:rPr lang="ar-SA" dirty="0" err="1" smtClean="0"/>
              <a:t>فاننا</a:t>
            </a:r>
            <a:r>
              <a:rPr lang="ar-SA" dirty="0" smtClean="0"/>
              <a:t> لو اضفنا أي عدد من القيم المساوية للوسط الحسابي الى البيانات فان هذه الاضافة لا تؤثر عليه ولكن اذا اضفنا مفردات تختلف قيمتها عن قيمة الوسط الحسابي فان قيمته تتغير.</a:t>
            </a:r>
          </a:p>
          <a:p>
            <a:pPr algn="just"/>
            <a:r>
              <a:rPr lang="ar-SA" dirty="0" smtClean="0"/>
              <a:t>من اهم نواقصه </a:t>
            </a:r>
            <a:r>
              <a:rPr lang="ar-SA" dirty="0" err="1" smtClean="0"/>
              <a:t>تاثره</a:t>
            </a:r>
            <a:r>
              <a:rPr lang="ar-SA" dirty="0" smtClean="0"/>
              <a:t> الشديد بالقيم المتطرفة.</a:t>
            </a:r>
          </a:p>
          <a:p>
            <a:pPr algn="just">
              <a:buNone/>
            </a:pPr>
            <a:r>
              <a:rPr lang="ar-SA" dirty="0" err="1" smtClean="0"/>
              <a:t>2.</a:t>
            </a:r>
            <a:r>
              <a:rPr lang="ar-SA" dirty="0" smtClean="0"/>
              <a:t> الوسيط سهل التعريف والحساب ولا </a:t>
            </a:r>
            <a:r>
              <a:rPr lang="ar-SA" dirty="0" err="1" smtClean="0"/>
              <a:t>يتاثر</a:t>
            </a:r>
            <a:r>
              <a:rPr lang="ar-SA" dirty="0" smtClean="0"/>
              <a:t> بالقيم الشاذة ولا يعتمد على جميع القيم دائماً فتغير قيمة من القيم ربما يؤثر في قيمته وربما </a:t>
            </a:r>
            <a:r>
              <a:rPr lang="ar-SA" dirty="0" err="1" smtClean="0"/>
              <a:t>لايؤثر</a:t>
            </a:r>
            <a:r>
              <a:rPr lang="ar-SA" dirty="0" smtClean="0"/>
              <a:t> فيها كما يمكن ايجاد الوسيط من البيانات الناقصة اذا حددنا موقعها.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err="1" smtClean="0"/>
              <a:t>3.</a:t>
            </a:r>
            <a:r>
              <a:rPr lang="ar-SA" dirty="0" smtClean="0"/>
              <a:t> الوسط الحسابي اكثر ثبوتاً من الوسيط ويمكن الاعتماد عليه.</a:t>
            </a:r>
          </a:p>
          <a:p>
            <a:pPr algn="just">
              <a:buNone/>
            </a:pPr>
            <a:r>
              <a:rPr lang="ar-SA" dirty="0" err="1" smtClean="0"/>
              <a:t>4.</a:t>
            </a:r>
            <a:r>
              <a:rPr lang="ar-SA" dirty="0" smtClean="0"/>
              <a:t> المنوال هو اقل مقاييس النزعة استعمالاً وفي البيانات القليلة العدد عديم الفائدة تقريباً اما في البيانات الكبيرة العدد فله معنى </a:t>
            </a:r>
            <a:r>
              <a:rPr lang="ar-SA" dirty="0" err="1" smtClean="0"/>
              <a:t>معقول </a:t>
            </a:r>
            <a:r>
              <a:rPr lang="ar-SA" dirty="0" smtClean="0"/>
              <a:t>، </a:t>
            </a:r>
            <a:r>
              <a:rPr lang="ar-SA" dirty="0" err="1" smtClean="0"/>
              <a:t>لايتاثر</a:t>
            </a:r>
            <a:r>
              <a:rPr lang="ar-SA" dirty="0" smtClean="0"/>
              <a:t> بالقيم الشاذة </a:t>
            </a:r>
            <a:r>
              <a:rPr lang="ar-SA" dirty="0" err="1" smtClean="0"/>
              <a:t>ولايتاثر</a:t>
            </a:r>
            <a:r>
              <a:rPr lang="ar-SA" dirty="0" smtClean="0"/>
              <a:t> لو تغيرت قيم بعض مفردات البيانات.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بيضاوية 3"/>
          <p:cNvSpPr/>
          <p:nvPr/>
        </p:nvSpPr>
        <p:spPr>
          <a:xfrm>
            <a:off x="7092280" y="1628800"/>
            <a:ext cx="1584176" cy="57606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b="1" dirty="0" smtClean="0"/>
              <a:t>بشكل </a:t>
            </a:r>
            <a:r>
              <a:rPr lang="ar-SA" b="1" dirty="0" err="1" smtClean="0"/>
              <a:t>عام:</a:t>
            </a:r>
            <a:endParaRPr lang="ar-SA" b="1" dirty="0" smtClean="0"/>
          </a:p>
          <a:p>
            <a:pPr algn="just"/>
            <a:r>
              <a:rPr lang="ar-SA" dirty="0" smtClean="0"/>
              <a:t>يفضل استعمال الوسط الحسابي اذا كان التوزيع </a:t>
            </a:r>
            <a:r>
              <a:rPr lang="ar-SA" dirty="0" err="1" smtClean="0"/>
              <a:t>متماثلاً </a:t>
            </a:r>
            <a:r>
              <a:rPr lang="ar-SA" dirty="0" smtClean="0"/>
              <a:t>، </a:t>
            </a:r>
            <a:r>
              <a:rPr lang="ar-SA" dirty="0" err="1" smtClean="0"/>
              <a:t>اوكان</a:t>
            </a:r>
            <a:r>
              <a:rPr lang="ar-SA" dirty="0" smtClean="0"/>
              <a:t> اهتمامنا منصباً على القيمة العددية للبيانات.</a:t>
            </a:r>
          </a:p>
          <a:p>
            <a:pPr algn="just"/>
            <a:r>
              <a:rPr lang="ar-SA" dirty="0" smtClean="0"/>
              <a:t>يفضل استعمال الوسيط اذا كان التوزيع </a:t>
            </a:r>
            <a:r>
              <a:rPr lang="ar-SA" dirty="0" err="1" smtClean="0"/>
              <a:t>ملتوياً .</a:t>
            </a:r>
            <a:r>
              <a:rPr lang="ar-SA" dirty="0" smtClean="0"/>
              <a:t> </a:t>
            </a:r>
            <a:r>
              <a:rPr lang="ar-SA" dirty="0" err="1" smtClean="0"/>
              <a:t>اوكان</a:t>
            </a:r>
            <a:r>
              <a:rPr lang="ar-SA" dirty="0" smtClean="0"/>
              <a:t> اهتمامنا منصباً على القيمة النموذجية </a:t>
            </a:r>
            <a:r>
              <a:rPr lang="ar-SA" dirty="0" err="1" smtClean="0"/>
              <a:t>للبيانات.</a:t>
            </a:r>
            <a:r>
              <a:rPr lang="ar-SA" dirty="0" smtClean="0"/>
              <a:t> او اذا فقدت بعض القيم وعرف ترتيبها.</a:t>
            </a:r>
          </a:p>
          <a:p>
            <a:pPr algn="just"/>
            <a:r>
              <a:rPr lang="ar-SA" dirty="0" smtClean="0"/>
              <a:t>يفضل استعمال المنوال اذا كان التوزيع متعدد </a:t>
            </a:r>
            <a:r>
              <a:rPr lang="ar-SA" dirty="0" err="1" smtClean="0"/>
              <a:t>المنوالات.</a:t>
            </a:r>
            <a:r>
              <a:rPr lang="ar-SA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601</Words>
  <Application>Microsoft Office PowerPoint</Application>
  <PresentationFormat>عرض على الشاشة (3:4)‏</PresentationFormat>
  <Paragraphs>108</Paragraphs>
  <Slides>13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5" baseType="lpstr">
      <vt:lpstr>سمة Office</vt:lpstr>
      <vt:lpstr>Equation</vt:lpstr>
      <vt:lpstr>بسم الله الرحمن الرحيم  مقاييس النزعة المركزية للتوزيع التكراري</vt:lpstr>
      <vt:lpstr>الوسيط للتوزيع التكراري ذو الفئات</vt:lpstr>
      <vt:lpstr>الوسيط للتوزيع التكراري ذو الفئات</vt:lpstr>
      <vt:lpstr>الوسيط للتوزيع التكراري ذو الفئات</vt:lpstr>
      <vt:lpstr>الوسيط للتوزيع التكراري ذو الفئات</vt:lpstr>
      <vt:lpstr>الوسيط للتوزيع التكراري ذو الفئات</vt:lpstr>
      <vt:lpstr>المنوال للتوزيع التكراري ذو الفئات</vt:lpstr>
      <vt:lpstr>المنوال للتوزيع التكراري ذو الفئات</vt:lpstr>
      <vt:lpstr>المنوال للتوزيع التكراري ذو الفئات</vt:lpstr>
      <vt:lpstr>مقارنة بين صفات الوسط الحسابي والوسيط والمنوال</vt:lpstr>
      <vt:lpstr>مقارنة بين صفات الوسط الحسابي والوسيط والمنوال</vt:lpstr>
      <vt:lpstr>مقارنة بين صفات الوسط الحسابي والوسيط والمنوال</vt:lpstr>
      <vt:lpstr>مقارنة بين صفات الوسط الحسابي والوسيط والمنوال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ArAM</cp:lastModifiedBy>
  <cp:revision>15</cp:revision>
  <dcterms:created xsi:type="dcterms:W3CDTF">2013-02-20T07:06:44Z</dcterms:created>
  <dcterms:modified xsi:type="dcterms:W3CDTF">2013-03-06T13:08:36Z</dcterms:modified>
</cp:coreProperties>
</file>