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63" r:id="rId4"/>
    <p:sldId id="258" r:id="rId5"/>
    <p:sldId id="260" r:id="rId6"/>
    <p:sldId id="264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28/05/34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28/05/34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28/05/34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28/05/34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28/05/34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28/05/34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532383"/>
          </a:xfrm>
        </p:spPr>
        <p:txBody>
          <a:bodyPr/>
          <a:lstStyle/>
          <a:p>
            <a:pPr algn="ctr"/>
            <a:r>
              <a:rPr lang="ar-SA" dirty="0" smtClean="0"/>
              <a:t>مقاييس التشتت للتوزيع التكراري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ar-SA" dirty="0" smtClean="0"/>
          </a:p>
          <a:p>
            <a:pPr algn="l"/>
            <a:endParaRPr lang="ar-SA" dirty="0" smtClean="0"/>
          </a:p>
          <a:p>
            <a:pPr algn="l"/>
            <a:r>
              <a:rPr lang="ar-SA" sz="3000" dirty="0" smtClean="0"/>
              <a:t>م.امل حسن محمد ياسين</a:t>
            </a:r>
            <a:endParaRPr lang="ar-SA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تعريف:هو الفرق بين الحد الاعلى للفئة العليا والحد الادنى</a:t>
            </a:r>
          </a:p>
          <a:p>
            <a:pPr algn="just">
              <a:buNone/>
            </a:pPr>
            <a:r>
              <a:rPr lang="ar-SA" dirty="0" smtClean="0"/>
              <a:t> للفئة الدنيا.</a:t>
            </a:r>
          </a:p>
          <a:p>
            <a:pPr algn="ctr">
              <a:buNone/>
            </a:pPr>
            <a:r>
              <a:rPr lang="ar-SA" sz="2400" b="1" dirty="0" smtClean="0"/>
              <a:t>المدى= الحد الاعلى للفئة العليا-الحد الادنى للفئة الدنيا</a:t>
            </a:r>
          </a:p>
          <a:p>
            <a:pPr>
              <a:buNone/>
            </a:pPr>
            <a:r>
              <a:rPr lang="ar-SA" dirty="0" smtClean="0"/>
              <a:t>مثال</a:t>
            </a:r>
            <a:r>
              <a:rPr lang="ar-SA" dirty="0" err="1" smtClean="0"/>
              <a:t>(</a:t>
            </a:r>
            <a:r>
              <a:rPr lang="en-US" dirty="0" smtClean="0"/>
              <a:t>1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من الجدول التكراري التالي احسبي </a:t>
            </a:r>
            <a:r>
              <a:rPr lang="ar-SA" dirty="0" err="1" smtClean="0"/>
              <a:t>المدى: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المدى للتوزيع التكراري ذو الفئات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691680" y="4149080"/>
          <a:ext cx="6096000" cy="18542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الفئات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التكرارات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r>
                        <a:rPr lang="ar-SA" dirty="0" smtClean="0"/>
                        <a:t> </a:t>
                      </a:r>
                      <a:r>
                        <a:rPr lang="ar-SA" dirty="0" err="1" smtClean="0"/>
                        <a:t>-</a:t>
                      </a:r>
                      <a:r>
                        <a:rPr lang="ar-SA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20</a:t>
                      </a:r>
                      <a:r>
                        <a:rPr lang="ar-SA" dirty="0" smtClean="0"/>
                        <a:t> </a:t>
                      </a:r>
                      <a:r>
                        <a:rPr lang="ar-SA" dirty="0" err="1" smtClean="0"/>
                        <a:t>–</a:t>
                      </a:r>
                      <a:r>
                        <a:rPr lang="ar-SA" dirty="0" smtClean="0"/>
                        <a:t> </a:t>
                      </a:r>
                      <a:r>
                        <a:rPr lang="en-US" dirty="0" smtClean="0"/>
                        <a:t>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7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30</a:t>
                      </a:r>
                      <a:r>
                        <a:rPr lang="ar-SA" dirty="0" smtClean="0"/>
                        <a:t> </a:t>
                      </a:r>
                      <a:r>
                        <a:rPr lang="ar-SA" dirty="0" err="1" smtClean="0"/>
                        <a:t>–</a:t>
                      </a:r>
                      <a:r>
                        <a:rPr lang="ar-SA" dirty="0" smtClean="0"/>
                        <a:t> </a:t>
                      </a:r>
                      <a:r>
                        <a:rPr lang="en-US" dirty="0" smtClean="0"/>
                        <a:t>40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40</a:t>
                      </a:r>
                      <a:r>
                        <a:rPr lang="ar-SA" dirty="0" smtClean="0"/>
                        <a:t> </a:t>
                      </a:r>
                      <a:r>
                        <a:rPr lang="ar-SA" dirty="0" err="1" smtClean="0"/>
                        <a:t>-</a:t>
                      </a:r>
                      <a:r>
                        <a:rPr lang="ar-SA" dirty="0" smtClean="0"/>
                        <a:t> </a:t>
                      </a:r>
                      <a:r>
                        <a:rPr lang="en-US" dirty="0" smtClean="0"/>
                        <a:t>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20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b="1" dirty="0" smtClean="0"/>
          </a:p>
          <a:p>
            <a:pPr algn="ctr">
              <a:buNone/>
            </a:pPr>
            <a:r>
              <a:rPr lang="ar-SA" dirty="0" smtClean="0"/>
              <a:t>المدى= الحد الاعلى للفئة </a:t>
            </a:r>
            <a:r>
              <a:rPr lang="ar-SA" dirty="0" err="1" smtClean="0"/>
              <a:t>العليا </a:t>
            </a:r>
            <a:r>
              <a:rPr lang="ar-SA" dirty="0" smtClean="0"/>
              <a:t>- الحد </a:t>
            </a:r>
            <a:r>
              <a:rPr lang="ar-SA" dirty="0" smtClean="0"/>
              <a:t>الادنى للفئة الدنيا</a:t>
            </a:r>
          </a:p>
          <a:p>
            <a:pPr algn="ctr">
              <a:buNone/>
            </a:pPr>
            <a:endParaRPr lang="ar-SA" dirty="0" smtClean="0"/>
          </a:p>
          <a:p>
            <a:pPr algn="ctr">
              <a:buNone/>
            </a:pPr>
            <a:r>
              <a:rPr lang="ar-SA" dirty="0" err="1" smtClean="0"/>
              <a:t>المدى =</a:t>
            </a:r>
            <a:r>
              <a:rPr lang="ar-SA" dirty="0" smtClean="0"/>
              <a:t> </a:t>
            </a:r>
            <a:r>
              <a:rPr lang="en-US" dirty="0" smtClean="0"/>
              <a:t>50</a:t>
            </a:r>
            <a:r>
              <a:rPr lang="ar-SA" dirty="0" err="1" smtClean="0"/>
              <a:t>–</a:t>
            </a:r>
            <a:r>
              <a:rPr lang="ar-SA" dirty="0" smtClean="0"/>
              <a:t> </a:t>
            </a:r>
            <a:r>
              <a:rPr lang="en-US" dirty="0" smtClean="0"/>
              <a:t>10</a:t>
            </a:r>
            <a:r>
              <a:rPr lang="ar-SA" dirty="0" smtClean="0"/>
              <a:t> </a:t>
            </a:r>
            <a:r>
              <a:rPr lang="ar-SA" dirty="0" err="1" smtClean="0"/>
              <a:t>=</a:t>
            </a:r>
            <a:r>
              <a:rPr lang="ar-SA" dirty="0" smtClean="0"/>
              <a:t> </a:t>
            </a:r>
            <a:r>
              <a:rPr lang="en-US" dirty="0" smtClean="0"/>
              <a:t>40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المدى للتوزيع التكراري ذو الفئات</a:t>
            </a: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ar-SA" dirty="0" smtClean="0"/>
              <a:t>تعريف: اذا كانت مراكز فئات توزيع تكراري هي </a:t>
            </a:r>
            <a:r>
              <a:rPr lang="en-US" dirty="0" smtClean="0"/>
              <a:t>x</a:t>
            </a:r>
            <a:r>
              <a:rPr lang="en-US" sz="1600" dirty="0" smtClean="0"/>
              <a:t>1</a:t>
            </a:r>
            <a:r>
              <a:rPr lang="en-US" dirty="0" smtClean="0"/>
              <a:t>,x</a:t>
            </a:r>
            <a:r>
              <a:rPr lang="en-US" sz="1600" dirty="0" smtClean="0"/>
              <a:t>2</a:t>
            </a:r>
            <a:r>
              <a:rPr lang="en-US" dirty="0" smtClean="0"/>
              <a:t>,…,</a:t>
            </a:r>
            <a:r>
              <a:rPr lang="en-US" dirty="0" err="1" smtClean="0"/>
              <a:t>x</a:t>
            </a:r>
            <a:r>
              <a:rPr lang="en-US" sz="1600" dirty="0" err="1" smtClean="0"/>
              <a:t>h</a:t>
            </a:r>
            <a:r>
              <a:rPr lang="ar-SA" dirty="0" smtClean="0"/>
              <a:t> وكانت التكرارات المقابلة لها هي </a:t>
            </a:r>
            <a:r>
              <a:rPr lang="en-US" dirty="0" smtClean="0"/>
              <a:t>f</a:t>
            </a:r>
            <a:r>
              <a:rPr lang="en-US" sz="1600" dirty="0" smtClean="0"/>
              <a:t>1</a:t>
            </a:r>
            <a:r>
              <a:rPr lang="en-US" dirty="0" smtClean="0"/>
              <a:t>,f</a:t>
            </a:r>
            <a:r>
              <a:rPr lang="en-US" sz="1600" dirty="0" smtClean="0"/>
              <a:t>2</a:t>
            </a:r>
            <a:r>
              <a:rPr lang="en-US" dirty="0" smtClean="0"/>
              <a:t>,…</a:t>
            </a:r>
            <a:r>
              <a:rPr lang="en-US" dirty="0" err="1" smtClean="0"/>
              <a:t>f</a:t>
            </a:r>
            <a:r>
              <a:rPr lang="en-US" sz="1600" dirty="0" err="1" smtClean="0"/>
              <a:t>h</a:t>
            </a:r>
            <a:r>
              <a:rPr lang="ar-SA" dirty="0" smtClean="0"/>
              <a:t> فان التباين  لها </a:t>
            </a:r>
            <a:r>
              <a:rPr lang="ar-SA" dirty="0" err="1" smtClean="0"/>
              <a:t>هو 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 </a:t>
            </a:r>
            <a:br>
              <a:rPr lang="ar-SA" dirty="0" smtClean="0"/>
            </a:br>
            <a:r>
              <a:rPr lang="ar-SA" dirty="0" smtClean="0"/>
              <a:t>التباين والانحراف المعياري للتوزيع التكراري ذو الفئات(الطريقة المباشرة</a:t>
            </a:r>
            <a:r>
              <a:rPr lang="ar-SA" dirty="0" err="1" smtClean="0"/>
              <a:t>)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475656" y="2564903"/>
          <a:ext cx="2736304" cy="1798143"/>
        </p:xfrm>
        <a:graphic>
          <a:graphicData uri="http://schemas.openxmlformats.org/presentationml/2006/ole">
            <p:oleObj spid="_x0000_s19457" name="Equation" r:id="rId3" imgW="1333440" imgH="876240" progId="Equation.3">
              <p:embed/>
            </p:oleObj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1187624" y="4293096"/>
            <a:ext cx="734481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الانحراف المعياري: هو الجذر التربيعي الموجب للتباين</a:t>
            </a:r>
            <a:endParaRPr lang="ar-SA" sz="3200" dirty="0"/>
          </a:p>
        </p:txBody>
      </p:sp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1907704" y="5229200"/>
          <a:ext cx="1584176" cy="688772"/>
        </p:xfrm>
        <a:graphic>
          <a:graphicData uri="http://schemas.openxmlformats.org/presentationml/2006/ole">
            <p:oleObj spid="_x0000_s19458" name="Equation" r:id="rId4" imgW="58392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مثال</a:t>
            </a:r>
            <a:r>
              <a:rPr lang="ar-SA" dirty="0" err="1" smtClean="0"/>
              <a:t>(</a:t>
            </a:r>
            <a:r>
              <a:rPr lang="en-US" dirty="0" smtClean="0"/>
              <a:t>2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اوجدي التباين والانحراف المعياري للجدول التكراري </a:t>
            </a:r>
            <a:r>
              <a:rPr lang="ar-SA" dirty="0" err="1" smtClean="0"/>
              <a:t>التالي:</a:t>
            </a:r>
            <a:endParaRPr lang="ar-SA" dirty="0" smtClean="0"/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 </a:t>
            </a:r>
            <a:br>
              <a:rPr lang="ar-SA" dirty="0" smtClean="0"/>
            </a:br>
            <a:r>
              <a:rPr lang="ar-SA" dirty="0" smtClean="0"/>
              <a:t>التباين والانحراف المعياري للتوزيع التكراري ذو الفئات(الطريقة المباشرة</a:t>
            </a:r>
            <a:r>
              <a:rPr lang="ar-SA" dirty="0" err="1" smtClean="0"/>
              <a:t>)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973314" y="2852936"/>
          <a:ext cx="7371924" cy="29616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70158"/>
                <a:gridCol w="1294000"/>
                <a:gridCol w="490264"/>
                <a:gridCol w="965832"/>
                <a:gridCol w="848590"/>
                <a:gridCol w="1044440"/>
                <a:gridCol w="1558640"/>
              </a:tblGrid>
              <a:tr h="226824">
                <a:tc>
                  <a:txBody>
                    <a:bodyPr/>
                    <a:lstStyle/>
                    <a:p>
                      <a:pPr algn="ctr" rtl="1"/>
                      <a:r>
                        <a:rPr lang="ar-SA" b="0" dirty="0" smtClean="0">
                          <a:solidFill>
                            <a:srgbClr val="FF0000"/>
                          </a:solidFill>
                        </a:rPr>
                        <a:t>الفئات</a:t>
                      </a:r>
                      <a:endParaRPr lang="ar-SA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0" dirty="0" err="1" smtClean="0">
                          <a:solidFill>
                            <a:srgbClr val="FF0000"/>
                          </a:solidFill>
                        </a:rPr>
                        <a:t>التكرارات</a:t>
                      </a:r>
                      <a:r>
                        <a:rPr lang="ar-SA" b="0" baseline="0" dirty="0" err="1" smtClean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en-US" b="0" baseline="0" dirty="0" err="1" smtClean="0">
                          <a:solidFill>
                            <a:srgbClr val="FF0000"/>
                          </a:solidFill>
                        </a:rPr>
                        <a:t>fi</a:t>
                      </a:r>
                      <a:r>
                        <a:rPr lang="ar-SA" b="0" baseline="0" dirty="0" err="1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ar-SA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ar-SA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err="1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ar-SA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34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320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-8.4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70.56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705.6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34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38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900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-4.4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19.36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484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38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42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1200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-0.4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0.16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4.8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42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46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880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3.6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12.96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259.2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46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48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480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7.6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57.76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577.6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50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-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54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52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260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11.6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134.56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672.8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المجموع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100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4040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2704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3563888" y="2924944"/>
          <a:ext cx="792089" cy="288032"/>
        </p:xfrm>
        <a:graphic>
          <a:graphicData uri="http://schemas.openxmlformats.org/presentationml/2006/ole">
            <p:oleObj spid="_x0000_s36865" name="Equation" r:id="rId3" imgW="571320" imgH="241200" progId="Equation.3">
              <p:embed/>
            </p:oleObj>
          </a:graphicData>
        </a:graphic>
      </p:graphicFrame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2555776" y="2852936"/>
          <a:ext cx="972095" cy="360040"/>
        </p:xfrm>
        <a:graphic>
          <a:graphicData uri="http://schemas.openxmlformats.org/presentationml/2006/ole">
            <p:oleObj spid="_x0000_s36866" name="Equation" r:id="rId4" imgW="634680" imgH="266400" progId="Equation.3">
              <p:embed/>
            </p:oleObj>
          </a:graphicData>
        </a:graphic>
      </p:graphicFrame>
      <p:graphicFrame>
        <p:nvGraphicFramePr>
          <p:cNvPr id="7" name="كائن 6"/>
          <p:cNvGraphicFramePr>
            <a:graphicFrameLocks noChangeAspect="1"/>
          </p:cNvGraphicFramePr>
          <p:nvPr/>
        </p:nvGraphicFramePr>
        <p:xfrm>
          <a:off x="971600" y="2852936"/>
          <a:ext cx="1621894" cy="360040"/>
        </p:xfrm>
        <a:graphic>
          <a:graphicData uri="http://schemas.openxmlformats.org/presentationml/2006/ole">
            <p:oleObj spid="_x0000_s36867" name="Equation" r:id="rId5" imgW="774360" imgH="266400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 </a:t>
            </a:r>
            <a:br>
              <a:rPr lang="ar-SA" dirty="0" smtClean="0"/>
            </a:br>
            <a:r>
              <a:rPr lang="ar-SA" dirty="0" smtClean="0"/>
              <a:t>التباين والانحراف المعياري للتوزيع التكراري ذو الفئات(الطريقة المباشرة</a:t>
            </a:r>
            <a:r>
              <a:rPr lang="ar-SA" dirty="0" err="1" smtClean="0"/>
              <a:t>)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979712" y="1773238"/>
          <a:ext cx="5606951" cy="4569075"/>
        </p:xfrm>
        <a:graphic>
          <a:graphicData uri="http://schemas.openxmlformats.org/presentationml/2006/ole">
            <p:oleObj spid="_x0000_s35841" name="Equation" r:id="rId3" imgW="1650960" imgH="2336760" progId="Equation.3">
              <p:embed/>
            </p:oleObj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195</TotalTime>
  <Words>206</Words>
  <Application>Microsoft Office PowerPoint</Application>
  <PresentationFormat>عرض على الشاشة (3:4)‏</PresentationFormat>
  <Paragraphs>84</Paragraphs>
  <Slides>6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ملتقى</vt:lpstr>
      <vt:lpstr>Equation</vt:lpstr>
      <vt:lpstr>Microsoft Equation 3.0</vt:lpstr>
      <vt:lpstr>مقاييس التشتت للتوزيع التكراري</vt:lpstr>
      <vt:lpstr>المدى للتوزيع التكراري ذو الفئات</vt:lpstr>
      <vt:lpstr>المدى للتوزيع التكراري ذو الفئات</vt:lpstr>
      <vt:lpstr>  التباين والانحراف المعياري للتوزيع التكراري ذو الفئات(الطريقة المباشرة) </vt:lpstr>
      <vt:lpstr>  التباين والانحراف المعياري للتوزيع التكراري ذو الفئات(الطريقة المباشرة) </vt:lpstr>
      <vt:lpstr>  التباين والانحراف المعياري للتوزيع التكراري ذو الفئات(الطريقة المباشرة)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ArAM</dc:creator>
  <cp:lastModifiedBy>ArAM</cp:lastModifiedBy>
  <cp:revision>44</cp:revision>
  <dcterms:created xsi:type="dcterms:W3CDTF">2013-04-01T18:05:24Z</dcterms:created>
  <dcterms:modified xsi:type="dcterms:W3CDTF">2013-04-08T16:37:25Z</dcterms:modified>
</cp:coreProperties>
</file>