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05/06/34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مقاييس التشتت للتوزيع التكراري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smtClean="0"/>
              <a:t> </a:t>
            </a:r>
            <a:r>
              <a:rPr lang="ar-SA" smtClean="0"/>
              <a:t>                                                م.امل </a:t>
            </a:r>
            <a:r>
              <a:rPr lang="ar-SA" dirty="0" smtClean="0"/>
              <a:t>حسن محمد ياسين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sz="4000" dirty="0" smtClean="0"/>
              <a:t>قانون </a:t>
            </a:r>
            <a:r>
              <a:rPr lang="ar-SA" sz="4000" dirty="0" err="1" smtClean="0"/>
              <a:t>التباين </a:t>
            </a:r>
            <a:r>
              <a:rPr lang="ar-SA" sz="4000" dirty="0" smtClean="0"/>
              <a:t>(</a:t>
            </a:r>
            <a:r>
              <a:rPr lang="ar-SA" sz="4000" dirty="0" err="1" smtClean="0"/>
              <a:t>نظرية1):</a:t>
            </a:r>
            <a:endParaRPr lang="ar-SA" sz="4000" dirty="0" smtClean="0"/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التباين والانحراف </a:t>
            </a:r>
            <a:r>
              <a:rPr lang="ar-SA" dirty="0" smtClean="0"/>
              <a:t>المعياري للتوزيع التكراري ذو </a:t>
            </a:r>
            <a:r>
              <a:rPr lang="ar-SA" dirty="0" err="1" smtClean="0"/>
              <a:t>الفئات </a:t>
            </a:r>
            <a:r>
              <a:rPr lang="ar-SA" dirty="0" smtClean="0"/>
              <a:t>(</a:t>
            </a:r>
            <a:r>
              <a:rPr lang="ar-SA" dirty="0" smtClean="0"/>
              <a:t>طريقة </a:t>
            </a:r>
            <a:r>
              <a:rPr lang="ar-SA" dirty="0" err="1" smtClean="0"/>
              <a:t>النظرية1)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763687" y="2151372"/>
          <a:ext cx="3424881" cy="1565660"/>
        </p:xfrm>
        <a:graphic>
          <a:graphicData uri="http://schemas.openxmlformats.org/presentationml/2006/ole">
            <p:oleObj spid="_x0000_s2049" name="Equation" r:id="rId3" imgW="1333440" imgH="609480" progId="Equation.3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4499992" y="3861048"/>
            <a:ext cx="42484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الانحراف</a:t>
            </a:r>
            <a:r>
              <a:rPr lang="ar-SA" sz="4000" dirty="0" smtClean="0"/>
              <a:t> </a:t>
            </a:r>
            <a:r>
              <a:rPr lang="ar-SA" sz="4000" dirty="0" err="1" smtClean="0"/>
              <a:t>المعياري:</a:t>
            </a:r>
            <a:endParaRPr lang="ar-SA" sz="4000" dirty="0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2411759" y="4797152"/>
          <a:ext cx="1987421" cy="864096"/>
        </p:xfrm>
        <a:graphic>
          <a:graphicData uri="http://schemas.openxmlformats.org/presentationml/2006/ole">
            <p:oleObj spid="_x0000_s2050" name="Equation" r:id="rId4" imgW="58392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مثال(3):           من جدول التوزيع التكراري التالي احسبي التباين والانحراف </a:t>
            </a:r>
            <a:r>
              <a:rPr lang="ar-SA" dirty="0" err="1" smtClean="0"/>
              <a:t>المعياري: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التباين والانحراف المعياري للتوزيع التكراري ذو </a:t>
            </a:r>
            <a:r>
              <a:rPr lang="ar-SA" dirty="0" err="1" smtClean="0"/>
              <a:t>الفئات </a:t>
            </a:r>
            <a:r>
              <a:rPr lang="ar-SA" dirty="0" smtClean="0"/>
              <a:t>(طريقة </a:t>
            </a:r>
            <a:r>
              <a:rPr lang="ar-SA" dirty="0" err="1" smtClean="0"/>
              <a:t>النظرية1)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475656" y="3140968"/>
          <a:ext cx="609600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19200"/>
                <a:gridCol w="1341646"/>
                <a:gridCol w="1096754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0" dirty="0" smtClean="0">
                          <a:solidFill>
                            <a:srgbClr val="FF0000"/>
                          </a:solidFill>
                        </a:rPr>
                        <a:t>الفئات</a:t>
                      </a:r>
                      <a:endParaRPr lang="ar-SA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0" dirty="0" err="1" smtClean="0">
                          <a:solidFill>
                            <a:srgbClr val="FF0000"/>
                          </a:solidFill>
                        </a:rPr>
                        <a:t>التكرارات</a:t>
                      </a:r>
                      <a:r>
                        <a:rPr lang="ar-SA" b="0" baseline="0" dirty="0" err="1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b="0" baseline="0" dirty="0" err="1" smtClean="0">
                          <a:solidFill>
                            <a:srgbClr val="FF0000"/>
                          </a:solidFill>
                        </a:rPr>
                        <a:t>fi</a:t>
                      </a:r>
                      <a:r>
                        <a:rPr lang="ar-SA" b="0" baseline="0" dirty="0" err="1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ar-SA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ar-S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err="1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ar-S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10240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32400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1200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48000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42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880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38720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23040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260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13520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المجموع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4040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165920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1835696" y="3212975"/>
          <a:ext cx="720080" cy="301625"/>
        </p:xfrm>
        <a:graphic>
          <a:graphicData uri="http://schemas.openxmlformats.org/presentationml/2006/ole">
            <p:oleObj spid="_x0000_s16386" name="Equation" r:id="rId3" imgW="35532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ChangeAspect="1"/>
          </p:cNvGraphicFramePr>
          <p:nvPr>
            <p:ph idx="1"/>
          </p:nvPr>
        </p:nvGraphicFramePr>
        <p:xfrm>
          <a:off x="2268538" y="1917700"/>
          <a:ext cx="4319587" cy="4462463"/>
        </p:xfrm>
        <a:graphic>
          <a:graphicData uri="http://schemas.openxmlformats.org/presentationml/2006/ole">
            <p:oleObj spid="_x0000_s17410" name="Equation" r:id="rId3" imgW="2298600" imgH="2374560" progId="Equation.3">
              <p:embed/>
            </p:oleObj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 smtClean="0"/>
              <a:t>التباين والانحراف المعياري للتوزيع التكراري ذو </a:t>
            </a:r>
            <a:r>
              <a:rPr lang="ar-SA" dirty="0" err="1" smtClean="0"/>
              <a:t>الفئات </a:t>
            </a:r>
            <a:r>
              <a:rPr lang="ar-SA" dirty="0" smtClean="0"/>
              <a:t>(طريقة </a:t>
            </a:r>
            <a:r>
              <a:rPr lang="ar-SA" dirty="0" err="1" smtClean="0"/>
              <a:t>النظرية1)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ph idx="1"/>
          </p:nvPr>
        </p:nvGraphicFramePr>
        <p:xfrm>
          <a:off x="2051050" y="3500438"/>
          <a:ext cx="3244850" cy="1512887"/>
        </p:xfrm>
        <a:graphic>
          <a:graphicData uri="http://schemas.openxmlformats.org/presentationml/2006/ole">
            <p:oleObj spid="_x0000_s1026" name="Equation" r:id="rId3" imgW="1307880" imgH="609480" progId="Equation.3">
              <p:embed/>
            </p:oleObj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الانحراف المتوسط للتوزيع التكراري ذو الفئات</a:t>
            </a:r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755576" y="1700808"/>
            <a:ext cx="763284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800" dirty="0" smtClean="0"/>
              <a:t>تعريف: اذا كانت مراكز فئات توزيع تكراري هي </a:t>
            </a:r>
            <a:r>
              <a:rPr lang="en-US" sz="2800" dirty="0" smtClean="0"/>
              <a:t>x</a:t>
            </a:r>
            <a:r>
              <a:rPr lang="en-US" sz="1600" b="1" dirty="0" smtClean="0"/>
              <a:t>1</a:t>
            </a:r>
            <a:r>
              <a:rPr lang="en-US" sz="2800" dirty="0" smtClean="0"/>
              <a:t>,x</a:t>
            </a:r>
            <a:r>
              <a:rPr lang="en-US" sz="1400" b="1" dirty="0" smtClean="0"/>
              <a:t>2</a:t>
            </a:r>
            <a:r>
              <a:rPr lang="en-US" sz="2800" dirty="0" smtClean="0"/>
              <a:t>,…,</a:t>
            </a:r>
            <a:r>
              <a:rPr lang="en-US" sz="2800" dirty="0" err="1" smtClean="0"/>
              <a:t>x</a:t>
            </a:r>
            <a:r>
              <a:rPr lang="en-US" sz="1600" b="1" dirty="0" err="1" smtClean="0"/>
              <a:t>h</a:t>
            </a:r>
            <a:r>
              <a:rPr lang="en-US" sz="1600" b="1" dirty="0" smtClean="0"/>
              <a:t> </a:t>
            </a:r>
            <a:r>
              <a:rPr lang="ar-SA" sz="2800" dirty="0" smtClean="0"/>
              <a:t>وكانت </a:t>
            </a:r>
            <a:r>
              <a:rPr lang="ar-SA" sz="2800" dirty="0" smtClean="0"/>
              <a:t>التكرارات المقابلة لها </a:t>
            </a:r>
            <a:r>
              <a:rPr lang="en-US" sz="2800" dirty="0" smtClean="0"/>
              <a:t>f</a:t>
            </a:r>
            <a:r>
              <a:rPr lang="en-US" sz="1600" b="1" dirty="0" smtClean="0"/>
              <a:t>1</a:t>
            </a:r>
            <a:r>
              <a:rPr lang="en-US" sz="2800" dirty="0" smtClean="0"/>
              <a:t>,f</a:t>
            </a:r>
            <a:r>
              <a:rPr lang="en-US" sz="1600" b="1" dirty="0" smtClean="0"/>
              <a:t>2</a:t>
            </a:r>
            <a:r>
              <a:rPr lang="en-US" sz="2800" dirty="0" smtClean="0"/>
              <a:t>,…,</a:t>
            </a:r>
            <a:r>
              <a:rPr lang="en-US" sz="2800" dirty="0" err="1" smtClean="0"/>
              <a:t>f</a:t>
            </a:r>
            <a:r>
              <a:rPr lang="en-US" sz="1600" b="1" dirty="0" err="1" smtClean="0"/>
              <a:t>h</a:t>
            </a:r>
            <a:r>
              <a:rPr lang="ar-SA" sz="2800" dirty="0" smtClean="0"/>
              <a:t> فان انحرافها المتوسط </a:t>
            </a:r>
            <a:r>
              <a:rPr lang="ar-SA" sz="2800" dirty="0" err="1" smtClean="0"/>
              <a:t>يكون:</a:t>
            </a:r>
            <a:endParaRPr lang="ar-SA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من المثال السابق احسبي الانحراف </a:t>
            </a:r>
            <a:r>
              <a:rPr lang="ar-SA" dirty="0" err="1" smtClean="0"/>
              <a:t>المتوسط: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الانحراف المتوسط للتوزيع التكراري ذو الفئات</a:t>
            </a:r>
            <a:endParaRPr lang="ar-SA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792875" y="2924944"/>
          <a:ext cx="6158406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02478"/>
                <a:gridCol w="1330378"/>
                <a:gridCol w="585077"/>
                <a:gridCol w="790534"/>
                <a:gridCol w="848589"/>
                <a:gridCol w="130135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0" dirty="0" smtClean="0">
                          <a:solidFill>
                            <a:srgbClr val="FF0000"/>
                          </a:solidFill>
                        </a:rPr>
                        <a:t>الفئات</a:t>
                      </a:r>
                      <a:endParaRPr lang="ar-SA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0" dirty="0" err="1" smtClean="0">
                          <a:solidFill>
                            <a:srgbClr val="FF0000"/>
                          </a:solidFill>
                        </a:rPr>
                        <a:t>التكرارات</a:t>
                      </a:r>
                      <a:r>
                        <a:rPr lang="ar-SA" b="0" baseline="0" dirty="0" err="1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b="0" baseline="0" dirty="0" err="1" smtClean="0">
                          <a:solidFill>
                            <a:srgbClr val="FF0000"/>
                          </a:solidFill>
                        </a:rPr>
                        <a:t>fi</a:t>
                      </a:r>
                      <a:r>
                        <a:rPr lang="ar-SA" b="0" baseline="0" dirty="0" err="1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ar-SA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ar-S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err="1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ar-S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320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8.4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4.4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110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42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1200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0.4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42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880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3.6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480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7.6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ar-SA" dirty="0" err="1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54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260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11.6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rgbClr val="FF0000"/>
                          </a:solidFill>
                        </a:rPr>
                        <a:t>المجموع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100</a:t>
                      </a:r>
                      <a:endParaRPr lang="ar-S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4040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412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كائن 5"/>
          <p:cNvGraphicFramePr>
            <a:graphicFrameLocks noChangeAspect="1"/>
          </p:cNvGraphicFramePr>
          <p:nvPr/>
        </p:nvGraphicFramePr>
        <p:xfrm>
          <a:off x="3131840" y="2924944"/>
          <a:ext cx="824819" cy="432048"/>
        </p:xfrm>
        <a:graphic>
          <a:graphicData uri="http://schemas.openxmlformats.org/presentationml/2006/ole">
            <p:oleObj spid="_x0000_s18434" name="Equation" r:id="rId3" imgW="533160" imgH="279360" progId="Equation.3">
              <p:embed/>
            </p:oleObj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1979712" y="2924944"/>
          <a:ext cx="876424" cy="370795"/>
        </p:xfrm>
        <a:graphic>
          <a:graphicData uri="http://schemas.openxmlformats.org/presentationml/2006/ole">
            <p:oleObj spid="_x0000_s18435" name="Equation" r:id="rId4" imgW="660240" imgH="27936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err="1" smtClean="0"/>
              <a:t>الحل: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الانحراف المتوسط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979712" y="1916832"/>
          <a:ext cx="2880320" cy="4401998"/>
        </p:xfrm>
        <a:graphic>
          <a:graphicData uri="http://schemas.openxmlformats.org/presentationml/2006/ole">
            <p:oleObj spid="_x0000_s19458" name="Equation" r:id="rId3" imgW="1346040" imgH="205740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قانون معامل </a:t>
            </a:r>
            <a:r>
              <a:rPr lang="ar-SA" dirty="0" err="1" smtClean="0"/>
              <a:t>التغير :</a:t>
            </a:r>
            <a:endParaRPr lang="ar-SA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مثال(5): احسبي معامل التغير للتوزيع التكراري السابق.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التغير للتوزيع التكراري ذو الفئات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2051720" y="2060848"/>
          <a:ext cx="2731658" cy="1008112"/>
        </p:xfrm>
        <a:graphic>
          <a:graphicData uri="http://schemas.openxmlformats.org/presentationml/2006/ole">
            <p:oleObj spid="_x0000_s20482" name="Equation" r:id="rId3" imgW="1066680" imgH="393480" progId="Equation.3">
              <p:embed/>
            </p:oleObj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/>
        </p:nvGraphicFramePr>
        <p:xfrm>
          <a:off x="1979712" y="4293096"/>
          <a:ext cx="3402378" cy="1512168"/>
        </p:xfrm>
        <a:graphic>
          <a:graphicData uri="http://schemas.openxmlformats.org/presentationml/2006/ole">
            <p:oleObj spid="_x0000_s20483" name="Equation" r:id="rId4" imgW="1828800" imgH="81252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err="1" smtClean="0"/>
              <a:t>تعريف: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</a:t>
            </a:r>
            <a:r>
              <a:rPr lang="ar-SA" dirty="0" smtClean="0"/>
              <a:t>  نعرف </a:t>
            </a:r>
            <a:r>
              <a:rPr lang="ar-SA" dirty="0" smtClean="0"/>
              <a:t>مقياس الالتواء لتوزيع تكراري او مجموعة من البيانات </a:t>
            </a:r>
            <a:r>
              <a:rPr lang="ar-SA" dirty="0" err="1" smtClean="0"/>
              <a:t>بالمعادلة:</a:t>
            </a:r>
            <a:endParaRPr lang="ar-SA" dirty="0" smtClean="0"/>
          </a:p>
          <a:p>
            <a:pPr algn="just"/>
            <a:endParaRPr lang="ar-SA" dirty="0" smtClean="0"/>
          </a:p>
          <a:p>
            <a:pPr algn="just"/>
            <a:endParaRPr lang="ar-SA" dirty="0" smtClean="0"/>
          </a:p>
          <a:p>
            <a:pPr algn="just"/>
            <a:endParaRPr lang="ar-SA" dirty="0" smtClean="0"/>
          </a:p>
          <a:p>
            <a:pPr algn="just"/>
            <a:r>
              <a:rPr lang="ar-SA" dirty="0" smtClean="0"/>
              <a:t>ويستفاد </a:t>
            </a:r>
            <a:r>
              <a:rPr lang="ar-SA" dirty="0" smtClean="0"/>
              <a:t>من مقياس الالتواء في </a:t>
            </a:r>
            <a:r>
              <a:rPr lang="ar-SA" dirty="0" err="1" smtClean="0"/>
              <a:t>امرين:</a:t>
            </a:r>
            <a:endParaRPr lang="ar-SA" dirty="0" smtClean="0"/>
          </a:p>
          <a:p>
            <a:pPr marL="514350" indent="-514350" algn="just">
              <a:buAutoNum type="arabicPeriod"/>
            </a:pPr>
            <a:r>
              <a:rPr lang="ar-SA" dirty="0" smtClean="0"/>
              <a:t>معرفة نوعية التواء التوزيع التكراري.</a:t>
            </a:r>
          </a:p>
          <a:p>
            <a:pPr marL="514350" indent="-514350" algn="just">
              <a:buAutoNum type="arabicPeriod"/>
            </a:pPr>
            <a:r>
              <a:rPr lang="ar-SA" dirty="0" smtClean="0"/>
              <a:t>المقارنة بين التواء توزيعين تكراريين او مجموعتين من البيانات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مقياس الالتواء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971599" y="3140967"/>
          <a:ext cx="2232249" cy="965297"/>
        </p:xfrm>
        <a:graphic>
          <a:graphicData uri="http://schemas.openxmlformats.org/presentationml/2006/ole">
            <p:oleObj spid="_x0000_s21506" name="Equation" r:id="rId3" imgW="939600" imgH="40608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مثال(6</a:t>
            </a:r>
            <a:r>
              <a:rPr lang="ar-SA" dirty="0" err="1" smtClean="0"/>
              <a:t>):</a:t>
            </a:r>
            <a:endParaRPr lang="ar-SA" dirty="0" smtClean="0"/>
          </a:p>
          <a:p>
            <a:pPr>
              <a:buNone/>
            </a:pPr>
            <a:r>
              <a:rPr lang="ar-SA" dirty="0" smtClean="0"/>
              <a:t>    توزيع </a:t>
            </a:r>
            <a:r>
              <a:rPr lang="ar-SA" dirty="0" smtClean="0"/>
              <a:t>تكراري وسطه الحسابي 35 والوسيط 40 والتباين 39  اوجد مقياس </a:t>
            </a:r>
            <a:r>
              <a:rPr lang="ar-SA" dirty="0" err="1" smtClean="0"/>
              <a:t>الالتواء؟</a:t>
            </a:r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مقياس الالتواء</a:t>
            </a:r>
            <a:endParaRPr lang="ar-SA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1475655" y="3717032"/>
          <a:ext cx="3360373" cy="2016224"/>
        </p:xfrm>
        <a:graphic>
          <a:graphicData uri="http://schemas.openxmlformats.org/presentationml/2006/ole">
            <p:oleObj spid="_x0000_s22530" name="Equation" r:id="rId3" imgW="1396800" imgH="83808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117</TotalTime>
  <Words>304</Words>
  <Application>Microsoft Office PowerPoint</Application>
  <PresentationFormat>عرض على الشاشة (3:4)‏</PresentationFormat>
  <Paragraphs>118</Paragraphs>
  <Slides>10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ملتقى</vt:lpstr>
      <vt:lpstr>Equation</vt:lpstr>
      <vt:lpstr>Microsoft Equation 3.0</vt:lpstr>
      <vt:lpstr>مقاييس التشتت للتوزيع التكراري</vt:lpstr>
      <vt:lpstr>التباين والانحراف المعياري للتوزيع التكراري ذو الفئات (طريقة النظرية1)</vt:lpstr>
      <vt:lpstr>التباين والانحراف المعياري للتوزيع التكراري ذو الفئات (طريقة النظرية1)</vt:lpstr>
      <vt:lpstr>التباين والانحراف المعياري للتوزيع التكراري ذو الفئات (طريقة النظرية1)</vt:lpstr>
      <vt:lpstr>الانحراف المتوسط للتوزيع التكراري ذو الفئات</vt:lpstr>
      <vt:lpstr>الانحراف المتوسط للتوزيع التكراري ذو الفئات</vt:lpstr>
      <vt:lpstr>الانحراف المتوسط للتوزيع التكراري ذو الفئات</vt:lpstr>
      <vt:lpstr>معامل التغير للتوزيع التكراري ذو الفئات</vt:lpstr>
      <vt:lpstr>مقياس الالتواء</vt:lpstr>
      <vt:lpstr>مقياس الالتواء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ArAM</cp:lastModifiedBy>
  <cp:revision>32</cp:revision>
  <dcterms:created xsi:type="dcterms:W3CDTF">2013-04-08T16:30:25Z</dcterms:created>
  <dcterms:modified xsi:type="dcterms:W3CDTF">2013-04-15T17:58:57Z</dcterms:modified>
</cp:coreProperties>
</file>