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64" r:id="rId4"/>
    <p:sldId id="261" r:id="rId5"/>
    <p:sldId id="263" r:id="rId6"/>
    <p:sldId id="265" r:id="rId7"/>
    <p:sldId id="266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2780929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/>
              <a:t>الارتباط الخطي البسيط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58200" cy="1008112"/>
          </a:xfrm>
        </p:spPr>
        <p:txBody>
          <a:bodyPr/>
          <a:lstStyle/>
          <a:p>
            <a:pPr algn="ctr"/>
            <a:r>
              <a:rPr lang="ar-SA" dirty="0" smtClean="0"/>
              <a:t>بسم الله الرحمن الرحيم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0" y="4509120"/>
            <a:ext cx="8100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dirty="0" smtClean="0"/>
              <a:t>                                       م/ امل حسن محمد ياسين</a:t>
            </a:r>
            <a:endParaRPr lang="ar-SA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تعريف:الارتباط يستخدم لقياس مدى العلاقة التي تربط بين متغيرين بحيث ان ازدياد احدها يؤدي الى نقصان </a:t>
            </a:r>
            <a:r>
              <a:rPr lang="ar-SA" smtClean="0"/>
              <a:t>الاخر هل </a:t>
            </a:r>
            <a:r>
              <a:rPr lang="ar-SA" dirty="0" smtClean="0"/>
              <a:t>العلاقة بين المتغيرين </a:t>
            </a:r>
            <a:r>
              <a:rPr lang="ar-SA" dirty="0" err="1" smtClean="0"/>
              <a:t>طردية</a:t>
            </a:r>
            <a:r>
              <a:rPr lang="ar-SA" dirty="0" smtClean="0"/>
              <a:t> (موجبة) أي يزيد </a:t>
            </a:r>
            <a:r>
              <a:rPr lang="en-US" dirty="0" smtClean="0"/>
              <a:t>Y</a:t>
            </a:r>
            <a:r>
              <a:rPr lang="ar-SA" dirty="0" smtClean="0"/>
              <a:t> بزيادة </a:t>
            </a:r>
            <a:r>
              <a:rPr lang="en-US" dirty="0" smtClean="0"/>
              <a:t>X</a:t>
            </a:r>
            <a:r>
              <a:rPr lang="ar-SA" dirty="0" smtClean="0"/>
              <a:t> ام عكسية(سالبة) أي تقل </a:t>
            </a:r>
            <a:r>
              <a:rPr lang="en-US" dirty="0" smtClean="0"/>
              <a:t>Y</a:t>
            </a:r>
            <a:r>
              <a:rPr lang="ar-SA" dirty="0" smtClean="0"/>
              <a:t> بزيادة </a:t>
            </a:r>
            <a:r>
              <a:rPr lang="en-US" dirty="0" smtClean="0"/>
              <a:t>X</a:t>
            </a:r>
            <a:r>
              <a:rPr lang="ar-SA" dirty="0" smtClean="0"/>
              <a:t> وهل العلاقة قوية بين المتغيرين ام ضعيفة.</a:t>
            </a:r>
          </a:p>
          <a:p>
            <a:pPr algn="just"/>
            <a:r>
              <a:rPr lang="ar-SA" dirty="0" smtClean="0"/>
              <a:t>نوجد معامل ارتباط </a:t>
            </a:r>
            <a:r>
              <a:rPr lang="ar-SA" dirty="0" err="1" smtClean="0"/>
              <a:t>بيرسون</a:t>
            </a:r>
            <a:r>
              <a:rPr lang="ar-SA" dirty="0" smtClean="0"/>
              <a:t> من العلاقة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ارتباط </a:t>
            </a:r>
            <a:r>
              <a:rPr lang="ar-SA" dirty="0" err="1" smtClean="0"/>
              <a:t>بيرسون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403647" y="4005064"/>
          <a:ext cx="2412267" cy="1440160"/>
        </p:xfrm>
        <a:graphic>
          <a:graphicData uri="http://schemas.openxmlformats.org/presentationml/2006/ole">
            <p:oleObj spid="_x0000_s2050" name="Equation" r:id="rId3" imgW="850680" imgH="507960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حيث </a:t>
            </a:r>
            <a:r>
              <a:rPr lang="ar-SA" dirty="0" err="1" smtClean="0"/>
              <a:t>ان: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ارتباط </a:t>
            </a:r>
            <a:r>
              <a:rPr lang="ar-SA" dirty="0" err="1" smtClean="0"/>
              <a:t>بيرسون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195736" y="2204863"/>
          <a:ext cx="2880320" cy="2799563"/>
        </p:xfrm>
        <a:graphic>
          <a:graphicData uri="http://schemas.openxmlformats.org/presentationml/2006/ole">
            <p:oleObj spid="_x0000_s3074" name="Equation" r:id="rId3" imgW="1358640" imgH="132048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ar-SA" sz="2800" dirty="0" smtClean="0"/>
              <a:t>  تفسير نتيجة معامل الارتباط </a:t>
            </a:r>
            <a:r>
              <a:rPr lang="ar-SA" sz="2800" dirty="0" err="1" smtClean="0"/>
              <a:t>لبيرسون:</a:t>
            </a:r>
            <a:r>
              <a:rPr lang="ar-SA" sz="2800" dirty="0" smtClean="0"/>
              <a:t> </a:t>
            </a:r>
          </a:p>
          <a:p>
            <a:pPr marL="514350" indent="-514350">
              <a:buAutoNum type="arabicPeriod"/>
            </a:pPr>
            <a:r>
              <a:rPr lang="ar-SA" sz="2800" dirty="0" smtClean="0"/>
              <a:t>قيمة معامل الارتباط </a:t>
            </a:r>
            <a:r>
              <a:rPr lang="ar-SA" sz="2800" dirty="0" err="1" smtClean="0"/>
              <a:t>لبيرسون</a:t>
            </a:r>
            <a:r>
              <a:rPr lang="ar-SA" sz="2800" dirty="0" smtClean="0"/>
              <a:t> تقع دائماً بين 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r&gt;0</a:t>
            </a:r>
            <a:r>
              <a:rPr lang="ar-SA" sz="2800" dirty="0" smtClean="0"/>
              <a:t>  يوجد ارتباط خطي طردي بين المتغيرين </a:t>
            </a:r>
            <a:r>
              <a:rPr lang="en-US" sz="2800" dirty="0" smtClean="0"/>
              <a:t>X,Y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r&lt;0</a:t>
            </a:r>
            <a:r>
              <a:rPr lang="ar-SA" sz="2800" dirty="0" smtClean="0"/>
              <a:t> يوجد ارتباط خطي عكسي بين المتغيرين </a:t>
            </a:r>
            <a:r>
              <a:rPr lang="en-US" sz="2800" dirty="0" smtClean="0"/>
              <a:t>X,Y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r=1</a:t>
            </a:r>
            <a:r>
              <a:rPr lang="ar-SA" sz="2800" dirty="0" smtClean="0"/>
              <a:t> يوجد ارتباط خطي طردي تام بين المتغيرين </a:t>
            </a:r>
            <a:r>
              <a:rPr lang="en-US" sz="2800" dirty="0" smtClean="0"/>
              <a:t>X,Y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r=-1</a:t>
            </a:r>
            <a:r>
              <a:rPr lang="ar-SA" sz="2800" dirty="0" smtClean="0"/>
              <a:t> يوجد ارتباط خطي عكسي تام بين المتغيرين </a:t>
            </a:r>
            <a:r>
              <a:rPr lang="en-US" sz="2800" dirty="0" smtClean="0"/>
              <a:t>X,Y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r=0</a:t>
            </a:r>
            <a:r>
              <a:rPr lang="ar-SA" sz="2800" dirty="0" smtClean="0"/>
              <a:t> </a:t>
            </a:r>
            <a:r>
              <a:rPr lang="ar-SA" sz="2800" dirty="0" err="1" smtClean="0"/>
              <a:t>لايوجد</a:t>
            </a:r>
            <a:r>
              <a:rPr lang="ar-SA" sz="2800" dirty="0" smtClean="0"/>
              <a:t> ارتباط </a:t>
            </a:r>
            <a:endParaRPr lang="ar-SA" sz="280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ارتباط </a:t>
            </a:r>
            <a:r>
              <a:rPr lang="ar-SA" dirty="0" err="1" smtClean="0"/>
              <a:t>بيرسون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259632" y="1988840"/>
          <a:ext cx="1673225" cy="482600"/>
        </p:xfrm>
        <a:graphic>
          <a:graphicData uri="http://schemas.openxmlformats.org/presentationml/2006/ole">
            <p:oleObj spid="_x0000_s1026" name="Equation" r:id="rId3" imgW="69840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البيانات التالية احسبي معامل ارتباط </a:t>
            </a:r>
            <a:r>
              <a:rPr lang="ar-SA" dirty="0" err="1" smtClean="0"/>
              <a:t>بيرسون</a:t>
            </a:r>
            <a:r>
              <a:rPr lang="ar-SA" dirty="0" smtClean="0"/>
              <a:t> مع تفسير </a:t>
            </a:r>
            <a:r>
              <a:rPr lang="ar-SA" dirty="0" err="1" smtClean="0"/>
              <a:t>النتيجة: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187578" y="2924944"/>
          <a:ext cx="3685345" cy="25958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92686"/>
                <a:gridCol w="496449"/>
                <a:gridCol w="739058"/>
                <a:gridCol w="723640"/>
                <a:gridCol w="83351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err="1" smtClean="0"/>
                        <a:t>X</a:t>
                      </a:r>
                      <a:r>
                        <a:rPr lang="en-US" sz="1200" b="1" dirty="0" err="1" smtClean="0"/>
                        <a:t>i</a:t>
                      </a:r>
                      <a:r>
                        <a:rPr lang="en-US" b="1" dirty="0" err="1" smtClean="0"/>
                        <a:t>Y</a:t>
                      </a:r>
                      <a:r>
                        <a:rPr lang="en-US" sz="1200" b="1" dirty="0" err="1" smtClean="0"/>
                        <a:t>i</a:t>
                      </a:r>
                      <a:endParaRPr lang="ar-SA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49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15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29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86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55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171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3131840" y="2924944"/>
          <a:ext cx="457324" cy="457324"/>
        </p:xfrm>
        <a:graphic>
          <a:graphicData uri="http://schemas.openxmlformats.org/presentationml/2006/ole">
            <p:oleObj spid="_x0000_s18433" name="Equation" r:id="rId3" imgW="241200" imgH="24120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2411760" y="2897941"/>
          <a:ext cx="347216" cy="412319"/>
        </p:xfrm>
        <a:graphic>
          <a:graphicData uri="http://schemas.openxmlformats.org/presentationml/2006/ole">
            <p:oleObj spid="_x0000_s18434" name="Equation" r:id="rId4" imgW="2030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ارتباط </a:t>
            </a:r>
            <a:r>
              <a:rPr lang="ar-SA" dirty="0" err="1" smtClean="0"/>
              <a:t>بيرسون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124075" y="1362075"/>
          <a:ext cx="3384550" cy="4605338"/>
        </p:xfrm>
        <a:graphic>
          <a:graphicData uri="http://schemas.openxmlformats.org/presentationml/2006/ole">
            <p:oleObj spid="_x0000_s17410" name="Equation" r:id="rId3" imgW="1866600" imgH="2539800" progId="Equation.3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3491880" y="5949280"/>
            <a:ext cx="46805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000" smtClean="0"/>
          </a:p>
          <a:p>
            <a:r>
              <a:rPr lang="ar-SA" sz="2000" smtClean="0"/>
              <a:t>يوجد </a:t>
            </a:r>
            <a:r>
              <a:rPr lang="ar-SA" sz="2000" dirty="0" smtClean="0"/>
              <a:t>ارتباط خطي عكسي ضعيف بين المتغيرين </a:t>
            </a:r>
            <a:r>
              <a:rPr lang="en-US" sz="2000" dirty="0" smtClean="0"/>
              <a:t>x</a:t>
            </a:r>
            <a:r>
              <a:rPr lang="ar-SA" sz="2000" dirty="0" smtClean="0"/>
              <a:t> </a:t>
            </a:r>
            <a:r>
              <a:rPr lang="ar-SA" sz="2000" dirty="0" err="1" smtClean="0"/>
              <a:t>،</a:t>
            </a:r>
            <a:r>
              <a:rPr lang="en-US" sz="2000" dirty="0" smtClean="0"/>
              <a:t>Y </a:t>
            </a:r>
            <a:r>
              <a:rPr lang="ar-SA" sz="2000" dirty="0" smtClean="0"/>
              <a:t> </a:t>
            </a:r>
            <a:endParaRPr lang="ar-SA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يساوي مربع معامل الارتباط ويدل على دلالة العلاقة بين المتغيرين </a:t>
            </a:r>
            <a:r>
              <a:rPr lang="en-US" dirty="0" smtClean="0"/>
              <a:t>X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y</a:t>
            </a:r>
            <a:r>
              <a:rPr lang="ar-SA" dirty="0" smtClean="0"/>
              <a:t> هل العلاقة بينهما ذات دلالة احصائية او لا وتتراوح قيمته بين </a:t>
            </a:r>
            <a:r>
              <a:rPr lang="en-US" dirty="0" smtClean="0"/>
              <a:t>0</a:t>
            </a:r>
            <a:r>
              <a:rPr lang="ar-SA" dirty="0" smtClean="0"/>
              <a:t> </a:t>
            </a:r>
            <a:r>
              <a:rPr lang="ar-SA" dirty="0" err="1" smtClean="0"/>
              <a:t>و +</a:t>
            </a:r>
            <a:r>
              <a:rPr lang="en-US" dirty="0" smtClean="0"/>
              <a:t>1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err="1" smtClean="0"/>
              <a:t>مثال </a:t>
            </a:r>
            <a:r>
              <a:rPr lang="ar-SA" dirty="0" smtClean="0"/>
              <a:t>(2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smtClean="0"/>
              <a:t>         من </a:t>
            </a:r>
            <a:r>
              <a:rPr lang="ar-SA" dirty="0" smtClean="0"/>
              <a:t>المثال السابق احسبي معامل </a:t>
            </a:r>
            <a:r>
              <a:rPr lang="ar-SA" dirty="0" err="1" smtClean="0"/>
              <a:t>التحديد.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التحديد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907703" y="4941168"/>
          <a:ext cx="3547341" cy="648072"/>
        </p:xfrm>
        <a:graphic>
          <a:graphicData uri="http://schemas.openxmlformats.org/presentationml/2006/ole">
            <p:oleObj spid="_x0000_s19458" name="Equation" r:id="rId3" imgW="1320480" imgH="24120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190</TotalTime>
  <Words>238</Words>
  <Application>Microsoft Office PowerPoint</Application>
  <PresentationFormat>عرض على الشاشة (3:4)‏</PresentationFormat>
  <Paragraphs>61</Paragraphs>
  <Slides>7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ملتقى</vt:lpstr>
      <vt:lpstr>Equation</vt:lpstr>
      <vt:lpstr>Microsoft Equation 3.0</vt:lpstr>
      <vt:lpstr>الارتباط الخطي البسيط</vt:lpstr>
      <vt:lpstr>معامل ارتباط بيرسون</vt:lpstr>
      <vt:lpstr>معامل ارتباط بيرسون</vt:lpstr>
      <vt:lpstr>معامل ارتباط بيرسون</vt:lpstr>
      <vt:lpstr>مثال(1):</vt:lpstr>
      <vt:lpstr>معامل ارتباط بيرسون</vt:lpstr>
      <vt:lpstr>معامل التحديد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الارتباط الخطي البسيط</dc:title>
  <dc:creator>ArAM</dc:creator>
  <cp:lastModifiedBy>ArAM</cp:lastModifiedBy>
  <cp:revision>36</cp:revision>
  <dcterms:created xsi:type="dcterms:W3CDTF">2011-12-16T03:14:23Z</dcterms:created>
  <dcterms:modified xsi:type="dcterms:W3CDTF">2013-04-25T04:58:51Z</dcterms:modified>
</cp:coreProperties>
</file>