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88" r:id="rId3"/>
    <p:sldId id="295" r:id="rId4"/>
    <p:sldId id="289" r:id="rId5"/>
    <p:sldId id="291" r:id="rId6"/>
    <p:sldId id="292" r:id="rId7"/>
    <p:sldId id="293" r:id="rId8"/>
    <p:sldId id="267" r:id="rId9"/>
    <p:sldId id="283" r:id="rId10"/>
    <p:sldId id="268" r:id="rId11"/>
    <p:sldId id="269" r:id="rId12"/>
    <p:sldId id="270" r:id="rId13"/>
    <p:sldId id="271" r:id="rId14"/>
    <p:sldId id="284" r:id="rId15"/>
    <p:sldId id="272" r:id="rId16"/>
    <p:sldId id="285" r:id="rId17"/>
    <p:sldId id="296"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3967" autoAdjust="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C8D5AF-031C-40C9-B960-7FF794E1DFB4}" type="datetimeFigureOut">
              <a:rPr lang="en-US" smtClean="0"/>
              <a:pPr/>
              <a:t>10/1/2013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0A5EE3-3082-4CE8-85CC-543DE0256885}" type="slidenum">
              <a:rPr lang="en-US" smtClean="0"/>
              <a:pPr/>
              <a:t>‹#›</a:t>
            </a:fld>
            <a:endParaRPr lang="en-US"/>
          </a:p>
        </p:txBody>
      </p:sp>
    </p:spTree>
    <p:extLst>
      <p:ext uri="{BB962C8B-B14F-4D97-AF65-F5344CB8AC3E}">
        <p14:creationId xmlns:p14="http://schemas.microsoft.com/office/powerpoint/2010/main" xmlns="" val="3263762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0A5EE3-3082-4CE8-85CC-543DE025688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0A5EE3-3082-4CE8-85CC-543DE0256885}"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C4A8F649-0128-4E6F-B99F-53CE6B6EF2C3}" type="datetimeFigureOut">
              <a:rPr lang="en-US" smtClean="0"/>
              <a:pPr/>
              <a:t>10/1/2013</a:t>
            </a:fld>
            <a:endParaRPr lang="en-US"/>
          </a:p>
        </p:txBody>
      </p:sp>
      <p:sp>
        <p:nvSpPr>
          <p:cNvPr id="17" name="عنصر نائب للتذييل 16"/>
          <p:cNvSpPr>
            <a:spLocks noGrp="1"/>
          </p:cNvSpPr>
          <p:nvPr>
            <p:ph type="ftr" sz="quarter" idx="11"/>
          </p:nvPr>
        </p:nvSpPr>
        <p:spPr>
          <a:xfrm>
            <a:off x="5410200" y="4205288"/>
            <a:ext cx="1295400" cy="457200"/>
          </a:xfrm>
        </p:spPr>
        <p:txBody>
          <a:bodyPr/>
          <a:lstStyle/>
          <a:p>
            <a:endParaRPr lang="en-US"/>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EBDA34C-B744-4E5D-8F9B-A9ADBDC9C89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Click to edit Master title style</a:t>
            </a:r>
            <a:endParaRPr kumimoji="0" lang="en-US"/>
          </a:p>
        </p:txBody>
      </p:sp>
      <p:sp>
        <p:nvSpPr>
          <p:cNvPr id="3" name="عنصر نائب للمحتوى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عنصر نائب للتاريخ 3"/>
          <p:cNvSpPr>
            <a:spLocks noGrp="1"/>
          </p:cNvSpPr>
          <p:nvPr>
            <p:ph type="dt" sz="half" idx="10"/>
          </p:nvPr>
        </p:nvSpPr>
        <p:spPr/>
        <p:txBody>
          <a:bodyPr/>
          <a:lstStyle/>
          <a:p>
            <a:fld id="{C4A8F649-0128-4E6F-B99F-53CE6B6EF2C3}" type="datetimeFigureOut">
              <a:rPr lang="en-US" smtClean="0"/>
              <a:pPr/>
              <a:t>10/1/2013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عنصر نائب للتاريخ 3"/>
          <p:cNvSpPr>
            <a:spLocks noGrp="1"/>
          </p:cNvSpPr>
          <p:nvPr>
            <p:ph type="dt" sz="half" idx="10"/>
          </p:nvPr>
        </p:nvSpPr>
        <p:spPr/>
        <p:txBody>
          <a:bodyPr/>
          <a:lstStyle/>
          <a:p>
            <a:fld id="{C4A8F649-0128-4E6F-B99F-53CE6B6EF2C3}" type="datetimeFigureOut">
              <a:rPr lang="en-US" smtClean="0"/>
              <a:pPr/>
              <a:t>10/1/2013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Click to edit Master title style</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عنصر نائب للتاريخ 4"/>
          <p:cNvSpPr>
            <a:spLocks noGrp="1"/>
          </p:cNvSpPr>
          <p:nvPr>
            <p:ph type="dt" sz="half" idx="10"/>
          </p:nvPr>
        </p:nvSpPr>
        <p:spPr/>
        <p:txBody>
          <a:bodyPr/>
          <a:lstStyle/>
          <a:p>
            <a:fld id="{C4A8F649-0128-4E6F-B99F-53CE6B6EF2C3}" type="datetimeFigureOut">
              <a:rPr lang="en-US" smtClean="0"/>
              <a:pPr/>
              <a:t>10/1/2013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عنصر نائب للتاريخ 25"/>
          <p:cNvSpPr>
            <a:spLocks noGrp="1"/>
          </p:cNvSpPr>
          <p:nvPr>
            <p:ph type="dt" sz="half" idx="10"/>
          </p:nvPr>
        </p:nvSpPr>
        <p:spPr/>
        <p:txBody>
          <a:bodyPr rtlCol="0"/>
          <a:lstStyle/>
          <a:p>
            <a:fld id="{C4A8F649-0128-4E6F-B99F-53CE6B6EF2C3}" type="datetimeFigureOut">
              <a:rPr lang="en-US" smtClean="0"/>
              <a:pPr/>
              <a:t>10/1/2013</a:t>
            </a:fld>
            <a:endParaRPr lang="en-US"/>
          </a:p>
        </p:txBody>
      </p:sp>
      <p:sp>
        <p:nvSpPr>
          <p:cNvPr id="27" name="عنصر نائب لرقم الشريحة 26"/>
          <p:cNvSpPr>
            <a:spLocks noGrp="1"/>
          </p:cNvSpPr>
          <p:nvPr>
            <p:ph type="sldNum" sz="quarter" idx="11"/>
          </p:nvPr>
        </p:nvSpPr>
        <p:spPr/>
        <p:txBody>
          <a:bodyPr rtlCol="0"/>
          <a:lstStyle/>
          <a:p>
            <a:fld id="{3EBDA34C-B744-4E5D-8F9B-A9ADBDC9C898}" type="slidenum">
              <a:rPr lang="en-US" smtClean="0"/>
              <a:pPr/>
              <a:t>‹#›</a:t>
            </a:fld>
            <a:endParaRPr lang="en-US"/>
          </a:p>
        </p:txBody>
      </p:sp>
      <p:sp>
        <p:nvSpPr>
          <p:cNvPr id="28" name="عنصر نائب للتذييل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C4A8F649-0128-4E6F-B99F-53CE6B6EF2C3}" type="datetimeFigureOut">
              <a:rPr lang="en-US" smtClean="0"/>
              <a:pPr/>
              <a:t>10/1/2013</a:t>
            </a:fld>
            <a:endParaRPr lang="en-US"/>
          </a:p>
        </p:txBody>
      </p:sp>
      <p:sp>
        <p:nvSpPr>
          <p:cNvPr id="4" name="عنصر نائب للتذييل 3"/>
          <p:cNvSpPr>
            <a:spLocks noGrp="1"/>
          </p:cNvSpPr>
          <p:nvPr>
            <p:ph type="ftr" sz="quarter" idx="11"/>
          </p:nvPr>
        </p:nvSpPr>
        <p:spPr>
          <a:xfrm>
            <a:off x="5257800" y="612648"/>
            <a:ext cx="1325880" cy="457200"/>
          </a:xfrm>
        </p:spPr>
        <p:txBody>
          <a:bodyPr/>
          <a:lstStyle/>
          <a:p>
            <a:endParaRPr lang="en-US"/>
          </a:p>
        </p:txBody>
      </p:sp>
      <p:sp>
        <p:nvSpPr>
          <p:cNvPr id="5" name="عنصر نائب لرقم الشريحة 4"/>
          <p:cNvSpPr>
            <a:spLocks noGrp="1"/>
          </p:cNvSpPr>
          <p:nvPr>
            <p:ph type="sldNum" sz="quarter" idx="12"/>
          </p:nvPr>
        </p:nvSpPr>
        <p:spPr>
          <a:xfrm>
            <a:off x="8174736" y="2272"/>
            <a:ext cx="762000" cy="365760"/>
          </a:xfrm>
        </p:spPr>
        <p:txBody>
          <a:bodyPr/>
          <a:lstStyle/>
          <a:p>
            <a:fld id="{3EBDA34C-B744-4E5D-8F9B-A9ADBDC9C89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4A8F649-0128-4E6F-B99F-53CE6B6EF2C3}" type="datetimeFigureOut">
              <a:rPr lang="en-US" smtClean="0"/>
              <a:pPr/>
              <a:t>10/1/2013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عنصر نائب للتاريخ 4"/>
          <p:cNvSpPr>
            <a:spLocks noGrp="1"/>
          </p:cNvSpPr>
          <p:nvPr>
            <p:ph type="dt" sz="half" idx="10"/>
          </p:nvPr>
        </p:nvSpPr>
        <p:spPr/>
        <p:txBody>
          <a:bodyPr/>
          <a:lstStyle/>
          <a:p>
            <a:fld id="{C4A8F649-0128-4E6F-B99F-53CE6B6EF2C3}" type="datetimeFigureOut">
              <a:rPr lang="en-US" smtClean="0"/>
              <a:pPr/>
              <a:t>10/1/2013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عنصر نائب للتاريخ 4"/>
          <p:cNvSpPr>
            <a:spLocks noGrp="1"/>
          </p:cNvSpPr>
          <p:nvPr>
            <p:ph type="dt" sz="half" idx="10"/>
          </p:nvPr>
        </p:nvSpPr>
        <p:spPr/>
        <p:txBody>
          <a:bodyPr/>
          <a:lstStyle/>
          <a:p>
            <a:fld id="{C4A8F649-0128-4E6F-B99F-53CE6B6EF2C3}" type="datetimeFigureOut">
              <a:rPr lang="en-US" smtClean="0"/>
              <a:pPr/>
              <a:t>10/1/2013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Click to edit Master title style</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عنصر نائب للتاريخ 3"/>
          <p:cNvSpPr>
            <a:spLocks noGrp="1"/>
          </p:cNvSpPr>
          <p:nvPr>
            <p:ph type="dt" sz="half" idx="10"/>
          </p:nvPr>
        </p:nvSpPr>
        <p:spPr/>
        <p:txBody>
          <a:bodyPr/>
          <a:lstStyle/>
          <a:p>
            <a:fld id="{C4A8F649-0128-4E6F-B99F-53CE6B6EF2C3}" type="datetimeFigureOut">
              <a:rPr lang="en-US" smtClean="0"/>
              <a:pPr/>
              <a:t>10/1/2013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عنصر نائب للتاريخ 3"/>
          <p:cNvSpPr>
            <a:spLocks noGrp="1"/>
          </p:cNvSpPr>
          <p:nvPr>
            <p:ph type="dt" sz="half" idx="10"/>
          </p:nvPr>
        </p:nvSpPr>
        <p:spPr/>
        <p:txBody>
          <a:bodyPr/>
          <a:lstStyle/>
          <a:p>
            <a:fld id="{C4A8F649-0128-4E6F-B99F-53CE6B6EF2C3}" type="datetimeFigureOut">
              <a:rPr lang="en-US" smtClean="0"/>
              <a:pPr/>
              <a:t>10/1/2013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EBDA34C-B744-4E5D-8F9B-A9ADBDC9C89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4A8F649-0128-4E6F-B99F-53CE6B6EF2C3}" type="datetimeFigureOut">
              <a:rPr lang="en-US" smtClean="0"/>
              <a:pPr/>
              <a:t>10/1/2013</a:t>
            </a:fld>
            <a:endParaRPr lang="en-US"/>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EBDA34C-B744-4E5D-8F9B-A9ADBDC9C89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google.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google.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 y="1916833"/>
            <a:ext cx="8458200" cy="1955080"/>
          </a:xfrm>
        </p:spPr>
        <p:txBody>
          <a:bodyPr anchor="t">
            <a:normAutofit/>
          </a:bodyPr>
          <a:lstStyle/>
          <a:p>
            <a:pPr algn="ctr"/>
            <a:r>
              <a:rPr lang="ar-SA" sz="6000" b="1" dirty="0" smtClean="0"/>
              <a:t>الانترنت والاتصالات</a:t>
            </a:r>
            <a:r>
              <a:rPr lang="en-US" sz="4800" b="1" dirty="0" smtClean="0"/>
              <a:t/>
            </a:r>
            <a:br>
              <a:rPr lang="en-US" sz="4800" b="1" dirty="0" smtClean="0"/>
            </a:br>
            <a:r>
              <a:rPr lang="en-US" sz="2000" b="1" dirty="0" smtClean="0"/>
              <a:t> </a:t>
            </a:r>
            <a:r>
              <a:rPr lang="en-US" sz="4800" b="1" dirty="0" smtClean="0"/>
              <a:t/>
            </a:r>
            <a:br>
              <a:rPr lang="en-US" sz="4800" b="1" dirty="0" smtClean="0"/>
            </a:br>
            <a:r>
              <a:rPr lang="en-US" sz="2000" b="1" dirty="0" smtClean="0"/>
              <a:t>Internet &amp; communications</a:t>
            </a:r>
            <a:r>
              <a:rPr lang="ar-SA" sz="2000" b="1" dirty="0" smtClean="0"/>
              <a:t> </a:t>
            </a:r>
            <a:endParaRPr lang="en-US" sz="2000" b="1" dirty="0"/>
          </a:p>
        </p:txBody>
      </p:sp>
      <p:sp>
        <p:nvSpPr>
          <p:cNvPr id="3" name="عنوان فرعي 2"/>
          <p:cNvSpPr>
            <a:spLocks noGrp="1"/>
          </p:cNvSpPr>
          <p:nvPr>
            <p:ph type="subTitle" idx="1"/>
          </p:nvPr>
        </p:nvSpPr>
        <p:spPr>
          <a:xfrm>
            <a:off x="457200" y="3899938"/>
            <a:ext cx="7571184" cy="2337374"/>
          </a:xfrm>
        </p:spPr>
        <p:txBody>
          <a:bodyPr/>
          <a:lstStyle/>
          <a:p>
            <a:r>
              <a:rPr lang="en-US" u="sng" dirty="0" smtClean="0"/>
              <a:t>LAB #3</a:t>
            </a:r>
          </a:p>
          <a:p>
            <a:endParaRPr lang="en-US" dirty="0" smtClean="0"/>
          </a:p>
          <a:p>
            <a:pPr algn="r"/>
            <a:r>
              <a:rPr lang="ar-SA" dirty="0" smtClean="0"/>
              <a:t>أستاذة المقرر :.</a:t>
            </a:r>
          </a:p>
          <a:p>
            <a:pPr algn="r"/>
            <a:r>
              <a:rPr lang="en-US" smtClean="0">
                <a:hlinkClick r:id="rId2"/>
              </a:rPr>
              <a:t>@</a:t>
            </a:r>
            <a:r>
              <a:rPr lang="en-US" dirty="0" smtClean="0">
                <a:hlinkClick r:id="rId2"/>
              </a:rPr>
              <a:t>gmail.com</a:t>
            </a:r>
            <a:r>
              <a:rPr lang="en-US" dirty="0" smtClean="0"/>
              <a:t> </a:t>
            </a:r>
            <a:r>
              <a:rPr lang="ar-SA" dirty="0" err="1" smtClean="0"/>
              <a:t>الايميل</a:t>
            </a:r>
            <a:r>
              <a:rPr lang="ar-SA"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533400"/>
            <a:ext cx="8229600" cy="1066800"/>
          </a:xfrm>
        </p:spPr>
        <p:txBody>
          <a:bodyPr>
            <a:normAutofit/>
          </a:bodyPr>
          <a:lstStyle/>
          <a:p>
            <a:pPr algn="r" rtl="1"/>
            <a:r>
              <a:rPr lang="ar-SA" sz="3000" dirty="0" smtClean="0"/>
              <a:t>ماذا يحتاج الحاسب لتنظيم عملية تبادل المعطيات ؟</a:t>
            </a:r>
            <a:endParaRPr lang="en-US" sz="3000" dirty="0"/>
          </a:p>
        </p:txBody>
      </p:sp>
      <p:sp>
        <p:nvSpPr>
          <p:cNvPr id="3" name="عنصر نائب للمحتوى 2"/>
          <p:cNvSpPr>
            <a:spLocks noGrp="1"/>
          </p:cNvSpPr>
          <p:nvPr>
            <p:ph idx="1"/>
          </p:nvPr>
        </p:nvSpPr>
        <p:spPr>
          <a:xfrm>
            <a:off x="381000" y="1752600"/>
            <a:ext cx="8229600" cy="4800600"/>
          </a:xfrm>
        </p:spPr>
        <p:txBody>
          <a:bodyPr>
            <a:normAutofit/>
          </a:bodyPr>
          <a:lstStyle/>
          <a:p>
            <a:pPr marL="624078" indent="-514350" algn="r" rtl="1">
              <a:buNone/>
            </a:pPr>
            <a:r>
              <a:rPr lang="ar-SA" b="1" dirty="0" smtClean="0"/>
              <a:t>البروتوكول </a:t>
            </a:r>
            <a:r>
              <a:rPr lang="en-US" b="1" dirty="0" smtClean="0"/>
              <a:t>Protocol</a:t>
            </a:r>
            <a:r>
              <a:rPr lang="ar-SA" b="1" dirty="0" smtClean="0"/>
              <a:t> :</a:t>
            </a:r>
          </a:p>
          <a:p>
            <a:pPr marL="360000" indent="0" algn="r" rtl="1">
              <a:buNone/>
            </a:pPr>
            <a:r>
              <a:rPr lang="ar-SA" dirty="0" smtClean="0"/>
              <a:t>يمكن تعريف البروتوكول بشكل عام على أنه مجموعة القواعد والقوانين الناظمة لعمل معين , أما في مجال الشبكات الحاسوبية فالبروتوكول هو مجموعة من القواعد والقوانين التي ينبغي الالتزام والتقيد التام بها خلال إنشاء الاتصال وتبادل المعلومات بهدف وصول هذه المعلومات إلى الجهة المعنية بشكل صحيح وخالية من الأخطاء , فهو يحدد :</a:t>
            </a:r>
          </a:p>
          <a:p>
            <a:pPr marL="624078" indent="-514350" algn="r" rtl="1"/>
            <a:r>
              <a:rPr lang="ar-SA" dirty="0" smtClean="0"/>
              <a:t>الطريقة التي يتصل </a:t>
            </a:r>
            <a:r>
              <a:rPr lang="ar-SA" dirty="0" err="1" smtClean="0"/>
              <a:t>بها</a:t>
            </a:r>
            <a:r>
              <a:rPr lang="ar-SA" dirty="0" smtClean="0"/>
              <a:t> الحاسب مع الشبكة .</a:t>
            </a:r>
          </a:p>
          <a:p>
            <a:pPr marL="624078" indent="-514350" algn="r" rtl="1"/>
            <a:r>
              <a:rPr lang="ar-SA" dirty="0" smtClean="0"/>
              <a:t>شكل العناوين لمكونات الشبكة .</a:t>
            </a:r>
          </a:p>
          <a:p>
            <a:pPr marL="624078" indent="-514350" algn="r" rtl="1"/>
            <a:r>
              <a:rPr lang="ar-SA" dirty="0" smtClean="0"/>
              <a:t>كيف يتم تقسيم المعطيات إلى حزم وهكذا ..</a:t>
            </a:r>
          </a:p>
          <a:p>
            <a:pPr marL="624078" indent="-514350" algn="r" rtl="1">
              <a:buNone/>
            </a:pPr>
            <a:endParaRPr lang="en-US" dirty="0"/>
          </a:p>
        </p:txBody>
      </p:sp>
    </p:spTree>
    <p:extLst>
      <p:ext uri="{BB962C8B-B14F-4D97-AF65-F5344CB8AC3E}">
        <p14:creationId xmlns:p14="http://schemas.microsoft.com/office/powerpoint/2010/main" xmlns="" val="367707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lide(fromBottom)">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lide(fromBottom)">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1318466"/>
            <a:ext cx="8572560" cy="4325112"/>
          </a:xfrm>
        </p:spPr>
        <p:txBody>
          <a:bodyPr/>
          <a:lstStyle/>
          <a:p>
            <a:pPr marL="624078" indent="-514350" algn="r" rtl="1">
              <a:buFont typeface="Wingdings" pitchFamily="2" charset="2"/>
              <a:buChar char="v"/>
            </a:pPr>
            <a:r>
              <a:rPr lang="ar-SA" dirty="0" smtClean="0"/>
              <a:t>نظراً لاحتواء شبكة الانترنت على أنواع مختلفة من أنظمة التشغيل والأجهزة والبرامج فإنه لابد من إيجاد مقياس عالمي يلزم كل الراغبين بالاتصال على الانترنت تطبيقه يطلق على هذا المقياس بالبرتوكول. </a:t>
            </a:r>
            <a:endParaRPr lang="en-US" dirty="0" smtClean="0"/>
          </a:p>
          <a:p>
            <a:pPr marL="624078" indent="-514350" algn="r" rtl="1">
              <a:buFont typeface="Wingdings" pitchFamily="2" charset="2"/>
              <a:buChar char="v"/>
            </a:pPr>
            <a:endParaRPr lang="ar-SA" dirty="0" smtClean="0"/>
          </a:p>
          <a:p>
            <a:pPr marL="624078" indent="-514350" algn="r" rtl="1">
              <a:buFont typeface="Wingdings" pitchFamily="2" charset="2"/>
              <a:buChar char="v"/>
            </a:pPr>
            <a:r>
              <a:rPr lang="ar-SA" dirty="0" smtClean="0"/>
              <a:t>إضافة إلى أنها تسمح للبرمجيات بالاتصال مع التجهيزات المصنعة من قبل شركات ومصنعين مختلفين. </a:t>
            </a:r>
          </a:p>
          <a:p>
            <a:pPr marL="624078" indent="-514350" algn="r" rtl="1">
              <a:buFont typeface="Wingdings" pitchFamily="2" charset="2"/>
              <a:buChar char="v"/>
            </a:pPr>
            <a:endParaRPr lang="ar-SA" dirty="0" smtClean="0"/>
          </a:p>
          <a:p>
            <a:pPr marL="624078" indent="-514350" algn="r" rtl="1">
              <a:buFont typeface="Wingdings" pitchFamily="2" charset="2"/>
              <a:buChar char="v"/>
            </a:pPr>
            <a:r>
              <a:rPr lang="ar-SA" dirty="0" smtClean="0"/>
              <a:t>مع اختلاف الشبكات تختلف البروتوكولات التي تحدد طرق تنظيم تبادل المعطيات داخل هذه الشبكات.</a:t>
            </a:r>
          </a:p>
          <a:p>
            <a:pPr algn="r" rtl="1"/>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lide(fromBottom)">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81000"/>
            <a:ext cx="8229600" cy="1066800"/>
          </a:xfrm>
        </p:spPr>
        <p:txBody>
          <a:bodyPr/>
          <a:lstStyle/>
          <a:p>
            <a:pPr algn="r" rtl="1"/>
            <a:r>
              <a:rPr lang="ar-SA" dirty="0" smtClean="0"/>
              <a:t>أشهر بروتوكولات الانترنت:</a:t>
            </a:r>
            <a:endParaRPr lang="en-US" dirty="0"/>
          </a:p>
        </p:txBody>
      </p:sp>
      <p:sp>
        <p:nvSpPr>
          <p:cNvPr id="3" name="عنصر نائب للمحتوى 2"/>
          <p:cNvSpPr>
            <a:spLocks noGrp="1"/>
          </p:cNvSpPr>
          <p:nvPr>
            <p:ph idx="1"/>
          </p:nvPr>
        </p:nvSpPr>
        <p:spPr>
          <a:xfrm>
            <a:off x="467544" y="1524000"/>
            <a:ext cx="8229600" cy="4325112"/>
          </a:xfrm>
        </p:spPr>
        <p:txBody>
          <a:bodyPr>
            <a:normAutofit fontScale="62500" lnSpcReduction="20000"/>
          </a:bodyPr>
          <a:lstStyle/>
          <a:p>
            <a:pPr marL="132397" indent="0" algn="just" rtl="1">
              <a:lnSpc>
                <a:spcPct val="150000"/>
              </a:lnSpc>
              <a:buNone/>
            </a:pPr>
            <a:r>
              <a:rPr lang="ar-SA" sz="3200" b="1" dirty="0" smtClean="0">
                <a:solidFill>
                  <a:schemeClr val="accent3">
                    <a:lumMod val="75000"/>
                  </a:schemeClr>
                </a:solidFill>
              </a:rPr>
              <a:t>1) </a:t>
            </a:r>
            <a:r>
              <a:rPr lang="ar-SA" b="1" dirty="0"/>
              <a:t>برتوكول </a:t>
            </a:r>
            <a:r>
              <a:rPr lang="en-US" b="1" dirty="0"/>
              <a:t>TCP/IP </a:t>
            </a:r>
            <a:r>
              <a:rPr lang="ar-SA" b="1" dirty="0"/>
              <a:t> [</a:t>
            </a:r>
            <a:r>
              <a:rPr lang="en-US" b="1" dirty="0"/>
              <a:t>Transmission Control Protocol / Internet Protocol </a:t>
            </a:r>
            <a:r>
              <a:rPr lang="ar-SA" b="1" dirty="0"/>
              <a:t>].</a:t>
            </a:r>
          </a:p>
          <a:p>
            <a:pPr marL="53975" indent="177800" algn="just" rtl="1">
              <a:lnSpc>
                <a:spcPct val="150000"/>
              </a:lnSpc>
            </a:pPr>
            <a:r>
              <a:rPr lang="ar-SA" sz="3200" dirty="0"/>
              <a:t>يعتبر هذا البرتوكول من اقدم البرتوكولات التي ارتبطت بشبكة الإنترنت منذ نشأتها في الستينيات ، ويستخدم في ما يلي :</a:t>
            </a:r>
          </a:p>
          <a:p>
            <a:pPr marL="53975" indent="177800" algn="just" rtl="1">
              <a:lnSpc>
                <a:spcPct val="150000"/>
              </a:lnSpc>
            </a:pPr>
            <a:r>
              <a:rPr lang="ar-SA" sz="3200" dirty="0"/>
              <a:t>تحديد عنوان الجهة المستقبلة للبيانات ومن ثم يقوم بنقلها . </a:t>
            </a:r>
          </a:p>
          <a:p>
            <a:pPr marL="463550" indent="-231775" algn="just" rtl="1">
              <a:lnSpc>
                <a:spcPct val="150000"/>
              </a:lnSpc>
            </a:pPr>
            <a:r>
              <a:rPr lang="ar-SA" sz="3200" dirty="0"/>
              <a:t>عمل توافق بين أجهزة الكمبيوتر المرتبطة بالشبكة ويجعلها تتصل فيما بينها بصرف النظر عن أنظمة التشغيل المثبتة على تلك الأجهزة . أي </a:t>
            </a:r>
            <a:r>
              <a:rPr lang="ar-SA" sz="3200" dirty="0" err="1"/>
              <a:t>ان</a:t>
            </a:r>
            <a:r>
              <a:rPr lang="ar-SA" sz="3200" dirty="0"/>
              <a:t> هذا البرتوكول يعمل على توحيد لغة التخاطب بين أجهزة الكمبيوتر المختلفة المتصلة بالشبكة بحيث يتم نقل البيانات بينها دون أي صعوبات .</a:t>
            </a:r>
          </a:p>
          <a:p>
            <a:pPr marL="53975" indent="177800" algn="just" rtl="1">
              <a:lnSpc>
                <a:spcPct val="150000"/>
              </a:lnSpc>
            </a:pPr>
            <a:r>
              <a:rPr lang="ar-SA" sz="3200" dirty="0"/>
              <a:t>التأكد من وصول البيانات المرسلة من الجهاز المرسل إلى الجهاز المستقبل بشكل سليم وصحيح .</a:t>
            </a:r>
          </a:p>
          <a:p>
            <a:pPr marL="53975" indent="177800" algn="just" rtl="1">
              <a:lnSpc>
                <a:spcPct val="150000"/>
              </a:lnSpc>
            </a:pPr>
            <a:r>
              <a:rPr lang="ar-SA" sz="3200" dirty="0"/>
              <a:t>يستخدم هذا البرتوكول في نقل البيانات النصية في اغلب </a:t>
            </a:r>
            <a:r>
              <a:rPr lang="ar-SA" sz="3200" dirty="0" err="1"/>
              <a:t>الاحيان</a:t>
            </a:r>
            <a:r>
              <a:rPr lang="ar-SA" sz="3200" dirty="0"/>
              <a:t> .</a:t>
            </a:r>
          </a:p>
          <a:p>
            <a:pPr marL="624078" indent="-514350" algn="r" rtl="1"/>
            <a:endParaRPr lang="en-US" sz="2000" dirty="0" smtClean="0"/>
          </a:p>
          <a:p>
            <a:pPr marL="624078" indent="-514350" algn="r" rtl="1">
              <a:buNone/>
            </a:pPr>
            <a:endParaRPr lang="en-US" dirty="0" smtClean="0"/>
          </a:p>
        </p:txBody>
      </p:sp>
    </p:spTree>
    <p:extLst>
      <p:ext uri="{BB962C8B-B14F-4D97-AF65-F5344CB8AC3E}">
        <p14:creationId xmlns:p14="http://schemas.microsoft.com/office/powerpoint/2010/main" xmlns="" val="116907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pPr algn="r" rtl="1"/>
            <a:r>
              <a:rPr lang="ar-SA" dirty="0" smtClean="0"/>
              <a:t>أشهر بروتوكولات الانترنت:</a:t>
            </a:r>
            <a:endParaRPr lang="en-US" dirty="0"/>
          </a:p>
        </p:txBody>
      </p:sp>
      <p:sp>
        <p:nvSpPr>
          <p:cNvPr id="3" name="Content Placeholder 2"/>
          <p:cNvSpPr>
            <a:spLocks noGrp="1"/>
          </p:cNvSpPr>
          <p:nvPr>
            <p:ph idx="1"/>
          </p:nvPr>
        </p:nvSpPr>
        <p:spPr>
          <a:xfrm>
            <a:off x="381000" y="1752600"/>
            <a:ext cx="8534400" cy="4495800"/>
          </a:xfrm>
        </p:spPr>
        <p:txBody>
          <a:bodyPr>
            <a:normAutofit fontScale="92500" lnSpcReduction="20000"/>
          </a:bodyPr>
          <a:lstStyle/>
          <a:p>
            <a:pPr marL="109728" indent="0" algn="r" rtl="1">
              <a:buNone/>
            </a:pPr>
            <a:r>
              <a:rPr lang="ar-SA" sz="2200" b="1" dirty="0" smtClean="0">
                <a:solidFill>
                  <a:schemeClr val="accent3">
                    <a:lumMod val="75000"/>
                  </a:schemeClr>
                </a:solidFill>
              </a:rPr>
              <a:t>2)  </a:t>
            </a:r>
            <a:r>
              <a:rPr lang="ar-SA" sz="2200" b="1" dirty="0" smtClean="0"/>
              <a:t>بروتوكول مخطط بيانات المستخدم</a:t>
            </a:r>
            <a:r>
              <a:rPr lang="en-US" sz="2200" b="1" dirty="0" smtClean="0"/>
              <a:t>UDP</a:t>
            </a:r>
            <a:r>
              <a:rPr lang="ar-SA" sz="2200" b="1" dirty="0" smtClean="0"/>
              <a:t>(</a:t>
            </a:r>
            <a:r>
              <a:rPr lang="en-US" sz="2200" b="1" dirty="0" smtClean="0"/>
              <a:t>User Datagram Protocol</a:t>
            </a:r>
            <a:r>
              <a:rPr lang="ar-SA" sz="2200" b="1" dirty="0" smtClean="0"/>
              <a:t>)</a:t>
            </a:r>
            <a:r>
              <a:rPr lang="en-US" sz="2200" b="1" dirty="0" smtClean="0"/>
              <a:t>:</a:t>
            </a:r>
            <a:endParaRPr lang="ar-SA" sz="2200" b="1" dirty="0" smtClean="0"/>
          </a:p>
          <a:p>
            <a:pPr marL="624078" indent="-514350" algn="r" rtl="1">
              <a:buFont typeface="+mj-lt"/>
              <a:buAutoNum type="arabicParenR" startAt="3"/>
            </a:pPr>
            <a:endParaRPr lang="ar-SA" sz="2200" b="1" dirty="0" smtClean="0"/>
          </a:p>
          <a:p>
            <a:pPr marL="109728" indent="0" algn="just" rtl="1">
              <a:lnSpc>
                <a:spcPct val="150000"/>
              </a:lnSpc>
              <a:buNone/>
            </a:pPr>
            <a:r>
              <a:rPr lang="ar-SA" sz="2400" dirty="0"/>
              <a:t>يقوم هذا البروتوكول بعمل ما يلي :</a:t>
            </a:r>
          </a:p>
          <a:p>
            <a:pPr indent="-111125" algn="just" rtl="1">
              <a:lnSpc>
                <a:spcPct val="150000"/>
              </a:lnSpc>
            </a:pPr>
            <a:r>
              <a:rPr lang="ar-SA" sz="2400" dirty="0" smtClean="0"/>
              <a:t>نقل </a:t>
            </a:r>
            <a:r>
              <a:rPr lang="ar-SA" sz="2400" dirty="0"/>
              <a:t>البيانات بسرعة كبيرة بين أجهزة الكمبيوتر المتصلة بالشبكة ، ولكنه لا يضمن وصول البيانات المرسلة من جهاز المرسل </a:t>
            </a:r>
            <a:r>
              <a:rPr lang="ar-SA" sz="2400" dirty="0" err="1"/>
              <a:t>الى</a:t>
            </a:r>
            <a:r>
              <a:rPr lang="ar-SA" sz="2400" dirty="0"/>
              <a:t> جهاز المستقبل بشكل سليم وصحيح . على عكس برتوكول </a:t>
            </a:r>
            <a:r>
              <a:rPr lang="en-US" sz="2400" dirty="0"/>
              <a:t>TCP/IP</a:t>
            </a:r>
            <a:r>
              <a:rPr lang="ar-SA" sz="2400" dirty="0"/>
              <a:t>.</a:t>
            </a:r>
          </a:p>
          <a:p>
            <a:pPr indent="-111125" algn="just" rtl="1">
              <a:lnSpc>
                <a:spcPct val="150000"/>
              </a:lnSpc>
            </a:pPr>
            <a:r>
              <a:rPr lang="ar-SA" sz="2400" dirty="0" smtClean="0"/>
              <a:t>يستخدم </a:t>
            </a:r>
            <a:r>
              <a:rPr lang="ar-SA" sz="2400" dirty="0"/>
              <a:t>هذا البرتوكول في عمليات البث المباشر للبيانات الصوتية والمرئية عبر الشبكة حيث </a:t>
            </a:r>
            <a:r>
              <a:rPr lang="ar-SA" sz="2400" dirty="0" err="1"/>
              <a:t>ان</a:t>
            </a:r>
            <a:r>
              <a:rPr lang="ar-SA" sz="2400" dirty="0"/>
              <a:t> طبيعة هذه البيانات تحتمل أن يكون بها أخطاء  .</a:t>
            </a:r>
          </a:p>
          <a:p>
            <a:pPr indent="-111125" algn="just" rtl="1">
              <a:lnSpc>
                <a:spcPct val="150000"/>
              </a:lnSpc>
            </a:pPr>
            <a:r>
              <a:rPr lang="ar-SA" sz="2400" dirty="0" smtClean="0"/>
              <a:t> </a:t>
            </a:r>
            <a:r>
              <a:rPr lang="ar-SA" sz="2400" dirty="0"/>
              <a:t>يستخدم هذا البرتوكول بكثرة في المواقع التي تبث القنوات الفضائية عبر </a:t>
            </a:r>
            <a:r>
              <a:rPr lang="ar-SA" sz="2400" dirty="0" smtClean="0"/>
              <a:t>الأنترنت </a:t>
            </a:r>
            <a:r>
              <a:rPr lang="ar-SA" sz="2400" dirty="0"/>
              <a:t>، كما </a:t>
            </a:r>
            <a:r>
              <a:rPr lang="ar-SA" sz="2400" dirty="0" err="1"/>
              <a:t>ان</a:t>
            </a:r>
            <a:r>
              <a:rPr lang="ar-SA" sz="2400" dirty="0"/>
              <a:t> برامج الدردشة الصوتية مثل </a:t>
            </a:r>
            <a:r>
              <a:rPr lang="en-US" sz="2400" dirty="0" err="1"/>
              <a:t>Paltalk</a:t>
            </a:r>
            <a:r>
              <a:rPr lang="en-US" sz="2400" dirty="0"/>
              <a:t> </a:t>
            </a:r>
            <a:r>
              <a:rPr lang="ar-SA" sz="2400" dirty="0"/>
              <a:t> تعتمد في نقلها للصوت </a:t>
            </a:r>
            <a:r>
              <a:rPr lang="ar-SA" sz="2400" dirty="0" smtClean="0"/>
              <a:t>على </a:t>
            </a:r>
            <a:r>
              <a:rPr lang="ar-SA" sz="2400" dirty="0"/>
              <a:t>هذا البرتوكول .   </a:t>
            </a:r>
          </a:p>
          <a:p>
            <a:pPr marL="624078" indent="0" algn="r" rtl="1">
              <a:buNone/>
            </a:pPr>
            <a:endParaRPr lang="ar-SA" sz="2400" dirty="0" smtClean="0"/>
          </a:p>
          <a:p>
            <a:pPr marL="624078" indent="-514350" algn="r" rtl="1">
              <a:buNone/>
            </a:pPr>
            <a:endParaRPr lang="ar-SA" sz="2000" b="1" dirty="0" smtClean="0"/>
          </a:p>
          <a:p>
            <a:pPr marL="624078" indent="-514350" algn="r" rtl="1">
              <a:buNone/>
            </a:pPr>
            <a:endParaRPr lang="en-US" dirty="0" smtClean="0"/>
          </a:p>
          <a:p>
            <a:pPr marL="624078" indent="-514350" algn="r" rtl="1"/>
            <a:endParaRPr lang="en-US" dirty="0"/>
          </a:p>
        </p:txBody>
      </p:sp>
    </p:spTree>
    <p:extLst>
      <p:ext uri="{BB962C8B-B14F-4D97-AF65-F5344CB8AC3E}">
        <p14:creationId xmlns:p14="http://schemas.microsoft.com/office/powerpoint/2010/main" xmlns="" val="176212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2800" b="1" dirty="0" smtClean="0">
                <a:solidFill>
                  <a:schemeClr val="tx1"/>
                </a:solidFill>
              </a:rPr>
              <a:t> </a:t>
            </a:r>
            <a:r>
              <a:rPr lang="en-US" sz="2800" b="1" dirty="0" smtClean="0">
                <a:solidFill>
                  <a:schemeClr val="tx1"/>
                </a:solidFill>
              </a:rPr>
              <a:t>UDP</a:t>
            </a:r>
            <a:r>
              <a:rPr lang="ar-SA" sz="2800" b="1" dirty="0" smtClean="0">
                <a:solidFill>
                  <a:schemeClr val="tx1"/>
                </a:solidFill>
              </a:rPr>
              <a:t>تابع بروتوكول </a:t>
            </a:r>
            <a:endParaRPr lang="en-US" sz="2800" b="1" dirty="0">
              <a:solidFill>
                <a:schemeClr val="tx1"/>
              </a:solidFill>
            </a:endParaRPr>
          </a:p>
        </p:txBody>
      </p:sp>
      <p:sp>
        <p:nvSpPr>
          <p:cNvPr id="3" name="عنصر نائب للمحتوى 2"/>
          <p:cNvSpPr>
            <a:spLocks noGrp="1"/>
          </p:cNvSpPr>
          <p:nvPr>
            <p:ph idx="1"/>
          </p:nvPr>
        </p:nvSpPr>
        <p:spPr/>
        <p:txBody>
          <a:bodyPr/>
          <a:lstStyle/>
          <a:p>
            <a:pPr marL="624078" indent="0" algn="r" rtl="1"/>
            <a:r>
              <a:rPr lang="ar-SA" b="1" dirty="0" smtClean="0"/>
              <a:t>الميزة لهذا البروتوكول: </a:t>
            </a:r>
          </a:p>
          <a:p>
            <a:pPr marL="624078" indent="0" algn="r" rtl="1">
              <a:buFontTx/>
              <a:buChar char="-"/>
            </a:pPr>
            <a:r>
              <a:rPr lang="ar-SA" sz="2400" dirty="0" smtClean="0"/>
              <a:t>هناك بعض  الإجراءات  التي لا تتطلب هذه الدقة في نقل المعطيات والتي يكون فيها فقدان بعض المعطيات غير ملاحظ من قبل المستخدم في الطرف الثاني  للخط كعملية عقد مؤتمرات الصوت والفيديو، فهنا المهم في الدرجة الأولى هو السرعة في نقل المعطيات وهو الأمر الذي لا يمكن لـ </a:t>
            </a:r>
            <a:r>
              <a:rPr lang="en-US" sz="2400" dirty="0" smtClean="0"/>
              <a:t>TCP</a:t>
            </a:r>
            <a:r>
              <a:rPr lang="ar-SA" sz="2400" dirty="0" smtClean="0"/>
              <a:t> تحقيقه.</a:t>
            </a:r>
          </a:p>
          <a:p>
            <a:pPr marL="624078" indent="0" algn="r" rtl="1">
              <a:buFontTx/>
              <a:buChar char="-"/>
            </a:pPr>
            <a:r>
              <a:rPr lang="ar-SA" sz="2400" dirty="0" smtClean="0"/>
              <a:t>يمكن في الحالات التي تكون السرعة مطلوبة إضافة شفرات من أجل تصحيح الأخطاء لتنتقل مع معطيات </a:t>
            </a:r>
            <a:r>
              <a:rPr lang="en-US" sz="2400" dirty="0" smtClean="0"/>
              <a:t>UDP</a:t>
            </a:r>
            <a:r>
              <a:rPr lang="ar-SA" sz="2400" dirty="0" smtClean="0"/>
              <a:t> وذلك من أجل إحصاء المعطيات المفقودة وتقليل الأخطاء. </a:t>
            </a:r>
          </a:p>
          <a:p>
            <a:pPr algn="r" rtl="1"/>
            <a:endParaRPr lang="en-US" dirty="0"/>
          </a:p>
        </p:txBody>
      </p:sp>
    </p:spTree>
    <p:extLst>
      <p:ext uri="{BB962C8B-B14F-4D97-AF65-F5344CB8AC3E}">
        <p14:creationId xmlns:p14="http://schemas.microsoft.com/office/powerpoint/2010/main" xmlns="" val="132158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20688"/>
            <a:ext cx="8229600" cy="1066800"/>
          </a:xfrm>
        </p:spPr>
        <p:txBody>
          <a:bodyPr/>
          <a:lstStyle/>
          <a:p>
            <a:pPr algn="r" rtl="1"/>
            <a:r>
              <a:rPr lang="ar-SA" dirty="0" smtClean="0"/>
              <a:t>أشهر بروتوكولات الانترنت:</a:t>
            </a:r>
            <a:endParaRPr lang="en-US" dirty="0"/>
          </a:p>
        </p:txBody>
      </p:sp>
      <p:sp>
        <p:nvSpPr>
          <p:cNvPr id="3" name="عنصر نائب للمحتوى 2"/>
          <p:cNvSpPr>
            <a:spLocks noGrp="1"/>
          </p:cNvSpPr>
          <p:nvPr>
            <p:ph idx="1"/>
          </p:nvPr>
        </p:nvSpPr>
        <p:spPr>
          <a:xfrm>
            <a:off x="467544" y="1916832"/>
            <a:ext cx="8229600" cy="4325112"/>
          </a:xfrm>
        </p:spPr>
        <p:txBody>
          <a:bodyPr/>
          <a:lstStyle/>
          <a:p>
            <a:pPr marL="624078" indent="-514350" algn="r" rtl="1">
              <a:buFont typeface="+mj-lt"/>
              <a:buAutoNum type="arabicParenR" startAt="3"/>
            </a:pPr>
            <a:r>
              <a:rPr lang="en-US" b="1" dirty="0"/>
              <a:t>HTTP</a:t>
            </a:r>
            <a:r>
              <a:rPr lang="ar-SA" b="1" dirty="0"/>
              <a:t> : تم التحدث عنه سابقاً</a:t>
            </a:r>
          </a:p>
          <a:p>
            <a:pPr marL="624078" indent="-514350" algn="r" rtl="1">
              <a:buFont typeface="+mj-lt"/>
              <a:buAutoNum type="arabicParenR" startAt="3"/>
            </a:pPr>
            <a:r>
              <a:rPr lang="en-US" b="1" dirty="0"/>
              <a:t>FTP</a:t>
            </a:r>
            <a:r>
              <a:rPr lang="ar-SA" b="1" dirty="0"/>
              <a:t> : تم التحدث عنه سابقاً.</a:t>
            </a:r>
            <a:endParaRPr lang="ar-SA" dirty="0"/>
          </a:p>
          <a:p>
            <a:pPr marL="109728" indent="0" algn="r" rtl="1">
              <a:buNone/>
            </a:pPr>
            <a:endParaRPr lang="en-US" dirty="0" smtClean="0"/>
          </a:p>
        </p:txBody>
      </p:sp>
    </p:spTree>
    <p:extLst>
      <p:ext uri="{BB962C8B-B14F-4D97-AF65-F5344CB8AC3E}">
        <p14:creationId xmlns:p14="http://schemas.microsoft.com/office/powerpoint/2010/main" xmlns="" val="321189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066800"/>
          </a:xfrm>
        </p:spPr>
        <p:txBody>
          <a:bodyPr>
            <a:normAutofit/>
          </a:bodyPr>
          <a:lstStyle/>
          <a:p>
            <a:pPr algn="r"/>
            <a:r>
              <a:rPr lang="ar-SA" sz="3200" dirty="0" smtClean="0"/>
              <a:t>مصطلحات هامة:</a:t>
            </a:r>
            <a:endParaRPr lang="en-US" sz="3200" dirty="0"/>
          </a:p>
        </p:txBody>
      </p:sp>
      <p:sp>
        <p:nvSpPr>
          <p:cNvPr id="3" name="عنصر نائب للمحتوى 2"/>
          <p:cNvSpPr>
            <a:spLocks noGrp="1"/>
          </p:cNvSpPr>
          <p:nvPr>
            <p:ph idx="1"/>
          </p:nvPr>
        </p:nvSpPr>
        <p:spPr>
          <a:xfrm>
            <a:off x="457200" y="1600200"/>
            <a:ext cx="8229600" cy="4953000"/>
          </a:xfrm>
        </p:spPr>
        <p:txBody>
          <a:bodyPr>
            <a:normAutofit/>
          </a:bodyPr>
          <a:lstStyle/>
          <a:p>
            <a:pPr marL="624078" indent="-514350" algn="r" rtl="1"/>
            <a:r>
              <a:rPr lang="en-US" b="1" u="sng" dirty="0" smtClean="0"/>
              <a:t>Internet</a:t>
            </a:r>
            <a:r>
              <a:rPr lang="ar-SA" b="1" u="sng" dirty="0" smtClean="0"/>
              <a:t>(الانترنت):</a:t>
            </a:r>
          </a:p>
          <a:p>
            <a:pPr marL="624078" indent="-514350" algn="r" rtl="1">
              <a:buNone/>
            </a:pPr>
            <a:endParaRPr lang="en-US" b="1" u="sng" dirty="0" smtClean="0"/>
          </a:p>
          <a:p>
            <a:pPr marL="624078" indent="-514350" algn="r" rtl="1">
              <a:buFontTx/>
              <a:buChar char="-"/>
            </a:pPr>
            <a:r>
              <a:rPr lang="ar-SA" dirty="0" smtClean="0"/>
              <a:t>مجموعة من شبكات الحواسيب والعبّارات المرتبطة معاً حول العالم والتي تستخدم عائلة بروتوكولات </a:t>
            </a:r>
            <a:r>
              <a:rPr lang="en-US" dirty="0" smtClean="0"/>
              <a:t>TCP/IP</a:t>
            </a:r>
            <a:r>
              <a:rPr lang="ar-SA" dirty="0" smtClean="0"/>
              <a:t> للاتصال مع بعضها البعض.</a:t>
            </a:r>
            <a:endParaRPr lang="en-US" dirty="0" smtClean="0"/>
          </a:p>
          <a:p>
            <a:pPr marL="624078" indent="-514350" algn="r" rtl="1">
              <a:buNone/>
            </a:pPr>
            <a:endParaRPr lang="ar-S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066800"/>
          </a:xfrm>
        </p:spPr>
        <p:txBody>
          <a:bodyPr>
            <a:normAutofit/>
          </a:bodyPr>
          <a:lstStyle/>
          <a:p>
            <a:pPr algn="r"/>
            <a:r>
              <a:rPr lang="ar-SA" sz="3200" dirty="0" smtClean="0"/>
              <a:t>مصطلحات هامة:</a:t>
            </a:r>
            <a:endParaRPr lang="en-US" sz="3200" dirty="0"/>
          </a:p>
        </p:txBody>
      </p:sp>
      <p:sp>
        <p:nvSpPr>
          <p:cNvPr id="3" name="عنصر نائب للمحتوى 2"/>
          <p:cNvSpPr>
            <a:spLocks noGrp="1"/>
          </p:cNvSpPr>
          <p:nvPr>
            <p:ph idx="1"/>
          </p:nvPr>
        </p:nvSpPr>
        <p:spPr>
          <a:xfrm>
            <a:off x="457200" y="1295400"/>
            <a:ext cx="8229600" cy="5257800"/>
          </a:xfrm>
        </p:spPr>
        <p:txBody>
          <a:bodyPr>
            <a:normAutofit lnSpcReduction="10000"/>
          </a:bodyPr>
          <a:lstStyle/>
          <a:p>
            <a:pPr marL="624078" indent="-514350" algn="r" rtl="1"/>
            <a:r>
              <a:rPr lang="en-US" b="1" u="sng" dirty="0" smtClean="0"/>
              <a:t>Intranet</a:t>
            </a:r>
            <a:r>
              <a:rPr lang="ar-SA" b="1" u="sng" dirty="0" smtClean="0"/>
              <a:t>(</a:t>
            </a:r>
            <a:r>
              <a:rPr lang="ar-SA" b="1" u="sng" dirty="0" err="1" smtClean="0"/>
              <a:t>الانترانت</a:t>
            </a:r>
            <a:r>
              <a:rPr lang="ar-SA" b="1" u="sng" dirty="0" smtClean="0"/>
              <a:t>):</a:t>
            </a:r>
            <a:endParaRPr lang="ar-SA" dirty="0" smtClean="0"/>
          </a:p>
          <a:p>
            <a:pPr marL="624078" indent="-514350" algn="r" rtl="1">
              <a:buFontTx/>
              <a:buChar char="-"/>
            </a:pPr>
            <a:r>
              <a:rPr lang="ar-SA" dirty="0" smtClean="0"/>
              <a:t>شبكة كمبيوتر خاصة بمؤسسة أو شركة تستعمل البرتوكولات والقواعد التي بني عليها الانترنت لكي يستطيع العاملين في المؤسسة الاتصال مع بعضهم البعض والوصول للمعلومات بشكل أسرع وأكثر كفاءة واقل تكلفة من الأساليب التقليدية.</a:t>
            </a:r>
          </a:p>
          <a:p>
            <a:pPr marL="624078" indent="-514350" algn="r" rtl="1">
              <a:buNone/>
            </a:pPr>
            <a:r>
              <a:rPr lang="ar-SA" dirty="0" smtClean="0">
                <a:solidFill>
                  <a:schemeClr val="accent3">
                    <a:lumMod val="75000"/>
                  </a:schemeClr>
                </a:solidFill>
              </a:rPr>
              <a:t>-</a:t>
            </a:r>
            <a:r>
              <a:rPr lang="ar-SA" dirty="0" smtClean="0"/>
              <a:t>     بمعنى آخر, يعتبر </a:t>
            </a:r>
            <a:r>
              <a:rPr lang="ar-SA" dirty="0" err="1" smtClean="0"/>
              <a:t>الانترانت</a:t>
            </a:r>
            <a:r>
              <a:rPr lang="ar-SA" dirty="0" smtClean="0"/>
              <a:t> نسخة مصغرة من الانترنت تعمل داخل مؤسسة.</a:t>
            </a:r>
          </a:p>
          <a:p>
            <a:pPr marL="624078" indent="-514350" algn="r" rtl="1">
              <a:buNone/>
            </a:pPr>
            <a:r>
              <a:rPr lang="ar-SA" dirty="0" smtClean="0">
                <a:solidFill>
                  <a:schemeClr val="accent3">
                    <a:lumMod val="75000"/>
                  </a:schemeClr>
                </a:solidFill>
              </a:rPr>
              <a:t>-</a:t>
            </a:r>
            <a:r>
              <a:rPr lang="ar-SA" dirty="0" smtClean="0"/>
              <a:t>    من الأعمال التي تقوم </a:t>
            </a:r>
            <a:r>
              <a:rPr lang="ar-SA" dirty="0" err="1" smtClean="0"/>
              <a:t>بها</a:t>
            </a:r>
            <a:r>
              <a:rPr lang="ar-SA" dirty="0" smtClean="0"/>
              <a:t> شبكة </a:t>
            </a:r>
            <a:r>
              <a:rPr lang="ar-SA" dirty="0" err="1" smtClean="0"/>
              <a:t>الانترانت</a:t>
            </a:r>
            <a:r>
              <a:rPr lang="ar-SA" dirty="0" smtClean="0"/>
              <a:t> داخل المؤسسة:</a:t>
            </a:r>
          </a:p>
          <a:p>
            <a:pPr marL="1080000" indent="-514350" algn="r" rtl="1">
              <a:buFont typeface="Wingdings" pitchFamily="2" charset="2"/>
              <a:buChar char="§"/>
            </a:pPr>
            <a:r>
              <a:rPr lang="ar-SA" sz="2600" dirty="0" smtClean="0"/>
              <a:t>الاجتماعات .</a:t>
            </a:r>
          </a:p>
          <a:p>
            <a:pPr marL="1080000" indent="-514350" algn="r" rtl="1">
              <a:buFont typeface="Wingdings" pitchFamily="2" charset="2"/>
              <a:buChar char="§"/>
            </a:pPr>
            <a:r>
              <a:rPr lang="ar-SA" sz="2600" dirty="0" smtClean="0"/>
              <a:t>التحدث على الهاتف.</a:t>
            </a:r>
          </a:p>
          <a:p>
            <a:pPr marL="1080000" indent="-514350" algn="r" rtl="1">
              <a:buFont typeface="Wingdings" pitchFamily="2" charset="2"/>
              <a:buChar char="§"/>
            </a:pPr>
            <a:r>
              <a:rPr lang="ar-SA" sz="2600" dirty="0" smtClean="0"/>
              <a:t>تحضير الرسائل والمذكرات.</a:t>
            </a:r>
          </a:p>
          <a:p>
            <a:pPr marL="1080000" indent="-514350" algn="r" rtl="1">
              <a:buFont typeface="Wingdings" pitchFamily="2" charset="2"/>
              <a:buChar char="§"/>
            </a:pPr>
            <a:r>
              <a:rPr lang="ar-SA" sz="2600" dirty="0" smtClean="0"/>
              <a:t>إرسال الرسائل بالبريد أو الفاكس.</a:t>
            </a:r>
          </a:p>
          <a:p>
            <a:pPr marL="1080000" indent="-514350" algn="r" rtl="1">
              <a:buNone/>
            </a:pPr>
            <a:endParaRPr lang="ar-SA"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slide(fromBottom)">
                                      <p:cBhvr>
                                        <p:cTn id="25" dur="500"/>
                                        <p:tgtEl>
                                          <p:spTgt spid="3">
                                            <p:txEl>
                                              <p:pRg st="4" end="4"/>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slide(fromBottom)">
                                      <p:cBhvr>
                                        <p:cTn id="28" dur="500"/>
                                        <p:tgtEl>
                                          <p:spTgt spid="3">
                                            <p:txEl>
                                              <p:pRg st="5" end="5"/>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slide(fromBottom)">
                                      <p:cBhvr>
                                        <p:cTn id="31" dur="500"/>
                                        <p:tgtEl>
                                          <p:spTgt spid="3">
                                            <p:txEl>
                                              <p:pRg st="6" end="6"/>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slide(fromBottom)">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19200"/>
            <a:ext cx="8229600" cy="5410200"/>
          </a:xfrm>
        </p:spPr>
        <p:txBody>
          <a:bodyPr>
            <a:normAutofit/>
          </a:bodyPr>
          <a:lstStyle/>
          <a:p>
            <a:pPr algn="r" rtl="1">
              <a:buFont typeface="Wingdings" pitchFamily="2" charset="2"/>
              <a:buChar char="v"/>
            </a:pPr>
            <a:r>
              <a:rPr lang="ar-SA" sz="2600" b="1" dirty="0" smtClean="0"/>
              <a:t>مزايا </a:t>
            </a:r>
            <a:r>
              <a:rPr lang="ar-SA" sz="2600" b="1" dirty="0" err="1" smtClean="0"/>
              <a:t>الانترانت</a:t>
            </a:r>
            <a:r>
              <a:rPr lang="ar-SA" sz="2600" b="1" dirty="0" smtClean="0"/>
              <a:t> :</a:t>
            </a:r>
          </a:p>
          <a:p>
            <a:pPr algn="r" rtl="1"/>
            <a:r>
              <a:rPr lang="ar-SA" sz="2600" dirty="0" smtClean="0"/>
              <a:t>تسهيل الأعمال التي تتطلبها المؤسسة والتي يمكن أن تأخذ وقتاً وجهداً ومالاً كبيراً لانجازها .</a:t>
            </a:r>
          </a:p>
          <a:p>
            <a:pPr algn="r" rtl="1"/>
            <a:r>
              <a:rPr lang="ar-SA" sz="2600" dirty="0" smtClean="0"/>
              <a:t>العاملين بالمؤسسة هم فقط الأشخاص القادرين على الوصول لشبكة </a:t>
            </a:r>
            <a:r>
              <a:rPr lang="ar-SA" sz="2600" dirty="0" err="1" smtClean="0"/>
              <a:t>الانترانت</a:t>
            </a:r>
            <a:r>
              <a:rPr lang="ar-SA" sz="2600" dirty="0" smtClean="0"/>
              <a:t>.</a:t>
            </a:r>
          </a:p>
          <a:p>
            <a:pPr algn="r" rtl="1"/>
            <a:r>
              <a:rPr lang="ar-SA" sz="2600" dirty="0" smtClean="0"/>
              <a:t>لا يحتوي </a:t>
            </a:r>
            <a:r>
              <a:rPr lang="ar-SA" sz="2600" dirty="0" err="1" smtClean="0"/>
              <a:t>الانترانت</a:t>
            </a:r>
            <a:r>
              <a:rPr lang="ar-SA" sz="2600" dirty="0" smtClean="0"/>
              <a:t> من المعلومات إلا تلك التي يوافق عليها أصحاب المؤسسة .</a:t>
            </a:r>
          </a:p>
          <a:p>
            <a:pPr algn="r" rtl="1"/>
            <a:r>
              <a:rPr lang="ar-SA" sz="2600" dirty="0" smtClean="0"/>
              <a:t>يسمح الانترانت للمؤسسة بالاتصال بشبكة الانترنت دون أن تتأثر بمشاكل يسببها المستخدمون من الخارج.</a:t>
            </a:r>
          </a:p>
          <a:p>
            <a:pPr algn="r" rtl="1">
              <a:buFont typeface="Wingdings" pitchFamily="2" charset="2"/>
              <a:buChar char="v"/>
            </a:pPr>
            <a:r>
              <a:rPr lang="ar-SA" sz="2400" b="1" dirty="0" smtClean="0"/>
              <a:t>سبب ابتعاد المؤسسات عن شبكة الانترنت واستخدامهم </a:t>
            </a:r>
            <a:r>
              <a:rPr lang="ar-SA" sz="2400" b="1" dirty="0" err="1" smtClean="0"/>
              <a:t>للانترانت</a:t>
            </a:r>
            <a:r>
              <a:rPr lang="ar-SA" sz="2400" b="1" dirty="0" smtClean="0"/>
              <a:t> بدلا منه :</a:t>
            </a:r>
          </a:p>
          <a:p>
            <a:pPr algn="r" rtl="1"/>
            <a:r>
              <a:rPr lang="ar-SA" sz="2600" dirty="0" smtClean="0"/>
              <a:t>إمكانية استخدام الانترنت في أعمال وتطبيقات غير مفيدة للشركة بواسطة الموظفين, وهذا يعتبر أحد مساوئ اتصال المؤسسات بشبكة الانترنت .</a:t>
            </a:r>
            <a:endParaRPr lang="ar-SA" sz="2600" dirty="0"/>
          </a:p>
        </p:txBody>
      </p:sp>
      <p:sp>
        <p:nvSpPr>
          <p:cNvPr id="5" name="عنوان 1"/>
          <p:cNvSpPr>
            <a:spLocks noGrp="1"/>
          </p:cNvSpPr>
          <p:nvPr>
            <p:ph type="title"/>
          </p:nvPr>
        </p:nvSpPr>
        <p:spPr>
          <a:xfrm>
            <a:off x="457200" y="381000"/>
            <a:ext cx="8229600" cy="1066800"/>
          </a:xfrm>
        </p:spPr>
        <p:txBody>
          <a:bodyPr>
            <a:normAutofit/>
          </a:bodyPr>
          <a:lstStyle/>
          <a:p>
            <a:pPr algn="r"/>
            <a:r>
              <a:rPr lang="ar-SA" sz="3200" dirty="0" smtClean="0"/>
              <a:t>مصطلحات هامة:</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lide(fromBottom)">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lide(fromBottom)">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066800"/>
          </a:xfrm>
        </p:spPr>
        <p:txBody>
          <a:bodyPr>
            <a:normAutofit/>
          </a:bodyPr>
          <a:lstStyle/>
          <a:p>
            <a:pPr algn="ctr" rtl="1"/>
            <a:r>
              <a:rPr lang="ar-SA" sz="3600" dirty="0" smtClean="0"/>
              <a:t>أوجه الاختلاف بين الانترنت والانترانت</a:t>
            </a:r>
            <a:endParaRPr lang="ar-SA" sz="3600" dirty="0"/>
          </a:p>
        </p:txBody>
      </p:sp>
      <p:graphicFrame>
        <p:nvGraphicFramePr>
          <p:cNvPr id="4" name="عنصر نائب للمحتوى 3"/>
          <p:cNvGraphicFramePr>
            <a:graphicFrameLocks noGrp="1"/>
          </p:cNvGraphicFramePr>
          <p:nvPr>
            <p:ph idx="1"/>
          </p:nvPr>
        </p:nvGraphicFramePr>
        <p:xfrm>
          <a:off x="457200" y="1542336"/>
          <a:ext cx="8229600" cy="4666456"/>
        </p:xfrm>
        <a:graphic>
          <a:graphicData uri="http://schemas.openxmlformats.org/drawingml/2006/table">
            <a:tbl>
              <a:tblPr rtl="1" firstRow="1" bandRow="1">
                <a:tableStyleId>{16D9F66E-5EB9-4882-86FB-DCBF35E3C3E4}</a:tableStyleId>
              </a:tblPr>
              <a:tblGrid>
                <a:gridCol w="4114800"/>
                <a:gridCol w="4114800"/>
              </a:tblGrid>
              <a:tr h="999728">
                <a:tc>
                  <a:txBody>
                    <a:bodyPr/>
                    <a:lstStyle/>
                    <a:p>
                      <a:pPr algn="ctr" rtl="1"/>
                      <a:r>
                        <a:rPr lang="ar-SA" sz="3600" dirty="0" smtClean="0">
                          <a:solidFill>
                            <a:schemeClr val="accent1">
                              <a:lumMod val="50000"/>
                            </a:schemeClr>
                          </a:solidFill>
                        </a:rPr>
                        <a:t>الانترنت</a:t>
                      </a:r>
                      <a:endParaRPr lang="ar-SA" sz="3600" dirty="0">
                        <a:solidFill>
                          <a:schemeClr val="accent1">
                            <a:lumMod val="50000"/>
                          </a:schemeClr>
                        </a:solidFill>
                      </a:endParaRPr>
                    </a:p>
                  </a:txBody>
                  <a:tcPr anchor="ctr"/>
                </a:tc>
                <a:tc>
                  <a:txBody>
                    <a:bodyPr/>
                    <a:lstStyle/>
                    <a:p>
                      <a:pPr algn="ctr" rtl="1"/>
                      <a:r>
                        <a:rPr lang="ar-SA" sz="3600" dirty="0" smtClean="0">
                          <a:solidFill>
                            <a:schemeClr val="accent1">
                              <a:lumMod val="50000"/>
                            </a:schemeClr>
                          </a:solidFill>
                        </a:rPr>
                        <a:t>الانترانت</a:t>
                      </a:r>
                      <a:endParaRPr lang="ar-SA" sz="3600" dirty="0">
                        <a:solidFill>
                          <a:schemeClr val="accent1">
                            <a:lumMod val="50000"/>
                          </a:schemeClr>
                        </a:solidFill>
                      </a:endParaRPr>
                    </a:p>
                  </a:txBody>
                  <a:tcPr anchor="ctr"/>
                </a:tc>
              </a:tr>
              <a:tr h="658336">
                <a:tc>
                  <a:txBody>
                    <a:bodyPr/>
                    <a:lstStyle/>
                    <a:p>
                      <a:pPr algn="ctr" rtl="1"/>
                      <a:r>
                        <a:rPr lang="ar-SA" sz="2800" dirty="0" smtClean="0"/>
                        <a:t>غير مملوك لأحد </a:t>
                      </a:r>
                    </a:p>
                  </a:txBody>
                  <a:tcPr/>
                </a:tc>
                <a:tc>
                  <a:txBody>
                    <a:bodyPr/>
                    <a:lstStyle/>
                    <a:p>
                      <a:pPr algn="ctr" rtl="1"/>
                      <a:r>
                        <a:rPr lang="ar-SA" sz="2800" dirty="0" smtClean="0"/>
                        <a:t>ملك المؤسسة</a:t>
                      </a:r>
                      <a:r>
                        <a:rPr lang="ar-SA" sz="2800" baseline="0" dirty="0" smtClean="0"/>
                        <a:t> التي تستضيفه</a:t>
                      </a:r>
                    </a:p>
                  </a:txBody>
                  <a:tcPr/>
                </a:tc>
              </a:tr>
              <a:tr h="99972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أي شخص</a:t>
                      </a:r>
                      <a:r>
                        <a:rPr lang="ar-SA" sz="2800" baseline="0" dirty="0" smtClean="0"/>
                        <a:t> يستطيع الوصول إليه</a:t>
                      </a:r>
                      <a:endParaRPr lang="ar-SA" sz="2800" dirty="0" smtClean="0"/>
                    </a:p>
                    <a:p>
                      <a:pPr algn="ctr" rtl="1"/>
                      <a:endParaRPr lang="ar-SA" sz="2800" dirty="0"/>
                    </a:p>
                  </a:txBody>
                  <a:tcPr/>
                </a:tc>
                <a:tc>
                  <a:txBody>
                    <a:bodyPr/>
                    <a:lstStyle/>
                    <a:p>
                      <a:pPr algn="ctr" rtl="1"/>
                      <a:r>
                        <a:rPr lang="ar-SA" sz="2800" dirty="0" smtClean="0"/>
                        <a:t>لا يمكن لأي شخص الوصول إليه </a:t>
                      </a:r>
                    </a:p>
                    <a:p>
                      <a:pPr algn="ctr" rtl="1"/>
                      <a:r>
                        <a:rPr lang="ar-SA" sz="2800" dirty="0" smtClean="0"/>
                        <a:t>فقط</a:t>
                      </a:r>
                      <a:r>
                        <a:rPr lang="ar-SA" sz="2800" baseline="0" dirty="0" smtClean="0"/>
                        <a:t> الأشخاص المسموح لهم بذلك</a:t>
                      </a:r>
                      <a:endParaRPr lang="ar-SA" sz="2800" dirty="0"/>
                    </a:p>
                  </a:txBody>
                  <a:tcPr/>
                </a:tc>
              </a:tr>
              <a:tr h="999728">
                <a:tc>
                  <a:txBody>
                    <a:bodyPr/>
                    <a:lstStyle/>
                    <a:p>
                      <a:pPr algn="ctr" rtl="1"/>
                      <a:r>
                        <a:rPr lang="ar-SA" sz="2800" dirty="0" smtClean="0"/>
                        <a:t>يمكن الوصول إليه</a:t>
                      </a:r>
                      <a:r>
                        <a:rPr lang="ar-SA" sz="2800" baseline="0" dirty="0" smtClean="0"/>
                        <a:t> من أي مكان </a:t>
                      </a:r>
                    </a:p>
                    <a:p>
                      <a:pPr algn="ctr" rtl="1"/>
                      <a:r>
                        <a:rPr lang="ar-SA" sz="2800" baseline="0" dirty="0" smtClean="0"/>
                        <a:t>أو موقع </a:t>
                      </a:r>
                      <a:endParaRPr lang="ar-SA" sz="2800" dirty="0"/>
                    </a:p>
                  </a:txBody>
                  <a:tcPr/>
                </a:tc>
                <a:tc>
                  <a:txBody>
                    <a:bodyPr/>
                    <a:lstStyle/>
                    <a:p>
                      <a:pPr algn="ctr" rtl="1"/>
                      <a:r>
                        <a:rPr lang="ar-SA" sz="2800" dirty="0" smtClean="0"/>
                        <a:t>يعمل فقط في موقع واحد</a:t>
                      </a:r>
                      <a:endParaRPr lang="ar-SA" sz="2800" dirty="0"/>
                    </a:p>
                  </a:txBody>
                  <a:tcPr/>
                </a:tc>
              </a:tr>
              <a:tr h="100893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يحتوي على العديد من المواقع والصفحات</a:t>
                      </a:r>
                    </a:p>
                  </a:txBody>
                  <a:tcPr/>
                </a:tc>
                <a:tc>
                  <a:txBody>
                    <a:bodyPr/>
                    <a:lstStyle/>
                    <a:p>
                      <a:pPr algn="ctr" rtl="1"/>
                      <a:r>
                        <a:rPr lang="ar-SA" sz="2800" dirty="0" smtClean="0"/>
                        <a:t>يحتوي على المواضيع والمعلومات التي توافق عليها فقط</a:t>
                      </a:r>
                      <a:endParaRPr lang="ar-SA" sz="28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90600"/>
            <a:ext cx="8229600" cy="1066800"/>
          </a:xfrm>
        </p:spPr>
        <p:txBody>
          <a:bodyPr>
            <a:normAutofit/>
          </a:bodyPr>
          <a:lstStyle/>
          <a:p>
            <a:pPr algn="r" rtl="1"/>
            <a:r>
              <a:rPr lang="ar-SA" sz="3600" dirty="0" smtClean="0"/>
              <a:t>أوجه الشبه بين الانترانت والانترنت:</a:t>
            </a:r>
            <a:endParaRPr lang="ar-SA" sz="3600" dirty="0"/>
          </a:p>
        </p:txBody>
      </p:sp>
      <p:sp>
        <p:nvSpPr>
          <p:cNvPr id="3" name="عنصر نائب للمحتوى 2"/>
          <p:cNvSpPr>
            <a:spLocks noGrp="1"/>
          </p:cNvSpPr>
          <p:nvPr>
            <p:ph idx="1"/>
          </p:nvPr>
        </p:nvSpPr>
        <p:spPr/>
        <p:txBody>
          <a:bodyPr/>
          <a:lstStyle/>
          <a:p>
            <a:pPr algn="r" rtl="1"/>
            <a:r>
              <a:rPr lang="ar-SA" dirty="0" smtClean="0"/>
              <a:t>كلاهما يستخدمان لغة </a:t>
            </a:r>
            <a:r>
              <a:rPr lang="en-US" dirty="0" smtClean="0"/>
              <a:t>Html</a:t>
            </a:r>
            <a:r>
              <a:rPr lang="ar-SA" dirty="0" smtClean="0"/>
              <a:t>في كتابة صفحات الموقع.</a:t>
            </a:r>
          </a:p>
          <a:p>
            <a:pPr algn="r" rtl="1"/>
            <a:r>
              <a:rPr lang="ar-SA" dirty="0" smtClean="0"/>
              <a:t>كلاهما يستعملان برنامج المتصفح لمشاهدة الصفحات .</a:t>
            </a:r>
          </a:p>
          <a:p>
            <a:pPr algn="r" rtl="1"/>
            <a:r>
              <a:rPr lang="ar-SA" dirty="0" smtClean="0"/>
              <a:t>كلاهما يستعملان نفس المعايير والبروتوكولات في أسلوب إرسال واستقبال المعلومات ونقلها عبر وسائل الاتصال بين الأجهزة.</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229600" cy="1066800"/>
          </a:xfrm>
        </p:spPr>
        <p:txBody>
          <a:bodyPr>
            <a:normAutofit/>
          </a:bodyPr>
          <a:lstStyle/>
          <a:p>
            <a:pPr algn="r" rtl="1"/>
            <a:r>
              <a:rPr lang="ar-SA" sz="3600" dirty="0" smtClean="0"/>
              <a:t>مصطلحات هامة </a:t>
            </a:r>
            <a:r>
              <a:rPr lang="ar-SA" sz="2800" dirty="0" smtClean="0"/>
              <a:t>(يتبع):</a:t>
            </a:r>
            <a:endParaRPr lang="ar-SA" sz="2800" dirty="0"/>
          </a:p>
        </p:txBody>
      </p:sp>
      <p:sp>
        <p:nvSpPr>
          <p:cNvPr id="3" name="عنصر نائب للمحتوى 2"/>
          <p:cNvSpPr>
            <a:spLocks noGrp="1"/>
          </p:cNvSpPr>
          <p:nvPr>
            <p:ph idx="1"/>
          </p:nvPr>
        </p:nvSpPr>
        <p:spPr>
          <a:xfrm>
            <a:off x="381000" y="914400"/>
            <a:ext cx="8229600" cy="4553712"/>
          </a:xfrm>
          <a:noFill/>
        </p:spPr>
        <p:txBody>
          <a:bodyPr>
            <a:normAutofit/>
          </a:bodyPr>
          <a:lstStyle/>
          <a:p>
            <a:pPr algn="r" rtl="1"/>
            <a:r>
              <a:rPr lang="en-US" sz="2600" b="1" u="sng" dirty="0" smtClean="0"/>
              <a:t>HTML(Hypertext Markup Language)</a:t>
            </a:r>
            <a:r>
              <a:rPr lang="ar-SA" sz="2600" u="sng" dirty="0" smtClean="0"/>
              <a:t>: </a:t>
            </a:r>
            <a:endParaRPr lang="en-US" sz="2600" u="sng" dirty="0" smtClean="0"/>
          </a:p>
          <a:p>
            <a:pPr algn="r" rtl="1">
              <a:buNone/>
            </a:pPr>
            <a:r>
              <a:rPr lang="en-US" sz="2600" dirty="0" smtClean="0"/>
              <a:t>    </a:t>
            </a:r>
            <a:r>
              <a:rPr lang="ar-SA" sz="2600" dirty="0" smtClean="0"/>
              <a:t>- اللغة التي يتم بواسطتها كتابة وتصميم صفحات </a:t>
            </a:r>
            <a:r>
              <a:rPr lang="ar-SA" sz="2600" dirty="0" err="1" smtClean="0"/>
              <a:t>الانترنت</a:t>
            </a:r>
            <a:r>
              <a:rPr lang="ar-SA" sz="2600" dirty="0" smtClean="0"/>
              <a:t> .</a:t>
            </a:r>
          </a:p>
          <a:p>
            <a:pPr algn="r" rtl="1">
              <a:buNone/>
            </a:pPr>
            <a:r>
              <a:rPr lang="ar-SA" sz="2400" dirty="0" smtClean="0">
                <a:solidFill>
                  <a:srgbClr val="7030A0"/>
                </a:solidFill>
              </a:rPr>
              <a:t>-</a:t>
            </a:r>
            <a:r>
              <a:rPr lang="ar-SA" sz="2400" dirty="0" smtClean="0"/>
              <a:t> تستخدم رموز وعلامات لتوصيف العناصر كالنصوص والرسوم ضمن المستند لتساعد مستعرض </a:t>
            </a:r>
            <a:r>
              <a:rPr lang="en-US" sz="2400" dirty="0" smtClean="0"/>
              <a:t>web</a:t>
            </a:r>
            <a:r>
              <a:rPr lang="ar-SA" sz="2400" dirty="0" smtClean="0"/>
              <a:t> في كيفية عرض هذه العناصر للمستخدم وكيفية الاستجابة لأعمال المستخدم كتنشيط ارتباط بضغط مفتاح معين أو </a:t>
            </a:r>
            <a:r>
              <a:rPr lang="ar-SA" sz="2400" dirty="0" err="1" smtClean="0"/>
              <a:t>بالماوس</a:t>
            </a:r>
            <a:r>
              <a:rPr lang="ar-SA" sz="2400" dirty="0" smtClean="0"/>
              <a:t> مثلاً.</a:t>
            </a:r>
            <a:endParaRPr lang="en-US" sz="2400" dirty="0" smtClean="0"/>
          </a:p>
          <a:p>
            <a:pPr algn="r" rtl="1">
              <a:buNone/>
            </a:pPr>
            <a:r>
              <a:rPr lang="ar-SA" sz="2400" b="1" dirty="0" smtClean="0"/>
              <a:t>مثال :</a:t>
            </a:r>
          </a:p>
          <a:p>
            <a:pPr marL="1080000" indent="-514350" algn="r" rtl="1">
              <a:buFont typeface="+mj-lt"/>
              <a:buAutoNum type="arabicPeriod"/>
            </a:pPr>
            <a:endParaRPr lang="ar-SA" sz="2400" dirty="0" smtClean="0"/>
          </a:p>
        </p:txBody>
      </p:sp>
      <p:sp>
        <p:nvSpPr>
          <p:cNvPr id="4" name="مستطيل مستدير الزوايا 3"/>
          <p:cNvSpPr/>
          <p:nvPr/>
        </p:nvSpPr>
        <p:spPr>
          <a:xfrm>
            <a:off x="228600" y="3352800"/>
            <a:ext cx="8610600" cy="342900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accent1">
                    <a:lumMod val="50000"/>
                  </a:schemeClr>
                </a:solidFill>
              </a:rPr>
              <a:t>&lt;html&gt;</a:t>
            </a:r>
            <a:endParaRPr lang="ar-SA" sz="2400" dirty="0" smtClean="0">
              <a:solidFill>
                <a:schemeClr val="accent1">
                  <a:lumMod val="50000"/>
                </a:schemeClr>
              </a:solidFill>
            </a:endParaRPr>
          </a:p>
          <a:p>
            <a:r>
              <a:rPr lang="en-US" sz="2400" dirty="0" smtClean="0">
                <a:solidFill>
                  <a:schemeClr val="accent1">
                    <a:lumMod val="50000"/>
                  </a:schemeClr>
                </a:solidFill>
              </a:rPr>
              <a:t> &lt;head&gt;</a:t>
            </a:r>
            <a:endParaRPr lang="ar-SA" sz="2400" dirty="0" smtClean="0">
              <a:solidFill>
                <a:schemeClr val="accent1">
                  <a:lumMod val="50000"/>
                </a:schemeClr>
              </a:solidFill>
            </a:endParaRPr>
          </a:p>
          <a:p>
            <a:r>
              <a:rPr lang="en-US" sz="2400" dirty="0" smtClean="0">
                <a:solidFill>
                  <a:schemeClr val="accent1">
                    <a:lumMod val="50000"/>
                  </a:schemeClr>
                </a:solidFill>
              </a:rPr>
              <a:t> &lt;title&gt;</a:t>
            </a:r>
            <a:r>
              <a:rPr lang="en-US" sz="2400" dirty="0" smtClean="0">
                <a:solidFill>
                  <a:schemeClr val="accent4">
                    <a:lumMod val="75000"/>
                  </a:schemeClr>
                </a:solidFill>
              </a:rPr>
              <a:t>Yahoo Website</a:t>
            </a:r>
            <a:r>
              <a:rPr lang="ar-SA" sz="2400" dirty="0" smtClean="0">
                <a:solidFill>
                  <a:schemeClr val="accent4">
                    <a:lumMod val="75000"/>
                  </a:schemeClr>
                </a:solidFill>
              </a:rPr>
              <a:t> </a:t>
            </a:r>
            <a:r>
              <a:rPr lang="en-US" sz="2400" dirty="0" smtClean="0">
                <a:solidFill>
                  <a:schemeClr val="accent4">
                    <a:lumMod val="75000"/>
                  </a:schemeClr>
                </a:solidFill>
              </a:rPr>
              <a:t>Link</a:t>
            </a:r>
            <a:r>
              <a:rPr lang="en-US" sz="2400" dirty="0" smtClean="0">
                <a:solidFill>
                  <a:schemeClr val="accent1">
                    <a:lumMod val="50000"/>
                  </a:schemeClr>
                </a:solidFill>
              </a:rPr>
              <a:t>&lt;</a:t>
            </a:r>
            <a:r>
              <a:rPr lang="ar-SA" sz="2400" dirty="0" smtClean="0">
                <a:solidFill>
                  <a:schemeClr val="accent1">
                    <a:lumMod val="50000"/>
                  </a:schemeClr>
                </a:solidFill>
              </a:rPr>
              <a:t>/</a:t>
            </a:r>
            <a:r>
              <a:rPr lang="en-US" sz="2400" dirty="0" smtClean="0">
                <a:solidFill>
                  <a:schemeClr val="accent1">
                    <a:lumMod val="50000"/>
                  </a:schemeClr>
                </a:solidFill>
              </a:rPr>
              <a:t>title&gt; </a:t>
            </a:r>
            <a:endParaRPr lang="ar-SA" sz="2400" dirty="0" smtClean="0">
              <a:solidFill>
                <a:schemeClr val="accent1">
                  <a:lumMod val="50000"/>
                </a:schemeClr>
              </a:solidFill>
            </a:endParaRPr>
          </a:p>
          <a:p>
            <a:r>
              <a:rPr lang="en-US" sz="2400" dirty="0" smtClean="0">
                <a:solidFill>
                  <a:schemeClr val="accent1">
                    <a:lumMod val="50000"/>
                  </a:schemeClr>
                </a:solidFill>
              </a:rPr>
              <a:t>&lt;/head&gt;</a:t>
            </a:r>
            <a:endParaRPr lang="ar-SA" sz="2400" dirty="0" smtClean="0">
              <a:solidFill>
                <a:schemeClr val="accent1">
                  <a:lumMod val="50000"/>
                </a:schemeClr>
              </a:solidFill>
            </a:endParaRPr>
          </a:p>
          <a:p>
            <a:r>
              <a:rPr lang="en-US" sz="2400" dirty="0" smtClean="0">
                <a:solidFill>
                  <a:schemeClr val="accent1">
                    <a:lumMod val="50000"/>
                  </a:schemeClr>
                </a:solidFill>
              </a:rPr>
              <a:t> &lt;body&gt;</a:t>
            </a:r>
          </a:p>
          <a:p>
            <a:r>
              <a:rPr lang="en-US" sz="2400" dirty="0" smtClean="0">
                <a:solidFill>
                  <a:schemeClr val="accent1">
                    <a:lumMod val="50000"/>
                  </a:schemeClr>
                </a:solidFill>
              </a:rPr>
              <a:t>&lt;a </a:t>
            </a:r>
            <a:r>
              <a:rPr lang="en-US" sz="2400" dirty="0" err="1" smtClean="0">
                <a:solidFill>
                  <a:schemeClr val="accent1">
                    <a:lumMod val="50000"/>
                  </a:schemeClr>
                </a:solidFill>
              </a:rPr>
              <a:t>href</a:t>
            </a:r>
            <a:r>
              <a:rPr lang="en-US" sz="2400" dirty="0" smtClean="0">
                <a:solidFill>
                  <a:schemeClr val="accent1">
                    <a:lumMod val="50000"/>
                  </a:schemeClr>
                </a:solidFill>
              </a:rPr>
              <a:t>=“http://www.yahoo.com"&gt;</a:t>
            </a:r>
            <a:r>
              <a:rPr lang="en-US" sz="2400" dirty="0" smtClean="0">
                <a:solidFill>
                  <a:schemeClr val="accent4">
                    <a:lumMod val="75000"/>
                  </a:schemeClr>
                </a:solidFill>
              </a:rPr>
              <a:t>Click here to go to yahoo website</a:t>
            </a:r>
            <a:r>
              <a:rPr lang="en-US" sz="2400" dirty="0" smtClean="0">
                <a:solidFill>
                  <a:schemeClr val="accent1">
                    <a:lumMod val="50000"/>
                  </a:schemeClr>
                </a:solidFill>
              </a:rPr>
              <a:t>&lt;</a:t>
            </a:r>
            <a:r>
              <a:rPr lang="ar-SA" sz="2400" dirty="0" smtClean="0">
                <a:solidFill>
                  <a:schemeClr val="accent1">
                    <a:lumMod val="50000"/>
                  </a:schemeClr>
                </a:solidFill>
              </a:rPr>
              <a:t>/</a:t>
            </a:r>
            <a:r>
              <a:rPr lang="en-US" sz="2400" dirty="0" smtClean="0">
                <a:solidFill>
                  <a:schemeClr val="accent1">
                    <a:lumMod val="50000"/>
                  </a:schemeClr>
                </a:solidFill>
              </a:rPr>
              <a:t>a&gt;</a:t>
            </a:r>
          </a:p>
          <a:p>
            <a:r>
              <a:rPr lang="en-US" sz="2400" dirty="0" smtClean="0">
                <a:solidFill>
                  <a:schemeClr val="accent1">
                    <a:lumMod val="50000"/>
                  </a:schemeClr>
                </a:solidFill>
              </a:rPr>
              <a:t>&lt;/body&gt;</a:t>
            </a:r>
          </a:p>
          <a:p>
            <a:r>
              <a:rPr lang="en-US" sz="2400" dirty="0" smtClean="0">
                <a:solidFill>
                  <a:schemeClr val="accent1">
                    <a:lumMod val="50000"/>
                  </a:schemeClr>
                </a:solidFill>
              </a:rPr>
              <a:t> &lt;/html&gt;</a:t>
            </a:r>
            <a:endParaRPr lang="en-US" sz="2400" dirty="0">
              <a:solidFill>
                <a:schemeClr val="accent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lide(fromBottom)">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slide(fromBottom)">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8229600" cy="1066800"/>
          </a:xfrm>
        </p:spPr>
        <p:txBody>
          <a:bodyPr>
            <a:normAutofit/>
          </a:bodyPr>
          <a:lstStyle/>
          <a:p>
            <a:pPr algn="r" rtl="1"/>
            <a:r>
              <a:rPr lang="ar-SA" sz="3600" dirty="0" smtClean="0"/>
              <a:t>مصطلحات هامة </a:t>
            </a:r>
            <a:r>
              <a:rPr lang="ar-SA" sz="2800" dirty="0" smtClean="0"/>
              <a:t>(يتبع):</a:t>
            </a:r>
            <a:endParaRPr lang="ar-SA" sz="2800" dirty="0"/>
          </a:p>
        </p:txBody>
      </p:sp>
      <p:sp>
        <p:nvSpPr>
          <p:cNvPr id="3" name="عنصر نائب للمحتوى 2"/>
          <p:cNvSpPr>
            <a:spLocks noGrp="1"/>
          </p:cNvSpPr>
          <p:nvPr>
            <p:ph idx="1"/>
          </p:nvPr>
        </p:nvSpPr>
        <p:spPr>
          <a:xfrm>
            <a:off x="457200" y="1295400"/>
            <a:ext cx="8229600" cy="4553712"/>
          </a:xfrm>
          <a:noFill/>
        </p:spPr>
        <p:txBody>
          <a:bodyPr>
            <a:normAutofit/>
          </a:bodyPr>
          <a:lstStyle/>
          <a:p>
            <a:pPr algn="r" rtl="1"/>
            <a:r>
              <a:rPr lang="en-US" sz="2600" b="1" u="sng" dirty="0" smtClean="0"/>
              <a:t>URL ( Uniform Resource Locator) </a:t>
            </a:r>
            <a:r>
              <a:rPr lang="ar-SA" sz="2400" dirty="0" smtClean="0"/>
              <a:t>:</a:t>
            </a:r>
          </a:p>
          <a:p>
            <a:pPr algn="r" rtl="1">
              <a:buNone/>
            </a:pPr>
            <a:r>
              <a:rPr lang="en-US" sz="2600" dirty="0" smtClean="0">
                <a:solidFill>
                  <a:srgbClr val="7030A0"/>
                </a:solidFill>
              </a:rPr>
              <a:t>-</a:t>
            </a:r>
            <a:r>
              <a:rPr lang="ar-SA" sz="2600" dirty="0" smtClean="0"/>
              <a:t> يسمى عنوان </a:t>
            </a:r>
            <a:r>
              <a:rPr lang="en-US" sz="2600" dirty="0" smtClean="0"/>
              <a:t>URL</a:t>
            </a:r>
            <a:r>
              <a:rPr lang="ar-SA" sz="2600" dirty="0" smtClean="0"/>
              <a:t> أي محدد موقع المعلومات .</a:t>
            </a:r>
          </a:p>
          <a:p>
            <a:pPr algn="r" rtl="1">
              <a:buFontTx/>
              <a:buChar char="-"/>
            </a:pPr>
            <a:r>
              <a:rPr lang="ar-SA" sz="2600" dirty="0" smtClean="0"/>
              <a:t>يتم كتابة هذا العنوان في متصفح الانترنت (في شريط العنوان أو شريط الموقع).</a:t>
            </a:r>
          </a:p>
          <a:p>
            <a:pPr algn="r" rtl="1">
              <a:buFontTx/>
              <a:buChar char="-"/>
            </a:pPr>
            <a:r>
              <a:rPr lang="ar-SA" sz="2600" dirty="0" smtClean="0"/>
              <a:t>يتضمن هذا العنوان :</a:t>
            </a:r>
          </a:p>
          <a:p>
            <a:pPr marL="1080000" indent="-514350" algn="r" rtl="1">
              <a:buFont typeface="+mj-lt"/>
              <a:buAutoNum type="arabicPeriod"/>
            </a:pPr>
            <a:r>
              <a:rPr lang="ar-SA" sz="2600" dirty="0" smtClean="0"/>
              <a:t>اسم الملقم </a:t>
            </a:r>
          </a:p>
          <a:p>
            <a:pPr marL="1080000" indent="-514350" algn="r" rtl="1">
              <a:buFont typeface="+mj-lt"/>
              <a:buAutoNum type="arabicPeriod"/>
            </a:pPr>
            <a:r>
              <a:rPr lang="ar-SA" sz="2600" dirty="0" smtClean="0"/>
              <a:t>موقع الملف المطلوب على الملقم.</a:t>
            </a:r>
          </a:p>
          <a:p>
            <a:pPr marL="612000" indent="-514350" algn="r" rtl="1">
              <a:buNone/>
            </a:pPr>
            <a:r>
              <a:rPr lang="ar-SA" sz="2600" dirty="0" smtClean="0">
                <a:solidFill>
                  <a:srgbClr val="7030A0"/>
                </a:solidFill>
              </a:rPr>
              <a:t>-</a:t>
            </a:r>
            <a:r>
              <a:rPr lang="ar-SA" sz="2600" dirty="0" smtClean="0"/>
              <a:t> كل صفحة على </a:t>
            </a:r>
            <a:r>
              <a:rPr lang="en-US" sz="2600" dirty="0" smtClean="0"/>
              <a:t>WEB</a:t>
            </a:r>
            <a:r>
              <a:rPr lang="ar-SA" sz="2600" dirty="0" smtClean="0"/>
              <a:t> لها عنوانها الخاص ( عنوان </a:t>
            </a:r>
            <a:r>
              <a:rPr lang="en-US" sz="2600" dirty="0" smtClean="0"/>
              <a:t>URL</a:t>
            </a:r>
            <a:r>
              <a:rPr lang="ar-SA" sz="2600" dirty="0" smtClean="0"/>
              <a:t> خاص ).</a:t>
            </a:r>
          </a:p>
          <a:p>
            <a:pPr marL="1080000" indent="-514350" algn="r" rtl="1">
              <a:buFont typeface="+mj-lt"/>
              <a:buAutoNum type="arabicPeriod"/>
            </a:pPr>
            <a:endParaRPr lang="ar-SA"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lide(fromBottom)">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lide(fromBottom)">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lide(fromBottom)">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slide(fromBottom)">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56" y="571480"/>
            <a:ext cx="8915400" cy="6253138"/>
          </a:xfrm>
        </p:spPr>
        <p:txBody>
          <a:bodyPr>
            <a:noAutofit/>
          </a:bodyPr>
          <a:lstStyle/>
          <a:p>
            <a:pPr algn="r" rtl="1"/>
            <a:r>
              <a:rPr lang="ar-SA" sz="2500" dirty="0" smtClean="0"/>
              <a:t>مثال: </a:t>
            </a:r>
            <a:r>
              <a:rPr lang="en-US" sz="2500" dirty="0" smtClean="0">
                <a:hlinkClick r:id="rId2"/>
              </a:rPr>
              <a:t>http://www.microsoft.com</a:t>
            </a:r>
            <a:endParaRPr lang="en-US" sz="2500" dirty="0" smtClean="0"/>
          </a:p>
          <a:p>
            <a:pPr algn="r" rtl="1"/>
            <a:r>
              <a:rPr lang="ar-SA" sz="2500" dirty="0" smtClean="0"/>
              <a:t>الجزء الأول </a:t>
            </a:r>
            <a:r>
              <a:rPr lang="en-US" sz="2500" dirty="0" smtClean="0"/>
              <a:t>(http)</a:t>
            </a:r>
            <a:r>
              <a:rPr lang="ar-SA" sz="2500" dirty="0" smtClean="0"/>
              <a:t>البرتوكول المستخدم للوصول إلى المعطيات الموجودة للوصول إلى ملف ما على الحاسب الملقم ويسمى هذا الجزء معرف البروتوكول</a:t>
            </a:r>
            <a:r>
              <a:rPr lang="en-US" sz="2500" dirty="0" smtClean="0"/>
              <a:t>protocol Identifier </a:t>
            </a:r>
            <a:r>
              <a:rPr lang="ar-SA" sz="2500" dirty="0" smtClean="0"/>
              <a:t> .</a:t>
            </a:r>
          </a:p>
          <a:p>
            <a:pPr algn="r" rtl="1"/>
            <a:r>
              <a:rPr lang="ar-SA" sz="2500" dirty="0" smtClean="0"/>
              <a:t>بعد محدد البروتوكول نجد (:) </a:t>
            </a:r>
            <a:r>
              <a:rPr lang="ar-SA" sz="2500" dirty="0" err="1" smtClean="0"/>
              <a:t>و</a:t>
            </a:r>
            <a:r>
              <a:rPr lang="ar-SA" sz="2500" dirty="0" smtClean="0"/>
              <a:t>(//) واستخدامها إلزامي.</a:t>
            </a:r>
          </a:p>
          <a:p>
            <a:pPr algn="r" rtl="1"/>
            <a:r>
              <a:rPr lang="ar-SA" sz="2500" dirty="0" smtClean="0"/>
              <a:t>يستخدم المحرف (/) كفواصل ضمن المسار للانتقال إلى صفحة أخرى ضمن الموقع السابق مثلا:</a:t>
            </a:r>
            <a:r>
              <a:rPr lang="en-US" sz="2500" dirty="0" smtClean="0">
                <a:hlinkClick r:id="rId2"/>
              </a:rPr>
              <a:t>http://www.microsoft.com/index.htm </a:t>
            </a:r>
            <a:endParaRPr lang="ar-SA" sz="2500" dirty="0" smtClean="0"/>
          </a:p>
          <a:p>
            <a:pPr algn="r" rtl="1"/>
            <a:r>
              <a:rPr lang="ar-SA" sz="2500" dirty="0" smtClean="0"/>
              <a:t>يجب أن لا تحتوي الأسماء ضمن المسار الواحد على أي فراغات .</a:t>
            </a:r>
          </a:p>
          <a:p>
            <a:pPr algn="r" rtl="1"/>
            <a:r>
              <a:rPr lang="ar-SA" sz="2500" dirty="0" smtClean="0"/>
              <a:t>بعد المحرفين (//) يأتي اسم الملقم أو اسم المجال</a:t>
            </a:r>
            <a:r>
              <a:rPr lang="en-US" sz="2500" dirty="0" smtClean="0"/>
              <a:t> </a:t>
            </a:r>
            <a:r>
              <a:rPr lang="ar-SA" sz="2500" dirty="0" smtClean="0"/>
              <a:t> </a:t>
            </a:r>
            <a:r>
              <a:rPr lang="en-US" sz="2500" dirty="0" smtClean="0"/>
              <a:t>“Domain Name”</a:t>
            </a:r>
            <a:r>
              <a:rPr lang="ar-SA" sz="2500" dirty="0" smtClean="0"/>
              <a:t> الذي يستخدمه الزائر,وتقريبا جميع ملقمات الويب تبدأ </a:t>
            </a:r>
            <a:r>
              <a:rPr lang="ar-SA" sz="2500" dirty="0" err="1" smtClean="0"/>
              <a:t>بـ</a:t>
            </a:r>
            <a:r>
              <a:rPr lang="ar-SA" sz="2500" dirty="0" smtClean="0"/>
              <a:t> </a:t>
            </a:r>
            <a:r>
              <a:rPr lang="en-US" sz="2500" dirty="0" smtClean="0"/>
              <a:t>www.</a:t>
            </a:r>
            <a:endParaRPr lang="ar-SA" sz="2500" dirty="0" smtClean="0"/>
          </a:p>
          <a:p>
            <a:pPr algn="r" rtl="1"/>
            <a:r>
              <a:rPr lang="ar-SA" sz="2500" dirty="0" smtClean="0"/>
              <a:t>ملاحظة: جميع الحاسبات تتواصل فيما بينها عن طريق عناوين </a:t>
            </a:r>
            <a:r>
              <a:rPr lang="en-US" sz="2500" dirty="0" smtClean="0"/>
              <a:t>IP </a:t>
            </a:r>
            <a:r>
              <a:rPr lang="ar-SA" sz="2500" dirty="0" smtClean="0"/>
              <a:t>, أما بالنسبة للأسماء مثل اسم الملقم فنستخدمها نحن لأنها أسهل بالحفظ والاستخدام. </a:t>
            </a:r>
          </a:p>
          <a:p>
            <a:pPr algn="r" rtl="1"/>
            <a:r>
              <a:rPr lang="ar-SA" sz="2500" dirty="0" smtClean="0"/>
              <a:t>عادةً بمجرد الدخول على الملقم, يزودنا الملقم بالصفحة الرئيسية للموقع </a:t>
            </a:r>
            <a:r>
              <a:rPr lang="ar-SA" sz="2500" dirty="0" err="1" smtClean="0"/>
              <a:t>و</a:t>
            </a:r>
            <a:r>
              <a:rPr lang="ar-SA" sz="2500" dirty="0" smtClean="0"/>
              <a:t> التي تحمل عادة اسم إما </a:t>
            </a:r>
            <a:r>
              <a:rPr lang="en-US" sz="2500" dirty="0" smtClean="0"/>
              <a:t>Index.htm </a:t>
            </a:r>
            <a:r>
              <a:rPr lang="ar-SA" sz="2500" dirty="0" smtClean="0"/>
              <a:t> أو </a:t>
            </a:r>
            <a:r>
              <a:rPr lang="en-US" sz="2500" dirty="0" smtClean="0"/>
              <a:t>Deafalt.htm</a:t>
            </a:r>
            <a:r>
              <a:rPr lang="ar-SA" sz="2500" dirty="0" smtClean="0"/>
              <a:t> أو </a:t>
            </a:r>
            <a:r>
              <a:rPr lang="en-US" sz="2500" dirty="0" smtClean="0"/>
              <a:t>Home.htm </a:t>
            </a:r>
            <a:r>
              <a:rPr lang="ar-SA" sz="2500" dirty="0" smtClean="0"/>
              <a:t>وبالتالي نجد اسم الموقع مثلاً: </a:t>
            </a:r>
            <a:r>
              <a:rPr lang="en-US" sz="2500" dirty="0" smtClean="0">
                <a:hlinkClick r:id="rId2"/>
              </a:rPr>
              <a:t>http://www.microsoft.com/index.htm </a:t>
            </a:r>
            <a:endParaRPr lang="ar-SA" sz="25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lide(fromBottom)">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lide(fromBottom)">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lide(fromBottom)">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dirty="0" smtClean="0"/>
              <a:t>الجزء الأخير</a:t>
            </a:r>
            <a:r>
              <a:rPr lang="en-US" dirty="0" smtClean="0"/>
              <a:t> </a:t>
            </a:r>
            <a:r>
              <a:rPr lang="ar-SA" dirty="0" smtClean="0"/>
              <a:t>يشير إلى نوع الموقع , فالمواقع التجارية تنتهي بـ</a:t>
            </a:r>
            <a:r>
              <a:rPr lang="en-US" dirty="0" smtClean="0"/>
              <a:t>(.com) </a:t>
            </a:r>
            <a:r>
              <a:rPr lang="ar-SA" dirty="0" smtClean="0"/>
              <a:t> ومواقع الجامعات والمواقع التعليمية تنتهي </a:t>
            </a:r>
            <a:r>
              <a:rPr lang="ar-SA" dirty="0" err="1" smtClean="0"/>
              <a:t>بـ</a:t>
            </a:r>
            <a:r>
              <a:rPr lang="en-US" dirty="0" smtClean="0"/>
              <a:t>(.</a:t>
            </a:r>
            <a:r>
              <a:rPr lang="en-US" dirty="0" err="1" smtClean="0"/>
              <a:t>edu</a:t>
            </a:r>
            <a:r>
              <a:rPr lang="en-US" dirty="0" smtClean="0"/>
              <a:t>) </a:t>
            </a:r>
            <a:r>
              <a:rPr lang="ar-SA" dirty="0" smtClean="0"/>
              <a:t> , أما المؤسسات الحكومية فتنتهي </a:t>
            </a:r>
            <a:r>
              <a:rPr lang="ar-SA" dirty="0" err="1" smtClean="0"/>
              <a:t>بـ</a:t>
            </a:r>
            <a:r>
              <a:rPr lang="en-US" dirty="0" smtClean="0"/>
              <a:t> (.org)</a:t>
            </a:r>
            <a:r>
              <a:rPr lang="ar-SA" dirty="0" smtClean="0"/>
              <a:t>  </a:t>
            </a:r>
          </a:p>
          <a:p>
            <a:pPr algn="r" rtl="1">
              <a:buNone/>
            </a:pPr>
            <a:endParaRPr lang="en-US" dirty="0" smtClean="0"/>
          </a:p>
          <a:p>
            <a:pPr algn="r" rtl="1"/>
            <a:r>
              <a:rPr lang="ar-SA" dirty="0" smtClean="0"/>
              <a:t>تستخدم المواقع أحيانا إشارات للدلالة على أماكنها فمثلا تشير </a:t>
            </a:r>
            <a:r>
              <a:rPr lang="en-US" dirty="0" smtClean="0"/>
              <a:t>.</a:t>
            </a:r>
            <a:r>
              <a:rPr lang="en-US" dirty="0" err="1" smtClean="0"/>
              <a:t>sa</a:t>
            </a:r>
            <a:r>
              <a:rPr lang="ar-SA" dirty="0" smtClean="0"/>
              <a:t> إلى المملكة العربية السعودية , مثال: </a:t>
            </a:r>
            <a:r>
              <a:rPr lang="en-US" dirty="0" smtClean="0">
                <a:hlinkClick r:id="rId2"/>
              </a:rPr>
              <a:t>http://www.google.com.sa</a:t>
            </a:r>
            <a:r>
              <a:rPr lang="ar-SA" dirty="0" smtClean="0"/>
              <a:t> </a:t>
            </a:r>
          </a:p>
          <a:p>
            <a:pPr algn="r" rtl="1">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2"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2"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2"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dirty="0" smtClean="0"/>
              <a:t>كما ذكرنا مسبقاً جميع الحاسبات تتواصل فيما بينها عن طريق عناوين </a:t>
            </a:r>
            <a:r>
              <a:rPr lang="en-US" dirty="0" smtClean="0"/>
              <a:t>IP </a:t>
            </a:r>
            <a:r>
              <a:rPr lang="ar-SA" dirty="0" smtClean="0"/>
              <a:t>, أما بالنسبة للأسماء مثل اسم الملقم فنستخدمها نحن لأنها أسهل بالحفظ والاستخدام.</a:t>
            </a:r>
          </a:p>
          <a:p>
            <a:pPr algn="r" rtl="1">
              <a:buFont typeface="Wingdings" pitchFamily="2" charset="2"/>
              <a:buChar char="v"/>
            </a:pPr>
            <a:r>
              <a:rPr lang="ar-SA" dirty="0" smtClean="0"/>
              <a:t> فمن </a:t>
            </a:r>
            <a:r>
              <a:rPr lang="ar-SA" dirty="0" err="1" smtClean="0"/>
              <a:t>المسؤول</a:t>
            </a:r>
            <a:r>
              <a:rPr lang="ar-SA" dirty="0" smtClean="0"/>
              <a:t> عن ترجمة الأسماء المكتوبة من قبل المستخدم إلى عناوين </a:t>
            </a:r>
            <a:r>
              <a:rPr lang="en-US" dirty="0" smtClean="0"/>
              <a:t>IP</a:t>
            </a:r>
            <a:r>
              <a:rPr lang="ar-SA" dirty="0" smtClean="0"/>
              <a:t> يكون الحاسب الآخر البعيد قادر على فهمها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229600" cy="1066800"/>
          </a:xfrm>
        </p:spPr>
        <p:txBody>
          <a:bodyPr>
            <a:normAutofit/>
          </a:bodyPr>
          <a:lstStyle/>
          <a:p>
            <a:pPr algn="r"/>
            <a:r>
              <a:rPr lang="ar-SA" sz="3200" dirty="0" smtClean="0"/>
              <a:t>نظام التسمية والعنونة على الانترنت:</a:t>
            </a:r>
            <a:endParaRPr lang="ar-SA" sz="3200" dirty="0"/>
          </a:p>
        </p:txBody>
      </p:sp>
      <p:sp>
        <p:nvSpPr>
          <p:cNvPr id="3" name="عنصر نائب للمحتوى 2"/>
          <p:cNvSpPr>
            <a:spLocks noGrp="1"/>
          </p:cNvSpPr>
          <p:nvPr>
            <p:ph idx="1"/>
          </p:nvPr>
        </p:nvSpPr>
        <p:spPr>
          <a:xfrm>
            <a:off x="457200" y="1219200"/>
            <a:ext cx="8229600" cy="5410200"/>
          </a:xfrm>
        </p:spPr>
        <p:txBody>
          <a:bodyPr>
            <a:normAutofit/>
          </a:bodyPr>
          <a:lstStyle/>
          <a:p>
            <a:pPr algn="r" rtl="1"/>
            <a:r>
              <a:rPr lang="ar-SA" sz="2600" b="1" u="sng" dirty="0" smtClean="0">
                <a:solidFill>
                  <a:schemeClr val="accent3">
                    <a:lumMod val="50000"/>
                  </a:schemeClr>
                </a:solidFill>
              </a:rPr>
              <a:t>نظام اسم المجال</a:t>
            </a:r>
            <a:r>
              <a:rPr lang="en-US" sz="2600" b="1" u="sng" dirty="0" smtClean="0">
                <a:solidFill>
                  <a:schemeClr val="accent3">
                    <a:lumMod val="50000"/>
                  </a:schemeClr>
                </a:solidFill>
              </a:rPr>
              <a:t>(Domain Name System) DNS </a:t>
            </a:r>
            <a:r>
              <a:rPr lang="ar-SA" sz="2600" b="1" u="sng" dirty="0" smtClean="0">
                <a:solidFill>
                  <a:schemeClr val="accent3">
                    <a:lumMod val="50000"/>
                  </a:schemeClr>
                </a:solidFill>
              </a:rPr>
              <a:t>:</a:t>
            </a:r>
          </a:p>
          <a:p>
            <a:pPr algn="r" rtl="1">
              <a:buNone/>
            </a:pPr>
            <a:r>
              <a:rPr lang="en-US" sz="2600" dirty="0" smtClean="0"/>
              <a:t>   </a:t>
            </a:r>
            <a:r>
              <a:rPr lang="ar-SA" sz="2600" dirty="0" smtClean="0"/>
              <a:t>مسئول عن ترجمة الأسماء إلى عناوين</a:t>
            </a:r>
            <a:r>
              <a:rPr lang="en-US" sz="2600" dirty="0" smtClean="0"/>
              <a:t>IP </a:t>
            </a:r>
            <a:r>
              <a:rPr lang="ar-SA" sz="2600" dirty="0" smtClean="0"/>
              <a:t>, حيث يحتوي في داخله على جدول يقابل فيه كل عنوان </a:t>
            </a:r>
            <a:r>
              <a:rPr lang="en-US" sz="2600" dirty="0" smtClean="0"/>
              <a:t>IP </a:t>
            </a:r>
            <a:r>
              <a:rPr lang="ar-SA" sz="2600" dirty="0" smtClean="0"/>
              <a:t> باسم لموقع على الانترنت.</a:t>
            </a:r>
          </a:p>
          <a:p>
            <a:pPr algn="r" rtl="1">
              <a:buNone/>
            </a:pPr>
            <a:r>
              <a:rPr lang="ar-SA" sz="2600" u="sng" dirty="0" smtClean="0"/>
              <a:t>مثال :</a:t>
            </a:r>
          </a:p>
          <a:p>
            <a:pPr algn="r" rtl="1">
              <a:buNone/>
            </a:pPr>
            <a:endParaRPr lang="en-US" sz="2600" dirty="0" smtClean="0"/>
          </a:p>
          <a:p>
            <a:pPr algn="r" rtl="1">
              <a:buNone/>
            </a:pPr>
            <a:endParaRPr lang="ar-SA" sz="2600" dirty="0" smtClean="0"/>
          </a:p>
          <a:p>
            <a:pPr algn="r" rtl="1">
              <a:buNone/>
            </a:pPr>
            <a:r>
              <a:rPr lang="ar-SA" sz="2600" dirty="0" smtClean="0"/>
              <a:t>- نستخدم نحن البشر أسماء المواقع مثل </a:t>
            </a:r>
            <a:r>
              <a:rPr lang="en-US" sz="2600" dirty="0" smtClean="0"/>
              <a:t>google.com</a:t>
            </a:r>
            <a:r>
              <a:rPr lang="ar-SA" sz="2600" dirty="0" smtClean="0"/>
              <a:t> لأنها أسهل في الحفظ والاستخدام مقارنة بعناوين </a:t>
            </a:r>
            <a:r>
              <a:rPr lang="en-US" sz="2600" dirty="0" smtClean="0"/>
              <a:t>IP</a:t>
            </a:r>
            <a:r>
              <a:rPr lang="ar-SA" sz="2600" dirty="0" smtClean="0"/>
              <a:t> والتي هي عبارة عن أرقام .</a:t>
            </a:r>
          </a:p>
          <a:p>
            <a:pPr algn="r" rtl="1"/>
            <a:r>
              <a:rPr lang="ar-SA" sz="2600" b="1" u="sng" dirty="0" smtClean="0">
                <a:solidFill>
                  <a:schemeClr val="accent3">
                    <a:lumMod val="50000"/>
                  </a:schemeClr>
                </a:solidFill>
              </a:rPr>
              <a:t>برتوكول التكوين الديناميكي للمضيف</a:t>
            </a:r>
            <a:r>
              <a:rPr lang="en-US" sz="2600" b="1" u="sng" dirty="0" smtClean="0">
                <a:solidFill>
                  <a:schemeClr val="accent3">
                    <a:lumMod val="50000"/>
                  </a:schemeClr>
                </a:solidFill>
              </a:rPr>
              <a:t>DHCP </a:t>
            </a:r>
          </a:p>
          <a:p>
            <a:pPr algn="r" rtl="1">
              <a:buNone/>
            </a:pPr>
            <a:r>
              <a:rPr lang="en-US" sz="2600" b="1" u="sng" dirty="0" smtClean="0">
                <a:solidFill>
                  <a:schemeClr val="accent3">
                    <a:lumMod val="50000"/>
                  </a:schemeClr>
                </a:solidFill>
              </a:rPr>
              <a:t>(Dynamic Host Control Protocol)</a:t>
            </a:r>
            <a:r>
              <a:rPr lang="en-US" sz="2600" b="1" dirty="0" smtClean="0">
                <a:solidFill>
                  <a:schemeClr val="accent3">
                    <a:lumMod val="50000"/>
                  </a:schemeClr>
                </a:solidFill>
              </a:rPr>
              <a:t>   </a:t>
            </a:r>
            <a:r>
              <a:rPr lang="ar-SA" sz="2600" b="1" u="sng" dirty="0" smtClean="0">
                <a:solidFill>
                  <a:schemeClr val="accent3">
                    <a:lumMod val="50000"/>
                  </a:schemeClr>
                </a:solidFill>
              </a:rPr>
              <a:t>:</a:t>
            </a:r>
          </a:p>
          <a:p>
            <a:pPr algn="r" rtl="1">
              <a:buNone/>
            </a:pPr>
            <a:r>
              <a:rPr lang="en-US" sz="2600" dirty="0" smtClean="0"/>
              <a:t>   </a:t>
            </a:r>
            <a:r>
              <a:rPr lang="ar-SA" sz="2600" dirty="0" smtClean="0"/>
              <a:t>المسئول عن إعطاء الأجهزة في شبكة الانترنت عناوين </a:t>
            </a:r>
            <a:r>
              <a:rPr lang="en-US" sz="2600" dirty="0" smtClean="0"/>
              <a:t>IP</a:t>
            </a:r>
            <a:r>
              <a:rPr lang="ar-SA" sz="2600" dirty="0" smtClean="0"/>
              <a:t> مختلفة عن بعضها البعض بحيث يمنع حدوث تعارض بين جهازين.</a:t>
            </a:r>
          </a:p>
        </p:txBody>
      </p:sp>
      <p:graphicFrame>
        <p:nvGraphicFramePr>
          <p:cNvPr id="4" name="جدول 3"/>
          <p:cNvGraphicFramePr>
            <a:graphicFrameLocks noGrp="1"/>
          </p:cNvGraphicFramePr>
          <p:nvPr/>
        </p:nvGraphicFramePr>
        <p:xfrm>
          <a:off x="1447800" y="2667000"/>
          <a:ext cx="6096000" cy="91440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rtl="1"/>
                      <a:r>
                        <a:rPr lang="ar-SA" sz="2400" dirty="0" smtClean="0"/>
                        <a:t>عنوان </a:t>
                      </a:r>
                      <a:r>
                        <a:rPr lang="en-US" sz="2400" dirty="0" smtClean="0"/>
                        <a:t>IP</a:t>
                      </a:r>
                      <a:endParaRPr lang="en-US" sz="2400" dirty="0"/>
                    </a:p>
                  </a:txBody>
                  <a:tcPr/>
                </a:tc>
                <a:tc>
                  <a:txBody>
                    <a:bodyPr/>
                    <a:lstStyle/>
                    <a:p>
                      <a:pPr algn="ctr" rtl="1"/>
                      <a:r>
                        <a:rPr lang="ar-SA" sz="2400" dirty="0" smtClean="0"/>
                        <a:t>اسم الموقع</a:t>
                      </a:r>
                      <a:endParaRPr lang="en-US" sz="2400" dirty="0"/>
                    </a:p>
                  </a:txBody>
                  <a:tcPr/>
                </a:tc>
              </a:tr>
              <a:tr h="370840">
                <a:tc>
                  <a:txBody>
                    <a:bodyPr/>
                    <a:lstStyle/>
                    <a:p>
                      <a:pPr algn="ctr"/>
                      <a:r>
                        <a:rPr lang="en-US" sz="2400" dirty="0" smtClean="0">
                          <a:latin typeface="Arial" pitchFamily="34" charset="0"/>
                          <a:cs typeface="Arial" pitchFamily="34" charset="0"/>
                        </a:rPr>
                        <a:t>64.233.183.104</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Google.com</a:t>
                      </a:r>
                      <a:endParaRPr lang="en-US"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Bottom)">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lide(fromBottom)">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lide(fromBottom)">
                                      <p:cBhvr>
                                        <p:cTn id="32" dur="500"/>
                                        <p:tgtEl>
                                          <p:spTgt spid="3">
                                            <p:txEl>
                                              <p:pRg st="6" end="6"/>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slide(fromBottom)">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slide(fromBottom)">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rnet-LAB_1[1]">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Internet-LAB_1[1]</Template>
  <TotalTime>1809</TotalTime>
  <Words>1295</Words>
  <Application>Microsoft Office PowerPoint</Application>
  <PresentationFormat>عرض على الشاشة (3:4)‏</PresentationFormat>
  <Paragraphs>127</Paragraphs>
  <Slides>18</Slides>
  <Notes>2</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Internet-LAB_1[1]</vt:lpstr>
      <vt:lpstr>الانترنت والاتصالات   Internet &amp; communications </vt:lpstr>
      <vt:lpstr>ماذا يحتاج الحاسب لتنظيم عملية تبادل المعطيات ؟</vt:lpstr>
      <vt:lpstr>الشريحة 3</vt:lpstr>
      <vt:lpstr>أشهر بروتوكولات الانترنت:</vt:lpstr>
      <vt:lpstr>أشهر بروتوكولات الانترنت:</vt:lpstr>
      <vt:lpstr> UDPتابع بروتوكول </vt:lpstr>
      <vt:lpstr>أشهر بروتوكولات الانترنت:</vt:lpstr>
      <vt:lpstr>مصطلحات هامة:</vt:lpstr>
      <vt:lpstr>مصطلحات هامة:</vt:lpstr>
      <vt:lpstr>مصطلحات هامة:</vt:lpstr>
      <vt:lpstr>أوجه الاختلاف بين الانترنت والانترانت</vt:lpstr>
      <vt:lpstr>أوجه الشبه بين الانترانت والانترنت:</vt:lpstr>
      <vt:lpstr>مصطلحات هامة (يتبع):</vt:lpstr>
      <vt:lpstr>مصطلحات هامة (يتبع):</vt:lpstr>
      <vt:lpstr>الشريحة 15</vt:lpstr>
      <vt:lpstr>الشريحة 16</vt:lpstr>
      <vt:lpstr>الشريحة 17</vt:lpstr>
      <vt:lpstr>نظام التسمية والعنونة على الانترنت: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الانترنت والاتصالات   Internet &amp; communications</dc:title>
  <dc:creator>SMART</dc:creator>
  <cp:lastModifiedBy>user</cp:lastModifiedBy>
  <cp:revision>209</cp:revision>
  <dcterms:created xsi:type="dcterms:W3CDTF">2011-09-29T08:06:13Z</dcterms:created>
  <dcterms:modified xsi:type="dcterms:W3CDTF">2013-10-01T06:15:00Z</dcterms:modified>
</cp:coreProperties>
</file>