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notesMasterIdLst>
    <p:notesMasterId r:id="rId17"/>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4380"/>
    <p:restoredTop sz="94671" autoAdjust="0"/>
  </p:normalViewPr>
  <p:slideViewPr>
    <p:cSldViewPr>
      <p:cViewPr varScale="1">
        <p:scale>
          <a:sx n="66" d="100"/>
          <a:sy n="66" d="100"/>
        </p:scale>
        <p:origin x="-1422" y="-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ar-SA"/>
          </a:p>
        </p:txBody>
      </p:sp>
      <p:sp>
        <p:nvSpPr>
          <p:cNvPr id="3" name="عنصر نائب للتاريخ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A63958AC-9DC6-4079-BC61-C99539F30D78}" type="datetimeFigureOut">
              <a:rPr lang="ar-SA" smtClean="0"/>
              <a:t>21/11/34</a:t>
            </a:fld>
            <a:endParaRPr lang="ar-SA"/>
          </a:p>
        </p:txBody>
      </p:sp>
      <p:sp>
        <p:nvSpPr>
          <p:cNvPr id="4" name="عنصر نائب لصورة الشريحة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endParaRPr lang="ar-SA"/>
          </a:p>
        </p:txBody>
      </p:sp>
      <p:sp>
        <p:nvSpPr>
          <p:cNvPr id="5" name="عنصر نائب للملاحظات 4"/>
          <p:cNvSpPr>
            <a:spLocks noGrp="1"/>
          </p:cNvSpPr>
          <p:nvPr>
            <p:ph type="body" sz="quarter" idx="3"/>
          </p:nvPr>
        </p:nvSpPr>
        <p:spPr>
          <a:xfrm>
            <a:off x="685800" y="4343400"/>
            <a:ext cx="5486400" cy="4114800"/>
          </a:xfrm>
          <a:prstGeom prst="rect">
            <a:avLst/>
          </a:prstGeom>
        </p:spPr>
        <p:txBody>
          <a:bodyPr vert="horz" lIns="91440" tIns="45720" rIns="91440" bIns="45720" rtlCol="1"/>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6" name="عنصر نائب للتذييل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ar-SA"/>
          </a:p>
        </p:txBody>
      </p:sp>
      <p:sp>
        <p:nvSpPr>
          <p:cNvPr id="7" name="عنصر نائب لرقم الشريحة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A00CBE85-BB05-4BEC-BA7B-0055130B1ED4}" type="slidenum">
              <a:rPr lang="ar-SA" smtClean="0"/>
              <a:t>‹#›</a:t>
            </a:fld>
            <a:endParaRPr lang="ar-SA"/>
          </a:p>
        </p:txBody>
      </p:sp>
    </p:spTree>
    <p:extLst>
      <p:ext uri="{BB962C8B-B14F-4D97-AF65-F5344CB8AC3E}">
        <p14:creationId xmlns:p14="http://schemas.microsoft.com/office/powerpoint/2010/main" val="2501917477"/>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r>
              <a:rPr lang="ar-SA" dirty="0" smtClean="0"/>
              <a:t>يوجد</a:t>
            </a:r>
            <a:endParaRPr lang="ar-SA" dirty="0"/>
          </a:p>
        </p:txBody>
      </p:sp>
      <p:sp>
        <p:nvSpPr>
          <p:cNvPr id="4" name="عنصر نائب لرقم الشريحة 3"/>
          <p:cNvSpPr>
            <a:spLocks noGrp="1"/>
          </p:cNvSpPr>
          <p:nvPr>
            <p:ph type="sldNum" sz="quarter" idx="10"/>
          </p:nvPr>
        </p:nvSpPr>
        <p:spPr/>
        <p:txBody>
          <a:bodyPr/>
          <a:lstStyle/>
          <a:p>
            <a:fld id="{A00CBE85-BB05-4BEC-BA7B-0055130B1ED4}" type="slidenum">
              <a:rPr lang="ar-SA" smtClean="0"/>
              <a:t>1</a:t>
            </a:fld>
            <a:endParaRPr lang="ar-SA"/>
          </a:p>
        </p:txBody>
      </p:sp>
    </p:spTree>
    <p:extLst>
      <p:ext uri="{BB962C8B-B14F-4D97-AF65-F5344CB8AC3E}">
        <p14:creationId xmlns:p14="http://schemas.microsoft.com/office/powerpoint/2010/main" val="428448406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SA"/>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ar-SA"/>
          </a:p>
        </p:txBody>
      </p:sp>
      <p:sp>
        <p:nvSpPr>
          <p:cNvPr id="4" name="عنصر نائب للتاريخ 3"/>
          <p:cNvSpPr>
            <a:spLocks noGrp="1"/>
          </p:cNvSpPr>
          <p:nvPr>
            <p:ph type="dt" sz="half" idx="10"/>
          </p:nvPr>
        </p:nvSpPr>
        <p:spPr/>
        <p:txBody>
          <a:bodyPr/>
          <a:lstStyle/>
          <a:p>
            <a:fld id="{11C7CECB-8E2F-4B9D-93F3-58418B9E7902}" type="datetimeFigureOut">
              <a:rPr lang="ar-SA" smtClean="0"/>
              <a:t>21/11/34</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DBD28B59-243E-43C6-B61B-EE708D8C6430}" type="slidenum">
              <a:rPr lang="ar-SA" smtClean="0"/>
              <a:t>‹#›</a:t>
            </a:fld>
            <a:endParaRPr lang="ar-SA"/>
          </a:p>
        </p:txBody>
      </p:sp>
    </p:spTree>
    <p:extLst>
      <p:ext uri="{BB962C8B-B14F-4D97-AF65-F5344CB8AC3E}">
        <p14:creationId xmlns:p14="http://schemas.microsoft.com/office/powerpoint/2010/main" val="24371007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1C7CECB-8E2F-4B9D-93F3-58418B9E7902}" type="datetimeFigureOut">
              <a:rPr lang="ar-SA" smtClean="0"/>
              <a:t>21/11/34</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DBD28B59-243E-43C6-B61B-EE708D8C6430}" type="slidenum">
              <a:rPr lang="ar-SA" smtClean="0"/>
              <a:t>‹#›</a:t>
            </a:fld>
            <a:endParaRPr lang="ar-SA"/>
          </a:p>
        </p:txBody>
      </p:sp>
    </p:spTree>
    <p:extLst>
      <p:ext uri="{BB962C8B-B14F-4D97-AF65-F5344CB8AC3E}">
        <p14:creationId xmlns:p14="http://schemas.microsoft.com/office/powerpoint/2010/main" val="11701611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11C7CECB-8E2F-4B9D-93F3-58418B9E7902}" type="datetimeFigureOut">
              <a:rPr lang="ar-SA" smtClean="0"/>
              <a:t>21/11/34</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DBD28B59-243E-43C6-B61B-EE708D8C6430}" type="slidenum">
              <a:rPr lang="ar-SA" smtClean="0"/>
              <a:t>‹#›</a:t>
            </a:fld>
            <a:endParaRPr lang="ar-SA"/>
          </a:p>
        </p:txBody>
      </p:sp>
    </p:spTree>
    <p:extLst>
      <p:ext uri="{BB962C8B-B14F-4D97-AF65-F5344CB8AC3E}">
        <p14:creationId xmlns:p14="http://schemas.microsoft.com/office/powerpoint/2010/main" val="9925539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تاريخ 4"/>
          <p:cNvSpPr>
            <a:spLocks noGrp="1"/>
          </p:cNvSpPr>
          <p:nvPr>
            <p:ph type="dt" sz="half" idx="10"/>
          </p:nvPr>
        </p:nvSpPr>
        <p:spPr/>
        <p:txBody>
          <a:bodyPr/>
          <a:lstStyle/>
          <a:p>
            <a:fld id="{11C7CECB-8E2F-4B9D-93F3-58418B9E7902}" type="datetimeFigureOut">
              <a:rPr lang="ar-SA" smtClean="0"/>
              <a:t>21/11/34</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DBD28B59-243E-43C6-B61B-EE708D8C6430}" type="slidenum">
              <a:rPr lang="ar-SA" smtClean="0"/>
              <a:t>‹#›</a:t>
            </a:fld>
            <a:endParaRPr lang="ar-SA"/>
          </a:p>
        </p:txBody>
      </p:sp>
    </p:spTree>
    <p:extLst>
      <p:ext uri="{BB962C8B-B14F-4D97-AF65-F5344CB8AC3E}">
        <p14:creationId xmlns:p14="http://schemas.microsoft.com/office/powerpoint/2010/main" val="36676889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7" name="عنصر نائب للتاريخ 6"/>
          <p:cNvSpPr>
            <a:spLocks noGrp="1"/>
          </p:cNvSpPr>
          <p:nvPr>
            <p:ph type="dt" sz="half" idx="10"/>
          </p:nvPr>
        </p:nvSpPr>
        <p:spPr/>
        <p:txBody>
          <a:bodyPr/>
          <a:lstStyle/>
          <a:p>
            <a:fld id="{11C7CECB-8E2F-4B9D-93F3-58418B9E7902}" type="datetimeFigureOut">
              <a:rPr lang="ar-SA" smtClean="0"/>
              <a:t>21/11/34</a:t>
            </a:fld>
            <a:endParaRPr lang="ar-SA"/>
          </a:p>
        </p:txBody>
      </p:sp>
      <p:sp>
        <p:nvSpPr>
          <p:cNvPr id="8" name="عنصر نائب للتذييل 7"/>
          <p:cNvSpPr>
            <a:spLocks noGrp="1"/>
          </p:cNvSpPr>
          <p:nvPr>
            <p:ph type="ftr" sz="quarter" idx="11"/>
          </p:nvPr>
        </p:nvSpPr>
        <p:spPr/>
        <p:txBody>
          <a:bodyPr/>
          <a:lstStyle/>
          <a:p>
            <a:endParaRPr lang="ar-SA"/>
          </a:p>
        </p:txBody>
      </p:sp>
      <p:sp>
        <p:nvSpPr>
          <p:cNvPr id="9" name="عنصر نائب لرقم الشريحة 8"/>
          <p:cNvSpPr>
            <a:spLocks noGrp="1"/>
          </p:cNvSpPr>
          <p:nvPr>
            <p:ph type="sldNum" sz="quarter" idx="12"/>
          </p:nvPr>
        </p:nvSpPr>
        <p:spPr/>
        <p:txBody>
          <a:bodyPr/>
          <a:lstStyle/>
          <a:p>
            <a:fld id="{DBD28B59-243E-43C6-B61B-EE708D8C6430}" type="slidenum">
              <a:rPr lang="ar-SA" smtClean="0"/>
              <a:t>‹#›</a:t>
            </a:fld>
            <a:endParaRPr lang="ar-SA"/>
          </a:p>
        </p:txBody>
      </p:sp>
    </p:spTree>
    <p:extLst>
      <p:ext uri="{BB962C8B-B14F-4D97-AF65-F5344CB8AC3E}">
        <p14:creationId xmlns:p14="http://schemas.microsoft.com/office/powerpoint/2010/main" val="24597416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تاريخ 2"/>
          <p:cNvSpPr>
            <a:spLocks noGrp="1"/>
          </p:cNvSpPr>
          <p:nvPr>
            <p:ph type="dt" sz="half" idx="10"/>
          </p:nvPr>
        </p:nvSpPr>
        <p:spPr/>
        <p:txBody>
          <a:bodyPr/>
          <a:lstStyle/>
          <a:p>
            <a:fld id="{11C7CECB-8E2F-4B9D-93F3-58418B9E7902}" type="datetimeFigureOut">
              <a:rPr lang="ar-SA" smtClean="0"/>
              <a:t>21/11/34</a:t>
            </a:fld>
            <a:endParaRPr lang="ar-SA"/>
          </a:p>
        </p:txBody>
      </p:sp>
      <p:sp>
        <p:nvSpPr>
          <p:cNvPr id="4" name="عنصر نائب للتذييل 3"/>
          <p:cNvSpPr>
            <a:spLocks noGrp="1"/>
          </p:cNvSpPr>
          <p:nvPr>
            <p:ph type="ftr" sz="quarter" idx="11"/>
          </p:nvPr>
        </p:nvSpPr>
        <p:spPr/>
        <p:txBody>
          <a:bodyPr/>
          <a:lstStyle/>
          <a:p>
            <a:endParaRPr lang="ar-SA"/>
          </a:p>
        </p:txBody>
      </p:sp>
      <p:sp>
        <p:nvSpPr>
          <p:cNvPr id="5" name="عنصر نائب لرقم الشريحة 4"/>
          <p:cNvSpPr>
            <a:spLocks noGrp="1"/>
          </p:cNvSpPr>
          <p:nvPr>
            <p:ph type="sldNum" sz="quarter" idx="12"/>
          </p:nvPr>
        </p:nvSpPr>
        <p:spPr/>
        <p:txBody>
          <a:bodyPr/>
          <a:lstStyle/>
          <a:p>
            <a:fld id="{DBD28B59-243E-43C6-B61B-EE708D8C6430}" type="slidenum">
              <a:rPr lang="ar-SA" smtClean="0"/>
              <a:t>‹#›</a:t>
            </a:fld>
            <a:endParaRPr lang="ar-SA"/>
          </a:p>
        </p:txBody>
      </p:sp>
    </p:spTree>
    <p:extLst>
      <p:ext uri="{BB962C8B-B14F-4D97-AF65-F5344CB8AC3E}">
        <p14:creationId xmlns:p14="http://schemas.microsoft.com/office/powerpoint/2010/main" val="42612784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11C7CECB-8E2F-4B9D-93F3-58418B9E7902}" type="datetimeFigureOut">
              <a:rPr lang="ar-SA" smtClean="0"/>
              <a:t>21/11/34</a:t>
            </a:fld>
            <a:endParaRPr lang="ar-SA"/>
          </a:p>
        </p:txBody>
      </p:sp>
      <p:sp>
        <p:nvSpPr>
          <p:cNvPr id="3" name="عنصر نائب للتذييل 2"/>
          <p:cNvSpPr>
            <a:spLocks noGrp="1"/>
          </p:cNvSpPr>
          <p:nvPr>
            <p:ph type="ftr" sz="quarter" idx="11"/>
          </p:nvPr>
        </p:nvSpPr>
        <p:spPr/>
        <p:txBody>
          <a:bodyPr/>
          <a:lstStyle/>
          <a:p>
            <a:endParaRPr lang="ar-SA"/>
          </a:p>
        </p:txBody>
      </p:sp>
      <p:sp>
        <p:nvSpPr>
          <p:cNvPr id="4" name="عنصر نائب لرقم الشريحة 3"/>
          <p:cNvSpPr>
            <a:spLocks noGrp="1"/>
          </p:cNvSpPr>
          <p:nvPr>
            <p:ph type="sldNum" sz="quarter" idx="12"/>
          </p:nvPr>
        </p:nvSpPr>
        <p:spPr/>
        <p:txBody>
          <a:bodyPr/>
          <a:lstStyle/>
          <a:p>
            <a:fld id="{DBD28B59-243E-43C6-B61B-EE708D8C6430}" type="slidenum">
              <a:rPr lang="ar-SA" smtClean="0"/>
              <a:t>‹#›</a:t>
            </a:fld>
            <a:endParaRPr lang="ar-SA"/>
          </a:p>
        </p:txBody>
      </p:sp>
    </p:spTree>
    <p:extLst>
      <p:ext uri="{BB962C8B-B14F-4D97-AF65-F5344CB8AC3E}">
        <p14:creationId xmlns:p14="http://schemas.microsoft.com/office/powerpoint/2010/main" val="42756676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11C7CECB-8E2F-4B9D-93F3-58418B9E7902}" type="datetimeFigureOut">
              <a:rPr lang="ar-SA" smtClean="0"/>
              <a:t>21/11/34</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DBD28B59-243E-43C6-B61B-EE708D8C6430}" type="slidenum">
              <a:rPr lang="ar-SA" smtClean="0"/>
              <a:t>‹#›</a:t>
            </a:fld>
            <a:endParaRPr lang="ar-SA"/>
          </a:p>
        </p:txBody>
      </p:sp>
    </p:spTree>
    <p:extLst>
      <p:ext uri="{BB962C8B-B14F-4D97-AF65-F5344CB8AC3E}">
        <p14:creationId xmlns:p14="http://schemas.microsoft.com/office/powerpoint/2010/main" val="15846525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11C7CECB-8E2F-4B9D-93F3-58418B9E7902}" type="datetimeFigureOut">
              <a:rPr lang="ar-SA" smtClean="0"/>
              <a:t>21/11/34</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DBD28B59-243E-43C6-B61B-EE708D8C6430}" type="slidenum">
              <a:rPr lang="ar-SA" smtClean="0"/>
              <a:t>‹#›</a:t>
            </a:fld>
            <a:endParaRPr lang="ar-SA"/>
          </a:p>
        </p:txBody>
      </p:sp>
    </p:spTree>
    <p:extLst>
      <p:ext uri="{BB962C8B-B14F-4D97-AF65-F5344CB8AC3E}">
        <p14:creationId xmlns:p14="http://schemas.microsoft.com/office/powerpoint/2010/main" val="26355353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1C7CECB-8E2F-4B9D-93F3-58418B9E7902}" type="datetimeFigureOut">
              <a:rPr lang="ar-SA" smtClean="0"/>
              <a:t>21/11/34</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DBD28B59-243E-43C6-B61B-EE708D8C6430}" type="slidenum">
              <a:rPr lang="ar-SA" smtClean="0"/>
              <a:t>‹#›</a:t>
            </a:fld>
            <a:endParaRPr lang="ar-SA"/>
          </a:p>
        </p:txBody>
      </p:sp>
    </p:spTree>
    <p:extLst>
      <p:ext uri="{BB962C8B-B14F-4D97-AF65-F5344CB8AC3E}">
        <p14:creationId xmlns:p14="http://schemas.microsoft.com/office/powerpoint/2010/main" val="6271094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1C7CECB-8E2F-4B9D-93F3-58418B9E7902}" type="datetimeFigureOut">
              <a:rPr lang="ar-SA" smtClean="0"/>
              <a:t>21/11/34</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DBD28B59-243E-43C6-B61B-EE708D8C6430}" type="slidenum">
              <a:rPr lang="ar-SA" smtClean="0"/>
              <a:t>‹#›</a:t>
            </a:fld>
            <a:endParaRPr lang="ar-SA"/>
          </a:p>
        </p:txBody>
      </p:sp>
    </p:spTree>
    <p:extLst>
      <p:ext uri="{BB962C8B-B14F-4D97-AF65-F5344CB8AC3E}">
        <p14:creationId xmlns:p14="http://schemas.microsoft.com/office/powerpoint/2010/main" val="16840892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11C7CECB-8E2F-4B9D-93F3-58418B9E7902}" type="datetimeFigureOut">
              <a:rPr lang="ar-SA" smtClean="0"/>
              <a:t>21/11/34</a:t>
            </a:fld>
            <a:endParaRPr lang="ar-SA"/>
          </a:p>
        </p:txBody>
      </p:sp>
      <p:sp>
        <p:nvSpPr>
          <p:cNvPr id="5"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SA"/>
          </a:p>
        </p:txBody>
      </p:sp>
      <p:sp>
        <p:nvSpPr>
          <p:cNvPr id="6" name="عنصر نائب لرقم الشريحة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DBD28B59-243E-43C6-B61B-EE708D8C6430}" type="slidenum">
              <a:rPr lang="ar-SA" smtClean="0"/>
              <a:t>‹#›</a:t>
            </a:fld>
            <a:endParaRPr lang="ar-SA"/>
          </a:p>
        </p:txBody>
      </p:sp>
    </p:spTree>
    <p:extLst>
      <p:ext uri="{BB962C8B-B14F-4D97-AF65-F5344CB8AC3E}">
        <p14:creationId xmlns:p14="http://schemas.microsoft.com/office/powerpoint/2010/main" val="69812614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p:txBody>
          <a:bodyPr/>
          <a:lstStyle/>
          <a:p>
            <a:r>
              <a:rPr lang="ar-SA" dirty="0" smtClean="0">
                <a:solidFill>
                  <a:srgbClr val="0070C0"/>
                </a:solidFill>
              </a:rPr>
              <a:t>الفاعل (</a:t>
            </a:r>
            <a:r>
              <a:rPr lang="ar-SA" dirty="0" smtClean="0">
                <a:solidFill>
                  <a:srgbClr val="0070C0"/>
                </a:solidFill>
              </a:rPr>
              <a:t>أقسامه، </a:t>
            </a:r>
            <a:r>
              <a:rPr lang="ar-SA" dirty="0" smtClean="0">
                <a:solidFill>
                  <a:srgbClr val="0070C0"/>
                </a:solidFill>
              </a:rPr>
              <a:t>وأحكامه)</a:t>
            </a:r>
            <a:endParaRPr lang="ar-SA" dirty="0">
              <a:solidFill>
                <a:srgbClr val="0070C0"/>
              </a:solidFill>
            </a:endParaRPr>
          </a:p>
        </p:txBody>
      </p:sp>
      <p:sp>
        <p:nvSpPr>
          <p:cNvPr id="4" name="مربع نص 3"/>
          <p:cNvSpPr txBox="1"/>
          <p:nvPr/>
        </p:nvSpPr>
        <p:spPr>
          <a:xfrm>
            <a:off x="2699792" y="692696"/>
            <a:ext cx="4248472" cy="523220"/>
          </a:xfrm>
          <a:prstGeom prst="rect">
            <a:avLst/>
          </a:prstGeom>
          <a:noFill/>
        </p:spPr>
        <p:txBody>
          <a:bodyPr wrap="square" rtlCol="1">
            <a:spAutoFit/>
          </a:bodyPr>
          <a:lstStyle/>
          <a:p>
            <a:pPr algn="ctr"/>
            <a:r>
              <a:rPr lang="ar-SA" sz="2800" dirty="0" smtClean="0"/>
              <a:t>المحاضرة الأولى (النحو 3) </a:t>
            </a:r>
            <a:endParaRPr lang="ar-SA" sz="2800" dirty="0"/>
          </a:p>
        </p:txBody>
      </p:sp>
    </p:spTree>
    <p:extLst>
      <p:ext uri="{BB962C8B-B14F-4D97-AF65-F5344CB8AC3E}">
        <p14:creationId xmlns:p14="http://schemas.microsoft.com/office/powerpoint/2010/main" val="371431067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4638"/>
            <a:ext cx="8229600" cy="5890666"/>
          </a:xfrm>
        </p:spPr>
        <p:txBody>
          <a:bodyPr>
            <a:normAutofit/>
          </a:bodyPr>
          <a:lstStyle/>
          <a:p>
            <a:r>
              <a:rPr lang="ar-SA" dirty="0" smtClean="0">
                <a:solidFill>
                  <a:schemeClr val="tx1"/>
                </a:solidFill>
              </a:rPr>
              <a:t>الفاعل لغةً: هو من يقوم بالفعل، ويوجده، ويقع فيه. </a:t>
            </a:r>
            <a:br>
              <a:rPr lang="ar-SA" dirty="0" smtClean="0">
                <a:solidFill>
                  <a:schemeClr val="tx1"/>
                </a:solidFill>
              </a:rPr>
            </a:br>
            <a:r>
              <a:rPr lang="ar-SA" dirty="0" smtClean="0">
                <a:solidFill>
                  <a:schemeClr val="tx1"/>
                </a:solidFill>
              </a:rPr>
              <a:t>واصطلاحاً عند أهل العربية: كل اسم ذكرته بعد فعل، واسندت ونسبت الفعل إليه، وارتبط وتعلق به، فلا يوجد فعلُ دون فاعل، ولا فاعلُ دون فعل، وهو مرفوع بفعله. </a:t>
            </a:r>
            <a:br>
              <a:rPr lang="ar-SA" dirty="0" smtClean="0">
                <a:solidFill>
                  <a:schemeClr val="tx1"/>
                </a:solidFill>
              </a:rPr>
            </a:br>
            <a:r>
              <a:rPr lang="ar-SA" dirty="0" smtClean="0">
                <a:solidFill>
                  <a:schemeClr val="tx1"/>
                </a:solidFill>
              </a:rPr>
              <a:t>(حد الفاعل عند ابن جني في اللمع).</a:t>
            </a:r>
            <a:br>
              <a:rPr lang="ar-SA" dirty="0" smtClean="0">
                <a:solidFill>
                  <a:schemeClr val="tx1"/>
                </a:solidFill>
              </a:rPr>
            </a:br>
            <a:endParaRPr lang="ar-SA" dirty="0"/>
          </a:p>
        </p:txBody>
      </p:sp>
    </p:spTree>
    <p:extLst>
      <p:ext uri="{BB962C8B-B14F-4D97-AF65-F5344CB8AC3E}">
        <p14:creationId xmlns:p14="http://schemas.microsoft.com/office/powerpoint/2010/main" val="328653607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4638"/>
            <a:ext cx="8229600" cy="6106690"/>
          </a:xfrm>
        </p:spPr>
        <p:txBody>
          <a:bodyPr>
            <a:normAutofit fontScale="90000"/>
          </a:bodyPr>
          <a:lstStyle/>
          <a:p>
            <a:r>
              <a:rPr lang="ar-SA" dirty="0" smtClean="0">
                <a:solidFill>
                  <a:srgbClr val="0070C0"/>
                </a:solidFill>
              </a:rPr>
              <a:t>أقسام الفاعل</a:t>
            </a:r>
            <a:r>
              <a:rPr lang="ar-SA" dirty="0" smtClean="0"/>
              <a:t/>
            </a:r>
            <a:br>
              <a:rPr lang="ar-SA" dirty="0" smtClean="0"/>
            </a:br>
            <a:r>
              <a:rPr lang="ar-SA" dirty="0" smtClean="0"/>
              <a:t>للفاعل ثلاثةُ أقسامٍ: </a:t>
            </a:r>
            <a:br>
              <a:rPr lang="ar-SA" dirty="0" smtClean="0"/>
            </a:br>
            <a:r>
              <a:rPr lang="ar-SA" dirty="0" smtClean="0"/>
              <a:t>1- فاعلٌ في اللفظِ والمعنى نحو: (قام زيدٌ).</a:t>
            </a:r>
            <a:br>
              <a:rPr lang="ar-SA" dirty="0" smtClean="0"/>
            </a:br>
            <a:r>
              <a:rPr lang="ar-SA" dirty="0" smtClean="0"/>
              <a:t>2- فاعلٌ في اللفظِ دون المعنى، نحو: (ماتَ زيدٌ، رَخُصَ السِعرُ، مَرِضَ عَمرو).</a:t>
            </a:r>
            <a:br>
              <a:rPr lang="ar-SA" dirty="0" smtClean="0"/>
            </a:br>
            <a:r>
              <a:rPr lang="ar-SA" dirty="0" smtClean="0"/>
              <a:t>3- فاعلٌ في المعنى دون اللفظِ نحو: (كَفَى باللهِ شَهيدَا)، فالباء حرفُ جرٍ زائدٌ في الإعراب ثابتٌ في المعنى.</a:t>
            </a:r>
            <a:br>
              <a:rPr lang="ar-SA" dirty="0" smtClean="0"/>
            </a:br>
            <a:r>
              <a:rPr lang="ar-SA" dirty="0" smtClean="0"/>
              <a:t>الله: اسم مجرور لفظً مرفوعٌ محلاً.</a:t>
            </a:r>
            <a:endParaRPr lang="ar-SA" dirty="0"/>
          </a:p>
        </p:txBody>
      </p:sp>
    </p:spTree>
    <p:extLst>
      <p:ext uri="{BB962C8B-B14F-4D97-AF65-F5344CB8AC3E}">
        <p14:creationId xmlns:p14="http://schemas.microsoft.com/office/powerpoint/2010/main" val="113645556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4638"/>
            <a:ext cx="8229600" cy="5746650"/>
          </a:xfrm>
        </p:spPr>
        <p:txBody>
          <a:bodyPr>
            <a:normAutofit/>
          </a:bodyPr>
          <a:lstStyle/>
          <a:p>
            <a:r>
              <a:rPr lang="ar-SA" dirty="0" smtClean="0">
                <a:solidFill>
                  <a:srgbClr val="FF0000"/>
                </a:solidFill>
              </a:rPr>
              <a:t>هل الفعل والفاعل بمثابة الكلمة الواحدة؟</a:t>
            </a:r>
            <a:r>
              <a:rPr lang="ar-SA" dirty="0" smtClean="0"/>
              <a:t/>
            </a:r>
            <a:br>
              <a:rPr lang="ar-SA" dirty="0" smtClean="0"/>
            </a:br>
            <a:r>
              <a:rPr lang="ar-SA" dirty="0" smtClean="0"/>
              <a:t>نعم، وذلك لأمورٍ منها:</a:t>
            </a:r>
            <a:br>
              <a:rPr lang="ar-SA" dirty="0" smtClean="0"/>
            </a:br>
            <a:r>
              <a:rPr lang="ar-SA" dirty="0" smtClean="0"/>
              <a:t>1- أن الفعل اذا أُسنِدَ لمفعول به مُضمَر لم يُسكّن له الفعل؛ لأنه على نية الانفصال, والمفعول ليس جزءاً من الفعل (غَلَبَنَا) لكن مع الفاعل يُسكَن الفعل (غَلَبْتُ، غَلَبْنا). والعرب تكره توالي الأمثال في الكلمة الواحدة، فهم اعتبروا الفعل والفاعل كلمةً واحدةً</a:t>
            </a:r>
            <a:endParaRPr lang="ar-SA" dirty="0"/>
          </a:p>
        </p:txBody>
      </p:sp>
    </p:spTree>
    <p:extLst>
      <p:ext uri="{BB962C8B-B14F-4D97-AF65-F5344CB8AC3E}">
        <p14:creationId xmlns:p14="http://schemas.microsoft.com/office/powerpoint/2010/main" val="407565237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4638"/>
            <a:ext cx="8229600" cy="5746650"/>
          </a:xfrm>
        </p:spPr>
        <p:txBody>
          <a:bodyPr>
            <a:normAutofit/>
          </a:bodyPr>
          <a:lstStyle/>
          <a:p>
            <a:r>
              <a:rPr lang="ar-SA" dirty="0" smtClean="0"/>
              <a:t>2- أن التذكير والتأنيث خاصٌ بالأسماء، ولا يؤنث ويُذكر الفعل، لكن عندما يأتي الفاعل مؤنثاً فإن الفعل يَسمح بدخول تاء التأنيث عليه.</a:t>
            </a:r>
            <a:br>
              <a:rPr lang="ar-SA" dirty="0" smtClean="0"/>
            </a:br>
            <a:r>
              <a:rPr lang="ar-SA" dirty="0" smtClean="0"/>
              <a:t>3- أن الفاعل يجيء قبل النون، وهي العلامة الإعرابية في الأفعال الخمسة وهذا دليلٌ أنه مع الفِعل كلمة واحدة؛ لأن العلامة تكون على آخر حرف في الكلمة.</a:t>
            </a:r>
            <a:endParaRPr lang="ar-SA" dirty="0"/>
          </a:p>
        </p:txBody>
      </p:sp>
    </p:spTree>
    <p:extLst>
      <p:ext uri="{BB962C8B-B14F-4D97-AF65-F5344CB8AC3E}">
        <p14:creationId xmlns:p14="http://schemas.microsoft.com/office/powerpoint/2010/main" val="378770713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4638"/>
            <a:ext cx="8229600" cy="5746650"/>
          </a:xfrm>
        </p:spPr>
        <p:txBody>
          <a:bodyPr>
            <a:normAutofit/>
          </a:bodyPr>
          <a:lstStyle/>
          <a:p>
            <a:r>
              <a:rPr lang="ar-SA" dirty="0" smtClean="0"/>
              <a:t>4- أن ظَنَ وأخواتها تلغى إذا توسطت أو تأخرت؛ لضعفها لكنها لم تلغَ وحدها بل مع فاعلها، وهذا دليلٌ أنهما كلمةٌ واحدةٌ.</a:t>
            </a:r>
            <a:endParaRPr lang="ar-SA" dirty="0"/>
          </a:p>
        </p:txBody>
      </p:sp>
    </p:spTree>
    <p:extLst>
      <p:ext uri="{BB962C8B-B14F-4D97-AF65-F5344CB8AC3E}">
        <p14:creationId xmlns:p14="http://schemas.microsoft.com/office/powerpoint/2010/main" val="368297284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533367" y="116632"/>
            <a:ext cx="8229600" cy="1143000"/>
          </a:xfrm>
        </p:spPr>
        <p:txBody>
          <a:bodyPr>
            <a:noAutofit/>
          </a:bodyPr>
          <a:lstStyle/>
          <a:p>
            <a:r>
              <a:rPr lang="ar-SA" sz="3600" dirty="0" smtClean="0">
                <a:solidFill>
                  <a:srgbClr val="FF0000"/>
                </a:solidFill>
              </a:rPr>
              <a:t>لماذا اعطي الفاعل أقوى الحركات (الرفع)،واعطي المفعول النصب ؟</a:t>
            </a:r>
            <a:endParaRPr lang="ar-SA" sz="3600" dirty="0">
              <a:solidFill>
                <a:srgbClr val="FF0000"/>
              </a:solidFill>
            </a:endParaRPr>
          </a:p>
        </p:txBody>
      </p:sp>
      <p:sp>
        <p:nvSpPr>
          <p:cNvPr id="3" name="مربع نص 2"/>
          <p:cNvSpPr txBox="1"/>
          <p:nvPr/>
        </p:nvSpPr>
        <p:spPr>
          <a:xfrm>
            <a:off x="611560" y="1225689"/>
            <a:ext cx="8177618" cy="3970318"/>
          </a:xfrm>
          <a:prstGeom prst="rect">
            <a:avLst/>
          </a:prstGeom>
          <a:noFill/>
        </p:spPr>
        <p:txBody>
          <a:bodyPr wrap="square" rtlCol="1">
            <a:spAutoFit/>
          </a:bodyPr>
          <a:lstStyle/>
          <a:p>
            <a:r>
              <a:rPr lang="ar-SA" sz="3600" dirty="0" smtClean="0"/>
              <a:t>لعدة أسباب :</a:t>
            </a:r>
          </a:p>
          <a:p>
            <a:r>
              <a:rPr lang="ar-SA" sz="3600" dirty="0" smtClean="0"/>
              <a:t>1-الفاعل عمدة لا يستغنى عنه ، فأعطي الرفع وهو أقوى الحركات، بينما المفعول فضلة ،فأعطي اضعف الحركات .</a:t>
            </a:r>
          </a:p>
          <a:p>
            <a:r>
              <a:rPr lang="ar-SA" sz="3600" dirty="0" smtClean="0"/>
              <a:t>2-الفاعل مع فعله يكونان جملة، كذلك المبتدأ والخبر يكونان جملة ،والفاعل والمبتدأ كلاهما مسندٌ إليه ، فلمّا أشبه المبتدأ أخذ حركته وهي الرفع.</a:t>
            </a:r>
            <a:endParaRPr lang="ar-SA" sz="3600" dirty="0"/>
          </a:p>
        </p:txBody>
      </p:sp>
    </p:spTree>
    <p:extLst>
      <p:ext uri="{BB962C8B-B14F-4D97-AF65-F5344CB8AC3E}">
        <p14:creationId xmlns:p14="http://schemas.microsoft.com/office/powerpoint/2010/main" val="274763112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4638"/>
            <a:ext cx="8229600" cy="6178698"/>
          </a:xfrm>
        </p:spPr>
        <p:txBody>
          <a:bodyPr>
            <a:normAutofit/>
          </a:bodyPr>
          <a:lstStyle/>
          <a:p>
            <a:r>
              <a:rPr lang="ar-SA" dirty="0" smtClean="0"/>
              <a:t>3-لأن الفعل يرفع فاعلاً واحداً بينما ينصب أكثر من مفعول، فللموازنة بين القليل والكثير أعطيَ الفاعل أقوى الحركات، والمفعول أضعف الحركات لتتوازن الجملة.</a:t>
            </a:r>
            <a:br>
              <a:rPr lang="ar-SA" dirty="0" smtClean="0"/>
            </a:br>
            <a:r>
              <a:rPr lang="ar-SA" dirty="0" smtClean="0"/>
              <a:t>4-الفاعل يأتي أولاً ثمّ المفعول به ،لذلك اعطي الفاعل حركة الضّم ؛ لأنها الحركة الأولى ، فمخرجها من أول جهاز النطق وهو الشفة ، والمفعول يأتي ثانياً ،فأعطي الفتحة وهي الحركة الثانية تخرج من أقصى الحلق .</a:t>
            </a:r>
            <a:endParaRPr lang="ar-SA" dirty="0"/>
          </a:p>
        </p:txBody>
      </p:sp>
    </p:spTree>
    <p:extLst>
      <p:ext uri="{BB962C8B-B14F-4D97-AF65-F5344CB8AC3E}">
        <p14:creationId xmlns:p14="http://schemas.microsoft.com/office/powerpoint/2010/main" val="192943790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4638"/>
            <a:ext cx="8229600" cy="6034682"/>
          </a:xfrm>
        </p:spPr>
        <p:txBody>
          <a:bodyPr>
            <a:normAutofit/>
          </a:bodyPr>
          <a:lstStyle/>
          <a:p>
            <a:r>
              <a:rPr lang="ar-SA" dirty="0" smtClean="0">
                <a:solidFill>
                  <a:srgbClr val="00B0F0"/>
                </a:solidFill>
              </a:rPr>
              <a:t>أحكام الفاعل   </a:t>
            </a:r>
            <a:r>
              <a:rPr lang="ar-SA" dirty="0" smtClean="0"/>
              <a:t/>
            </a:r>
            <a:br>
              <a:rPr lang="ar-SA" dirty="0" smtClean="0"/>
            </a:br>
            <a:r>
              <a:rPr lang="ar-SA" dirty="0" smtClean="0"/>
              <a:t>1. الرفع، وقد يجر لفظاً بإضافة المصدر نحو (ولولا دفعُ اللهِ الناسَ)</a:t>
            </a:r>
            <a:r>
              <a:rPr lang="ar-SA" sz="1200" dirty="0" smtClean="0"/>
              <a:t>251/البقرةِ </a:t>
            </a:r>
            <a:r>
              <a:rPr lang="ar-SA" dirty="0" smtClean="0"/>
              <a:t>، أو بـ( من، أو الباء الزائدتين ) نحو : «أن تقولوا ما جاءنا من بشير».</a:t>
            </a:r>
            <a:r>
              <a:rPr lang="ar-SA" sz="1200" dirty="0" smtClean="0"/>
              <a:t>19/ المائدة </a:t>
            </a:r>
            <a:r>
              <a:rPr lang="ar-SA" dirty="0" smtClean="0"/>
              <a:t>، أو « كفى بالله شهيداً» </a:t>
            </a:r>
            <a:r>
              <a:rPr lang="ar-SA" sz="1200" dirty="0" smtClean="0"/>
              <a:t>38/ الفتح.</a:t>
            </a:r>
            <a:br>
              <a:rPr lang="ar-SA" sz="1200" dirty="0" smtClean="0"/>
            </a:br>
            <a:endParaRPr lang="ar-SA" sz="1200" dirty="0"/>
          </a:p>
        </p:txBody>
      </p:sp>
    </p:spTree>
    <p:extLst>
      <p:ext uri="{BB962C8B-B14F-4D97-AF65-F5344CB8AC3E}">
        <p14:creationId xmlns:p14="http://schemas.microsoft.com/office/powerpoint/2010/main" val="376423715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لمحتوى 3"/>
          <p:cNvSpPr>
            <a:spLocks noGrp="1"/>
          </p:cNvSpPr>
          <p:nvPr>
            <p:ph idx="1"/>
          </p:nvPr>
        </p:nvSpPr>
        <p:spPr>
          <a:xfrm>
            <a:off x="457200" y="548680"/>
            <a:ext cx="8229600" cy="5577483"/>
          </a:xfrm>
        </p:spPr>
        <p:txBody>
          <a:bodyPr>
            <a:normAutofit fontScale="92500" lnSpcReduction="10000"/>
          </a:bodyPr>
          <a:lstStyle/>
          <a:p>
            <a:pPr marL="514350" indent="-514350">
              <a:buFont typeface="+mj-lt"/>
              <a:buAutoNum type="arabicPeriod" startAt="2"/>
            </a:pPr>
            <a:r>
              <a:rPr lang="ar-SA" dirty="0" smtClean="0"/>
              <a:t>تأخير الفاعل عن رافعه نحو «قام الزيدان ، زيدٌ قائمٌ غلاماه، قام زيدٌ» ، ولا يجوز تقديمه على رافعه ، </a:t>
            </a:r>
            <a:r>
              <a:rPr lang="ar-SA" dirty="0" smtClean="0">
                <a:solidFill>
                  <a:srgbClr val="FF0000"/>
                </a:solidFill>
              </a:rPr>
              <a:t>لماذا ؟!</a:t>
            </a:r>
            <a:endParaRPr lang="ar-SA" dirty="0">
              <a:solidFill>
                <a:srgbClr val="FF0000"/>
              </a:solidFill>
            </a:endParaRPr>
          </a:p>
          <a:p>
            <a:pPr marL="0" indent="0">
              <a:buNone/>
            </a:pPr>
            <a:r>
              <a:rPr lang="ar-SA" dirty="0" smtClean="0">
                <a:solidFill>
                  <a:srgbClr val="0070C0"/>
                </a:solidFill>
              </a:rPr>
              <a:t>لأن الفعل و الفاعل كلمة واحدة للأدلة السابقة، فلذلك لا يمكن أن يتقدم عجز الكلمة على صدرها .</a:t>
            </a:r>
          </a:p>
          <a:p>
            <a:pPr marL="0" indent="0">
              <a:buNone/>
            </a:pPr>
            <a:r>
              <a:rPr lang="ar-SA" dirty="0" smtClean="0"/>
              <a:t>فلا يقال « الزيدان قام»، ولا « زيدٌ غلاماه قائم» ، و لا «زيدٌ قام» ، على أن يكون (زيدٌ) فاعلاً مقدماً ، بل مبتدأ، لأنه إذا تصدّر سيدخل عليه الابتداء، وتدخله أيضاً نواسخ الابتداء، لذلك لابد أن يتأخر لئلا يلتبس بالمبتدأ.</a:t>
            </a:r>
          </a:p>
          <a:p>
            <a:pPr marL="0" indent="0">
              <a:buNone/>
            </a:pPr>
            <a:r>
              <a:rPr lang="ar-SA" dirty="0" smtClean="0"/>
              <a:t>فإن وجد أن ما ظاهره فاعل تقدم، وجب تقدير الفاعل ضميراً مستتراً، كقوله تعالى: «و إن أحدٌ من المشركين استجارك».6/ التوبة ، و قوله تعالى: «أبشرٌ يهدوننا» 6/ التغابن ، وقوله تعالى: « أأنتم تخلقونه» 59/ الواقعة، </a:t>
            </a:r>
            <a:r>
              <a:rPr lang="ar-SA" dirty="0" smtClean="0">
                <a:solidFill>
                  <a:srgbClr val="00B050"/>
                </a:solidFill>
              </a:rPr>
              <a:t>وهذا مذهب البصريين.</a:t>
            </a:r>
          </a:p>
        </p:txBody>
      </p:sp>
    </p:spTree>
    <p:extLst>
      <p:ext uri="{BB962C8B-B14F-4D97-AF65-F5344CB8AC3E}">
        <p14:creationId xmlns:p14="http://schemas.microsoft.com/office/powerpoint/2010/main" val="324167466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332656"/>
            <a:ext cx="8229600" cy="5793507"/>
          </a:xfrm>
        </p:spPr>
        <p:txBody>
          <a:bodyPr/>
          <a:lstStyle/>
          <a:p>
            <a:pPr marL="0" indent="0">
              <a:buNone/>
            </a:pPr>
            <a:r>
              <a:rPr lang="ar-SA" dirty="0" smtClean="0">
                <a:solidFill>
                  <a:srgbClr val="00B050"/>
                </a:solidFill>
              </a:rPr>
              <a:t>أما الكوفيون </a:t>
            </a:r>
            <a:r>
              <a:rPr lang="ar-SA" dirty="0" smtClean="0"/>
              <a:t>فأجازوا تقديم الفاعل على رافعه، و استدلوا بقول الشاعر :</a:t>
            </a:r>
          </a:p>
          <a:p>
            <a:pPr marL="0" indent="0" algn="ctr">
              <a:buNone/>
            </a:pPr>
            <a:r>
              <a:rPr lang="ar-SA" dirty="0" smtClean="0"/>
              <a:t>مالِ للجمالِ مشيُها وئيداً		</a:t>
            </a:r>
            <a:r>
              <a:rPr lang="ar-SA" dirty="0" err="1" smtClean="0"/>
              <a:t>أجندلاً</a:t>
            </a:r>
            <a:r>
              <a:rPr lang="ar-SA" dirty="0" smtClean="0"/>
              <a:t> يحملن أم حديداً.</a:t>
            </a:r>
          </a:p>
          <a:p>
            <a:pPr marL="0" indent="0">
              <a:buNone/>
            </a:pPr>
            <a:r>
              <a:rPr lang="ar-SA" dirty="0" smtClean="0"/>
              <a:t>في رواية رفع «مشيها» ، على أنه فاعلٌ تقدم على عامله «وئيداً».</a:t>
            </a:r>
          </a:p>
          <a:p>
            <a:pPr marL="0" indent="0">
              <a:buNone/>
            </a:pPr>
            <a:r>
              <a:rPr lang="ar-SA" dirty="0" smtClean="0"/>
              <a:t>لكن الرأي الراجح ما ذهب إليه البصريون؛ لأن الفاعل لو تقدم لسمح بدخول الابتداء عليه و النواسخ مثل : (إن زيداً قام) ، فـ(زيد) اسم «إن» منصوب، وكذلك فاعل للفعل، فالفعل يريده مرفوعاً ، و (إنّ ) تريده منصوباً، و لا يجتمع عاملان لمعمولِ واحدِ في العربية.</a:t>
            </a:r>
            <a:endParaRPr lang="ar-SA" dirty="0"/>
          </a:p>
        </p:txBody>
      </p:sp>
    </p:spTree>
    <p:extLst>
      <p:ext uri="{BB962C8B-B14F-4D97-AF65-F5344CB8AC3E}">
        <p14:creationId xmlns:p14="http://schemas.microsoft.com/office/powerpoint/2010/main" val="370376111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476672"/>
            <a:ext cx="8229600" cy="6048672"/>
          </a:xfrm>
        </p:spPr>
        <p:txBody>
          <a:bodyPr>
            <a:normAutofit lnSpcReduction="10000"/>
          </a:bodyPr>
          <a:lstStyle/>
          <a:p>
            <a:r>
              <a:rPr lang="ar-SA" dirty="0" smtClean="0"/>
              <a:t>الفعل لابد له من فاعل ، إما ظاهر في اللفظ (قام زيد)، أو ضمير مستتر(زيدٌ قام).</a:t>
            </a:r>
          </a:p>
          <a:p>
            <a:r>
              <a:rPr lang="ar-SA" dirty="0" smtClean="0"/>
              <a:t>فالفعل إذا أُسند إلى فاعل ظاهر مثنى أو جمع و اتصلت به علامة التثنية أو الجمع ، كقوله صلى الله عليه و سلم: «يتعاقبون فيكم ملائكة بالليل و ملائكة بالنهار».</a:t>
            </a:r>
          </a:p>
          <a:p>
            <a:r>
              <a:rPr lang="ar-SA" dirty="0" smtClean="0"/>
              <a:t>فللنحاة في إعراب (يتعاقبون) ثلاثة أوجه:</a:t>
            </a:r>
          </a:p>
          <a:p>
            <a:pPr>
              <a:buFontTx/>
              <a:buChar char="-"/>
            </a:pPr>
            <a:r>
              <a:rPr lang="ar-SA" dirty="0" smtClean="0"/>
              <a:t>فعل و العلامة فاعل، و الجملة الفعلية خبر مقدم ، و الاسم الظاهر مبتدأ مؤخر.</a:t>
            </a:r>
          </a:p>
          <a:p>
            <a:pPr>
              <a:buFontTx/>
              <a:buChar char="-"/>
            </a:pPr>
            <a:r>
              <a:rPr lang="ar-SA" dirty="0" smtClean="0"/>
              <a:t>الثاني فعل و العلامة فاعل، و الاسم الظاهر بدل من الضمير.</a:t>
            </a:r>
          </a:p>
          <a:p>
            <a:pPr>
              <a:buFontTx/>
              <a:buChar char="-"/>
            </a:pPr>
            <a:r>
              <a:rPr lang="ar-SA" dirty="0" smtClean="0"/>
              <a:t>الثالث فعل و العلامة حرفٌ زائد، و الاسم الظاهر فاعل، وهذا قليل . </a:t>
            </a:r>
            <a:r>
              <a:rPr lang="ar-SA" dirty="0" smtClean="0">
                <a:solidFill>
                  <a:srgbClr val="FF0000"/>
                </a:solidFill>
              </a:rPr>
              <a:t>لماذا ؟!</a:t>
            </a:r>
            <a:endParaRPr lang="ar-SA" dirty="0">
              <a:solidFill>
                <a:srgbClr val="FF0000"/>
              </a:solidFill>
            </a:endParaRPr>
          </a:p>
        </p:txBody>
      </p:sp>
    </p:spTree>
    <p:extLst>
      <p:ext uri="{BB962C8B-B14F-4D97-AF65-F5344CB8AC3E}">
        <p14:creationId xmlns:p14="http://schemas.microsoft.com/office/powerpoint/2010/main" val="127605973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solidFill>
                  <a:srgbClr val="FF0000"/>
                </a:solidFill>
              </a:rPr>
              <a:t>سؤال تطبيقي </a:t>
            </a:r>
            <a:endParaRPr lang="ar-SA" dirty="0">
              <a:solidFill>
                <a:srgbClr val="FF0000"/>
              </a:solidFill>
            </a:endParaRPr>
          </a:p>
        </p:txBody>
      </p:sp>
      <p:sp>
        <p:nvSpPr>
          <p:cNvPr id="3" name="عنصر نائب للمحتوى 2"/>
          <p:cNvSpPr>
            <a:spLocks noGrp="1"/>
          </p:cNvSpPr>
          <p:nvPr>
            <p:ph idx="1"/>
          </p:nvPr>
        </p:nvSpPr>
        <p:spPr/>
        <p:txBody>
          <a:bodyPr/>
          <a:lstStyle/>
          <a:p>
            <a:r>
              <a:rPr lang="ar-SA" dirty="0" smtClean="0"/>
              <a:t>طبقي أحكام الفاعل، وأنواعه على سورة الدخان . </a:t>
            </a:r>
            <a:endParaRPr lang="ar-SA" dirty="0"/>
          </a:p>
        </p:txBody>
      </p:sp>
    </p:spTree>
    <p:extLst>
      <p:ext uri="{BB962C8B-B14F-4D97-AF65-F5344CB8AC3E}">
        <p14:creationId xmlns:p14="http://schemas.microsoft.com/office/powerpoint/2010/main" val="323292612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المحاضرة الثانية (تابع الفاعل )</a:t>
            </a:r>
            <a:endParaRPr lang="ar-SA" dirty="0"/>
          </a:p>
        </p:txBody>
      </p:sp>
      <p:sp>
        <p:nvSpPr>
          <p:cNvPr id="3" name="عنصر نائب للمحتوى 2"/>
          <p:cNvSpPr>
            <a:spLocks noGrp="1"/>
          </p:cNvSpPr>
          <p:nvPr>
            <p:ph idx="1"/>
          </p:nvPr>
        </p:nvSpPr>
        <p:spPr/>
        <p:txBody>
          <a:bodyPr/>
          <a:lstStyle/>
          <a:p>
            <a:r>
              <a:rPr lang="ar-SA" dirty="0" smtClean="0"/>
              <a:t>رفع الفاعل لفعل محذوف :  حذف الفعل إمّا </a:t>
            </a:r>
            <a:r>
              <a:rPr lang="ar-SA" dirty="0" err="1" smtClean="0"/>
              <a:t>جوازاً،حذف</a:t>
            </a:r>
            <a:r>
              <a:rPr lang="ar-SA" dirty="0" smtClean="0"/>
              <a:t> اختصار ،بدليل مقالي ،كأن يكون جواباً لسؤال : هل قرأ أحدُ؟ تقول :زيدُ ،التقدير : قرأ زيدُ . أو دليل حالي (قرينة معنوية )، كقوله تعالى </a:t>
            </a:r>
            <a:r>
              <a:rPr lang="ar-SA" dirty="0" smtClean="0">
                <a:sym typeface="Wingdings" pitchFamily="2" charset="2"/>
              </a:rPr>
              <a:t>:(وقال الذين استضعفوا للذين استكبروا بل مكرُ الليل والنهار )،والتقدير :بل صدنا مكرُ الليل والنهار .فتعرب (مكر ) فاعل لفعل محذوف يفسره سياق الآية .                                                     أو وجوباً :كل اسم مرفوع بعد (إن ) الشرطية ، يعرب فاعل لفعل محذوف </a:t>
            </a:r>
            <a:r>
              <a:rPr lang="ar-SA" dirty="0" err="1" smtClean="0">
                <a:sym typeface="Wingdings" pitchFamily="2" charset="2"/>
              </a:rPr>
              <a:t>وجوباً؛لأنها</a:t>
            </a:r>
            <a:r>
              <a:rPr lang="ar-SA" dirty="0" smtClean="0">
                <a:sym typeface="Wingdings" pitchFamily="2" charset="2"/>
              </a:rPr>
              <a:t> مختصة بالجملة الفعلية .</a:t>
            </a:r>
            <a:endParaRPr lang="ar-SA" dirty="0"/>
          </a:p>
        </p:txBody>
      </p:sp>
    </p:spTree>
    <p:extLst>
      <p:ext uri="{BB962C8B-B14F-4D97-AF65-F5344CB8AC3E}">
        <p14:creationId xmlns:p14="http://schemas.microsoft.com/office/powerpoint/2010/main" val="65996449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تأنيث الفعل إذا كان الفاعل مؤنثاً</a:t>
            </a:r>
            <a:endParaRPr lang="ar-SA" dirty="0"/>
          </a:p>
        </p:txBody>
      </p:sp>
      <p:sp>
        <p:nvSpPr>
          <p:cNvPr id="3" name="عنصر نائب للمحتوى 2"/>
          <p:cNvSpPr>
            <a:spLocks noGrp="1"/>
          </p:cNvSpPr>
          <p:nvPr>
            <p:ph idx="1"/>
          </p:nvPr>
        </p:nvSpPr>
        <p:spPr/>
        <p:txBody>
          <a:bodyPr/>
          <a:lstStyle/>
          <a:p>
            <a:r>
              <a:rPr lang="ar-SA" dirty="0" smtClean="0"/>
              <a:t>يؤنث الفعل بتاء ساكنة في آخر الماضي ، وبتاء المضارعة في أول المضارع ،ويستثنى الأمر . ويجب في أمرين :     الأول : إذا كان الفاعل ضميراً متصلاً عائداً على مؤنث حقيقي أو مجازي .(هندُ قامت ، الشمسُ طلعت )،فإن كان الضمير منفصلاً لم يؤت بالتاء ؛ لأنه فقد شرط الاتصال ، وابتعد عن الفعل ولم يباشره /، وبالتالي لا يؤنث له الفعل لاحتمال أن يكون الفاعل ليس عائداً على (هند )في نحو :هندُ ما قام إلا هي .</a:t>
            </a:r>
            <a:endParaRPr lang="ar-SA" dirty="0"/>
          </a:p>
        </p:txBody>
      </p:sp>
    </p:spTree>
    <p:extLst>
      <p:ext uri="{BB962C8B-B14F-4D97-AF65-F5344CB8AC3E}">
        <p14:creationId xmlns:p14="http://schemas.microsoft.com/office/powerpoint/2010/main" val="3835854857"/>
      </p:ext>
    </p:extLst>
  </p:cSld>
  <p:clrMapOvr>
    <a:masterClrMapping/>
  </p:clrMapOvr>
</p:sld>
</file>

<file path=ppt/theme/theme1.xml><?xml version="1.0" encoding="utf-8"?>
<a:theme xmlns:a="http://schemas.openxmlformats.org/drawingml/2006/main" name="نسق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نسق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806</TotalTime>
  <Words>651</Words>
  <Application>Microsoft Office PowerPoint</Application>
  <PresentationFormat>عرض على الشاشة (3:4)‏</PresentationFormat>
  <Paragraphs>35</Paragraphs>
  <Slides>15</Slides>
  <Notes>1</Notes>
  <HiddenSlides>0</HiddenSlides>
  <MMClips>0</MMClips>
  <ScaleCrop>false</ScaleCrop>
  <HeadingPairs>
    <vt:vector size="4" baseType="variant">
      <vt:variant>
        <vt:lpstr>نسق</vt:lpstr>
      </vt:variant>
      <vt:variant>
        <vt:i4>1</vt:i4>
      </vt:variant>
      <vt:variant>
        <vt:lpstr>عناوين الشرائح</vt:lpstr>
      </vt:variant>
      <vt:variant>
        <vt:i4>15</vt:i4>
      </vt:variant>
    </vt:vector>
  </HeadingPairs>
  <TitlesOfParts>
    <vt:vector size="16" baseType="lpstr">
      <vt:lpstr>نسق Office</vt:lpstr>
      <vt:lpstr>الفاعل (أقسامه، وأحكامه)</vt:lpstr>
      <vt:lpstr>الفاعل لغةً: هو من يقوم بالفعل، ويوجده، ويقع فيه.  واصطلاحاً عند أهل العربية: كل اسم ذكرته بعد فعل، واسندت ونسبت الفعل إليه، وارتبط وتعلق به، فلا يوجد فعلُ دون فاعل، ولا فاعلُ دون فعل، وهو مرفوع بفعله.  (حد الفاعل عند ابن جني في اللمع). </vt:lpstr>
      <vt:lpstr>أقسام الفاعل للفاعل ثلاثةُ أقسامٍ:  1- فاعلٌ في اللفظِ والمعنى نحو: (قام زيدٌ). 2- فاعلٌ في اللفظِ دون المعنى، نحو: (ماتَ زيدٌ، رَخُصَ السِعرُ، مَرِضَ عَمرو). 3- فاعلٌ في المعنى دون اللفظِ نحو: (كَفَى باللهِ شَهيدَا)، فالباء حرفُ جرٍ زائدٌ في الإعراب ثابتٌ في المعنى. الله: اسم مجرور لفظً مرفوعٌ محلاً.</vt:lpstr>
      <vt:lpstr>هل الفعل والفاعل بمثابة الكلمة الواحدة؟ نعم، وذلك لأمورٍ منها: 1- أن الفعل اذا أُسنِدَ لمفعول به مُضمَر لم يُسكّن له الفعل؛ لأنه على نية الانفصال, والمفعول ليس جزءاً من الفعل (غَلَبَنَا) لكن مع الفاعل يُسكَن الفعل (غَلَبْتُ، غَلَبْنا). والعرب تكره توالي الأمثال في الكلمة الواحدة، فهم اعتبروا الفعل والفاعل كلمةً واحدةً</vt:lpstr>
      <vt:lpstr>2- أن التذكير والتأنيث خاصٌ بالأسماء، ولا يؤنث ويُذكر الفعل، لكن عندما يأتي الفاعل مؤنثاً فإن الفعل يَسمح بدخول تاء التأنيث عليه. 3- أن الفاعل يجيء قبل النون، وهي العلامة الإعرابية في الأفعال الخمسة وهذا دليلٌ أنه مع الفِعل كلمة واحدة؛ لأن العلامة تكون على آخر حرف في الكلمة.</vt:lpstr>
      <vt:lpstr>4- أن ظَنَ وأخواتها تلغى إذا توسطت أو تأخرت؛ لضعفها لكنها لم تلغَ وحدها بل مع فاعلها، وهذا دليلٌ أنهما كلمةٌ واحدةٌ.</vt:lpstr>
      <vt:lpstr>لماذا اعطي الفاعل أقوى الحركات (الرفع)،واعطي المفعول النصب ؟</vt:lpstr>
      <vt:lpstr>3-لأن الفعل يرفع فاعلاً واحداً بينما ينصب أكثر من مفعول، فللموازنة بين القليل والكثير أعطيَ الفاعل أقوى الحركات، والمفعول أضعف الحركات لتتوازن الجملة. 4-الفاعل يأتي أولاً ثمّ المفعول به ،لذلك اعطي الفاعل حركة الضّم ؛ لأنها الحركة الأولى ، فمخرجها من أول جهاز النطق وهو الشفة ، والمفعول يأتي ثانياً ،فأعطي الفتحة وهي الحركة الثانية تخرج من أقصى الحلق .</vt:lpstr>
      <vt:lpstr>أحكام الفاعل    1. الرفع، وقد يجر لفظاً بإضافة المصدر نحو (ولولا دفعُ اللهِ الناسَ)251/البقرةِ ، أو بـ( من، أو الباء الزائدتين ) نحو : «أن تقولوا ما جاءنا من بشير».19/ المائدة ، أو « كفى بالله شهيداً» 38/ الفتح. </vt:lpstr>
      <vt:lpstr>عرض تقديمي في PowerPoint</vt:lpstr>
      <vt:lpstr>عرض تقديمي في PowerPoint</vt:lpstr>
      <vt:lpstr>عرض تقديمي في PowerPoint</vt:lpstr>
      <vt:lpstr>سؤال تطبيقي </vt:lpstr>
      <vt:lpstr>المحاضرة الثانية (تابع الفاعل )</vt:lpstr>
      <vt:lpstr>تأنيث الفعل إذا كان الفاعل مؤنثاً</vt:lpstr>
    </vt:vector>
  </TitlesOfParts>
  <Company>Microsoft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الفاعل(أقسامه ،وأحكامه )</dc:title>
  <dc:creator>Fawzeia Abdullah Almazrou</dc:creator>
  <cp:lastModifiedBy>Fawzeia Abdullah Almazrou</cp:lastModifiedBy>
  <cp:revision>29</cp:revision>
  <dcterms:created xsi:type="dcterms:W3CDTF">2013-09-12T17:10:05Z</dcterms:created>
  <dcterms:modified xsi:type="dcterms:W3CDTF">2013-09-25T17:59:49Z</dcterms:modified>
</cp:coreProperties>
</file>