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0"/>
  </p:notesMasterIdLst>
  <p:sldIdLst>
    <p:sldId id="277" r:id="rId2"/>
    <p:sldId id="269" r:id="rId3"/>
    <p:sldId id="270" r:id="rId4"/>
    <p:sldId id="271" r:id="rId5"/>
    <p:sldId id="272" r:id="rId6"/>
    <p:sldId id="273" r:id="rId7"/>
    <p:sldId id="274" r:id="rId8"/>
    <p:sldId id="275"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71" autoAdjust="0"/>
  </p:normalViewPr>
  <p:slideViewPr>
    <p:cSldViewPr>
      <p:cViewPr varScale="1">
        <p:scale>
          <a:sx n="66" d="100"/>
          <a:sy n="66" d="100"/>
        </p:scale>
        <p:origin x="-141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63958AC-9DC6-4079-BC61-C99539F30D78}" type="datetimeFigureOut">
              <a:rPr lang="ar-SA" smtClean="0"/>
              <a:t>22/11/34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00CBE85-BB05-4BEC-BA7B-0055130B1ED4}" type="slidenum">
              <a:rPr lang="ar-SA" smtClean="0"/>
              <a:t>‹#›</a:t>
            </a:fld>
            <a:endParaRPr lang="ar-SA"/>
          </a:p>
        </p:txBody>
      </p:sp>
    </p:spTree>
    <p:extLst>
      <p:ext uri="{BB962C8B-B14F-4D97-AF65-F5344CB8AC3E}">
        <p14:creationId xmlns:p14="http://schemas.microsoft.com/office/powerpoint/2010/main" val="25019174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3710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170161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99255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22/11/34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366768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1C7CECB-8E2F-4B9D-93F3-58418B9E7902}" type="datetimeFigureOut">
              <a:rPr lang="ar-SA" smtClean="0"/>
              <a:t>22/11/34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459741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1C7CECB-8E2F-4B9D-93F3-58418B9E7902}" type="datetimeFigureOut">
              <a:rPr lang="ar-SA" smtClean="0"/>
              <a:t>22/11/34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6127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1C7CECB-8E2F-4B9D-93F3-58418B9E7902}" type="datetimeFigureOut">
              <a:rPr lang="ar-SA" smtClean="0"/>
              <a:t>22/11/34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427566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22/11/34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58465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C7CECB-8E2F-4B9D-93F3-58418B9E7902}" type="datetimeFigureOut">
              <a:rPr lang="ar-SA" smtClean="0"/>
              <a:t>22/11/34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26355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627109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BD28B59-243E-43C6-B61B-EE708D8C6430}" type="slidenum">
              <a:rPr lang="ar-SA" smtClean="0"/>
              <a:t>‹#›</a:t>
            </a:fld>
            <a:endParaRPr lang="ar-SA"/>
          </a:p>
        </p:txBody>
      </p:sp>
    </p:spTree>
    <p:extLst>
      <p:ext uri="{BB962C8B-B14F-4D97-AF65-F5344CB8AC3E}">
        <p14:creationId xmlns:p14="http://schemas.microsoft.com/office/powerpoint/2010/main" val="168408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1C7CECB-8E2F-4B9D-93F3-58418B9E7902}" type="datetimeFigureOut">
              <a:rPr lang="ar-SA" smtClean="0"/>
              <a:t>22/11/34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D28B59-243E-43C6-B61B-EE708D8C6430}" type="slidenum">
              <a:rPr lang="ar-SA" smtClean="0"/>
              <a:t>‹#›</a:t>
            </a:fld>
            <a:endParaRPr lang="ar-SA"/>
          </a:p>
        </p:txBody>
      </p:sp>
    </p:spTree>
    <p:extLst>
      <p:ext uri="{BB962C8B-B14F-4D97-AF65-F5344CB8AC3E}">
        <p14:creationId xmlns:p14="http://schemas.microsoft.com/office/powerpoint/2010/main" val="698126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212976"/>
            <a:ext cx="8229600" cy="1143000"/>
          </a:xfrm>
        </p:spPr>
        <p:txBody>
          <a:bodyPr/>
          <a:lstStyle/>
          <a:p>
            <a:r>
              <a:rPr lang="ar-SA" dirty="0" smtClean="0"/>
              <a:t>المحاضرة الثانية (تابع الفاعل)</a:t>
            </a:r>
            <a:endParaRPr lang="ar-SA" dirty="0"/>
          </a:p>
        </p:txBody>
      </p:sp>
    </p:spTree>
    <p:extLst>
      <p:ext uri="{BB962C8B-B14F-4D97-AF65-F5344CB8AC3E}">
        <p14:creationId xmlns:p14="http://schemas.microsoft.com/office/powerpoint/2010/main" val="2280483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رفع الفاعل لفعل محذوف:  حذف الفعل إمّا </a:t>
            </a:r>
            <a:r>
              <a:rPr lang="ar-SA" dirty="0" smtClean="0">
                <a:solidFill>
                  <a:srgbClr val="FF0000"/>
                </a:solidFill>
              </a:rPr>
              <a:t>جوازاً</a:t>
            </a:r>
            <a:r>
              <a:rPr lang="ar-SA" dirty="0" smtClean="0"/>
              <a:t>، حذف اختصار، بدليل مقالي، كأن يكون جواباً لسؤال: هل قرأ أحدُ؟ تقول: زيدُ، التقدير: قرأ زيدُ. أو دليل حالي (قرينة معنوية)، كقوله تعالى </a:t>
            </a:r>
            <a:r>
              <a:rPr lang="ar-SA" dirty="0" smtClean="0">
                <a:sym typeface="Wingdings" pitchFamily="2" charset="2"/>
              </a:rPr>
              <a:t>:(وقال الذين استضعفوا للذين استكبروا بل مكرُ الليل والنهار)، والتقدير: بل صدنا مكرُ الليل والنهار. فتعرب (مكر) فاعل لفعل محذوف يفسره سياق الآية.                                                     أو </a:t>
            </a:r>
            <a:r>
              <a:rPr lang="ar-SA" dirty="0" smtClean="0">
                <a:solidFill>
                  <a:srgbClr val="FF0000"/>
                </a:solidFill>
                <a:sym typeface="Wingdings" pitchFamily="2" charset="2"/>
              </a:rPr>
              <a:t>وجوباً</a:t>
            </a:r>
            <a:r>
              <a:rPr lang="ar-SA" dirty="0" smtClean="0">
                <a:sym typeface="Wingdings" pitchFamily="2" charset="2"/>
              </a:rPr>
              <a:t>: كل اسم مرفوع بعد (إن) الشرطية، يعرب فاعل لفعل محذوف وجوباً؛ لأنها مختصة بالجملة الفعلية.</a:t>
            </a:r>
            <a:endParaRPr lang="ar-SA" dirty="0"/>
          </a:p>
        </p:txBody>
      </p:sp>
    </p:spTree>
    <p:extLst>
      <p:ext uri="{BB962C8B-B14F-4D97-AF65-F5344CB8AC3E}">
        <p14:creationId xmlns:p14="http://schemas.microsoft.com/office/powerpoint/2010/main" val="65996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70C0"/>
                </a:solidFill>
              </a:rPr>
              <a:t>تأنيث الفعل إذا كان الفاعل مؤنثاً</a:t>
            </a:r>
            <a:endParaRPr lang="ar-SA" dirty="0">
              <a:solidFill>
                <a:srgbClr val="0070C0"/>
              </a:solidFill>
            </a:endParaRPr>
          </a:p>
        </p:txBody>
      </p:sp>
      <p:sp>
        <p:nvSpPr>
          <p:cNvPr id="3" name="عنصر نائب للمحتوى 2"/>
          <p:cNvSpPr>
            <a:spLocks noGrp="1"/>
          </p:cNvSpPr>
          <p:nvPr>
            <p:ph idx="1"/>
          </p:nvPr>
        </p:nvSpPr>
        <p:spPr/>
        <p:txBody>
          <a:bodyPr/>
          <a:lstStyle/>
          <a:p>
            <a:r>
              <a:rPr lang="ar-SA" dirty="0" smtClean="0"/>
              <a:t>يؤنث الفعل بتاء ساكنة في آخر الماضي، وبتاء المضارعة في أول المضارع، ويستثنى الأمر. ويجب في أمرين:     </a:t>
            </a:r>
            <a:r>
              <a:rPr lang="ar-SA" dirty="0" smtClean="0">
                <a:solidFill>
                  <a:srgbClr val="FF0000"/>
                </a:solidFill>
              </a:rPr>
              <a:t>الأول</a:t>
            </a:r>
            <a:r>
              <a:rPr lang="ar-SA" dirty="0" smtClean="0"/>
              <a:t>: إذا كان الفاعل ضميراً متصلاً عائداً على مؤنث حقيقي أو مجازي. (هندُ قامت، الشمسُ طلعت) ،فإن كان الضمير منفصلاً لم يؤت بالتاء؛ لأنه فقد شرط الاتصال، وابتعد عن الفعل ولم يباشره، وبالتالي لا يؤنث له الفعل لاحتمال أن يكون الفاعل ليس عائداً على (هند) في نحو: هندُ ما قام إلا هي.</a:t>
            </a:r>
            <a:endParaRPr lang="ar-SA" dirty="0"/>
          </a:p>
        </p:txBody>
      </p:sp>
    </p:spTree>
    <p:extLst>
      <p:ext uri="{BB962C8B-B14F-4D97-AF65-F5344CB8AC3E}">
        <p14:creationId xmlns:p14="http://schemas.microsoft.com/office/powerpoint/2010/main" val="3835854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marL="0" indent="0">
              <a:buNone/>
            </a:pPr>
            <a:r>
              <a:rPr lang="ar-SA" dirty="0" smtClean="0">
                <a:solidFill>
                  <a:srgbClr val="FF0000"/>
                </a:solidFill>
              </a:rPr>
              <a:t>الثاني</a:t>
            </a:r>
            <a:r>
              <a:rPr lang="ar-SA" dirty="0" smtClean="0"/>
              <a:t>: أن يكون الفاعل اسماً ظاهراً حقيقي التأنيث، نحو: قامت هندُ، (إذ قالت امرأة عمران).</a:t>
            </a:r>
          </a:p>
          <a:p>
            <a:pPr marL="0" indent="0">
              <a:buNone/>
            </a:pPr>
            <a:r>
              <a:rPr lang="ar-SA" dirty="0" smtClean="0"/>
              <a:t>فيما عدا هذين الموضعين لا تلزم التاء ،(فمن جاءه موعظةُ)، (وأخذ الذين ظلموا الصيحةُ )،(ليقولنَ ذهب السيئاتُ عني)، (قد جاءكم بصائرُ).</a:t>
            </a:r>
          </a:p>
          <a:p>
            <a:pPr marL="0" indent="0">
              <a:buNone/>
            </a:pPr>
            <a:r>
              <a:rPr lang="ar-SA" dirty="0" smtClean="0"/>
              <a:t> </a:t>
            </a:r>
            <a:r>
              <a:rPr lang="ar-SA" dirty="0" smtClean="0">
                <a:solidFill>
                  <a:srgbClr val="FF0000"/>
                </a:solidFill>
              </a:rPr>
              <a:t>لمَ سقطت علامة التأنيث من (نعمَ و بئس) إذا وليها مؤنث، ولم يجز في غيرها من الأفعال؟</a:t>
            </a:r>
          </a:p>
          <a:p>
            <a:pPr marL="0" indent="0">
              <a:buNone/>
            </a:pPr>
            <a:r>
              <a:rPr lang="ar-SA" dirty="0" smtClean="0"/>
              <a:t>المؤنث الذي يلي (نعم وبئس) يجب أن يكون اسم جنس يجري مجرى الجمع ، والفعل إذا كان للجماعة وإن كانوا مؤنثين ذكر فعلهم كقولك : قام النسوة ، فلهذا حسُن التذكير في هذين الفعلين. انظر: علل النحو لابن الوراق صـ295.</a:t>
            </a:r>
          </a:p>
        </p:txBody>
      </p:sp>
    </p:spTree>
    <p:extLst>
      <p:ext uri="{BB962C8B-B14F-4D97-AF65-F5344CB8AC3E}">
        <p14:creationId xmlns:p14="http://schemas.microsoft.com/office/powerpoint/2010/main" val="103291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وإن كان المسند إليه ظاهراً، مجازي التأنيث، نحو: طلعت الشمس، أو مفصولاً عن الفعل نحو: أتت اليوم هندُ، أو مقصوداً به الجنس، نحو: نعمت المرأة حفصةُ، وبئست المرأة عَمرةُ جاز حذف التاء، وثبوتها، ويختار الثبوت، إن كان مجازي التأنيث، غير مفصول، أو كان حقيقي التأنيث مفصولاً بغير (إلا)، نحو: أتت القاضي فلانة، وقد يقال: أتى القاضي فلانة.</a:t>
            </a:r>
            <a:endParaRPr lang="ar-SA" dirty="0"/>
          </a:p>
        </p:txBody>
      </p:sp>
    </p:spTree>
    <p:extLst>
      <p:ext uri="{BB962C8B-B14F-4D97-AF65-F5344CB8AC3E}">
        <p14:creationId xmlns:p14="http://schemas.microsoft.com/office/powerpoint/2010/main" val="3851829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70C0"/>
                </a:solidFill>
              </a:rPr>
              <a:t>الفاعل جزءٌ من الفعل </a:t>
            </a:r>
            <a:endParaRPr lang="ar-SA" dirty="0">
              <a:solidFill>
                <a:srgbClr val="0070C0"/>
              </a:solidFill>
            </a:endParaRPr>
          </a:p>
        </p:txBody>
      </p:sp>
      <p:sp>
        <p:nvSpPr>
          <p:cNvPr id="3" name="عنصر نائب للمحتوى 2"/>
          <p:cNvSpPr>
            <a:spLocks noGrp="1"/>
          </p:cNvSpPr>
          <p:nvPr>
            <p:ph idx="1"/>
          </p:nvPr>
        </p:nvSpPr>
        <p:spPr/>
        <p:txBody>
          <a:bodyPr>
            <a:normAutofit fontScale="85000" lnSpcReduction="10000"/>
          </a:bodyPr>
          <a:lstStyle/>
          <a:p>
            <a:r>
              <a:rPr lang="ar-SA" dirty="0" smtClean="0"/>
              <a:t>لذلك كان حقه أن يتصل بالفعل، وحق المفعول الانفصال عنه نحو :ضرب زيدُ عمراً، وكثيراً ما يتوسع في الكلام بتقدم المفعول على الفاعل، وقد يتقدم على الفعل نفسه.</a:t>
            </a:r>
          </a:p>
          <a:p>
            <a:r>
              <a:rPr lang="ar-SA" dirty="0" smtClean="0">
                <a:solidFill>
                  <a:srgbClr val="FF0000"/>
                </a:solidFill>
              </a:rPr>
              <a:t>فالأول</a:t>
            </a:r>
            <a:r>
              <a:rPr lang="ar-SA" dirty="0"/>
              <a:t>:</a:t>
            </a:r>
            <a:r>
              <a:rPr lang="ar-SA" dirty="0" smtClean="0"/>
              <a:t> نحو :ضرب زيداً عمرو. </a:t>
            </a:r>
            <a:r>
              <a:rPr lang="ar-SA" dirty="0" smtClean="0">
                <a:solidFill>
                  <a:srgbClr val="FF0000"/>
                </a:solidFill>
              </a:rPr>
              <a:t>والثاني</a:t>
            </a:r>
            <a:r>
              <a:rPr lang="ar-SA" dirty="0" smtClean="0"/>
              <a:t>: نحو: زيداً ضرب عمرو. ومثله قوله تعالى</a:t>
            </a:r>
            <a:r>
              <a:rPr lang="ar-SA" dirty="0" smtClean="0">
                <a:sym typeface="Wingdings" pitchFamily="2" charset="2"/>
              </a:rPr>
              <a:t>: (فريقاً هَدى وفريقاً حقَ عليهم الضلالةُ).                                    وتقديم المفعول على الفاعل على ثلاثة أقسام: </a:t>
            </a:r>
            <a:r>
              <a:rPr lang="ar-SA" dirty="0" smtClean="0">
                <a:solidFill>
                  <a:srgbClr val="FF0000"/>
                </a:solidFill>
                <a:sym typeface="Wingdings" pitchFamily="2" charset="2"/>
              </a:rPr>
              <a:t>جائز، وواجب، وممتنع. </a:t>
            </a:r>
            <a:r>
              <a:rPr lang="ar-SA" dirty="0" smtClean="0">
                <a:sym typeface="Wingdings" pitchFamily="2" charset="2"/>
              </a:rPr>
              <a:t>إذا خيف التباس الفاعل بالمفعول لعدم ظهور الإعراب ، وعدم القرينة وجب تقديم الفاعل، نحو: أكرمَ موسى عيسى، وزارت سعدى سلمى.</a:t>
            </a:r>
          </a:p>
          <a:p>
            <a:r>
              <a:rPr lang="ar-SA" dirty="0" smtClean="0">
                <a:sym typeface="Wingdings" pitchFamily="2" charset="2"/>
              </a:rPr>
              <a:t> فلو وجدت قرينة تبين الفاعل من المفعول جاز تقديم المفعول نحو: ضرب سعدى موسى.                                               </a:t>
            </a:r>
            <a:endParaRPr lang="ar-SA" dirty="0"/>
          </a:p>
        </p:txBody>
      </p:sp>
    </p:spTree>
    <p:extLst>
      <p:ext uri="{BB962C8B-B14F-4D97-AF65-F5344CB8AC3E}">
        <p14:creationId xmlns:p14="http://schemas.microsoft.com/office/powerpoint/2010/main" val="1327138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أن يحصر المفعول </a:t>
            </a:r>
            <a:r>
              <a:rPr lang="ar-SA" dirty="0" err="1" smtClean="0"/>
              <a:t>بإنما</a:t>
            </a:r>
            <a:r>
              <a:rPr lang="ar-SA" dirty="0" smtClean="0"/>
              <a:t>، نحو: إنما ضربَ زيدُ عمراً، وكذا الحصر </a:t>
            </a:r>
            <a:r>
              <a:rPr lang="ar-SA" dirty="0" err="1" smtClean="0"/>
              <a:t>بإلا</a:t>
            </a:r>
            <a:r>
              <a:rPr lang="ar-SA" dirty="0" smtClean="0"/>
              <a:t> عند أغلب النحاة، لأن الحصر بهما غرضُ بلاغي؛ لإبراز المحصور وتخصيصه، فالمستثنى بـ (إلا) يكون بعد (إلا) وهو المحصور، ولا يفصل بينه وبين (إلا) بفاصل، ولذلك إن كان المحصور الفاعل أو المفعول يجوز تقديمه، ويجوز تأخيره؛ لأنه سيظهر أنه هو المحصور سواء تقدم أو تأخر. أما إذا كان الحصر بـ (إنما)فإنه لا يجوز تقديم المحصور؛ إذ لا يظهر كونه محصوراً إلا بتأخيره. إنما ضربَ زيدُ عمراً، المحصور المفعول به، وإنما ضربَ عمراً زيدُ، المحصور الفاعل.</a:t>
            </a:r>
            <a:endParaRPr lang="ar-SA" dirty="0"/>
          </a:p>
        </p:txBody>
      </p:sp>
    </p:spTree>
    <p:extLst>
      <p:ext uri="{BB962C8B-B14F-4D97-AF65-F5344CB8AC3E}">
        <p14:creationId xmlns:p14="http://schemas.microsoft.com/office/powerpoint/2010/main" val="3726952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سؤال تطبيقي</a:t>
            </a:r>
            <a:endParaRPr lang="ar-SA" dirty="0"/>
          </a:p>
        </p:txBody>
      </p:sp>
      <p:sp>
        <p:nvSpPr>
          <p:cNvPr id="3" name="عنصر نائب للمحتوى 2"/>
          <p:cNvSpPr>
            <a:spLocks noGrp="1"/>
          </p:cNvSpPr>
          <p:nvPr>
            <p:ph idx="1"/>
          </p:nvPr>
        </p:nvSpPr>
        <p:spPr/>
        <p:txBody>
          <a:bodyPr/>
          <a:lstStyle/>
          <a:p>
            <a:r>
              <a:rPr lang="ar-SA" dirty="0" smtClean="0"/>
              <a:t>استخرجي كل فاعل مؤنث ،وبيني حكم تأنيث الفعل ،في سورة التكوير .</a:t>
            </a:r>
            <a:endParaRPr lang="ar-SA" dirty="0"/>
          </a:p>
        </p:txBody>
      </p:sp>
    </p:spTree>
    <p:extLst>
      <p:ext uri="{BB962C8B-B14F-4D97-AF65-F5344CB8AC3E}">
        <p14:creationId xmlns:p14="http://schemas.microsoft.com/office/powerpoint/2010/main" val="319879981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1061</TotalTime>
  <Words>635</Words>
  <Application>Microsoft Office PowerPoint</Application>
  <PresentationFormat>عرض على الشاشة (3:4)‏</PresentationFormat>
  <Paragraphs>16</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نسق Office</vt:lpstr>
      <vt:lpstr>المحاضرة الثانية (تابع الفاعل)</vt:lpstr>
      <vt:lpstr>عرض تقديمي في PowerPoint</vt:lpstr>
      <vt:lpstr>تأنيث الفعل إذا كان الفاعل مؤنثاً</vt:lpstr>
      <vt:lpstr>عرض تقديمي في PowerPoint</vt:lpstr>
      <vt:lpstr>عرض تقديمي في PowerPoint</vt:lpstr>
      <vt:lpstr>الفاعل جزءٌ من الفعل </vt:lpstr>
      <vt:lpstr>عرض تقديمي في PowerPoint</vt:lpstr>
      <vt:lpstr>سؤال تطبيقي</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الفاعل(أقسامه ،وأحكامه )</dc:title>
  <dc:creator>Fawzeia Abdullah Almazrou</dc:creator>
  <cp:lastModifiedBy>Fawzeia Abdullah Almazrou</cp:lastModifiedBy>
  <cp:revision>48</cp:revision>
  <dcterms:created xsi:type="dcterms:W3CDTF">2013-09-12T17:10:05Z</dcterms:created>
  <dcterms:modified xsi:type="dcterms:W3CDTF">2013-09-26T09:22:34Z</dcterms:modified>
</cp:coreProperties>
</file>