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9"/>
  </p:notesMasterIdLst>
  <p:sldIdLst>
    <p:sldId id="277" r:id="rId2"/>
    <p:sldId id="276" r:id="rId3"/>
    <p:sldId id="278" r:id="rId4"/>
    <p:sldId id="279" r:id="rId5"/>
    <p:sldId id="281" r:id="rId6"/>
    <p:sldId id="280" r:id="rId7"/>
    <p:sldId id="282" r:id="rId8"/>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71" autoAdjust="0"/>
  </p:normalViewPr>
  <p:slideViewPr>
    <p:cSldViewPr>
      <p:cViewPr varScale="1">
        <p:scale>
          <a:sx n="66" d="100"/>
          <a:sy n="66" d="100"/>
        </p:scale>
        <p:origin x="-1422"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A63958AC-9DC6-4079-BC61-C99539F30D78}" type="datetimeFigureOut">
              <a:rPr lang="ar-SA" smtClean="0"/>
              <a:t>26/11/34</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A00CBE85-BB05-4BEC-BA7B-0055130B1ED4}" type="slidenum">
              <a:rPr lang="ar-SA" smtClean="0"/>
              <a:t>‹#›</a:t>
            </a:fld>
            <a:endParaRPr lang="ar-SA"/>
          </a:p>
        </p:txBody>
      </p:sp>
    </p:spTree>
    <p:extLst>
      <p:ext uri="{BB962C8B-B14F-4D97-AF65-F5344CB8AC3E}">
        <p14:creationId xmlns:p14="http://schemas.microsoft.com/office/powerpoint/2010/main" val="2501917477"/>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1C7CECB-8E2F-4B9D-93F3-58418B9E7902}" type="datetimeFigureOut">
              <a:rPr lang="ar-SA" smtClean="0"/>
              <a:t>26/11/34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DBD28B59-243E-43C6-B61B-EE708D8C6430}" type="slidenum">
              <a:rPr lang="ar-SA" smtClean="0"/>
              <a:t>‹#›</a:t>
            </a:fld>
            <a:endParaRPr lang="ar-SA"/>
          </a:p>
        </p:txBody>
      </p:sp>
    </p:spTree>
    <p:extLst>
      <p:ext uri="{BB962C8B-B14F-4D97-AF65-F5344CB8AC3E}">
        <p14:creationId xmlns:p14="http://schemas.microsoft.com/office/powerpoint/2010/main" val="24371007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1C7CECB-8E2F-4B9D-93F3-58418B9E7902}" type="datetimeFigureOut">
              <a:rPr lang="ar-SA" smtClean="0"/>
              <a:t>26/11/34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DBD28B59-243E-43C6-B61B-EE708D8C6430}" type="slidenum">
              <a:rPr lang="ar-SA" smtClean="0"/>
              <a:t>‹#›</a:t>
            </a:fld>
            <a:endParaRPr lang="ar-SA"/>
          </a:p>
        </p:txBody>
      </p:sp>
    </p:spTree>
    <p:extLst>
      <p:ext uri="{BB962C8B-B14F-4D97-AF65-F5344CB8AC3E}">
        <p14:creationId xmlns:p14="http://schemas.microsoft.com/office/powerpoint/2010/main" val="11701611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1C7CECB-8E2F-4B9D-93F3-58418B9E7902}" type="datetimeFigureOut">
              <a:rPr lang="ar-SA" smtClean="0"/>
              <a:t>26/11/34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DBD28B59-243E-43C6-B61B-EE708D8C6430}" type="slidenum">
              <a:rPr lang="ar-SA" smtClean="0"/>
              <a:t>‹#›</a:t>
            </a:fld>
            <a:endParaRPr lang="ar-SA"/>
          </a:p>
        </p:txBody>
      </p:sp>
    </p:spTree>
    <p:extLst>
      <p:ext uri="{BB962C8B-B14F-4D97-AF65-F5344CB8AC3E}">
        <p14:creationId xmlns:p14="http://schemas.microsoft.com/office/powerpoint/2010/main" val="9925539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1C7CECB-8E2F-4B9D-93F3-58418B9E7902}" type="datetimeFigureOut">
              <a:rPr lang="ar-SA" smtClean="0"/>
              <a:t>26/11/34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DBD28B59-243E-43C6-B61B-EE708D8C6430}" type="slidenum">
              <a:rPr lang="ar-SA" smtClean="0"/>
              <a:t>‹#›</a:t>
            </a:fld>
            <a:endParaRPr lang="ar-SA"/>
          </a:p>
        </p:txBody>
      </p:sp>
    </p:spTree>
    <p:extLst>
      <p:ext uri="{BB962C8B-B14F-4D97-AF65-F5344CB8AC3E}">
        <p14:creationId xmlns:p14="http://schemas.microsoft.com/office/powerpoint/2010/main" val="36676889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1C7CECB-8E2F-4B9D-93F3-58418B9E7902}" type="datetimeFigureOut">
              <a:rPr lang="ar-SA" smtClean="0"/>
              <a:t>26/11/34</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DBD28B59-243E-43C6-B61B-EE708D8C6430}" type="slidenum">
              <a:rPr lang="ar-SA" smtClean="0"/>
              <a:t>‹#›</a:t>
            </a:fld>
            <a:endParaRPr lang="ar-SA"/>
          </a:p>
        </p:txBody>
      </p:sp>
    </p:spTree>
    <p:extLst>
      <p:ext uri="{BB962C8B-B14F-4D97-AF65-F5344CB8AC3E}">
        <p14:creationId xmlns:p14="http://schemas.microsoft.com/office/powerpoint/2010/main" val="24597416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1C7CECB-8E2F-4B9D-93F3-58418B9E7902}" type="datetimeFigureOut">
              <a:rPr lang="ar-SA" smtClean="0"/>
              <a:t>26/11/34</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DBD28B59-243E-43C6-B61B-EE708D8C6430}" type="slidenum">
              <a:rPr lang="ar-SA" smtClean="0"/>
              <a:t>‹#›</a:t>
            </a:fld>
            <a:endParaRPr lang="ar-SA"/>
          </a:p>
        </p:txBody>
      </p:sp>
    </p:spTree>
    <p:extLst>
      <p:ext uri="{BB962C8B-B14F-4D97-AF65-F5344CB8AC3E}">
        <p14:creationId xmlns:p14="http://schemas.microsoft.com/office/powerpoint/2010/main" val="42612784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1C7CECB-8E2F-4B9D-93F3-58418B9E7902}" type="datetimeFigureOut">
              <a:rPr lang="ar-SA" smtClean="0"/>
              <a:t>26/11/34</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DBD28B59-243E-43C6-B61B-EE708D8C6430}" type="slidenum">
              <a:rPr lang="ar-SA" smtClean="0"/>
              <a:t>‹#›</a:t>
            </a:fld>
            <a:endParaRPr lang="ar-SA"/>
          </a:p>
        </p:txBody>
      </p:sp>
    </p:spTree>
    <p:extLst>
      <p:ext uri="{BB962C8B-B14F-4D97-AF65-F5344CB8AC3E}">
        <p14:creationId xmlns:p14="http://schemas.microsoft.com/office/powerpoint/2010/main" val="42756676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1C7CECB-8E2F-4B9D-93F3-58418B9E7902}" type="datetimeFigureOut">
              <a:rPr lang="ar-SA" smtClean="0"/>
              <a:t>26/11/34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DBD28B59-243E-43C6-B61B-EE708D8C6430}" type="slidenum">
              <a:rPr lang="ar-SA" smtClean="0"/>
              <a:t>‹#›</a:t>
            </a:fld>
            <a:endParaRPr lang="ar-SA"/>
          </a:p>
        </p:txBody>
      </p:sp>
    </p:spTree>
    <p:extLst>
      <p:ext uri="{BB962C8B-B14F-4D97-AF65-F5344CB8AC3E}">
        <p14:creationId xmlns:p14="http://schemas.microsoft.com/office/powerpoint/2010/main" val="15846525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1C7CECB-8E2F-4B9D-93F3-58418B9E7902}" type="datetimeFigureOut">
              <a:rPr lang="ar-SA" smtClean="0"/>
              <a:t>26/11/34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DBD28B59-243E-43C6-B61B-EE708D8C6430}" type="slidenum">
              <a:rPr lang="ar-SA" smtClean="0"/>
              <a:t>‹#›</a:t>
            </a:fld>
            <a:endParaRPr lang="ar-SA"/>
          </a:p>
        </p:txBody>
      </p:sp>
    </p:spTree>
    <p:extLst>
      <p:ext uri="{BB962C8B-B14F-4D97-AF65-F5344CB8AC3E}">
        <p14:creationId xmlns:p14="http://schemas.microsoft.com/office/powerpoint/2010/main" val="2635535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1C7CECB-8E2F-4B9D-93F3-58418B9E7902}" type="datetimeFigureOut">
              <a:rPr lang="ar-SA" smtClean="0"/>
              <a:t>26/11/34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DBD28B59-243E-43C6-B61B-EE708D8C6430}" type="slidenum">
              <a:rPr lang="ar-SA" smtClean="0"/>
              <a:t>‹#›</a:t>
            </a:fld>
            <a:endParaRPr lang="ar-SA"/>
          </a:p>
        </p:txBody>
      </p:sp>
    </p:spTree>
    <p:extLst>
      <p:ext uri="{BB962C8B-B14F-4D97-AF65-F5344CB8AC3E}">
        <p14:creationId xmlns:p14="http://schemas.microsoft.com/office/powerpoint/2010/main" val="6271094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1C7CECB-8E2F-4B9D-93F3-58418B9E7902}" type="datetimeFigureOut">
              <a:rPr lang="ar-SA" smtClean="0"/>
              <a:t>26/11/34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DBD28B59-243E-43C6-B61B-EE708D8C6430}" type="slidenum">
              <a:rPr lang="ar-SA" smtClean="0"/>
              <a:t>‹#›</a:t>
            </a:fld>
            <a:endParaRPr lang="ar-SA"/>
          </a:p>
        </p:txBody>
      </p:sp>
    </p:spTree>
    <p:extLst>
      <p:ext uri="{BB962C8B-B14F-4D97-AF65-F5344CB8AC3E}">
        <p14:creationId xmlns:p14="http://schemas.microsoft.com/office/powerpoint/2010/main" val="16840892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1C7CECB-8E2F-4B9D-93F3-58418B9E7902}" type="datetimeFigureOut">
              <a:rPr lang="ar-SA" smtClean="0"/>
              <a:t>26/11/34</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DBD28B59-243E-43C6-B61B-EE708D8C6430}" type="slidenum">
              <a:rPr lang="ar-SA" smtClean="0"/>
              <a:t>‹#›</a:t>
            </a:fld>
            <a:endParaRPr lang="ar-SA"/>
          </a:p>
        </p:txBody>
      </p:sp>
    </p:spTree>
    <p:extLst>
      <p:ext uri="{BB962C8B-B14F-4D97-AF65-F5344CB8AC3E}">
        <p14:creationId xmlns:p14="http://schemas.microsoft.com/office/powerpoint/2010/main" val="6981261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95536" y="2996952"/>
            <a:ext cx="8229600" cy="1143000"/>
          </a:xfrm>
        </p:spPr>
        <p:txBody>
          <a:bodyPr/>
          <a:lstStyle/>
          <a:p>
            <a:r>
              <a:rPr lang="ar-SA" dirty="0" smtClean="0">
                <a:solidFill>
                  <a:schemeClr val="accent2">
                    <a:lumMod val="75000"/>
                  </a:schemeClr>
                </a:solidFill>
              </a:rPr>
              <a:t>المحاضرة الثالثة (نائب الفاعل)</a:t>
            </a:r>
            <a:endParaRPr lang="ar-SA" dirty="0">
              <a:solidFill>
                <a:schemeClr val="accent2">
                  <a:lumMod val="75000"/>
                </a:schemeClr>
              </a:solidFill>
            </a:endParaRPr>
          </a:p>
        </p:txBody>
      </p:sp>
    </p:spTree>
    <p:extLst>
      <p:ext uri="{BB962C8B-B14F-4D97-AF65-F5344CB8AC3E}">
        <p14:creationId xmlns:p14="http://schemas.microsoft.com/office/powerpoint/2010/main" val="39585499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chemeClr val="tx2"/>
                </a:solidFill>
              </a:rPr>
              <a:t>باب ما لم يُسمَ فاعله </a:t>
            </a:r>
            <a:endParaRPr lang="ar-SA" dirty="0">
              <a:solidFill>
                <a:schemeClr val="tx2"/>
              </a:solidFill>
            </a:endParaRPr>
          </a:p>
        </p:txBody>
      </p:sp>
      <p:sp>
        <p:nvSpPr>
          <p:cNvPr id="3" name="عنصر نائب للمحتوى 2"/>
          <p:cNvSpPr>
            <a:spLocks noGrp="1"/>
          </p:cNvSpPr>
          <p:nvPr>
            <p:ph idx="1"/>
          </p:nvPr>
        </p:nvSpPr>
        <p:spPr>
          <a:xfrm>
            <a:off x="323528" y="1268760"/>
            <a:ext cx="8229600" cy="4525963"/>
          </a:xfrm>
        </p:spPr>
        <p:txBody>
          <a:bodyPr>
            <a:normAutofit lnSpcReduction="10000"/>
          </a:bodyPr>
          <a:lstStyle/>
          <a:p>
            <a:r>
              <a:rPr lang="ar-SA" dirty="0" smtClean="0"/>
              <a:t>لمَ وجبَ إذا حذف الفاعلُ أن يُقام مُقامه اسمُ مرفوع؟        إنَ الفعل لا يخلوَ من فاعل، فلما حُذف فاعله على الحقيقة استقبح أن يخلوَ من لفظ الفاعل، فلهذا وجب أن يقيم مُقام اسم الفاعل اسماً مرفوعاً، لذلك قالوا: مات زيدُ، وسقط الحائطُ، فرفعوا هذه الأسماء وإن لم تكن فاعلةً في الحقيقة، وإن شئنا جعلنا الرفع في المفعول الذي قام مقام الفاعل بعلةِ أخرى، وهو حمله على الفاعل.                                         لمَ وجب ضم أول الفعل وكسر ثانيه ، إذا لم يسم فاعله ؟   لأن الضم من علامات الفاعل ،وكان هذا الفعل دالاً على فاعله ، فوجب أن يُحرك بحركةِ ما يدل عليه .   </a:t>
            </a:r>
            <a:endParaRPr lang="ar-SA" dirty="0"/>
          </a:p>
        </p:txBody>
      </p:sp>
    </p:spTree>
    <p:extLst>
      <p:ext uri="{BB962C8B-B14F-4D97-AF65-F5344CB8AC3E}">
        <p14:creationId xmlns:p14="http://schemas.microsoft.com/office/powerpoint/2010/main" val="192469602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dirty="0" smtClean="0"/>
              <a:t/>
            </a:r>
            <a:br>
              <a:rPr lang="ar-SA" dirty="0" smtClean="0"/>
            </a:br>
            <a:r>
              <a:rPr lang="ar-SA" dirty="0" smtClean="0">
                <a:solidFill>
                  <a:schemeClr val="tx2"/>
                </a:solidFill>
              </a:rPr>
              <a:t>ما لغرض من حذف الفاعل ؟</a:t>
            </a:r>
            <a:endParaRPr lang="ar-SA" dirty="0">
              <a:solidFill>
                <a:schemeClr val="tx2"/>
              </a:solidFill>
            </a:endParaRPr>
          </a:p>
        </p:txBody>
      </p:sp>
      <p:sp>
        <p:nvSpPr>
          <p:cNvPr id="3" name="عنصر نائب للمحتوى 2"/>
          <p:cNvSpPr>
            <a:spLocks noGrp="1"/>
          </p:cNvSpPr>
          <p:nvPr>
            <p:ph idx="1"/>
          </p:nvPr>
        </p:nvSpPr>
        <p:spPr/>
        <p:txBody>
          <a:bodyPr>
            <a:normAutofit fontScale="85000" lnSpcReduction="10000"/>
          </a:bodyPr>
          <a:lstStyle/>
          <a:p>
            <a:r>
              <a:rPr lang="ar-SA" dirty="0" smtClean="0"/>
              <a:t>كثيراً ما يحذف الفاعل ، لكونه : معلوماً أو مجهولاً أو عظيماً أو حقيراً أو غير ذلك ، فينوب عنه فيما له من الرفع ، واللزوم ، ووجوب التأخير عن رافعه المفعول به .  ويحذف لأغراض بلاغية لفظية ومعنوية  .     ( انظر :هامش أوضح المسالك ،باب نائب الفاعل ) .                      ينوب عن الفاعل واحدٌ من أربعة ،ويعطى ما كان للفاعل من أحكام : الأول : المفعول به ، نحو (وغيضَ الماءُ وقضي الأمرُ</a:t>
            </a:r>
            <a:r>
              <a:rPr lang="ar-SA" dirty="0" smtClean="0"/>
              <a:t>).             </a:t>
            </a:r>
            <a:r>
              <a:rPr lang="ar-SA" dirty="0" smtClean="0"/>
              <a:t>الثاني : </a:t>
            </a:r>
            <a:r>
              <a:rPr lang="ar-SA" dirty="0" smtClean="0"/>
              <a:t>الجار و المجرور ، نحو </a:t>
            </a:r>
            <a:r>
              <a:rPr lang="ar-SA" dirty="0" smtClean="0"/>
              <a:t>( وَلما سُقِطَ في أيديهم ).  </a:t>
            </a:r>
          </a:p>
          <a:p>
            <a:r>
              <a:rPr lang="ar-SA" dirty="0" smtClean="0"/>
              <a:t>الثالث :مصدر مختص (مؤولاً أو صريحاً ) ،نحو: يُحمدُ أن تساعد الفقير، أو تُحمدُ مساعدتُك الفقير. (فإذا نُفخ في الصور نفخةٌ واحدةٌ). .الرابع :الظرف المتصرف المختص </a:t>
            </a:r>
            <a:r>
              <a:rPr lang="ar-SA" dirty="0" smtClean="0"/>
              <a:t> نحو: صيمَ  رمضانُ،  وجُلس </a:t>
            </a:r>
            <a:r>
              <a:rPr lang="ar-SA" dirty="0" smtClean="0"/>
              <a:t>أمام الأمير</a:t>
            </a:r>
            <a:r>
              <a:rPr lang="ar-SA" dirty="0" smtClean="0"/>
              <a:t>. </a:t>
            </a:r>
            <a:endParaRPr lang="ar-SA" dirty="0" smtClean="0"/>
          </a:p>
        </p:txBody>
      </p:sp>
    </p:spTree>
    <p:extLst>
      <p:ext uri="{BB962C8B-B14F-4D97-AF65-F5344CB8AC3E}">
        <p14:creationId xmlns:p14="http://schemas.microsoft.com/office/powerpoint/2010/main" val="21235411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chemeClr val="tx2"/>
                </a:solidFill>
              </a:rPr>
              <a:t>نائب الفاعل من حيث كونه ضميراً</a:t>
            </a:r>
            <a:endParaRPr lang="ar-SA" dirty="0">
              <a:solidFill>
                <a:schemeClr val="tx2"/>
              </a:solidFill>
            </a:endParaRPr>
          </a:p>
        </p:txBody>
      </p:sp>
      <p:sp>
        <p:nvSpPr>
          <p:cNvPr id="3" name="عنصر نائب للمحتوى 2"/>
          <p:cNvSpPr>
            <a:spLocks noGrp="1"/>
          </p:cNvSpPr>
          <p:nvPr>
            <p:ph idx="1"/>
          </p:nvPr>
        </p:nvSpPr>
        <p:spPr/>
        <p:txBody>
          <a:bodyPr/>
          <a:lstStyle/>
          <a:p>
            <a:r>
              <a:rPr lang="ar-SA" dirty="0" smtClean="0"/>
              <a:t>قد يكون نائب الفاعل </a:t>
            </a:r>
            <a:r>
              <a:rPr lang="ar-SA" dirty="0" smtClean="0">
                <a:solidFill>
                  <a:srgbClr val="FF0000"/>
                </a:solidFill>
              </a:rPr>
              <a:t>ضميراً متصلاً: </a:t>
            </a:r>
            <a:r>
              <a:rPr lang="ar-SA" dirty="0" smtClean="0"/>
              <a:t>مثل (تاء الفاعل </a:t>
            </a:r>
            <a:r>
              <a:rPr lang="ar-SA" dirty="0" smtClean="0"/>
              <a:t>،     </a:t>
            </a:r>
            <a:r>
              <a:rPr lang="ar-SA" dirty="0" err="1" smtClean="0"/>
              <a:t>نا</a:t>
            </a:r>
            <a:r>
              <a:rPr lang="ar-SA" dirty="0" smtClean="0"/>
              <a:t> </a:t>
            </a:r>
            <a:r>
              <a:rPr lang="ar-SA" dirty="0" smtClean="0"/>
              <a:t>الدالة على نائب الفاعل ،ألف الأثنين ،واو الجماعة ، نون النسوة )، نحو : أُكرمتُ – أُكرمنا – الأبوان أُكرما – المعلمون أُكرموا – المتفوقات أُكرمن .ومنه قوله تعالى (أحسب الناس أن يُتركوا أن يقولوا آمنا وهم لا يُفتنون ).</a:t>
            </a:r>
            <a:r>
              <a:rPr lang="ar-SA" dirty="0" smtClean="0">
                <a:solidFill>
                  <a:srgbClr val="FF0000"/>
                </a:solidFill>
              </a:rPr>
              <a:t>   أو ضميراً منفصلاً  : </a:t>
            </a:r>
            <a:r>
              <a:rPr lang="ar-SA" dirty="0" smtClean="0"/>
              <a:t>مثل :ما يُكرمُ إلا أنا – لا يُقدرُ إلا أنت</a:t>
            </a:r>
            <a:r>
              <a:rPr lang="ar-SA" dirty="0" smtClean="0">
                <a:solidFill>
                  <a:srgbClr val="FF0000"/>
                </a:solidFill>
              </a:rPr>
              <a:t>.</a:t>
            </a:r>
          </a:p>
          <a:p>
            <a:r>
              <a:rPr lang="ar-SA" dirty="0" smtClean="0">
                <a:solidFill>
                  <a:srgbClr val="FF0000"/>
                </a:solidFill>
              </a:rPr>
              <a:t>أو ضميراً مستتراً :مثل : </a:t>
            </a:r>
            <a:r>
              <a:rPr lang="ar-SA" dirty="0" smtClean="0"/>
              <a:t>من دُعي إلى وليمة فليجب .ومنه قوله تعالى </a:t>
            </a:r>
            <a:r>
              <a:rPr lang="ar-SA" dirty="0" smtClean="0">
                <a:sym typeface="Wingdings" pitchFamily="2" charset="2"/>
              </a:rPr>
              <a:t>:(وإذا الجبال سُيرت ).</a:t>
            </a:r>
            <a:endParaRPr lang="ar-SA" dirty="0"/>
          </a:p>
        </p:txBody>
      </p:sp>
    </p:spTree>
    <p:extLst>
      <p:ext uri="{BB962C8B-B14F-4D97-AF65-F5344CB8AC3E}">
        <p14:creationId xmlns:p14="http://schemas.microsoft.com/office/powerpoint/2010/main" val="26797747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chemeClr val="tx2"/>
                </a:solidFill>
              </a:rPr>
              <a:t>هل يجوز نيابة غير المفعول به مع وجوده؟</a:t>
            </a:r>
            <a:endParaRPr lang="ar-SA" dirty="0">
              <a:solidFill>
                <a:schemeClr val="tx2"/>
              </a:solidFill>
            </a:endParaRPr>
          </a:p>
        </p:txBody>
      </p:sp>
      <p:sp>
        <p:nvSpPr>
          <p:cNvPr id="3" name="عنصر نائب للمحتوى 2"/>
          <p:cNvSpPr>
            <a:spLocks noGrp="1"/>
          </p:cNvSpPr>
          <p:nvPr>
            <p:ph idx="1"/>
          </p:nvPr>
        </p:nvSpPr>
        <p:spPr/>
        <p:txBody>
          <a:bodyPr>
            <a:normAutofit fontScale="92500" lnSpcReduction="20000"/>
          </a:bodyPr>
          <a:lstStyle/>
          <a:p>
            <a:r>
              <a:rPr lang="ar-SA" dirty="0" smtClean="0"/>
              <a:t>مذهب سيبويه :أنه لا يجوز نيابة غير المفعول به مع وجوده ، وأجازه الأخفش والكوفيون ، محتجين بقراءة أبي جعفر قوله تعالى:(</a:t>
            </a:r>
            <a:r>
              <a:rPr lang="ar-SA" dirty="0" err="1" smtClean="0"/>
              <a:t>ليُجزى</a:t>
            </a:r>
            <a:r>
              <a:rPr lang="ar-SA" dirty="0" smtClean="0"/>
              <a:t> قوماً بما كانوا يكسبون )، </a:t>
            </a:r>
            <a:r>
              <a:rPr lang="ar-SA" dirty="0" err="1" smtClean="0"/>
              <a:t>باسناد</a:t>
            </a:r>
            <a:r>
              <a:rPr lang="ar-SA" dirty="0" smtClean="0"/>
              <a:t> </a:t>
            </a:r>
            <a:r>
              <a:rPr lang="ar-SA" dirty="0" smtClean="0"/>
              <a:t>(</a:t>
            </a:r>
            <a:r>
              <a:rPr lang="ar-SA" dirty="0" err="1" smtClean="0"/>
              <a:t>ليجزى</a:t>
            </a:r>
            <a:r>
              <a:rPr lang="ar-SA" dirty="0" smtClean="0"/>
              <a:t> )إلى الجار والمجرور، ونصب (قوماً ) وهو مفعول به ،فقد حلَ الجار والمجرور (بما )محل نائب الفاعل مع تقدم المفعول ، وهذه قراءة لا يجوز ردها .     </a:t>
            </a:r>
          </a:p>
          <a:p>
            <a:r>
              <a:rPr lang="ar-SA" dirty="0" smtClean="0"/>
              <a:t>أما البصريون يؤلون هذه القراءة حرصاً على القاعدة ، فيقولون : إن نائب الفاعل محذوف وهو المصدر، وليس الجار والمجرور ، والتقدير :(</a:t>
            </a:r>
            <a:r>
              <a:rPr lang="ar-SA" dirty="0" err="1" smtClean="0"/>
              <a:t>ليجزى</a:t>
            </a:r>
            <a:r>
              <a:rPr lang="ar-SA" dirty="0" smtClean="0"/>
              <a:t> الجزاءُ قوماً).                               وقد ورد شواهد كثيرة على ذلك في لسان العرب ، وحملها البصريون على الضرورة الشعرية .</a:t>
            </a:r>
            <a:endParaRPr lang="ar-SA" dirty="0"/>
          </a:p>
        </p:txBody>
      </p:sp>
    </p:spTree>
    <p:extLst>
      <p:ext uri="{BB962C8B-B14F-4D97-AF65-F5344CB8AC3E}">
        <p14:creationId xmlns:p14="http://schemas.microsoft.com/office/powerpoint/2010/main" val="16376412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dirty="0" smtClean="0">
                <a:solidFill>
                  <a:schemeClr val="tx2"/>
                </a:solidFill>
              </a:rPr>
              <a:t>إذا بني الفعل لما لم يسم فاعله من متعد إلى مفعولين</a:t>
            </a:r>
            <a:r>
              <a:rPr lang="ar-SA" dirty="0" smtClean="0"/>
              <a:t> </a:t>
            </a:r>
            <a:br>
              <a:rPr lang="ar-SA" dirty="0" smtClean="0"/>
            </a:br>
            <a:endParaRPr lang="ar-SA" dirty="0"/>
          </a:p>
        </p:txBody>
      </p:sp>
      <p:sp>
        <p:nvSpPr>
          <p:cNvPr id="3" name="عنصر نائب للمحتوى 2"/>
          <p:cNvSpPr>
            <a:spLocks noGrp="1"/>
          </p:cNvSpPr>
          <p:nvPr>
            <p:ph idx="1"/>
          </p:nvPr>
        </p:nvSpPr>
        <p:spPr/>
        <p:txBody>
          <a:bodyPr>
            <a:normAutofit fontScale="92500" lnSpcReduction="20000"/>
          </a:bodyPr>
          <a:lstStyle/>
          <a:p>
            <a:r>
              <a:rPr lang="ar-SA" dirty="0" smtClean="0"/>
              <a:t>نيابة الأول جائزة </a:t>
            </a:r>
            <a:r>
              <a:rPr lang="ar-SA" dirty="0" smtClean="0"/>
              <a:t>اتفاقاً ، لأن </a:t>
            </a:r>
            <a:r>
              <a:rPr lang="ar-SA" dirty="0" smtClean="0"/>
              <a:t>المفعول الثاني خبراً عن الأول ، فالأول </a:t>
            </a:r>
            <a:r>
              <a:rPr lang="ar-SA" dirty="0" smtClean="0"/>
              <a:t>مخبرٌ عنه </a:t>
            </a:r>
            <a:r>
              <a:rPr lang="ar-SA" dirty="0" smtClean="0"/>
              <a:t>،والثاني خبر، والفاعل المحذوف مخبرٌ عنه، فالأولى أن يحل محل الفاعل ما شابهه وهو المفعول الأول .</a:t>
            </a:r>
          </a:p>
          <a:p>
            <a:r>
              <a:rPr lang="ar-SA" dirty="0" smtClean="0"/>
              <a:t>ونيابة الثالث ممتنعة اتفاقاً ،لأن المفعول الأول أصله المفعول به صراحةً ، والثاني أصله مبتدأ، والثالث خبر ، فتنزل الثاني والثالث منزلة الظرف ، والجار والمجرور والمصدر ، وهذه إذا اجتمعت مع المفعول به على الرأي الراجح يتعين إنابة المفعول به .</a:t>
            </a:r>
          </a:p>
          <a:p>
            <a:r>
              <a:rPr lang="ar-SA" dirty="0" smtClean="0"/>
              <a:t>وكما لا يكون للفعل إلا فاعل واحد ، كذلك لا ينوب عن الفاعل إلا شيءُ واحد ، وما سواه مما يتعلق بالرافع فمنصوب </a:t>
            </a:r>
            <a:r>
              <a:rPr lang="ar-SA" dirty="0" err="1" smtClean="0"/>
              <a:t>لفظاً،إن</a:t>
            </a:r>
            <a:r>
              <a:rPr lang="ar-SA" dirty="0" smtClean="0"/>
              <a:t> لم يكن جاراً ومجروراً </a:t>
            </a:r>
            <a:endParaRPr lang="ar-SA" dirty="0"/>
          </a:p>
        </p:txBody>
      </p:sp>
    </p:spTree>
    <p:extLst>
      <p:ext uri="{BB962C8B-B14F-4D97-AF65-F5344CB8AC3E}">
        <p14:creationId xmlns:p14="http://schemas.microsoft.com/office/powerpoint/2010/main" val="41952608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r>
              <a:rPr lang="ar-SA" dirty="0" smtClean="0"/>
              <a:t>سؤال تطبيقي :بيني تغير صورة الفعل عند بنائه للمجهول، سواء كان ماضياً أو مضارعاً ؟موضحةً </a:t>
            </a:r>
            <a:r>
              <a:rPr lang="ar-SA" smtClean="0"/>
              <a:t>ذلك بالأمثلة.</a:t>
            </a:r>
            <a:endParaRPr lang="ar-SA" dirty="0"/>
          </a:p>
        </p:txBody>
      </p:sp>
    </p:spTree>
    <p:extLst>
      <p:ext uri="{BB962C8B-B14F-4D97-AF65-F5344CB8AC3E}">
        <p14:creationId xmlns:p14="http://schemas.microsoft.com/office/powerpoint/2010/main" val="1543737307"/>
      </p:ext>
    </p:extLst>
  </p:cSld>
  <p:clrMapOvr>
    <a:masterClrMapping/>
  </p:clrMapOvr>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1078</TotalTime>
  <Words>615</Words>
  <Application>Microsoft Office PowerPoint</Application>
  <PresentationFormat>عرض على الشاشة (3:4)‏</PresentationFormat>
  <Paragraphs>17</Paragraphs>
  <Slides>7</Slides>
  <Notes>0</Notes>
  <HiddenSlides>0</HiddenSlides>
  <MMClips>0</MMClips>
  <ScaleCrop>false</ScaleCrop>
  <HeadingPairs>
    <vt:vector size="4" baseType="variant">
      <vt:variant>
        <vt:lpstr>نسق</vt:lpstr>
      </vt:variant>
      <vt:variant>
        <vt:i4>1</vt:i4>
      </vt:variant>
      <vt:variant>
        <vt:lpstr>عناوين الشرائح</vt:lpstr>
      </vt:variant>
      <vt:variant>
        <vt:i4>7</vt:i4>
      </vt:variant>
    </vt:vector>
  </HeadingPairs>
  <TitlesOfParts>
    <vt:vector size="8" baseType="lpstr">
      <vt:lpstr>نسق Office</vt:lpstr>
      <vt:lpstr>المحاضرة الثالثة (نائب الفاعل)</vt:lpstr>
      <vt:lpstr>باب ما لم يُسمَ فاعله </vt:lpstr>
      <vt:lpstr> ما لغرض من حذف الفاعل ؟</vt:lpstr>
      <vt:lpstr>نائب الفاعل من حيث كونه ضميراً</vt:lpstr>
      <vt:lpstr>هل يجوز نيابة غير المفعول به مع وجوده؟</vt:lpstr>
      <vt:lpstr>إذا بني الفعل لما لم يسم فاعله من متعد إلى مفعولين  </vt:lpstr>
      <vt:lpstr>عرض تقديمي في PowerPoint</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الفاعل(أقسامه ،وأحكامه )</dc:title>
  <dc:creator>Fawzeia Abdullah Almazrou</dc:creator>
  <cp:lastModifiedBy>Fawzeia Abdullah Almazrou</cp:lastModifiedBy>
  <cp:revision>59</cp:revision>
  <dcterms:created xsi:type="dcterms:W3CDTF">2013-09-12T17:10:05Z</dcterms:created>
  <dcterms:modified xsi:type="dcterms:W3CDTF">2013-09-30T20:43:46Z</dcterms:modified>
</cp:coreProperties>
</file>