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78" d="100"/>
          <a:sy n="78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23BB4-B955-4386-A56C-AD7F67D8CD35}" type="datetimeFigureOut">
              <a:rPr lang="ar-SA" smtClean="0"/>
              <a:pPr/>
              <a:t>01/12/34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BD71A-AEC5-43C5-AE9E-DEA180C851D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3600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مراكز مصادر التعلم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643314"/>
            <a:ext cx="9144000" cy="3214686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محاضرة رقم (4)</a:t>
            </a:r>
          </a:p>
          <a:p>
            <a:endParaRPr lang="ar-SA" dirty="0">
              <a:solidFill>
                <a:srgbClr val="FF0000"/>
              </a:solidFill>
            </a:endParaRPr>
          </a:p>
          <a:p>
            <a:r>
              <a:rPr lang="ar-SA" dirty="0" smtClean="0">
                <a:solidFill>
                  <a:srgbClr val="FF0000"/>
                </a:solidFill>
              </a:rPr>
              <a:t>                                                    د/ اميمة كمال الدين</a:t>
            </a:r>
          </a:p>
          <a:p>
            <a:endParaRPr lang="ar-SA" dirty="0"/>
          </a:p>
          <a:p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42886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ar-SA" sz="3200" b="1" i="1" dirty="0">
                <a:solidFill>
                  <a:srgbClr val="FF0000"/>
                </a:solidFill>
              </a:rPr>
              <a:t>متطلبات انشاء </a:t>
            </a:r>
            <a:r>
              <a:rPr lang="ar-SA" sz="3200" b="1" i="1" dirty="0" smtClean="0">
                <a:solidFill>
                  <a:srgbClr val="FF0000"/>
                </a:solidFill>
              </a:rPr>
              <a:t>مراكز </a:t>
            </a:r>
            <a:r>
              <a:rPr lang="ar-SA" sz="3200" b="1" i="1" dirty="0">
                <a:solidFill>
                  <a:srgbClr val="FF0000"/>
                </a:solidFill>
              </a:rPr>
              <a:t>مصادر التعلم</a:t>
            </a:r>
            <a:r>
              <a:rPr lang="en-US" sz="3200" b="1" i="1" dirty="0">
                <a:solidFill>
                  <a:srgbClr val="FF0000"/>
                </a:solidFill>
              </a:rPr>
              <a:t/>
            </a:r>
            <a:br>
              <a:rPr lang="en-US" sz="3200" b="1" i="1" dirty="0">
                <a:solidFill>
                  <a:srgbClr val="FF0000"/>
                </a:solidFill>
              </a:rPr>
            </a:br>
            <a:r>
              <a:rPr lang="ar-SA" sz="3200" b="1" i="1" dirty="0">
                <a:solidFill>
                  <a:srgbClr val="FF0000"/>
                </a:solidFill>
              </a:rPr>
              <a:t>الموقع  * التصميم  * المساحة   *  التجهيزات</a:t>
            </a:r>
            <a:r>
              <a:rPr lang="en-US" b="1" i="1" dirty="0">
                <a:solidFill>
                  <a:srgbClr val="FF0000"/>
                </a:solidFill>
              </a:rPr>
              <a:t/>
            </a:r>
            <a:br>
              <a:rPr lang="en-US" b="1" i="1" dirty="0">
                <a:solidFill>
                  <a:srgbClr val="FF0000"/>
                </a:solidFill>
              </a:rPr>
            </a:br>
            <a:endParaRPr lang="ar-SA" b="1" i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571744"/>
            <a:ext cx="9144000" cy="4286256"/>
          </a:xfrm>
          <a:solidFill>
            <a:srgbClr val="92D050"/>
          </a:solidFill>
        </p:spPr>
        <p:txBody>
          <a:bodyPr>
            <a:normAutofit fontScale="92500" lnSpcReduction="20000"/>
          </a:bodyPr>
          <a:lstStyle/>
          <a:p>
            <a:r>
              <a:rPr lang="ar-SA" dirty="0">
                <a:solidFill>
                  <a:schemeClr val="tx1"/>
                </a:solidFill>
              </a:rPr>
              <a:t> </a:t>
            </a:r>
            <a:endParaRPr lang="en-US" dirty="0">
              <a:solidFill>
                <a:schemeClr val="tx1"/>
              </a:solidFill>
            </a:endParaRPr>
          </a:p>
          <a:p>
            <a:pPr algn="r"/>
            <a:r>
              <a:rPr lang="ar-SA" sz="3800" b="1" i="1" dirty="0" smtClean="0">
                <a:solidFill>
                  <a:schemeClr val="tx1"/>
                </a:solidFill>
              </a:rPr>
              <a:t>  اولاً </a:t>
            </a:r>
            <a:r>
              <a:rPr lang="ar-SA" sz="3800" b="1" i="1" dirty="0">
                <a:solidFill>
                  <a:schemeClr val="tx1"/>
                </a:solidFill>
              </a:rPr>
              <a:t>:- الموقع </a:t>
            </a:r>
            <a:endParaRPr lang="en-US" sz="3800" b="1" i="1" dirty="0">
              <a:solidFill>
                <a:schemeClr val="tx1"/>
              </a:solidFill>
            </a:endParaRPr>
          </a:p>
          <a:p>
            <a:pPr algn="r"/>
            <a:r>
              <a:rPr lang="ar-SA" sz="3800" dirty="0">
                <a:solidFill>
                  <a:schemeClr val="tx1"/>
                </a:solidFill>
              </a:rPr>
              <a:t>       لقد اشارت جمعية ماستشوستس لمراكز مصادر التعلم  </a:t>
            </a:r>
            <a:r>
              <a:rPr lang="ar-SA" sz="3800" dirty="0" smtClean="0">
                <a:solidFill>
                  <a:schemeClr val="tx1"/>
                </a:solidFill>
              </a:rPr>
              <a:t>الى  معايير </a:t>
            </a:r>
            <a:r>
              <a:rPr lang="ar-SA" sz="3800" dirty="0">
                <a:solidFill>
                  <a:schemeClr val="tx1"/>
                </a:solidFill>
              </a:rPr>
              <a:t>موقع المركز في </a:t>
            </a:r>
            <a:r>
              <a:rPr lang="ar-SA" sz="3800" dirty="0" smtClean="0">
                <a:solidFill>
                  <a:schemeClr val="tx1"/>
                </a:solidFill>
              </a:rPr>
              <a:t>الآتي </a:t>
            </a:r>
            <a:r>
              <a:rPr lang="ar-SA" sz="3800" dirty="0">
                <a:solidFill>
                  <a:schemeClr val="tx1"/>
                </a:solidFill>
              </a:rPr>
              <a:t>:0</a:t>
            </a:r>
            <a:endParaRPr lang="en-US" sz="3800" dirty="0">
              <a:solidFill>
                <a:schemeClr val="tx1"/>
              </a:solidFill>
            </a:endParaRPr>
          </a:p>
          <a:p>
            <a:pPr lvl="0" algn="r">
              <a:buFont typeface="Arial" pitchFamily="34" charset="0"/>
              <a:buChar char="•"/>
            </a:pPr>
            <a:r>
              <a:rPr lang="ar-SA" sz="3800" dirty="0" smtClean="0">
                <a:solidFill>
                  <a:schemeClr val="tx1"/>
                </a:solidFill>
              </a:rPr>
              <a:t>    يجب أن </a:t>
            </a:r>
            <a:r>
              <a:rPr lang="ar-SA" sz="3800" dirty="0">
                <a:solidFill>
                  <a:schemeClr val="tx1"/>
                </a:solidFill>
              </a:rPr>
              <a:t>يكون  الموقع في الطابق </a:t>
            </a:r>
            <a:r>
              <a:rPr lang="ar-SA" sz="3800" dirty="0" smtClean="0">
                <a:solidFill>
                  <a:schemeClr val="tx1"/>
                </a:solidFill>
              </a:rPr>
              <a:t>الأرضي  </a:t>
            </a:r>
            <a:r>
              <a:rPr lang="ar-SA" sz="3800" dirty="0">
                <a:solidFill>
                  <a:schemeClr val="tx1"/>
                </a:solidFill>
              </a:rPr>
              <a:t>وبالقرب من  الخارج </a:t>
            </a:r>
            <a:endParaRPr lang="en-US" sz="3800" dirty="0">
              <a:solidFill>
                <a:schemeClr val="tx1"/>
              </a:solidFill>
            </a:endParaRPr>
          </a:p>
          <a:p>
            <a:pPr lvl="0" algn="r">
              <a:buFont typeface="Arial" pitchFamily="34" charset="0"/>
              <a:buChar char="•"/>
            </a:pPr>
            <a:r>
              <a:rPr lang="ar-SA" sz="3800" dirty="0" smtClean="0">
                <a:solidFill>
                  <a:schemeClr val="tx1"/>
                </a:solidFill>
              </a:rPr>
              <a:t>  ان </a:t>
            </a:r>
            <a:r>
              <a:rPr lang="ar-SA" sz="3800" dirty="0">
                <a:solidFill>
                  <a:schemeClr val="tx1"/>
                </a:solidFill>
              </a:rPr>
              <a:t>يكون موقع المركز استراتيجيا بحيث يستطيع كل المعلمون والمتعلمون الوصول </a:t>
            </a:r>
            <a:r>
              <a:rPr lang="ar-SA" sz="3800" dirty="0" smtClean="0">
                <a:solidFill>
                  <a:schemeClr val="tx1"/>
                </a:solidFill>
              </a:rPr>
              <a:t>إليه</a:t>
            </a:r>
            <a:r>
              <a:rPr lang="ar-SA" sz="3800" dirty="0">
                <a:solidFill>
                  <a:schemeClr val="tx1"/>
                </a:solidFill>
              </a:rPr>
              <a:t>, بكل سهولة ويسر </a:t>
            </a:r>
            <a:endParaRPr lang="ar-SA" sz="3800" dirty="0" smtClean="0">
              <a:solidFill>
                <a:schemeClr val="tx1"/>
              </a:solidFill>
            </a:endParaRPr>
          </a:p>
          <a:p>
            <a:pPr lvl="0"/>
            <a:endParaRPr lang="ar-SA" dirty="0">
              <a:solidFill>
                <a:schemeClr val="tx1"/>
              </a:solidFill>
            </a:endParaRPr>
          </a:p>
          <a:p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849463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ان يكون بعيدا كذلك عن اي ضوضاء كغرف الرياضة او قاعات الدرس  وان يتسم الموقع بالهدوء التام . 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ar-SA" sz="3200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32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   كما </a:t>
            </a:r>
            <a:r>
              <a:rPr lang="ar-SA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اوصت جمعية المكتبات المدرسية البريطانية بأن  توضع علامات ارشادية تشير الى موقع المركز في اماكن واضحة داخل المدرسة. وا ن يراعى عند اختيار الموقع مدى تلبيته لاحتياجات المستفيدين من ذوي الاحتياجات الخاصة.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ar-SA" sz="32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Bent Arrow 2"/>
          <p:cNvSpPr/>
          <p:nvPr/>
        </p:nvSpPr>
        <p:spPr>
          <a:xfrm>
            <a:off x="2714612" y="5072074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4" name="Left-Up Arrow 3"/>
          <p:cNvSpPr/>
          <p:nvPr/>
        </p:nvSpPr>
        <p:spPr>
          <a:xfrm>
            <a:off x="5857884" y="5500702"/>
            <a:ext cx="850392" cy="85039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Flowchart: Sequential Access Storage 4"/>
          <p:cNvSpPr/>
          <p:nvPr/>
        </p:nvSpPr>
        <p:spPr>
          <a:xfrm>
            <a:off x="4500562" y="5286388"/>
            <a:ext cx="612648" cy="612648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886396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ثانياً: التصميم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تتفاوت نماذج مراكز مصادر التعلم وفقا لتفاوت  المدارس من حيث مساحاتها , وتصميمها ,وقدراتها وامكاناتها الاستيعابية .لكن رغما عن  ذلك هناك متطلبات  اساسية  لابد من مراعاتها عند تصميم  مراكز مصادر التعلم  تتلخص فيما يلي :ــ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ا/ الفردية والخصوصية  للمتعلم  .حيث ان التعلم الذاتي  يعتبر من أبرز وأهم  اساليب  التعليم التي تتبع في مراكز مصادر التعلم 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وذلك يتطلب  قدرا من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3200" dirty="0"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929066"/>
            <a:ext cx="9144000" cy="35394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ar-SA" sz="3200" dirty="0" smtClean="0"/>
              <a:t>  </a:t>
            </a:r>
            <a:r>
              <a:rPr lang="ar-SA" sz="3200" dirty="0" smtClean="0">
                <a:solidFill>
                  <a:srgbClr val="C00000"/>
                </a:solidFill>
              </a:rPr>
              <a:t>الخصوصية </a:t>
            </a:r>
            <a:r>
              <a:rPr lang="ar-SA" sz="3200" dirty="0">
                <a:solidFill>
                  <a:srgbClr val="C00000"/>
                </a:solidFill>
              </a:rPr>
              <a:t>و الفردية  للمتعلم  اضافة الى الهدوء بقدر الامكان وسعة المساحة لعدد المستفيدين  وتوفير الطاولات المناسبة واللازمة للاطلاع   وتوزيعها بكيفية تحافظ على امكانية الاستفادة  الى اقصى حد ممكن </a:t>
            </a:r>
            <a:r>
              <a:rPr lang="ar-SA" sz="3200" dirty="0" smtClean="0">
                <a:solidFill>
                  <a:srgbClr val="C00000"/>
                </a:solidFill>
              </a:rPr>
              <a:t>من خدمات </a:t>
            </a:r>
            <a:r>
              <a:rPr lang="ar-SA" sz="3200" dirty="0">
                <a:solidFill>
                  <a:srgbClr val="C00000"/>
                </a:solidFill>
              </a:rPr>
              <a:t>المركز  . هذا بالاضافة الى توفير المقصورات الفردية .</a:t>
            </a:r>
            <a:endParaRPr lang="en-US" sz="3200" dirty="0">
              <a:solidFill>
                <a:srgbClr val="C00000"/>
              </a:solidFill>
            </a:endParaRPr>
          </a:p>
          <a:p>
            <a:endParaRPr lang="ar-SA" sz="3200" dirty="0" smtClean="0"/>
          </a:p>
          <a:p>
            <a:r>
              <a:rPr lang="ar-SA" sz="3200" dirty="0" smtClean="0"/>
              <a:t> </a:t>
            </a:r>
            <a:endParaRPr lang="ar-SA" sz="3200" dirty="0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"/>
            <a:ext cx="9144000" cy="1083373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/ الملائمة لتبني التقنية  الحديثة : هذا بأن تتوفر البنية التحتية بمراكز مصادر التعلم التي تمكن من استيعاب التقنيات الحالية والمستقبلية ذلك , من خلال توفير التمديدات الكهربائية اللازمة والتمديدات الخاصة بالحاسب ,هذا بالاضافة الى توفيراجهزة الاتصال بالشبكة العالمية وكل المستلزمات الخاصة بذلك 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32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4500570"/>
            <a:ext cx="914400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ه/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توفير وسائل الراحة  لمرتادي ومستخدمي المركز  بتوفير الاضاءة والتهوية  اللازمة لتجديد الهواء وتنقيته , والاهتمام بالنواحي الجمالية والشكلية الجاذبة  والنظافة الضرورية  والتكييف   الضروري كل نلك من اجل بيئه تنظيمية تمكن المتعلمين من الاستفادة القصوى من خدمات المركز 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2571745"/>
            <a:ext cx="91440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3200" dirty="0" smtClean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د/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التأمين  اللازم والضروري بغية توفير اكبر قدر من الهدوء سواء فيما يتصل بالسقف المستعار لامتصاص الضوضاء ، وفرش الارضية وكساء الجدران على ان يراعى في ذلك المعايير الدولية والاقليمية 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400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over dir="rd"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698652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ثالثاً : المساحة </a:t>
            </a:r>
            <a:endParaRPr kumimoji="0" lang="en-US" sz="32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تحدد مساحة مركز مصادر التعلم بنا على حجم المجموعات والخدمات والتسهيلات المقدمة . وقد حاولت العديد من المؤسسات و الجمعيات المهنية في بعض دول العالم وضع بعض التوجهات الخاصة بالمساحة . واذا اخذنا جمعية المكتبات المدرسية البريطانية كمثال  فقد اوصت بان يستوعب مركز التعلم 10% من عدد طلاب المدرسة؛ أو 10% من مساحة التعليم بالمدرسة كحد ادنى . بينما اوصت جمعية المكتبات البريطانية ان تكون مساحة المركز في المرحلة الثانوية هي 10% من مساحة المدرسة المخصصة للتعليم  . لتوضيح ذلك أنظر كتاب المقرر ص ص(60 ,61) 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3200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893647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رابعاً : التجهيزات </a:t>
            </a:r>
            <a:endParaRPr kumimoji="0" lang="en-US" sz="32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يجب ان يختار الاثاث على اساس فائدته وملائمته للاحتياجات التعليمية وحجم وعدد مجموعات المركز واشكال مصادر المعلومات المتاحة وعمر الطلاب  وعددهم , كما يجب ان يكون بحجم وارتفاع مناسب للطلاب .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40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40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550920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ar-SA" sz="3200" b="1" dirty="0" smtClean="0"/>
              <a:t>    </a:t>
            </a:r>
          </a:p>
          <a:p>
            <a:r>
              <a:rPr lang="ar-SA" sz="3200" b="1" dirty="0" smtClean="0"/>
              <a:t> </a:t>
            </a:r>
            <a:r>
              <a:rPr lang="ar-SA" sz="3200" b="1" dirty="0" smtClean="0"/>
              <a:t>   وأن </a:t>
            </a:r>
            <a:r>
              <a:rPr lang="ar-SA" sz="3200" b="1" dirty="0" smtClean="0"/>
              <a:t>يكون مريحاً عند الاستخدام، وجذاباً، وأن يراعى متطلبات ذوي الاحتياجات الخاصة .</a:t>
            </a:r>
          </a:p>
          <a:p>
            <a:r>
              <a:rPr lang="ar-SA" sz="3200" b="1" dirty="0" smtClean="0"/>
              <a:t>وأن يكون ثابتاً، وسهل الصيانة، وذا جودة عالية، ويراعي الاحتياجات المستقبلية؛ بحيث يمكن إعادة ترتيبه حسب ظروف واحتياجات مستخدمي المركز.</a:t>
            </a:r>
          </a:p>
          <a:p>
            <a:r>
              <a:rPr lang="ar-SA" sz="3200" b="1" dirty="0" smtClean="0"/>
              <a:t> وتشمل التجهيزات المكتبية: مناضد القراءة، المقاعد، مناضد للحاسبات، كراسي، طاولة دائرية، ركن للدراسة، مقصورات، حاملات للأطالس والقواميس، وأرفف للكتب والدوريات</a:t>
            </a:r>
            <a:r>
              <a:rPr lang="ar-SA" sz="3200" b="1" dirty="0" smtClean="0"/>
              <a:t>.</a:t>
            </a:r>
          </a:p>
          <a:p>
            <a:endParaRPr lang="ar-SA" sz="3200" b="1" dirty="0" smtClean="0"/>
          </a:p>
          <a:p>
            <a:endParaRPr lang="ar-SA" sz="3200" b="1" dirty="0" smtClean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513</Words>
  <Application>Microsoft Office PowerPoint</Application>
  <PresentationFormat>On-screen Show (4:3)</PresentationFormat>
  <Paragraphs>91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مراكز مصادر التعلم </vt:lpstr>
      <vt:lpstr>متطلبات انشاء مراكز مصادر التعلم الموقع  * التصميم  * المساحة   *  التجهيزات 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مراكز مصادر التعلم</dc:title>
  <dc:creator>compac</dc:creator>
  <cp:lastModifiedBy>compac</cp:lastModifiedBy>
  <cp:revision>41</cp:revision>
  <dcterms:created xsi:type="dcterms:W3CDTF">2013-10-05T12:33:26Z</dcterms:created>
  <dcterms:modified xsi:type="dcterms:W3CDTF">2013-10-05T21:15:16Z</dcterms:modified>
</cp:coreProperties>
</file>