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4" d="100"/>
          <a:sy n="4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F0021-1750-41C3-AB14-7BC7C83047EA}" type="datetimeFigureOut">
              <a:rPr lang="ar-SA" smtClean="0"/>
              <a:t>29/11/1433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FFED6-A7A3-48D9-8864-20C7D0D9C541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dictionary.reference.com/browse/her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Tools of Characterization in the text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80728"/>
            <a:ext cx="5338936" cy="5145435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b="1" u="sng" dirty="0">
                <a:solidFill>
                  <a:srgbClr val="002060"/>
                </a:solidFill>
              </a:rPr>
              <a:t>Actions</a:t>
            </a:r>
            <a:r>
              <a:rPr lang="en-US" dirty="0"/>
              <a:t> are most important in the case of Darcy. </a:t>
            </a:r>
            <a:endParaRPr lang="en-US" dirty="0" smtClean="0"/>
          </a:p>
          <a:p>
            <a:pPr algn="l" rtl="0"/>
            <a:r>
              <a:rPr lang="en-US" dirty="0" smtClean="0"/>
              <a:t>cold </a:t>
            </a:r>
            <a:r>
              <a:rPr lang="en-US" dirty="0"/>
              <a:t>demeanor </a:t>
            </a:r>
            <a:endParaRPr lang="en-US" dirty="0" smtClean="0"/>
          </a:p>
          <a:p>
            <a:pPr algn="l" rtl="0"/>
            <a:r>
              <a:rPr lang="en-US" dirty="0" smtClean="0"/>
              <a:t>less-than-friendly </a:t>
            </a:r>
            <a:r>
              <a:rPr lang="en-US" dirty="0"/>
              <a:t>conversation, </a:t>
            </a:r>
            <a:endParaRPr lang="en-US" dirty="0" smtClean="0"/>
          </a:p>
          <a:p>
            <a:pPr algn="l" rtl="0"/>
            <a:r>
              <a:rPr lang="en-US" dirty="0" smtClean="0"/>
              <a:t>it's </a:t>
            </a:r>
            <a:r>
              <a:rPr lang="en-US" dirty="0"/>
              <a:t>Darcy's actions that demonstrate his true character. </a:t>
            </a:r>
            <a:endParaRPr lang="en-US" dirty="0" smtClean="0"/>
          </a:p>
          <a:p>
            <a:pPr algn="l" rtl="0"/>
            <a:r>
              <a:rPr lang="en-US" dirty="0" smtClean="0"/>
              <a:t>gives </a:t>
            </a:r>
            <a:r>
              <a:rPr lang="en-US" dirty="0"/>
              <a:t>credit for the whole affair to Mr. Gardiner. </a:t>
            </a:r>
            <a:endParaRPr lang="en-US" dirty="0" smtClean="0"/>
          </a:p>
          <a:p>
            <a:pPr algn="l" rtl="0"/>
            <a:r>
              <a:rPr lang="en-US" dirty="0" smtClean="0"/>
              <a:t>His </a:t>
            </a:r>
            <a:r>
              <a:rPr lang="en-US" dirty="0"/>
              <a:t>actions reveal him to be an honorable, caring man.</a:t>
            </a:r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556792"/>
            <a:ext cx="28575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5482952" cy="5649491"/>
          </a:xfrm>
        </p:spPr>
        <p:txBody>
          <a:bodyPr>
            <a:normAutofit fontScale="77500" lnSpcReduction="20000"/>
          </a:bodyPr>
          <a:lstStyle/>
          <a:p>
            <a:pPr algn="l" rtl="0"/>
            <a:r>
              <a:rPr lang="en-US" sz="3600" b="1" u="sng" dirty="0" smtClean="0"/>
              <a:t>Direct characterization from Jane Austen:</a:t>
            </a:r>
          </a:p>
          <a:p>
            <a:pPr algn="l" rtl="0"/>
            <a:r>
              <a:rPr lang="en-US" dirty="0" smtClean="0"/>
              <a:t>“</a:t>
            </a:r>
            <a:r>
              <a:rPr lang="en-US" i="1" dirty="0"/>
              <a:t>Mr. </a:t>
            </a:r>
            <a:r>
              <a:rPr lang="en-US" i="1" dirty="0" err="1"/>
              <a:t>Bennet</a:t>
            </a:r>
            <a:r>
              <a:rPr lang="en-US" i="1" dirty="0"/>
              <a:t> was so odd a mixture of quick parts, sarcastic </a:t>
            </a:r>
            <a:r>
              <a:rPr lang="en-US" i="1" dirty="0" err="1"/>
              <a:t>humour</a:t>
            </a:r>
            <a:r>
              <a:rPr lang="en-US" i="1" dirty="0"/>
              <a:t>, reserve, and caprice, that the experience of three-and-twenty years had been insufficient to make his wife understand his character. </a:t>
            </a:r>
            <a:r>
              <a:rPr lang="en-US" dirty="0" err="1"/>
              <a:t>Her</a:t>
            </a:r>
            <a:r>
              <a:rPr lang="en-US" i="1" dirty="0" err="1"/>
              <a:t>mind</a:t>
            </a:r>
            <a:r>
              <a:rPr lang="en-US" i="1" dirty="0"/>
              <a:t> was less difficult to develop. She was a woman of mean understanding, little information, and uncertain temper. When she was discontented, she fancied herself nervous. The business of her life was to get her daughters married; its solace was visiting and news.</a:t>
            </a:r>
            <a:r>
              <a:rPr lang="en-US" dirty="0"/>
              <a:t> </a:t>
            </a:r>
            <a:r>
              <a:rPr lang="en-US" dirty="0" smtClean="0"/>
              <a:t>”</a:t>
            </a:r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980728"/>
            <a:ext cx="261937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5626968" cy="5577483"/>
          </a:xfrm>
        </p:spPr>
        <p:txBody>
          <a:bodyPr>
            <a:normAutofit fontScale="77500" lnSpcReduction="20000"/>
          </a:bodyPr>
          <a:lstStyle/>
          <a:p>
            <a:pPr algn="l" rtl="0"/>
            <a:r>
              <a:rPr lang="en-US" sz="4100" b="1" u="sng" dirty="0" smtClean="0"/>
              <a:t>Social status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indeterminate </a:t>
            </a:r>
            <a:r>
              <a:rPr lang="en-US" dirty="0"/>
              <a:t>position in the social scale. </a:t>
            </a:r>
            <a:endParaRPr lang="en-US" dirty="0" smtClean="0"/>
          </a:p>
          <a:p>
            <a:pPr algn="l" rtl="0"/>
            <a:r>
              <a:rPr lang="en-US" dirty="0" smtClean="0"/>
              <a:t>he </a:t>
            </a:r>
            <a:r>
              <a:rPr lang="en-US" dirty="0"/>
              <a:t>owes his job to Lady </a:t>
            </a:r>
            <a:r>
              <a:rPr lang="en-US" dirty="0" smtClean="0"/>
              <a:t>Catherine</a:t>
            </a:r>
          </a:p>
          <a:p>
            <a:pPr algn="l" rtl="0"/>
            <a:r>
              <a:rPr lang="en-US" dirty="0" smtClean="0"/>
              <a:t>he </a:t>
            </a:r>
            <a:r>
              <a:rPr lang="en-US" dirty="0"/>
              <a:t>is in a better social </a:t>
            </a:r>
            <a:r>
              <a:rPr lang="en-US" dirty="0" smtClean="0"/>
              <a:t>position. </a:t>
            </a:r>
          </a:p>
          <a:p>
            <a:pPr algn="l" rtl="0"/>
            <a:r>
              <a:rPr lang="en-US" dirty="0" smtClean="0"/>
              <a:t>he </a:t>
            </a:r>
            <a:r>
              <a:rPr lang="en-US" dirty="0"/>
              <a:t>kind of transcends class altogether by </a:t>
            </a:r>
            <a:r>
              <a:rPr lang="en-US" dirty="0" smtClean="0"/>
              <a:t>of </a:t>
            </a:r>
            <a:r>
              <a:rPr lang="en-US" dirty="0"/>
              <a:t>borrowing Lady de </a:t>
            </a:r>
            <a:r>
              <a:rPr lang="en-US" dirty="0" err="1"/>
              <a:t>Bourgh's</a:t>
            </a:r>
            <a:r>
              <a:rPr lang="en-US" dirty="0"/>
              <a:t> status to boost his own. </a:t>
            </a:r>
            <a:endParaRPr lang="en-US" dirty="0" smtClean="0"/>
          </a:p>
          <a:p>
            <a:pPr algn="l" rtl="0"/>
            <a:r>
              <a:rPr lang="en-US" dirty="0" smtClean="0"/>
              <a:t>when </a:t>
            </a:r>
            <a:r>
              <a:rPr lang="en-US" dirty="0"/>
              <a:t>he proposes to Elizabeth, he stresses that one of the top things he has to offer is the awesomeness of being Lady de </a:t>
            </a:r>
            <a:r>
              <a:rPr lang="en-US" dirty="0" err="1"/>
              <a:t>Bourgh's</a:t>
            </a:r>
            <a:r>
              <a:rPr lang="en-US" dirty="0"/>
              <a:t> second most favorite lapdog. </a:t>
            </a:r>
            <a:endParaRPr lang="en-US" dirty="0" smtClean="0"/>
          </a:p>
          <a:p>
            <a:pPr algn="l" rtl="0"/>
            <a:r>
              <a:rPr lang="en-US" dirty="0" smtClean="0"/>
              <a:t>By </a:t>
            </a:r>
            <a:r>
              <a:rPr lang="en-US" dirty="0"/>
              <a:t>constantly quoting her, </a:t>
            </a:r>
            <a:r>
              <a:rPr lang="en-US" dirty="0" smtClean="0"/>
              <a:t>it's </a:t>
            </a:r>
            <a:r>
              <a:rPr lang="en-US" dirty="0"/>
              <a:t>almost like he's trying to become her.</a:t>
            </a:r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764704"/>
            <a:ext cx="240982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147248" cy="6048672"/>
          </a:xfrm>
        </p:spPr>
        <p:txBody>
          <a:bodyPr>
            <a:normAutofit fontScale="40000" lnSpcReduction="20000"/>
          </a:bodyPr>
          <a:lstStyle/>
          <a:p>
            <a:pPr algn="l" rtl="0"/>
            <a:r>
              <a:rPr lang="en-US" sz="7000" b="1" u="sng" dirty="0" smtClean="0"/>
              <a:t>Dialogue</a:t>
            </a:r>
            <a:r>
              <a:rPr lang="en-US" sz="6700" dirty="0" smtClean="0"/>
              <a:t>: </a:t>
            </a:r>
          </a:p>
          <a:p>
            <a:pPr algn="l" rtl="0"/>
            <a:r>
              <a:rPr lang="en-US" sz="5100" i="1" dirty="0">
                <a:solidFill>
                  <a:srgbClr val="002060"/>
                </a:solidFill>
              </a:rPr>
              <a:t>[Miss Bingley:] "How delighted Miss Darcy will be to receive such a letter!"</a:t>
            </a:r>
            <a:endParaRPr lang="en-US" sz="5100" dirty="0">
              <a:solidFill>
                <a:srgbClr val="002060"/>
              </a:solidFill>
            </a:endParaRP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He made no answer.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[Miss Bingley:]"You write uncommonly fast."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[Mr. Darcy:] "You are mistaken. I write rather slowly."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[Miss Bingley:]"How many letters you must have occasion to write in the course of a year! Letters of business, too! How odious I should think them!"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[Mr. Darcy:] "It is fortunate, then, that they fall to my lot instead of yours."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[Miss Bingley:] "Pray tell your sister that I long to see her."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[Mr. Darcy:] "I have already told her so once, by your desire."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[Miss Bingley:] "I am afraid you do not like your pen. Let me mend it for you. I mend pens remarkably well."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[Mr. Darcy:] "Thank you-but I always mend my own."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[Miss Bingley:] "How can you contrive to write so even?"</a:t>
            </a:r>
          </a:p>
          <a:p>
            <a:pPr algn="l" rtl="0"/>
            <a:r>
              <a:rPr lang="en-US" sz="5100" dirty="0">
                <a:solidFill>
                  <a:srgbClr val="002060"/>
                </a:solidFill>
              </a:rPr>
              <a:t>He was silent. (10.3-14)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5482952" cy="5505475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The novel’s protagonist.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most intelligent and sensible of the five </a:t>
            </a:r>
            <a:r>
              <a:rPr lang="en-US" dirty="0" err="1"/>
              <a:t>Bennet</a:t>
            </a:r>
            <a:r>
              <a:rPr lang="en-US" dirty="0"/>
              <a:t> sisters. </a:t>
            </a:r>
            <a:endParaRPr lang="en-US" dirty="0" smtClean="0"/>
          </a:p>
          <a:p>
            <a:pPr algn="l" rtl="0"/>
            <a:r>
              <a:rPr lang="en-US" dirty="0" smtClean="0"/>
              <a:t>She </a:t>
            </a:r>
            <a:r>
              <a:rPr lang="en-US" dirty="0"/>
              <a:t>is well read and quick-witted, </a:t>
            </a:r>
            <a:endParaRPr lang="en-US" dirty="0" smtClean="0"/>
          </a:p>
          <a:p>
            <a:pPr algn="l" rtl="0"/>
            <a:r>
              <a:rPr lang="en-US" dirty="0" smtClean="0"/>
              <a:t>It shows in her dialogue. </a:t>
            </a:r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980728"/>
            <a:ext cx="248106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5482952" cy="5649491"/>
          </a:xfrm>
        </p:spPr>
        <p:txBody>
          <a:bodyPr>
            <a:normAutofit fontScale="70000" lnSpcReduction="20000"/>
          </a:bodyPr>
          <a:lstStyle/>
          <a:p>
            <a:pPr algn="l" rtl="0"/>
            <a:r>
              <a:rPr lang="en-US" dirty="0" smtClean="0"/>
              <a:t>A stereotype of an English lady in the 18</a:t>
            </a:r>
            <a:r>
              <a:rPr lang="en-US" baseline="30000" dirty="0" smtClean="0"/>
              <a:t>th</a:t>
            </a:r>
            <a:r>
              <a:rPr lang="en-US" dirty="0" smtClean="0"/>
              <a:t> C. </a:t>
            </a:r>
          </a:p>
          <a:p>
            <a:pPr algn="l" rtl="0"/>
            <a:r>
              <a:rPr lang="en-US" dirty="0"/>
              <a:t>Mrs. </a:t>
            </a:r>
            <a:r>
              <a:rPr lang="en-US" dirty="0" err="1"/>
              <a:t>Bennet</a:t>
            </a:r>
            <a:r>
              <a:rPr lang="en-US" dirty="0"/>
              <a:t> is a </a:t>
            </a:r>
            <a:r>
              <a:rPr lang="en-US" dirty="0" smtClean="0"/>
              <a:t>tiresome </a:t>
            </a:r>
            <a:r>
              <a:rPr lang="en-US" dirty="0"/>
              <a:t>character. </a:t>
            </a:r>
            <a:endParaRPr lang="en-US" dirty="0" smtClean="0"/>
          </a:p>
          <a:p>
            <a:pPr algn="l" rtl="0"/>
            <a:r>
              <a:rPr lang="en-US" dirty="0" smtClean="0"/>
              <a:t>Noisy </a:t>
            </a:r>
            <a:r>
              <a:rPr lang="en-US" dirty="0"/>
              <a:t>and foolish, she is a woman consumed by the desire to see her daughters married and seems to care for nothing else in the world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Austen </a:t>
            </a:r>
            <a:r>
              <a:rPr lang="en-US" dirty="0"/>
              <a:t>uses her continually to highlight the necessity of marriage for young women. </a:t>
            </a:r>
            <a:endParaRPr lang="en-US" dirty="0" smtClean="0"/>
          </a:p>
          <a:p>
            <a:pPr algn="l" rtl="0"/>
            <a:r>
              <a:rPr lang="en-US" dirty="0" smtClean="0"/>
              <a:t>Mrs</a:t>
            </a:r>
            <a:r>
              <a:rPr lang="en-US" dirty="0"/>
              <a:t>. </a:t>
            </a:r>
            <a:r>
              <a:rPr lang="en-US" dirty="0" err="1"/>
              <a:t>Bennet</a:t>
            </a:r>
            <a:r>
              <a:rPr lang="en-US" dirty="0"/>
              <a:t> also serves as a middle-class counterpoint to such upper-class snobs as Lady Catherine and Miss Bingley, demonstrating that foolishness can be found at every level of society. </a:t>
            </a:r>
            <a:endParaRPr lang="en-US" dirty="0" smtClean="0"/>
          </a:p>
          <a:p>
            <a:pPr algn="l" rtl="0"/>
            <a:r>
              <a:rPr lang="en-US" dirty="0" smtClean="0"/>
              <a:t>A product of her society.</a:t>
            </a:r>
          </a:p>
          <a:p>
            <a:pPr algn="l" rtl="0"/>
            <a:endParaRPr lang="ar-S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124744"/>
            <a:ext cx="266429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Style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en-US" dirty="0"/>
              <a:t>Jane Austen's </a:t>
            </a:r>
            <a:r>
              <a:rPr lang="en-US" b="1" u="sng" dirty="0" smtClean="0"/>
              <a:t>lucid narrative </a:t>
            </a:r>
            <a:r>
              <a:rPr lang="en-US" b="1" u="sng" dirty="0"/>
              <a:t>style </a:t>
            </a:r>
            <a:r>
              <a:rPr lang="en-US" dirty="0"/>
              <a:t>was unique in her time. </a:t>
            </a:r>
            <a:endParaRPr lang="en-US" dirty="0" smtClean="0"/>
          </a:p>
          <a:p>
            <a:pPr algn="l" rtl="0"/>
            <a:r>
              <a:rPr lang="en-US" dirty="0" smtClean="0"/>
              <a:t>It </a:t>
            </a:r>
            <a:r>
              <a:rPr lang="en-US" dirty="0"/>
              <a:t>was an era in literature given to </a:t>
            </a:r>
            <a:r>
              <a:rPr lang="en-US" b="1" u="sng" dirty="0" smtClean="0"/>
              <a:t>Romanticism </a:t>
            </a:r>
            <a:r>
              <a:rPr lang="en-US" dirty="0" smtClean="0"/>
              <a:t>and </a:t>
            </a:r>
            <a:r>
              <a:rPr lang="en-US" dirty="0"/>
              <a:t>emotional excess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It is </a:t>
            </a:r>
            <a:r>
              <a:rPr lang="en-US" dirty="0"/>
              <a:t>told in a readable prose without a single superfluous word, and it frequently breaks into </a:t>
            </a:r>
            <a:r>
              <a:rPr lang="en-US" dirty="0" smtClean="0"/>
              <a:t>dialogue. </a:t>
            </a:r>
          </a:p>
          <a:p>
            <a:pPr algn="l" rtl="0"/>
            <a:r>
              <a:rPr lang="en-US" dirty="0" smtClean="0"/>
              <a:t>In </a:t>
            </a:r>
            <a:r>
              <a:rPr lang="en-US" dirty="0"/>
              <a:t>some passages </a:t>
            </a:r>
            <a:r>
              <a:rPr lang="en-US" b="1" u="sng" dirty="0"/>
              <a:t>the author enters into the mind of one or another of her characters,</a:t>
            </a:r>
            <a:r>
              <a:rPr lang="en-US" dirty="0"/>
              <a:t> most often into her heroine Elizabeth's, and there she reveals her character's capacity for humor and self-criticism. </a:t>
            </a:r>
            <a:endParaRPr lang="en-US" dirty="0" smtClean="0"/>
          </a:p>
          <a:p>
            <a:pPr algn="l" rtl="0"/>
            <a:r>
              <a:rPr lang="en-US" dirty="0" smtClean="0"/>
              <a:t>Austen's </a:t>
            </a:r>
            <a:r>
              <a:rPr lang="en-US" dirty="0"/>
              <a:t>style is so </a:t>
            </a:r>
            <a:r>
              <a:rPr lang="en-US" dirty="0" smtClean="0"/>
              <a:t>lucid </a:t>
            </a:r>
            <a:r>
              <a:rPr lang="en-US" dirty="0"/>
              <a:t>that we can hardly believe she submitted her writing to so much polishing and revision.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language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dirty="0"/>
              <a:t>Jane Austen’s choice of</a:t>
            </a:r>
            <a:r>
              <a:rPr lang="en-US" b="1" dirty="0"/>
              <a:t> diction</a:t>
            </a:r>
            <a:r>
              <a:rPr lang="en-US" dirty="0"/>
              <a:t> is important 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She </a:t>
            </a:r>
            <a:r>
              <a:rPr lang="en-US" dirty="0"/>
              <a:t>uses a </a:t>
            </a:r>
            <a:r>
              <a:rPr lang="en-US" b="1" u="sng" dirty="0"/>
              <a:t>variety of vocabulary and sentence structure. </a:t>
            </a:r>
            <a:endParaRPr lang="en-US" b="1" u="sng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structure allows the </a:t>
            </a:r>
            <a:r>
              <a:rPr lang="en-US" b="1" u="sng" dirty="0"/>
              <a:t>paragraph to flow</a:t>
            </a:r>
            <a:r>
              <a:rPr lang="en-US" dirty="0"/>
              <a:t>. The </a:t>
            </a:r>
            <a:r>
              <a:rPr lang="en-US" u="sng" dirty="0"/>
              <a:t>length of sentences</a:t>
            </a:r>
            <a:r>
              <a:rPr lang="en-US" dirty="0"/>
              <a:t> varies and creates a </a:t>
            </a:r>
            <a:r>
              <a:rPr lang="en-US" b="1" u="sng" dirty="0"/>
              <a:t>rhythm.</a:t>
            </a:r>
            <a:r>
              <a:rPr lang="en-US" dirty="0"/>
              <a:t> </a:t>
            </a:r>
            <a:endParaRPr lang="en-US" dirty="0" smtClean="0"/>
          </a:p>
          <a:p>
            <a:pPr algn="l" rtl="0"/>
            <a:r>
              <a:rPr lang="en-US" dirty="0" smtClean="0"/>
              <a:t>Austen’s </a:t>
            </a:r>
            <a:r>
              <a:rPr lang="en-US" dirty="0"/>
              <a:t>vocabulary seems to be </a:t>
            </a:r>
            <a:r>
              <a:rPr lang="en-US" b="1" u="sng" dirty="0"/>
              <a:t>archaic</a:t>
            </a:r>
            <a:r>
              <a:rPr lang="en-US" dirty="0"/>
              <a:t> which demonstrates the time period in which it was written.</a:t>
            </a:r>
          </a:p>
          <a:p>
            <a:pPr algn="l" rtl="0"/>
            <a:r>
              <a:rPr lang="en-US" i="1" dirty="0" smtClean="0"/>
              <a:t>“</a:t>
            </a:r>
            <a:r>
              <a:rPr lang="en-US" i="1" dirty="0" smtClean="0">
                <a:solidFill>
                  <a:srgbClr val="002060"/>
                </a:solidFill>
              </a:rPr>
              <a:t>They </a:t>
            </a:r>
            <a:r>
              <a:rPr lang="en-US" i="1" dirty="0">
                <a:solidFill>
                  <a:srgbClr val="002060"/>
                </a:solidFill>
              </a:rPr>
              <a:t>were noticed only by a curtsy; and on their being seated, a pause, awkward as such pauses must always be, succeeded for a few moments. It was first broken by Mrs. </a:t>
            </a:r>
            <a:r>
              <a:rPr lang="en-US" i="1" dirty="0" err="1">
                <a:solidFill>
                  <a:srgbClr val="002060"/>
                </a:solidFill>
              </a:rPr>
              <a:t>Annesley</a:t>
            </a:r>
            <a:r>
              <a:rPr lang="en-US" i="1" dirty="0">
                <a:solidFill>
                  <a:srgbClr val="002060"/>
                </a:solidFill>
              </a:rPr>
              <a:t>, a genteel, agreeable looking woman, whose endeavor to introduce some kind of discourse, proved to be more well-bred than either of the others; and between her and Mrs. Gardiner, with occasional help from Elizabeth, the conversation was carried on.</a:t>
            </a:r>
            <a:r>
              <a:rPr lang="en-US" dirty="0">
                <a:solidFill>
                  <a:srgbClr val="002060"/>
                </a:solidFill>
              </a:rPr>
              <a:t> </a:t>
            </a:r>
            <a:r>
              <a:rPr lang="en-US" dirty="0" smtClean="0">
                <a:solidFill>
                  <a:srgbClr val="002060"/>
                </a:solidFill>
              </a:rPr>
              <a:t>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The vocabulary choice seems </a:t>
            </a:r>
            <a:r>
              <a:rPr lang="en-US" b="1" dirty="0" smtClean="0"/>
              <a:t>archaic</a:t>
            </a:r>
            <a:r>
              <a:rPr lang="en-US" dirty="0" smtClean="0"/>
              <a:t> because in modern English words like “</a:t>
            </a:r>
            <a:r>
              <a:rPr lang="en-US" i="1" dirty="0" smtClean="0"/>
              <a:t>genteel</a:t>
            </a:r>
            <a:r>
              <a:rPr lang="en-US" dirty="0" smtClean="0"/>
              <a:t>” and “</a:t>
            </a:r>
            <a:r>
              <a:rPr lang="en-US" i="1" dirty="0" smtClean="0"/>
              <a:t>agreeable</a:t>
            </a:r>
            <a:r>
              <a:rPr lang="en-US" dirty="0" smtClean="0"/>
              <a:t>” aren’t often used. </a:t>
            </a:r>
          </a:p>
          <a:p>
            <a:pPr algn="l" rtl="0"/>
            <a:r>
              <a:rPr lang="en-US" dirty="0" smtClean="0"/>
              <a:t>The choice of diction becomes of crucial importance because it gives personality to the story which influences the reader’s mind. </a:t>
            </a:r>
          </a:p>
          <a:p>
            <a:pPr algn="l" rtl="0"/>
            <a:r>
              <a:rPr lang="en-US" dirty="0" smtClean="0"/>
              <a:t>as seen from the excerpt: the two sentences are of different lengths the first is short the other is quite wordy. This sentence variation gives </a:t>
            </a:r>
            <a:r>
              <a:rPr lang="en-US" b="1" u="sng" dirty="0" smtClean="0"/>
              <a:t>structure</a:t>
            </a:r>
            <a:r>
              <a:rPr lang="en-US" dirty="0"/>
              <a:t>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Examples of </a:t>
            </a:r>
            <a:r>
              <a:rPr lang="en-US" b="1" dirty="0"/>
              <a:t>archaic</a:t>
            </a:r>
            <a:r>
              <a:rPr lang="en-US" dirty="0"/>
              <a:t> spellings and word usages:</a:t>
            </a:r>
            <a:r>
              <a:rPr lang="en-US" dirty="0" smtClean="0"/>
              <a:t> </a:t>
            </a:r>
          </a:p>
          <a:p>
            <a:pPr algn="l" rtl="0"/>
            <a:r>
              <a:rPr lang="en-US" dirty="0">
                <a:solidFill>
                  <a:srgbClr val="002060"/>
                </a:solidFill>
              </a:rPr>
              <a:t>At the </a:t>
            </a:r>
            <a:r>
              <a:rPr lang="en-US" dirty="0" err="1">
                <a:solidFill>
                  <a:srgbClr val="002060"/>
                </a:solidFill>
              </a:rPr>
              <a:t>Netherfield</a:t>
            </a:r>
            <a:r>
              <a:rPr lang="en-US" dirty="0">
                <a:solidFill>
                  <a:srgbClr val="002060"/>
                </a:solidFill>
              </a:rPr>
              <a:t> Ball, after dancing with him twice, </a:t>
            </a:r>
            <a:r>
              <a:rPr lang="en-US" i="1" dirty="0">
                <a:solidFill>
                  <a:srgbClr val="002060"/>
                </a:solidFill>
              </a:rPr>
              <a:t>‘the moment of her release from him was </a:t>
            </a:r>
            <a:r>
              <a:rPr lang="en-US" i="1" dirty="0" err="1">
                <a:solidFill>
                  <a:srgbClr val="002060"/>
                </a:solidFill>
              </a:rPr>
              <a:t>exstacy</a:t>
            </a:r>
            <a:r>
              <a:rPr lang="en-US" i="1" dirty="0" smtClean="0">
                <a:solidFill>
                  <a:srgbClr val="002060"/>
                </a:solidFill>
              </a:rPr>
              <a:t>’,</a:t>
            </a:r>
          </a:p>
          <a:p>
            <a:pPr algn="l" rtl="0"/>
            <a:r>
              <a:rPr lang="en-US" dirty="0"/>
              <a:t>balanced sentences used to illustrate the contrast between people or the duality of situations</a:t>
            </a:r>
            <a:r>
              <a:rPr lang="en-US" dirty="0" smtClean="0"/>
              <a:t>:</a:t>
            </a:r>
          </a:p>
          <a:p>
            <a:pPr algn="l" rtl="0"/>
            <a:r>
              <a:rPr lang="en-US" dirty="0">
                <a:solidFill>
                  <a:srgbClr val="002060"/>
                </a:solidFill>
              </a:rPr>
              <a:t>Bingley ladies on the </a:t>
            </a:r>
            <a:r>
              <a:rPr lang="en-US" dirty="0" err="1">
                <a:solidFill>
                  <a:srgbClr val="002060"/>
                </a:solidFill>
              </a:rPr>
              <a:t>Bennets</a:t>
            </a:r>
            <a:r>
              <a:rPr lang="en-US" dirty="0">
                <a:solidFill>
                  <a:srgbClr val="002060"/>
                </a:solidFill>
              </a:rPr>
              <a:t> –</a:t>
            </a:r>
          </a:p>
          <a:p>
            <a:pPr algn="l" rtl="0">
              <a:buNone/>
            </a:pPr>
            <a:r>
              <a:rPr lang="en-US" i="1" dirty="0" smtClean="0">
                <a:solidFill>
                  <a:srgbClr val="002060"/>
                </a:solidFill>
              </a:rPr>
              <a:t>    “and </a:t>
            </a:r>
            <a:r>
              <a:rPr lang="en-US" i="1" dirty="0">
                <a:solidFill>
                  <a:srgbClr val="002060"/>
                </a:solidFill>
              </a:rPr>
              <a:t>though the mother was found to be intolerable, and the younger sisters noted worth speaking to, a wish of being better acquainted with them was expressed towards the two eldest</a:t>
            </a:r>
            <a:r>
              <a:rPr lang="en-US" i="1" dirty="0" smtClean="0">
                <a:solidFill>
                  <a:srgbClr val="002060"/>
                </a:solidFill>
              </a:rPr>
              <a:t>.”</a:t>
            </a:r>
            <a:endParaRPr lang="en-US" dirty="0">
              <a:solidFill>
                <a:srgbClr val="002060"/>
              </a:solidFill>
            </a:endParaRPr>
          </a:p>
          <a:p>
            <a:pPr algn="l" rtl="0"/>
            <a:endParaRPr lang="en-US" i="1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Themes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GB" b="1" dirty="0"/>
              <a:t>Love and </a:t>
            </a:r>
            <a:r>
              <a:rPr lang="en-GB" b="1" dirty="0" smtClean="0"/>
              <a:t>Marriage </a:t>
            </a:r>
            <a:r>
              <a:rPr lang="en-GB" b="1" dirty="0" err="1" smtClean="0"/>
              <a:t>vs</a:t>
            </a:r>
            <a:r>
              <a:rPr lang="en-GB" b="1" dirty="0" smtClean="0"/>
              <a:t> Property and Marriage:</a:t>
            </a:r>
          </a:p>
          <a:p>
            <a:pPr algn="l" rtl="0"/>
            <a:r>
              <a:rPr lang="en-GB" dirty="0">
                <a:solidFill>
                  <a:srgbClr val="FF0000"/>
                </a:solidFill>
              </a:rPr>
              <a:t>Darcy and </a:t>
            </a:r>
            <a:r>
              <a:rPr lang="en-GB" dirty="0" smtClean="0">
                <a:solidFill>
                  <a:srgbClr val="FF0000"/>
                </a:solidFill>
              </a:rPr>
              <a:t>Elizabeth</a:t>
            </a:r>
            <a:r>
              <a:rPr lang="en-GB" dirty="0" smtClean="0"/>
              <a:t>: most complete, Darcy overcomes his pride and Elizabeth her prejudice.</a:t>
            </a:r>
          </a:p>
          <a:p>
            <a:pPr algn="l" rtl="0"/>
            <a:r>
              <a:rPr lang="en-GB" dirty="0">
                <a:solidFill>
                  <a:srgbClr val="FF0000"/>
                </a:solidFill>
              </a:rPr>
              <a:t>Bingley and </a:t>
            </a:r>
            <a:r>
              <a:rPr lang="en-GB" dirty="0" smtClean="0">
                <a:solidFill>
                  <a:srgbClr val="FF0000"/>
                </a:solidFill>
              </a:rPr>
              <a:t>Jane: </a:t>
            </a:r>
            <a:r>
              <a:rPr lang="en-GB" dirty="0" smtClean="0"/>
              <a:t>based on love.</a:t>
            </a:r>
            <a:endParaRPr lang="en-GB" dirty="0" smtClean="0">
              <a:solidFill>
                <a:srgbClr val="FF0000"/>
              </a:solidFill>
            </a:endParaRPr>
          </a:p>
          <a:p>
            <a:pPr algn="l" rtl="0"/>
            <a:r>
              <a:rPr lang="en-GB" dirty="0">
                <a:solidFill>
                  <a:srgbClr val="FF0000"/>
                </a:solidFill>
              </a:rPr>
              <a:t>Mr and </a:t>
            </a:r>
            <a:r>
              <a:rPr lang="en-GB" dirty="0" smtClean="0">
                <a:solidFill>
                  <a:srgbClr val="FF0000"/>
                </a:solidFill>
              </a:rPr>
              <a:t>Mrs. </a:t>
            </a:r>
            <a:r>
              <a:rPr lang="en-GB" dirty="0" err="1" smtClean="0">
                <a:solidFill>
                  <a:srgbClr val="FF0000"/>
                </a:solidFill>
              </a:rPr>
              <a:t>Bennet</a:t>
            </a:r>
            <a:r>
              <a:rPr lang="en-GB" dirty="0" smtClean="0"/>
              <a:t>: old fashioned based on not understanding </a:t>
            </a:r>
            <a:r>
              <a:rPr lang="en-GB" dirty="0" err="1" smtClean="0"/>
              <a:t>eachother</a:t>
            </a:r>
            <a:r>
              <a:rPr lang="en-GB" dirty="0" smtClean="0"/>
              <a:t>. </a:t>
            </a:r>
          </a:p>
          <a:p>
            <a:pPr algn="l" rtl="0"/>
            <a:r>
              <a:rPr lang="en-US" dirty="0">
                <a:solidFill>
                  <a:srgbClr val="FF0000"/>
                </a:solidFill>
              </a:rPr>
              <a:t>Charlotte Lucas and </a:t>
            </a:r>
            <a:r>
              <a:rPr lang="en-US" dirty="0" err="1">
                <a:solidFill>
                  <a:srgbClr val="FF0000"/>
                </a:solidFill>
              </a:rPr>
              <a:t>Mr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Collins</a:t>
            </a:r>
            <a:r>
              <a:rPr lang="en-US" dirty="0" smtClean="0"/>
              <a:t>: a </a:t>
            </a:r>
            <a:r>
              <a:rPr lang="en-US" dirty="0"/>
              <a:t>practical marriage not based on either love, mutual attraction or shared interests. Charlotte says: "Happiness in marriage is entirely a matter of chance."</a:t>
            </a:r>
            <a:r>
              <a:rPr lang="en-US" dirty="0" smtClean="0"/>
              <a:t> </a:t>
            </a:r>
          </a:p>
          <a:p>
            <a:pPr algn="l" rtl="0"/>
            <a:r>
              <a:rPr lang="en-GB" dirty="0">
                <a:solidFill>
                  <a:srgbClr val="FF0000"/>
                </a:solidFill>
              </a:rPr>
              <a:t>Wickham and </a:t>
            </a:r>
            <a:r>
              <a:rPr lang="en-GB" dirty="0" smtClean="0">
                <a:solidFill>
                  <a:srgbClr val="FF0000"/>
                </a:solidFill>
              </a:rPr>
              <a:t>Lydia</a:t>
            </a:r>
            <a:r>
              <a:rPr lang="en-GB" dirty="0" smtClean="0"/>
              <a:t>: most depressing marriage that will fail.</a:t>
            </a:r>
            <a:endParaRPr lang="en-GB" b="1" dirty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l" rtl="0"/>
            <a:r>
              <a:rPr lang="en-GB" b="1" dirty="0" smtClean="0"/>
              <a:t>Reputation </a:t>
            </a:r>
            <a:r>
              <a:rPr lang="en-GB" b="1" dirty="0" err="1" smtClean="0"/>
              <a:t>vs</a:t>
            </a:r>
            <a:r>
              <a:rPr lang="en-GB" b="1" dirty="0" smtClean="0"/>
              <a:t> Social class:</a:t>
            </a:r>
          </a:p>
          <a:p>
            <a:pPr algn="l" rtl="0"/>
            <a:r>
              <a:rPr lang="en-US" dirty="0"/>
              <a:t>Most of the characters are deeply concerned about their 'reputation' - how others see them and their standing in society. </a:t>
            </a:r>
            <a:endParaRPr lang="en-US" dirty="0" smtClean="0"/>
          </a:p>
          <a:p>
            <a:pPr algn="l" rtl="0"/>
            <a:r>
              <a:rPr lang="en-US" dirty="0" smtClean="0"/>
              <a:t>This </a:t>
            </a:r>
            <a:r>
              <a:rPr lang="en-US" dirty="0"/>
              <a:t>is linked to </a:t>
            </a:r>
            <a:r>
              <a:rPr lang="en-US" dirty="0" smtClean="0"/>
              <a:t>'class‘ ,but </a:t>
            </a:r>
            <a:r>
              <a:rPr lang="en-US" dirty="0"/>
              <a:t>a character's reputation isn't necessarily linked to their social standing (for example, Wickham).</a:t>
            </a:r>
            <a:endParaRPr lang="en-GB" b="1" dirty="0"/>
          </a:p>
          <a:p>
            <a:pPr algn="l" rtl="0"/>
            <a:r>
              <a:rPr lang="en-GB" b="1" dirty="0"/>
              <a:t>appearance versus reality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Setting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l" rtl="0"/>
            <a:endParaRPr lang="en-GB" dirty="0" smtClean="0"/>
          </a:p>
          <a:p>
            <a:pPr algn="l" rtl="0"/>
            <a:endParaRPr lang="en-GB" dirty="0"/>
          </a:p>
          <a:p>
            <a:pPr algn="l" rtl="0"/>
            <a:r>
              <a:rPr lang="en-GB" dirty="0" smtClean="0">
                <a:solidFill>
                  <a:srgbClr val="FF0000"/>
                </a:solidFill>
              </a:rPr>
              <a:t>Time</a:t>
            </a:r>
            <a:r>
              <a:rPr lang="en-GB" dirty="0" smtClean="0"/>
              <a:t>: a period between </a:t>
            </a:r>
            <a:r>
              <a:rPr lang="ar-SA" dirty="0"/>
              <a:t>(1797–1815)</a:t>
            </a:r>
            <a:r>
              <a:rPr lang="ar-SA" dirty="0" smtClean="0"/>
              <a:t> </a:t>
            </a:r>
            <a:endParaRPr lang="en-GB" dirty="0" smtClean="0"/>
          </a:p>
          <a:p>
            <a:pPr algn="l" rtl="0"/>
            <a:r>
              <a:rPr lang="en-GB" dirty="0" smtClean="0">
                <a:solidFill>
                  <a:srgbClr val="FF0000"/>
                </a:solidFill>
              </a:rPr>
              <a:t>Place</a:t>
            </a:r>
            <a:r>
              <a:rPr lang="en-GB" dirty="0" smtClean="0"/>
              <a:t>: </a:t>
            </a:r>
            <a:r>
              <a:rPr lang="en-GB" dirty="0" err="1"/>
              <a:t>Longbourn</a:t>
            </a:r>
            <a:r>
              <a:rPr lang="en-GB" dirty="0"/>
              <a:t>, in rural England</a:t>
            </a:r>
            <a:r>
              <a:rPr lang="en-GB" dirty="0" smtClean="0"/>
              <a:t> </a:t>
            </a:r>
          </a:p>
          <a:p>
            <a:pPr algn="l" rtl="0"/>
            <a:r>
              <a:rPr lang="en-GB" dirty="0" smtClean="0"/>
              <a:t>The country house.</a:t>
            </a:r>
          </a:p>
          <a:p>
            <a:pPr algn="l" rtl="0"/>
            <a:r>
              <a:rPr lang="en-GB" dirty="0" smtClean="0"/>
              <a:t>The relationship between man and house.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l" rtl="0"/>
            <a:endParaRPr lang="en-US" b="1" cap="small" dirty="0" smtClean="0"/>
          </a:p>
          <a:p>
            <a:pPr algn="l" rtl="0"/>
            <a:r>
              <a:rPr lang="en-GB" b="1" cap="small" dirty="0">
                <a:solidFill>
                  <a:srgbClr val="FF0000"/>
                </a:solidFill>
              </a:rPr>
              <a:t>protagonist</a:t>
            </a:r>
            <a:r>
              <a:rPr lang="en-GB" dirty="0"/>
              <a:t> · Elizabeth </a:t>
            </a:r>
            <a:r>
              <a:rPr lang="en-GB" dirty="0" err="1"/>
              <a:t>Bennet</a:t>
            </a:r>
            <a:endParaRPr lang="en-US" b="1" cap="small" dirty="0"/>
          </a:p>
          <a:p>
            <a:pPr algn="l" rtl="0"/>
            <a:r>
              <a:rPr lang="en-US" b="1" cap="small" dirty="0" smtClean="0">
                <a:solidFill>
                  <a:srgbClr val="FF0000"/>
                </a:solidFill>
              </a:rPr>
              <a:t>Antagonist (</a:t>
            </a:r>
            <a:r>
              <a:rPr lang="en-US" dirty="0">
                <a:solidFill>
                  <a:srgbClr val="FF0000"/>
                </a:solidFill>
              </a:rPr>
              <a:t> </a:t>
            </a: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the adversary of the </a:t>
            </a:r>
            <a:r>
              <a:rPr lang="en-US" u="sng" dirty="0">
                <a:solidFill>
                  <a:srgbClr val="002060"/>
                </a:solidFill>
                <a:hlinkClick r:id="rId2" action="ppaction://hlinkfile"/>
              </a:rPr>
              <a:t>hero</a:t>
            </a:r>
            <a:r>
              <a:rPr lang="en-US" dirty="0">
                <a:solidFill>
                  <a:srgbClr val="002060"/>
                </a:solidFill>
              </a:rPr>
              <a:t> or protagonist of a drama or </a:t>
            </a:r>
            <a:r>
              <a:rPr lang="en-US" dirty="0" smtClean="0">
                <a:solidFill>
                  <a:srgbClr val="002060"/>
                </a:solidFill>
              </a:rPr>
              <a:t>other literary</a:t>
            </a:r>
            <a:r>
              <a:rPr lang="en-US" dirty="0">
                <a:solidFill>
                  <a:srgbClr val="002060"/>
                </a:solidFill>
              </a:rPr>
              <a:t> work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/>
              <a:t>), </a:t>
            </a:r>
            <a:r>
              <a:rPr lang="en-GB" dirty="0"/>
              <a:t>opponent, competitor, enemy, rival</a:t>
            </a:r>
            <a:r>
              <a:rPr lang="en-GB" dirty="0" smtClean="0"/>
              <a:t> , “</a:t>
            </a:r>
            <a:r>
              <a:rPr lang="en-US" dirty="0"/>
              <a:t>'A person, or a group of people who oppose the main character, or the main characters</a:t>
            </a:r>
            <a:r>
              <a:rPr lang="en-US" dirty="0" smtClean="0"/>
              <a:t> “: Snobbish </a:t>
            </a:r>
            <a:r>
              <a:rPr lang="en-US" dirty="0"/>
              <a:t>class-consciousness (epitomized by Lady Catherine de </a:t>
            </a:r>
            <a:r>
              <a:rPr lang="en-US" dirty="0" err="1"/>
              <a:t>Bourgh</a:t>
            </a:r>
            <a:r>
              <a:rPr lang="en-US" dirty="0"/>
              <a:t> and Miss Bingley)</a:t>
            </a:r>
            <a:endParaRPr lang="ar-S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801</Words>
  <Application>Microsoft Office PowerPoint</Application>
  <PresentationFormat>On-screen Show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Tools of Characterization in the text</vt:lpstr>
      <vt:lpstr>Slide 2</vt:lpstr>
      <vt:lpstr>Slide 3</vt:lpstr>
      <vt:lpstr>Slide 4</vt:lpstr>
      <vt:lpstr>Slide 5</vt:lpstr>
      <vt:lpstr>Slide 6</vt:lpstr>
      <vt:lpstr>Style</vt:lpstr>
      <vt:lpstr>language</vt:lpstr>
      <vt:lpstr>Slide 9</vt:lpstr>
      <vt:lpstr>Slide 10</vt:lpstr>
      <vt:lpstr>Themes</vt:lpstr>
      <vt:lpstr>Slide 12</vt:lpstr>
      <vt:lpstr>Setting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Laila</dc:creator>
  <cp:lastModifiedBy>Laila</cp:lastModifiedBy>
  <cp:revision>22</cp:revision>
  <dcterms:created xsi:type="dcterms:W3CDTF">2012-10-14T18:55:04Z</dcterms:created>
  <dcterms:modified xsi:type="dcterms:W3CDTF">2012-10-14T23:18:18Z</dcterms:modified>
</cp:coreProperties>
</file>