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44" d="100"/>
          <a:sy n="44" d="100"/>
        </p:scale>
        <p:origin x="-69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5237AF00-5E09-4C56-91AA-67683D8EDC2F}" type="datetimeFigureOut">
              <a:rPr lang="ar-SA" smtClean="0"/>
              <a:t>27/12/1433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9B3F31E-C3FF-4171-B4C7-AEFE0815D647}"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5237AF00-5E09-4C56-91AA-67683D8EDC2F}" type="datetimeFigureOut">
              <a:rPr lang="ar-SA" smtClean="0"/>
              <a:t>27/12/1433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9B3F31E-C3FF-4171-B4C7-AEFE0815D647}"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37AF00-5E09-4C56-91AA-67683D8EDC2F}" type="datetimeFigureOut">
              <a:rPr lang="ar-SA" smtClean="0"/>
              <a:t>27/12/1433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9B3F31E-C3FF-4171-B4C7-AEFE0815D647}"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5237AF00-5E09-4C56-91AA-67683D8EDC2F}" type="datetimeFigureOut">
              <a:rPr lang="ar-SA" smtClean="0"/>
              <a:t>27/12/1433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B9B3F31E-C3FF-4171-B4C7-AEFE0815D647}"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5237AF00-5E09-4C56-91AA-67683D8EDC2F}" type="datetimeFigureOut">
              <a:rPr lang="ar-SA" smtClean="0"/>
              <a:t>27/12/1433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B9B3F31E-C3FF-4171-B4C7-AEFE0815D647}"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5237AF00-5E09-4C56-91AA-67683D8EDC2F}" type="datetimeFigureOut">
              <a:rPr lang="ar-SA" smtClean="0"/>
              <a:t>27/12/1433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B9B3F31E-C3FF-4171-B4C7-AEFE0815D647}"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37AF00-5E09-4C56-91AA-67683D8EDC2F}" type="datetimeFigureOut">
              <a:rPr lang="ar-SA" smtClean="0"/>
              <a:t>27/12/1433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B9B3F31E-C3FF-4171-B4C7-AEFE0815D647}"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37AF00-5E09-4C56-91AA-67683D8EDC2F}" type="datetimeFigureOut">
              <a:rPr lang="ar-SA" smtClean="0"/>
              <a:t>27/12/1433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B9B3F31E-C3FF-4171-B4C7-AEFE0815D647}"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37AF00-5E09-4C56-91AA-67683D8EDC2F}" type="datetimeFigureOut">
              <a:rPr lang="ar-SA" smtClean="0"/>
              <a:t>27/12/1433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B9B3F31E-C3FF-4171-B4C7-AEFE0815D647}"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5237AF00-5E09-4C56-91AA-67683D8EDC2F}" type="datetimeFigureOut">
              <a:rPr lang="ar-SA" smtClean="0"/>
              <a:t>27/12/1433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9B3F31E-C3FF-4171-B4C7-AEFE0815D647}"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5237AF00-5E09-4C56-91AA-67683D8EDC2F}" type="datetimeFigureOut">
              <a:rPr lang="ar-SA" smtClean="0"/>
              <a:t>27/12/1433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9B3F31E-C3FF-4171-B4C7-AEFE0815D647}"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237AF00-5E09-4C56-91AA-67683D8EDC2F}" type="datetimeFigureOut">
              <a:rPr lang="ar-SA" smtClean="0"/>
              <a:t>27/12/1433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9B3F31E-C3FF-4171-B4C7-AEFE0815D647}"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www.humanism.org.uk/humanism/humanist-tradition/freethinkers/charles-darwi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victorianweb.org/authors/arnold/writings/doverbeach.html" TargetMode="External"/><Relationship Id="rId2" Type="http://schemas.openxmlformats.org/officeDocument/2006/relationships/hyperlink" Target="http://www.humanism.org.uk/humanism/humanist-tradition/freethinkers/charles-darwin" TargetMode="External"/><Relationship Id="rId1" Type="http://schemas.openxmlformats.org/officeDocument/2006/relationships/slideLayout" Target="../slideLayouts/slideLayout2.xml"/><Relationship Id="rId4" Type="http://schemas.openxmlformats.org/officeDocument/2006/relationships/hyperlink" Target="http://www.humanism.org.uk/humanism/humanist-tradition/freethinkers/huxley"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http://www.humanism.org.uk/humanism/humanist-tradition/freethinkers/george-eliot"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humanism.org.uk/humanism/humanist-tradition/freethinkers/john-stuart-mill" TargetMode="External"/><Relationship Id="rId2" Type="http://schemas.openxmlformats.org/officeDocument/2006/relationships/hyperlink" Target="http://www.humanism.org.uk/humanism/humanist-tradition/freethinkers/jeremy-bentha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dirty="0">
                <a:solidFill>
                  <a:srgbClr val="FF0000"/>
                </a:solidFill>
              </a:rPr>
              <a:t>Society</a:t>
            </a:r>
            <a:r>
              <a:rPr lang="en-GB" dirty="0"/>
              <a:t/>
            </a:r>
            <a:br>
              <a:rPr lang="en-GB" dirty="0"/>
            </a:br>
            <a:endParaRPr lang="ar-SA" dirty="0"/>
          </a:p>
        </p:txBody>
      </p:sp>
      <p:sp>
        <p:nvSpPr>
          <p:cNvPr id="5" name="Content Placeholder 4"/>
          <p:cNvSpPr>
            <a:spLocks noGrp="1"/>
          </p:cNvSpPr>
          <p:nvPr>
            <p:ph idx="1"/>
          </p:nvPr>
        </p:nvSpPr>
        <p:spPr>
          <a:xfrm>
            <a:off x="457200" y="836712"/>
            <a:ext cx="8229600" cy="5688632"/>
          </a:xfrm>
        </p:spPr>
        <p:txBody>
          <a:bodyPr>
            <a:normAutofit fontScale="77500" lnSpcReduction="20000"/>
          </a:bodyPr>
          <a:lstStyle/>
          <a:p>
            <a:pPr algn="l" rtl="0"/>
            <a:r>
              <a:rPr lang="en-US" dirty="0"/>
              <a:t>Most of Europe </a:t>
            </a:r>
            <a:r>
              <a:rPr lang="en-US" dirty="0" smtClean="0"/>
              <a:t>went </a:t>
            </a:r>
            <a:r>
              <a:rPr lang="en-US" dirty="0"/>
              <a:t>through a period of </a:t>
            </a:r>
            <a:r>
              <a:rPr lang="en-US" dirty="0" smtClean="0"/>
              <a:t>rapid </a:t>
            </a:r>
            <a:r>
              <a:rPr lang="en-US" dirty="0" smtClean="0">
                <a:solidFill>
                  <a:srgbClr val="FF0000"/>
                </a:solidFill>
              </a:rPr>
              <a:t>industrialization and urbanization</a:t>
            </a:r>
            <a:r>
              <a:rPr lang="en-US" dirty="0" smtClean="0"/>
              <a:t>, </a:t>
            </a:r>
            <a:r>
              <a:rPr lang="en-US" dirty="0"/>
              <a:t>and the conditions of the poor in the cities was the cause of much concern. The works of the novelist </a:t>
            </a:r>
            <a:r>
              <a:rPr lang="en-US" dirty="0">
                <a:solidFill>
                  <a:srgbClr val="FF0000"/>
                </a:solidFill>
              </a:rPr>
              <a:t>Charles Dickens </a:t>
            </a:r>
            <a:r>
              <a:rPr lang="en-US" dirty="0"/>
              <a:t>often exposed the wrongs of nineteenth century </a:t>
            </a:r>
            <a:r>
              <a:rPr lang="en-US" dirty="0" smtClean="0"/>
              <a:t>society.</a:t>
            </a:r>
          </a:p>
          <a:p>
            <a:pPr algn="l" rtl="0"/>
            <a:r>
              <a:rPr lang="en-US" dirty="0" smtClean="0"/>
              <a:t> </a:t>
            </a:r>
            <a:r>
              <a:rPr lang="en-US" dirty="0"/>
              <a:t>In response to these hardships, many charities were born in the nineteenth century.</a:t>
            </a:r>
            <a:r>
              <a:rPr lang="en-US" dirty="0" smtClean="0"/>
              <a:t> </a:t>
            </a:r>
          </a:p>
          <a:p>
            <a:pPr algn="l" rtl="0"/>
            <a:r>
              <a:rPr lang="en-US" dirty="0"/>
              <a:t>But it has to be said that, in an era when most people still professed to be Christians, they must also have been the owners of factories, mines and land who employed workers, amongst them women and young children, for long hours at low wages. Most of those who exploited and mistreated their servants, </a:t>
            </a:r>
            <a:r>
              <a:rPr lang="en-US" dirty="0" smtClean="0"/>
              <a:t>must </a:t>
            </a:r>
            <a:r>
              <a:rPr lang="en-US" dirty="0"/>
              <a:t>also have been religious believers. </a:t>
            </a:r>
            <a:endParaRPr lang="en-US" dirty="0" smtClean="0"/>
          </a:p>
          <a:p>
            <a:pPr algn="l" rtl="0"/>
            <a:r>
              <a:rPr lang="en-US" dirty="0">
                <a:solidFill>
                  <a:srgbClr val="FF0000"/>
                </a:solidFill>
              </a:rPr>
              <a:t>"Victorian values" </a:t>
            </a:r>
            <a:r>
              <a:rPr lang="en-US" dirty="0"/>
              <a:t>were often </a:t>
            </a:r>
            <a:r>
              <a:rPr lang="en-US" dirty="0">
                <a:solidFill>
                  <a:srgbClr val="FF0000"/>
                </a:solidFill>
              </a:rPr>
              <a:t>repressive and hypocritical</a:t>
            </a:r>
            <a:r>
              <a:rPr lang="en-US" dirty="0"/>
              <a:t>, and there was much intellectual reaction against them.</a:t>
            </a:r>
            <a:r>
              <a:rPr lang="en-US" dirty="0" smtClean="0"/>
              <a:t>  </a:t>
            </a:r>
            <a:endParaRPr lang="ar-S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pPr rtl="0"/>
            <a:r>
              <a:rPr lang="en-GB" dirty="0">
                <a:solidFill>
                  <a:srgbClr val="FF0000"/>
                </a:solidFill>
              </a:rPr>
              <a:t>Science</a:t>
            </a:r>
            <a:br>
              <a:rPr lang="en-GB" dirty="0">
                <a:solidFill>
                  <a:srgbClr val="FF0000"/>
                </a:solidFill>
              </a:rPr>
            </a:br>
            <a:endParaRPr lang="ar-SA" dirty="0">
              <a:solidFill>
                <a:srgbClr val="FF0000"/>
              </a:solidFill>
            </a:endParaRPr>
          </a:p>
        </p:txBody>
      </p:sp>
      <p:sp>
        <p:nvSpPr>
          <p:cNvPr id="3" name="Content Placeholder 2"/>
          <p:cNvSpPr>
            <a:spLocks noGrp="1"/>
          </p:cNvSpPr>
          <p:nvPr>
            <p:ph idx="1"/>
          </p:nvPr>
        </p:nvSpPr>
        <p:spPr>
          <a:xfrm>
            <a:off x="457200" y="692696"/>
            <a:ext cx="8229600" cy="5433467"/>
          </a:xfrm>
        </p:spPr>
        <p:txBody>
          <a:bodyPr>
            <a:normAutofit fontScale="92500" lnSpcReduction="10000"/>
          </a:bodyPr>
          <a:lstStyle/>
          <a:p>
            <a:pPr algn="l" rtl="0"/>
            <a:r>
              <a:rPr lang="en-US" dirty="0"/>
              <a:t>The most influential publication of the nineteenth century was </a:t>
            </a:r>
            <a:r>
              <a:rPr lang="en-US" dirty="0">
                <a:hlinkClick r:id="rId2"/>
              </a:rPr>
              <a:t>Charles Darwin's</a:t>
            </a:r>
            <a:r>
              <a:rPr lang="en-US" dirty="0"/>
              <a:t> </a:t>
            </a:r>
            <a:r>
              <a:rPr lang="en-US" i="1" dirty="0"/>
              <a:t>Origin of Species</a:t>
            </a:r>
            <a:r>
              <a:rPr lang="en-US" dirty="0"/>
              <a:t>. </a:t>
            </a:r>
            <a:endParaRPr lang="en-US" dirty="0" smtClean="0"/>
          </a:p>
          <a:p>
            <a:pPr algn="l" rtl="0"/>
            <a:r>
              <a:rPr lang="en-US" dirty="0" smtClean="0"/>
              <a:t>Published </a:t>
            </a:r>
            <a:r>
              <a:rPr lang="en-US" dirty="0"/>
              <a:t>in 1859, it described evolution by </a:t>
            </a:r>
            <a:r>
              <a:rPr lang="en-US" dirty="0">
                <a:solidFill>
                  <a:srgbClr val="FF0000"/>
                </a:solidFill>
              </a:rPr>
              <a:t>natural selection </a:t>
            </a:r>
            <a:r>
              <a:rPr lang="en-US" dirty="0"/>
              <a:t>over millions of years and confirmed what many had suspected, that the Genesis creation story was not literally true. </a:t>
            </a:r>
            <a:endParaRPr lang="en-US" dirty="0" smtClean="0"/>
          </a:p>
          <a:p>
            <a:pPr algn="l" rtl="0"/>
            <a:r>
              <a:rPr lang="en-US" dirty="0" smtClean="0"/>
              <a:t>Many </a:t>
            </a:r>
            <a:r>
              <a:rPr lang="en-US" dirty="0"/>
              <a:t>people became agnostics when they learnt how life on earth evolved and </a:t>
            </a:r>
            <a:r>
              <a:rPr lang="en-US" dirty="0" smtClean="0"/>
              <a:t>realized </a:t>
            </a:r>
            <a:r>
              <a:rPr lang="en-US" dirty="0"/>
              <a:t>that there </a:t>
            </a:r>
            <a:r>
              <a:rPr lang="en-US" dirty="0">
                <a:solidFill>
                  <a:srgbClr val="FF0000"/>
                </a:solidFill>
              </a:rPr>
              <a:t>was no need for a god to have created it </a:t>
            </a:r>
            <a:r>
              <a:rPr lang="en-US" dirty="0"/>
              <a:t>and that Earth and all the life forms on it were not created in six days, though others continued to prefer the biblical account. </a:t>
            </a:r>
            <a:r>
              <a:rPr lang="en-US" dirty="0" smtClean="0"/>
              <a:t> </a:t>
            </a:r>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pPr rtl="0"/>
            <a:r>
              <a:rPr lang="en-GB" dirty="0">
                <a:solidFill>
                  <a:srgbClr val="FF0000"/>
                </a:solidFill>
              </a:rPr>
              <a:t>Religion</a:t>
            </a:r>
            <a:r>
              <a:rPr lang="en-GB" dirty="0"/>
              <a:t/>
            </a:r>
            <a:br>
              <a:rPr lang="en-GB" dirty="0"/>
            </a:br>
            <a:endParaRPr lang="ar-SA" dirty="0"/>
          </a:p>
        </p:txBody>
      </p:sp>
      <p:sp>
        <p:nvSpPr>
          <p:cNvPr id="3" name="Content Placeholder 2"/>
          <p:cNvSpPr>
            <a:spLocks noGrp="1"/>
          </p:cNvSpPr>
          <p:nvPr>
            <p:ph idx="1"/>
          </p:nvPr>
        </p:nvSpPr>
        <p:spPr>
          <a:xfrm>
            <a:off x="457200" y="548680"/>
            <a:ext cx="8229600" cy="5577483"/>
          </a:xfrm>
        </p:spPr>
        <p:txBody>
          <a:bodyPr>
            <a:normAutofit fontScale="92500" lnSpcReduction="10000"/>
          </a:bodyPr>
          <a:lstStyle/>
          <a:p>
            <a:pPr algn="l" rtl="0"/>
            <a:r>
              <a:rPr lang="en-US" dirty="0"/>
              <a:t> it was a period of </a:t>
            </a:r>
            <a:r>
              <a:rPr lang="en-US" dirty="0">
                <a:solidFill>
                  <a:srgbClr val="FF0000"/>
                </a:solidFill>
              </a:rPr>
              <a:t>doubt and loss of faith </a:t>
            </a:r>
            <a:r>
              <a:rPr lang="en-US" dirty="0"/>
              <a:t>for many thoughtful people</a:t>
            </a:r>
            <a:r>
              <a:rPr lang="en-US" dirty="0" smtClean="0"/>
              <a:t>.</a:t>
            </a:r>
          </a:p>
          <a:p>
            <a:pPr algn="l" rtl="0"/>
            <a:r>
              <a:rPr lang="en-US" dirty="0" smtClean="0"/>
              <a:t> </a:t>
            </a:r>
            <a:r>
              <a:rPr lang="en-US" dirty="0"/>
              <a:t>Humanist thinking developed rapidly in the nineteenth century because it was closely associated with new scientific thinking and discoveries. </a:t>
            </a:r>
            <a:r>
              <a:rPr lang="en-US" dirty="0">
                <a:hlinkClick r:id="rId2"/>
              </a:rPr>
              <a:t>Darwin's</a:t>
            </a:r>
            <a:r>
              <a:rPr lang="en-US" dirty="0"/>
              <a:t> ideas, and new biblical research and scholarship coming from Germany, provoked a crisis of faith in many Victorian intellectuals, movingly evoked in Matthew Arnold's famous poem </a:t>
            </a:r>
            <a:r>
              <a:rPr lang="en-US" dirty="0">
                <a:hlinkClick r:id="rId3"/>
              </a:rPr>
              <a:t>Dover Beach</a:t>
            </a:r>
            <a:r>
              <a:rPr lang="en-US" dirty="0"/>
              <a:t>. Darwin's defender </a:t>
            </a:r>
            <a:r>
              <a:rPr lang="en-US" dirty="0">
                <a:hlinkClick r:id="rId4"/>
              </a:rPr>
              <a:t>T H Huxley</a:t>
            </a:r>
            <a:r>
              <a:rPr lang="en-US" dirty="0"/>
              <a:t>, coined the word "agnostic" to describe his belief that there were things that we could not possibly know.</a:t>
            </a:r>
            <a:r>
              <a:rPr lang="en-US" dirty="0" smtClean="0"/>
              <a:t> </a:t>
            </a:r>
          </a:p>
          <a:p>
            <a:pPr algn="l" rtl="0"/>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ar-SA" dirty="0"/>
          </a:p>
        </p:txBody>
      </p:sp>
      <p:sp>
        <p:nvSpPr>
          <p:cNvPr id="3" name="Content Placeholder 2"/>
          <p:cNvSpPr>
            <a:spLocks noGrp="1"/>
          </p:cNvSpPr>
          <p:nvPr>
            <p:ph idx="1"/>
          </p:nvPr>
        </p:nvSpPr>
        <p:spPr>
          <a:xfrm>
            <a:off x="457200" y="476672"/>
            <a:ext cx="8229600" cy="5649491"/>
          </a:xfrm>
        </p:spPr>
        <p:txBody>
          <a:bodyPr/>
          <a:lstStyle/>
          <a:p>
            <a:pPr algn="l" rtl="0"/>
            <a:r>
              <a:rPr lang="en-US" dirty="0"/>
              <a:t>The German theologian and philosopher Feuerbach attacked conventional Christianity in a book translated by </a:t>
            </a:r>
            <a:r>
              <a:rPr lang="en-US" dirty="0">
                <a:hlinkClick r:id="rId2"/>
              </a:rPr>
              <a:t>Mary Ann Evans / George Eliot</a:t>
            </a:r>
            <a:r>
              <a:rPr lang="en-US" dirty="0"/>
              <a:t> </a:t>
            </a:r>
            <a:r>
              <a:rPr lang="en-US" dirty="0" err="1"/>
              <a:t>as</a:t>
            </a:r>
            <a:r>
              <a:rPr lang="en-US" i="1" dirty="0" err="1"/>
              <a:t>The</a:t>
            </a:r>
            <a:r>
              <a:rPr lang="en-US" i="1" dirty="0"/>
              <a:t> Essence of Christianity</a:t>
            </a:r>
            <a:r>
              <a:rPr lang="en-US" dirty="0"/>
              <a:t> (1854), and suggested that religion was "the dream of the human mind", projecting onto an illusory god our own ideals and nature. German scholarship also demonstrated that the books of the Bible were fallible human constructions, not divine revelation.</a:t>
            </a:r>
            <a:r>
              <a:rPr lang="en-US" dirty="0" smtClean="0"/>
              <a:t> </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pPr rtl="0"/>
            <a:r>
              <a:rPr lang="en-GB" dirty="0">
                <a:solidFill>
                  <a:srgbClr val="FF0000"/>
                </a:solidFill>
              </a:rPr>
              <a:t>Philosophy</a:t>
            </a:r>
            <a:r>
              <a:rPr lang="en-GB" dirty="0"/>
              <a:t/>
            </a:r>
            <a:br>
              <a:rPr lang="en-GB" dirty="0"/>
            </a:br>
            <a:endParaRPr lang="ar-SA" dirty="0"/>
          </a:p>
        </p:txBody>
      </p:sp>
      <p:sp>
        <p:nvSpPr>
          <p:cNvPr id="3" name="Content Placeholder 2"/>
          <p:cNvSpPr>
            <a:spLocks noGrp="1"/>
          </p:cNvSpPr>
          <p:nvPr>
            <p:ph idx="1"/>
          </p:nvPr>
        </p:nvSpPr>
        <p:spPr>
          <a:xfrm>
            <a:off x="457200" y="908720"/>
            <a:ext cx="8229600" cy="5217443"/>
          </a:xfrm>
        </p:spPr>
        <p:txBody>
          <a:bodyPr>
            <a:normAutofit lnSpcReduction="10000"/>
          </a:bodyPr>
          <a:lstStyle/>
          <a:p>
            <a:pPr algn="l" rtl="0"/>
            <a:r>
              <a:rPr lang="en-US" dirty="0"/>
              <a:t>Moral philosophy became increasingly detached from religion</a:t>
            </a:r>
            <a:r>
              <a:rPr lang="en-US" dirty="0" smtClean="0"/>
              <a:t>.</a:t>
            </a:r>
          </a:p>
          <a:p>
            <a:pPr algn="l" rtl="0"/>
            <a:r>
              <a:rPr lang="en-US" dirty="0"/>
              <a:t> </a:t>
            </a:r>
            <a:r>
              <a:rPr lang="en-US" dirty="0">
                <a:hlinkClick r:id="rId2"/>
              </a:rPr>
              <a:t>Jeremy Bentham</a:t>
            </a:r>
            <a:r>
              <a:rPr lang="en-US" dirty="0"/>
              <a:t> and </a:t>
            </a:r>
            <a:r>
              <a:rPr lang="en-US" dirty="0">
                <a:hlinkClick r:id="rId3"/>
              </a:rPr>
              <a:t>John Stuart </a:t>
            </a:r>
            <a:r>
              <a:rPr lang="en-US" dirty="0" smtClean="0">
                <a:hlinkClick r:id="rId3"/>
              </a:rPr>
              <a:t>Mill</a:t>
            </a:r>
            <a:r>
              <a:rPr lang="en-US" dirty="0" smtClean="0"/>
              <a:t> developed </a:t>
            </a:r>
            <a:r>
              <a:rPr lang="en-US" dirty="0"/>
              <a:t>a "Utilitarian" definition of and basis for goodness. </a:t>
            </a:r>
            <a:endParaRPr lang="en-US" dirty="0" smtClean="0"/>
          </a:p>
          <a:p>
            <a:pPr algn="l" rtl="0"/>
            <a:r>
              <a:rPr lang="en-US" u="sng" dirty="0" smtClean="0">
                <a:solidFill>
                  <a:srgbClr val="0070C0"/>
                </a:solidFill>
              </a:rPr>
              <a:t>Friedrich </a:t>
            </a:r>
            <a:r>
              <a:rPr lang="en-US" u="sng" dirty="0">
                <a:solidFill>
                  <a:srgbClr val="0070C0"/>
                </a:solidFill>
              </a:rPr>
              <a:t>Nietzsche </a:t>
            </a:r>
            <a:r>
              <a:rPr lang="en-US" dirty="0"/>
              <a:t>attacked Judeo-Christian morality. </a:t>
            </a:r>
            <a:endParaRPr lang="en-US" dirty="0" smtClean="0"/>
          </a:p>
          <a:p>
            <a:pPr algn="l" rtl="0"/>
            <a:r>
              <a:rPr lang="en-US" dirty="0" smtClean="0"/>
              <a:t>The </a:t>
            </a:r>
            <a:r>
              <a:rPr lang="en-US" dirty="0"/>
              <a:t>American psychologist </a:t>
            </a:r>
            <a:r>
              <a:rPr lang="en-US" u="sng" dirty="0">
                <a:solidFill>
                  <a:srgbClr val="0070C0"/>
                </a:solidFill>
              </a:rPr>
              <a:t>William James </a:t>
            </a:r>
            <a:r>
              <a:rPr lang="en-US" dirty="0"/>
              <a:t>speculated about the roots and varieties of religious experience.</a:t>
            </a:r>
            <a:r>
              <a:rPr lang="en-US" dirty="0" smtClean="0"/>
              <a:t> </a:t>
            </a:r>
            <a:endParaRPr lang="ar-SA"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164</Words>
  <Application>Microsoft Office PowerPoint</Application>
  <PresentationFormat>On-screen Show (4:3)</PresentationFormat>
  <Paragraphs>18</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Society </vt:lpstr>
      <vt:lpstr>Science </vt:lpstr>
      <vt:lpstr>Religion </vt:lpstr>
      <vt:lpstr>Slide 4</vt:lpstr>
      <vt:lpstr>Philosophy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Society</dc:title>
  <dc:creator>Laila</dc:creator>
  <cp:lastModifiedBy>Laila</cp:lastModifiedBy>
  <cp:revision>3</cp:revision>
  <dcterms:created xsi:type="dcterms:W3CDTF">2012-11-11T17:26:06Z</dcterms:created>
  <dcterms:modified xsi:type="dcterms:W3CDTF">2012-11-11T17:49:11Z</dcterms:modified>
</cp:coreProperties>
</file>