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76" r:id="rId3"/>
    <p:sldId id="275" r:id="rId4"/>
    <p:sldId id="257" r:id="rId5"/>
    <p:sldId id="27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44" d="100"/>
          <a:sy n="44" d="100"/>
        </p:scale>
        <p:origin x="-6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5B65-86CF-4750-B410-2CC599493FA6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4C877-63D7-4D79-A404-54749C235A1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5B65-86CF-4750-B410-2CC599493FA6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4C877-63D7-4D79-A404-54749C235A1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5B65-86CF-4750-B410-2CC599493FA6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4C877-63D7-4D79-A404-54749C235A1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5B65-86CF-4750-B410-2CC599493FA6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4C877-63D7-4D79-A404-54749C235A1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5B65-86CF-4750-B410-2CC599493FA6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4C877-63D7-4D79-A404-54749C235A1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5B65-86CF-4750-B410-2CC599493FA6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4C877-63D7-4D79-A404-54749C235A1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5B65-86CF-4750-B410-2CC599493FA6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4C877-63D7-4D79-A404-54749C235A1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5B65-86CF-4750-B410-2CC599493FA6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4C877-63D7-4D79-A404-54749C235A1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5B65-86CF-4750-B410-2CC599493FA6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4C877-63D7-4D79-A404-54749C235A1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5B65-86CF-4750-B410-2CC599493FA6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4C877-63D7-4D79-A404-54749C235A1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25B65-86CF-4750-B410-2CC599493FA6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4C877-63D7-4D79-A404-54749C235A15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25B65-86CF-4750-B410-2CC599493FA6}" type="datetimeFigureOut">
              <a:rPr lang="ar-SA" smtClean="0"/>
              <a:pPr/>
              <a:t>27/12/1433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4C877-63D7-4D79-A404-54749C235A15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ealism_(arts)" TargetMode="External"/><Relationship Id="rId2" Type="http://schemas.openxmlformats.org/officeDocument/2006/relationships/hyperlink" Target="http://en.wikipedia.org/wiki/Satir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Social_class" TargetMode="External"/><Relationship Id="rId5" Type="http://schemas.openxmlformats.org/officeDocument/2006/relationships/hyperlink" Target="http://en.wikipedia.org/wiki/Hero" TargetMode="External"/><Relationship Id="rId4" Type="http://schemas.openxmlformats.org/officeDocument/2006/relationships/hyperlink" Target="http://en.wikipedia.org/wiki/Adventure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071569"/>
          </a:xfrm>
        </p:spPr>
        <p:txBody>
          <a:bodyPr>
            <a:normAutofit/>
          </a:bodyPr>
          <a:lstStyle/>
          <a:p>
            <a:r>
              <a:rPr lang="en-US" sz="6000" dirty="0" smtClean="0"/>
              <a:t>Victorian Novel</a:t>
            </a:r>
            <a:endParaRPr lang="ar-SA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14488"/>
            <a:ext cx="6400800" cy="857256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Nineteenth Century Novel</a:t>
            </a:r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4" name="Picture 3" descr="victorian nov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7" y="2643182"/>
            <a:ext cx="6215106" cy="3786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Features of the Victorian Novel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Most Victorian novels are directly concerned with the </a:t>
            </a:r>
            <a:r>
              <a:rPr lang="en-US" dirty="0" smtClean="0">
                <a:solidFill>
                  <a:srgbClr val="00B050"/>
                </a:solidFill>
              </a:rPr>
              <a:t>issues and problems of contemporary society.</a:t>
            </a:r>
            <a:r>
              <a:rPr lang="en-US" dirty="0" smtClean="0"/>
              <a:t> They usually create a richly detailed and “</a:t>
            </a:r>
            <a:r>
              <a:rPr lang="en-US" dirty="0" smtClean="0">
                <a:solidFill>
                  <a:srgbClr val="00B050"/>
                </a:solidFill>
              </a:rPr>
              <a:t>realistic” sense of 19</a:t>
            </a:r>
            <a:r>
              <a:rPr lang="en-US" baseline="30000" dirty="0" smtClean="0">
                <a:solidFill>
                  <a:srgbClr val="00B050"/>
                </a:solidFill>
              </a:rPr>
              <a:t>th</a:t>
            </a:r>
            <a:r>
              <a:rPr lang="en-US" dirty="0" smtClean="0">
                <a:solidFill>
                  <a:srgbClr val="00B050"/>
                </a:solidFill>
              </a:rPr>
              <a:t> Century life.</a:t>
            </a:r>
          </a:p>
          <a:p>
            <a:pPr algn="l" rtl="0"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 algn="l" rtl="0"/>
            <a:r>
              <a:rPr lang="en-US" dirty="0" smtClean="0"/>
              <a:t>The novels are </a:t>
            </a:r>
            <a:r>
              <a:rPr lang="en-US" dirty="0" smtClean="0">
                <a:solidFill>
                  <a:srgbClr val="00B050"/>
                </a:solidFill>
              </a:rPr>
              <a:t>very long </a:t>
            </a:r>
            <a:r>
              <a:rPr lang="en-US" dirty="0" smtClean="0"/>
              <a:t>because they were often published in </a:t>
            </a:r>
            <a:r>
              <a:rPr lang="en-US" dirty="0" smtClean="0">
                <a:solidFill>
                  <a:srgbClr val="00B050"/>
                </a:solidFill>
              </a:rPr>
              <a:t>serial form</a:t>
            </a:r>
            <a:r>
              <a:rPr lang="en-US" dirty="0" smtClean="0"/>
              <a:t>.</a:t>
            </a:r>
            <a:endParaRPr lang="ar-SA" dirty="0" smtClean="0"/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Mary Shelley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algn="l" rtl="0"/>
            <a:r>
              <a:rPr lang="en-US" u="sng" dirty="0" smtClean="0"/>
              <a:t>Frankenstein</a:t>
            </a:r>
          </a:p>
          <a:p>
            <a:pPr algn="l" rtl="0"/>
            <a:endParaRPr lang="en-US" u="sng" dirty="0" smtClean="0"/>
          </a:p>
          <a:p>
            <a:pPr algn="l" rtl="0"/>
            <a:endParaRPr lang="en-US" u="sng" dirty="0" smtClean="0"/>
          </a:p>
          <a:p>
            <a:pPr algn="l" rtl="0"/>
            <a:endParaRPr lang="en-US" u="sng" dirty="0" smtClean="0"/>
          </a:p>
          <a:p>
            <a:pPr algn="l" rtl="0"/>
            <a:r>
              <a:rPr lang="en-US" u="sng" dirty="0" smtClean="0"/>
              <a:t>The Last Man</a:t>
            </a:r>
            <a:endParaRPr lang="ar-SA" dirty="0"/>
          </a:p>
        </p:txBody>
      </p:sp>
      <p:pic>
        <p:nvPicPr>
          <p:cNvPr id="4" name="Picture 3" descr="mary shelle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1500174"/>
            <a:ext cx="2643206" cy="2143140"/>
          </a:xfrm>
          <a:prstGeom prst="rect">
            <a:avLst/>
          </a:prstGeom>
        </p:spPr>
      </p:pic>
      <p:pic>
        <p:nvPicPr>
          <p:cNvPr id="5" name="Picture 4" descr="frankenste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4143380"/>
            <a:ext cx="2786082" cy="25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Edgar Allan Poe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57742" cy="4525963"/>
          </a:xfrm>
        </p:spPr>
        <p:txBody>
          <a:bodyPr/>
          <a:lstStyle/>
          <a:p>
            <a:pPr algn="l" rtl="0"/>
            <a:r>
              <a:rPr lang="en-US" dirty="0" smtClean="0"/>
              <a:t>His stories filled everyone with interest and fear.</a:t>
            </a:r>
          </a:p>
          <a:p>
            <a:pPr algn="l" rtl="0"/>
            <a:r>
              <a:rPr lang="en-US" dirty="0" smtClean="0"/>
              <a:t>Was born in the United States but went to school near London.</a:t>
            </a:r>
          </a:p>
          <a:p>
            <a:pPr algn="l" rtl="0"/>
            <a:r>
              <a:rPr lang="en-US" u="sng" dirty="0" smtClean="0">
                <a:solidFill>
                  <a:srgbClr val="00B050"/>
                </a:solidFill>
              </a:rPr>
              <a:t>Tales of Mystery and Imagination</a:t>
            </a:r>
          </a:p>
          <a:p>
            <a:pPr algn="l" rtl="0">
              <a:buNone/>
            </a:pPr>
            <a:endParaRPr lang="ar-SA" dirty="0"/>
          </a:p>
        </p:txBody>
      </p:sp>
      <p:pic>
        <p:nvPicPr>
          <p:cNvPr id="4" name="Picture 3" descr="po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6446" y="1714488"/>
            <a:ext cx="3071834" cy="4429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Sir Walter Scott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86304" cy="4525963"/>
          </a:xfrm>
        </p:spPr>
        <p:txBody>
          <a:bodyPr/>
          <a:lstStyle/>
          <a:p>
            <a:pPr algn="l" rtl="0"/>
            <a:r>
              <a:rPr lang="en-US" dirty="0" smtClean="0"/>
              <a:t>He wrote good poems.</a:t>
            </a:r>
          </a:p>
          <a:p>
            <a:pPr algn="l" rtl="0"/>
            <a:r>
              <a:rPr lang="en-US" u="sng" dirty="0" smtClean="0">
                <a:solidFill>
                  <a:srgbClr val="00B050"/>
                </a:solidFill>
              </a:rPr>
              <a:t>Waverley</a:t>
            </a:r>
            <a:r>
              <a:rPr lang="en-US" u="sng" dirty="0" smtClean="0"/>
              <a:t> </a:t>
            </a:r>
            <a:r>
              <a:rPr lang="en-US" dirty="0" smtClean="0"/>
              <a:t>is one of his best novels (mostly historical)</a:t>
            </a:r>
            <a:r>
              <a:rPr lang="en-US" i="1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 </a:t>
            </a:r>
            <a:endParaRPr lang="ar-SA" dirty="0" smtClean="0"/>
          </a:p>
          <a:p>
            <a:pPr algn="l" rtl="0"/>
            <a:r>
              <a:rPr lang="en-US" dirty="0" smtClean="0"/>
              <a:t>Power of description/ but difficult to read</a:t>
            </a:r>
            <a:endParaRPr lang="ar-SA" dirty="0" smtClean="0"/>
          </a:p>
          <a:p>
            <a:pPr algn="l" rtl="0">
              <a:buNone/>
            </a:pPr>
            <a:endParaRPr lang="ar-SA" dirty="0"/>
          </a:p>
        </p:txBody>
      </p:sp>
      <p:pic>
        <p:nvPicPr>
          <p:cNvPr id="4" name="Picture 3" descr="sir walter scot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1571612"/>
            <a:ext cx="3000396" cy="4500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Charles Dickens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29114" cy="4525963"/>
          </a:xfrm>
        </p:spPr>
        <p:txBody>
          <a:bodyPr>
            <a:normAutofit fontScale="70000" lnSpcReduction="20000"/>
          </a:bodyPr>
          <a:lstStyle/>
          <a:p>
            <a:pPr algn="l" rtl="0"/>
            <a:r>
              <a:rPr lang="en-US" dirty="0" smtClean="0"/>
              <a:t>The secret of his </a:t>
            </a:r>
            <a:r>
              <a:rPr lang="en-US" dirty="0" smtClean="0">
                <a:solidFill>
                  <a:srgbClr val="00B050"/>
                </a:solidFill>
              </a:rPr>
              <a:t>popularity</a:t>
            </a:r>
            <a:r>
              <a:rPr lang="en-US" dirty="0" smtClean="0"/>
              <a:t> lies in an immense </a:t>
            </a:r>
            <a:r>
              <a:rPr lang="en-US" dirty="0" smtClean="0">
                <a:solidFill>
                  <a:srgbClr val="00B050"/>
                </a:solidFill>
              </a:rPr>
              <a:t>vitality</a:t>
            </a:r>
            <a:r>
              <a:rPr lang="en-US" dirty="0" smtClean="0"/>
              <a:t> which swirls round his creations and creates a </a:t>
            </a:r>
            <a:r>
              <a:rPr lang="en-US" dirty="0" smtClean="0">
                <a:solidFill>
                  <a:srgbClr val="00B050"/>
                </a:solidFill>
              </a:rPr>
              <a:t>special Dickensian world </a:t>
            </a:r>
            <a:r>
              <a:rPr lang="en-US" dirty="0" smtClean="0"/>
              <a:t>which has its own logic and laws and its own special atmosphere.</a:t>
            </a:r>
          </a:p>
          <a:p>
            <a:pPr algn="l" rtl="0"/>
            <a:r>
              <a:rPr lang="en-US" dirty="0" smtClean="0"/>
              <a:t>He is a master of the </a:t>
            </a:r>
            <a:r>
              <a:rPr lang="en-US" dirty="0" smtClean="0">
                <a:solidFill>
                  <a:srgbClr val="00B050"/>
                </a:solidFill>
              </a:rPr>
              <a:t>grotesque </a:t>
            </a:r>
            <a:r>
              <a:rPr lang="en-US" dirty="0" smtClean="0"/>
              <a:t>and his characters are really “</a:t>
            </a:r>
            <a:r>
              <a:rPr lang="en-US" dirty="0" err="1" smtClean="0">
                <a:solidFill>
                  <a:srgbClr val="00B050"/>
                </a:solidFill>
              </a:rPr>
              <a:t>humours</a:t>
            </a:r>
            <a:r>
              <a:rPr lang="en-US" dirty="0" smtClean="0">
                <a:solidFill>
                  <a:srgbClr val="00B050"/>
                </a:solidFill>
              </a:rPr>
              <a:t>”</a:t>
            </a:r>
          </a:p>
          <a:p>
            <a:pPr algn="l" rtl="0"/>
            <a:r>
              <a:rPr lang="en-US" dirty="0" smtClean="0"/>
              <a:t>He is concerned with the problems of </a:t>
            </a:r>
            <a:r>
              <a:rPr lang="en-US" dirty="0" smtClean="0">
                <a:solidFill>
                  <a:srgbClr val="00B050"/>
                </a:solidFill>
              </a:rPr>
              <a:t>crime and poverty</a:t>
            </a:r>
            <a:r>
              <a:rPr lang="en-US" dirty="0" smtClean="0"/>
              <a:t>, but he </a:t>
            </a:r>
            <a:r>
              <a:rPr lang="en-US" dirty="0" smtClean="0">
                <a:solidFill>
                  <a:srgbClr val="00B050"/>
                </a:solidFill>
              </a:rPr>
              <a:t>does not </a:t>
            </a:r>
            <a:r>
              <a:rPr lang="en-US" dirty="0" smtClean="0"/>
              <a:t>seem to believe that matters can be improved by legislation or reform movements.</a:t>
            </a:r>
            <a:endParaRPr lang="ar-SA" dirty="0"/>
          </a:p>
        </p:txBody>
      </p:sp>
      <p:pic>
        <p:nvPicPr>
          <p:cNvPr id="4" name="Picture 3" descr="charles dicke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6" y="1428736"/>
            <a:ext cx="3143272" cy="4500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His novels fall into groups</a:t>
            </a:r>
            <a:r>
              <a:rPr lang="en-US" dirty="0" smtClean="0"/>
              <a:t>: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073427"/>
          </a:xfrm>
        </p:spPr>
        <p:txBody>
          <a:bodyPr>
            <a:normAutofit fontScale="92500" lnSpcReduction="20000"/>
          </a:bodyPr>
          <a:lstStyle/>
          <a:p>
            <a:pPr marL="514350" indent="-514350" algn="l" rtl="0">
              <a:buFont typeface="+mj-lt"/>
              <a:buAutoNum type="alphaUcPeriod"/>
            </a:pPr>
            <a:r>
              <a:rPr lang="en-US" dirty="0" smtClean="0">
                <a:solidFill>
                  <a:srgbClr val="FF0000"/>
                </a:solidFill>
              </a:rPr>
              <a:t>Picaresque</a:t>
            </a:r>
            <a:r>
              <a:rPr lang="en-US" dirty="0" smtClean="0"/>
              <a:t> novels: </a:t>
            </a:r>
            <a:r>
              <a:rPr lang="en-US" u="sng" dirty="0" smtClean="0"/>
              <a:t>Pickwick Papers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dirty="0" smtClean="0">
                <a:solidFill>
                  <a:srgbClr val="FF0000"/>
                </a:solidFill>
              </a:rPr>
              <a:t>Historical</a:t>
            </a:r>
            <a:r>
              <a:rPr lang="en-US" dirty="0" smtClean="0"/>
              <a:t> novels: </a:t>
            </a:r>
            <a:r>
              <a:rPr lang="en-US" u="sng" dirty="0" smtClean="0"/>
              <a:t>Barnaby </a:t>
            </a:r>
            <a:r>
              <a:rPr lang="en-US" u="sng" dirty="0" err="1" smtClean="0"/>
              <a:t>Rudge</a:t>
            </a:r>
            <a:r>
              <a:rPr lang="en-US" u="sng" dirty="0" smtClean="0"/>
              <a:t>, A Tale of Two Cities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dirty="0" smtClean="0">
                <a:solidFill>
                  <a:srgbClr val="FF0000"/>
                </a:solidFill>
              </a:rPr>
              <a:t>Social </a:t>
            </a:r>
            <a:r>
              <a:rPr lang="en-US" dirty="0" smtClean="0"/>
              <a:t>novels: </a:t>
            </a:r>
            <a:r>
              <a:rPr lang="en-US" u="sng" dirty="0" smtClean="0"/>
              <a:t>Oliver Twist, Hard Times, Christmas Carol, </a:t>
            </a:r>
            <a:r>
              <a:rPr lang="en-US" u="sng" dirty="0" err="1" smtClean="0"/>
              <a:t>Nicholes</a:t>
            </a:r>
            <a:r>
              <a:rPr lang="en-US" u="sng" dirty="0" smtClean="0"/>
              <a:t> </a:t>
            </a:r>
            <a:r>
              <a:rPr lang="en-US" u="sng" dirty="0" err="1" smtClean="0"/>
              <a:t>Nickleby</a:t>
            </a:r>
            <a:r>
              <a:rPr lang="en-US" u="sng" dirty="0" smtClean="0"/>
              <a:t>, Great Expectations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dirty="0" smtClean="0">
                <a:solidFill>
                  <a:srgbClr val="FF0000"/>
                </a:solidFill>
              </a:rPr>
              <a:t>Autobiographical</a:t>
            </a:r>
            <a:r>
              <a:rPr lang="en-US" dirty="0" smtClean="0"/>
              <a:t> novels: </a:t>
            </a:r>
            <a:r>
              <a:rPr lang="en-US" u="sng" dirty="0" smtClean="0"/>
              <a:t>David Copperfield</a:t>
            </a:r>
            <a:r>
              <a:rPr lang="en-US" u="sng" dirty="0" smtClean="0"/>
              <a:t>.</a:t>
            </a:r>
          </a:p>
          <a:p>
            <a:pPr marL="514350" indent="-514350" algn="l" rtl="0">
              <a:buNone/>
            </a:pPr>
            <a:r>
              <a:rPr lang="en-US" b="1" u="sng" dirty="0" smtClean="0">
                <a:solidFill>
                  <a:srgbClr val="00B050"/>
                </a:solidFill>
              </a:rPr>
              <a:t>Picaresque</a:t>
            </a:r>
            <a:r>
              <a:rPr lang="en-US" dirty="0" smtClean="0"/>
              <a:t> is a type of novel that is </a:t>
            </a:r>
            <a:r>
              <a:rPr lang="en-US" dirty="0" smtClean="0"/>
              <a:t>usually </a:t>
            </a:r>
            <a:r>
              <a:rPr lang="en-US" dirty="0" smtClean="0">
                <a:hlinkClick r:id="rId2" action="ppaction://hlinkfile" tooltip="Satire"/>
              </a:rPr>
              <a:t>satirical</a:t>
            </a:r>
            <a:r>
              <a:rPr lang="en-US" dirty="0" smtClean="0"/>
              <a:t> and depicts, in </a:t>
            </a:r>
            <a:r>
              <a:rPr lang="en-US" dirty="0" smtClean="0">
                <a:hlinkClick r:id="rId3" action="ppaction://hlinkfile" tooltip="Realism (arts)"/>
              </a:rPr>
              <a:t>realistic</a:t>
            </a:r>
            <a:r>
              <a:rPr lang="en-US" dirty="0" smtClean="0"/>
              <a:t> and often humorous detail, the </a:t>
            </a:r>
            <a:r>
              <a:rPr lang="en-US" dirty="0" smtClean="0">
                <a:hlinkClick r:id="rId4" action="ppaction://hlinkfile" tooltip="Adventure"/>
              </a:rPr>
              <a:t>adventures</a:t>
            </a:r>
            <a:r>
              <a:rPr lang="en-US" dirty="0" smtClean="0"/>
              <a:t> of a roguish </a:t>
            </a:r>
            <a:r>
              <a:rPr lang="en-US" dirty="0" smtClean="0">
                <a:hlinkClick r:id="rId5" action="ppaction://hlinkfile" tooltip="Hero"/>
              </a:rPr>
              <a:t>hero</a:t>
            </a:r>
            <a:r>
              <a:rPr lang="en-US" dirty="0" smtClean="0"/>
              <a:t> of low </a:t>
            </a:r>
            <a:r>
              <a:rPr lang="en-US" dirty="0" smtClean="0">
                <a:hlinkClick r:id="rId6" action="ppaction://hlinkfile" tooltip="Social class"/>
              </a:rPr>
              <a:t>social class</a:t>
            </a:r>
            <a:r>
              <a:rPr lang="en-US" dirty="0" smtClean="0"/>
              <a:t> who lives by his wits in a corrupt society. </a:t>
            </a:r>
            <a:endParaRPr lang="en-US" u="sng" dirty="0" smtClean="0"/>
          </a:p>
          <a:p>
            <a:pPr marL="514350" indent="-514350" algn="l" rtl="0">
              <a:buNone/>
            </a:pPr>
            <a:endParaRPr lang="en-US" u="sng" dirty="0" smtClean="0"/>
          </a:p>
          <a:p>
            <a:pPr marL="514350" indent="-514350" algn="l" rtl="0">
              <a:buNone/>
            </a:pP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William </a:t>
            </a:r>
            <a:r>
              <a:rPr lang="en-US" dirty="0" err="1" smtClean="0"/>
              <a:t>Thakeray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29114" cy="4525963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 smtClean="0"/>
              <a:t>He wrote of the upper classes and was anti-romantic.</a:t>
            </a:r>
          </a:p>
          <a:p>
            <a:pPr algn="l" rtl="0"/>
            <a:r>
              <a:rPr lang="en-US" sz="2400" u="sng" dirty="0" smtClean="0">
                <a:solidFill>
                  <a:srgbClr val="00B050"/>
                </a:solidFill>
              </a:rPr>
              <a:t>Vanity Fair </a:t>
            </a:r>
            <a:r>
              <a:rPr lang="en-US" sz="2400" dirty="0" smtClean="0"/>
              <a:t>tells of the careers of two girls with sharply contrasted characters: </a:t>
            </a:r>
            <a:r>
              <a:rPr lang="en-US" sz="2400" dirty="0" smtClean="0">
                <a:solidFill>
                  <a:srgbClr val="00B050"/>
                </a:solidFill>
              </a:rPr>
              <a:t>Becky Sharp </a:t>
            </a:r>
            <a:r>
              <a:rPr lang="en-US" sz="2400" dirty="0" smtClean="0"/>
              <a:t>and </a:t>
            </a:r>
            <a:r>
              <a:rPr lang="en-US" sz="2400" dirty="0" smtClean="0">
                <a:solidFill>
                  <a:srgbClr val="00B050"/>
                </a:solidFill>
              </a:rPr>
              <a:t>Amelia </a:t>
            </a:r>
            <a:r>
              <a:rPr lang="en-US" sz="2400" dirty="0" err="1" smtClean="0">
                <a:solidFill>
                  <a:srgbClr val="00B050"/>
                </a:solidFill>
              </a:rPr>
              <a:t>Sedley</a:t>
            </a:r>
            <a:r>
              <a:rPr lang="en-US" sz="2400" dirty="0" smtClean="0"/>
              <a:t>.</a:t>
            </a:r>
          </a:p>
          <a:p>
            <a:pPr algn="l" rtl="0"/>
            <a:r>
              <a:rPr lang="en-US" sz="2400" u="sng" dirty="0" smtClean="0">
                <a:solidFill>
                  <a:srgbClr val="00B050"/>
                </a:solidFill>
              </a:rPr>
              <a:t>The </a:t>
            </a:r>
            <a:r>
              <a:rPr lang="en-US" sz="2400" u="sng" dirty="0" err="1" smtClean="0">
                <a:solidFill>
                  <a:srgbClr val="00B050"/>
                </a:solidFill>
              </a:rPr>
              <a:t>Newcomes</a:t>
            </a:r>
            <a:endParaRPr lang="en-US" sz="2400" u="sng" dirty="0" smtClean="0">
              <a:solidFill>
                <a:srgbClr val="00B050"/>
              </a:solidFill>
            </a:endParaRPr>
          </a:p>
          <a:p>
            <a:pPr algn="l" rtl="0"/>
            <a:r>
              <a:rPr lang="en-US" sz="2400" u="sng" dirty="0" smtClean="0">
                <a:solidFill>
                  <a:srgbClr val="00B050"/>
                </a:solidFill>
              </a:rPr>
              <a:t>The Virginians</a:t>
            </a:r>
            <a:r>
              <a:rPr lang="en-US" sz="2400" dirty="0" smtClean="0"/>
              <a:t> (historical novel)</a:t>
            </a:r>
            <a:endParaRPr lang="ar-SA" sz="2400" u="sng" dirty="0">
              <a:solidFill>
                <a:srgbClr val="00B050"/>
              </a:solidFill>
            </a:endParaRPr>
          </a:p>
        </p:txBody>
      </p:sp>
      <p:pic>
        <p:nvPicPr>
          <p:cNvPr id="4" name="Picture 3" descr="william thaker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6380" y="1428736"/>
            <a:ext cx="3571900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The </a:t>
            </a:r>
            <a:r>
              <a:rPr lang="en-US" dirty="0" err="1" smtClean="0">
                <a:solidFill>
                  <a:srgbClr val="00B050"/>
                </a:solidFill>
              </a:rPr>
              <a:t>Brontes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Charlotte Bronte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971924" cy="2114552"/>
          </a:xfrm>
        </p:spPr>
        <p:txBody>
          <a:bodyPr>
            <a:normAutofit/>
          </a:bodyPr>
          <a:lstStyle/>
          <a:p>
            <a:pPr algn="l" rtl="0"/>
            <a:r>
              <a:rPr lang="en-US" sz="2400" u="sng" dirty="0" smtClean="0">
                <a:solidFill>
                  <a:srgbClr val="00B050"/>
                </a:solidFill>
              </a:rPr>
              <a:t>The Professor</a:t>
            </a:r>
          </a:p>
          <a:p>
            <a:pPr algn="l" rtl="0"/>
            <a:r>
              <a:rPr lang="en-US" sz="2400" u="sng" dirty="0" err="1" smtClean="0">
                <a:solidFill>
                  <a:srgbClr val="00B050"/>
                </a:solidFill>
              </a:rPr>
              <a:t>Villette</a:t>
            </a:r>
            <a:endParaRPr lang="en-US" sz="2400" u="sng" dirty="0" smtClean="0">
              <a:solidFill>
                <a:srgbClr val="00B050"/>
              </a:solidFill>
            </a:endParaRPr>
          </a:p>
          <a:p>
            <a:pPr algn="l" rtl="0"/>
            <a:r>
              <a:rPr lang="en-US" sz="2400" u="sng" dirty="0" smtClean="0">
                <a:solidFill>
                  <a:srgbClr val="00B050"/>
                </a:solidFill>
              </a:rPr>
              <a:t>Jane Eyre</a:t>
            </a:r>
            <a:r>
              <a:rPr lang="en-US" sz="2400" dirty="0" smtClean="0"/>
              <a:t>: a genuine love story of great realism, full of sharp observation.</a:t>
            </a:r>
            <a:endParaRPr lang="ar-SA" sz="2400" dirty="0"/>
          </a:p>
        </p:txBody>
      </p:sp>
      <p:pic>
        <p:nvPicPr>
          <p:cNvPr id="4" name="Picture 3" descr="charlotte bron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1714488"/>
            <a:ext cx="3571900" cy="4429156"/>
          </a:xfrm>
          <a:prstGeom prst="rect">
            <a:avLst/>
          </a:prstGeom>
        </p:spPr>
      </p:pic>
      <p:pic>
        <p:nvPicPr>
          <p:cNvPr id="5" name="Picture 4" descr="jane ey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3643314"/>
            <a:ext cx="3429024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Emily Bronte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57676" cy="4525963"/>
          </a:xfrm>
        </p:spPr>
        <p:txBody>
          <a:bodyPr>
            <a:normAutofit fontScale="92500"/>
          </a:bodyPr>
          <a:lstStyle/>
          <a:p>
            <a:pPr algn="l" rtl="0"/>
            <a:r>
              <a:rPr lang="en-US" u="sng" dirty="0" smtClean="0">
                <a:solidFill>
                  <a:srgbClr val="00B050"/>
                </a:solidFill>
              </a:rPr>
              <a:t>Wuthering Heights</a:t>
            </a:r>
            <a:r>
              <a:rPr lang="en-US" dirty="0" smtClean="0"/>
              <a:t>: a masterpiece/ is the very heart and soul of the romantic spirit, with its story of wild passion set against the Yorkshire moors.</a:t>
            </a:r>
          </a:p>
          <a:p>
            <a:pPr algn="l" rtl="0"/>
            <a:r>
              <a:rPr lang="en-US" dirty="0" smtClean="0"/>
              <a:t>Was compared to Shakespeare’s </a:t>
            </a:r>
            <a:r>
              <a:rPr lang="en-US" u="sng" dirty="0" smtClean="0"/>
              <a:t>King Lear</a:t>
            </a:r>
            <a:r>
              <a:rPr lang="en-US" dirty="0" smtClean="0"/>
              <a:t>.</a:t>
            </a:r>
            <a:endParaRPr lang="ar-SA" dirty="0"/>
          </a:p>
        </p:txBody>
      </p:sp>
      <p:pic>
        <p:nvPicPr>
          <p:cNvPr id="4" name="Picture 3" descr="emily bron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1500174"/>
            <a:ext cx="3429024" cy="4714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George Eliot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Mary Ann Evans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57676" cy="4525963"/>
          </a:xfrm>
        </p:spPr>
        <p:txBody>
          <a:bodyPr>
            <a:normAutofit fontScale="77500" lnSpcReduction="20000"/>
          </a:bodyPr>
          <a:lstStyle/>
          <a:p>
            <a:pPr algn="l" rtl="0"/>
            <a:r>
              <a:rPr lang="en-US" dirty="0" smtClean="0"/>
              <a:t>The great Victorian novelist of the </a:t>
            </a:r>
            <a:r>
              <a:rPr lang="en-US" dirty="0" smtClean="0">
                <a:solidFill>
                  <a:srgbClr val="00B050"/>
                </a:solidFill>
              </a:rPr>
              <a:t>inner moral life</a:t>
            </a:r>
            <a:r>
              <a:rPr lang="en-US" dirty="0" smtClean="0"/>
              <a:t>. </a:t>
            </a:r>
          </a:p>
          <a:p>
            <a:pPr algn="l" rtl="0"/>
            <a:r>
              <a:rPr lang="en-US" dirty="0" smtClean="0"/>
              <a:t>The political and social worlds of her novels are as vast and detailed as any thing in Dickens or Thackeray, yet their primary concern is always with the </a:t>
            </a:r>
            <a:r>
              <a:rPr lang="en-US" dirty="0" smtClean="0">
                <a:solidFill>
                  <a:srgbClr val="00B050"/>
                </a:solidFill>
              </a:rPr>
              <a:t>free will and moral intelligence of her characters </a:t>
            </a:r>
            <a:r>
              <a:rPr lang="en-US" dirty="0" smtClean="0"/>
              <a:t>as they try to establish their true identity and role in life.</a:t>
            </a:r>
            <a:endParaRPr lang="ar-SA" dirty="0"/>
          </a:p>
        </p:txBody>
      </p:sp>
      <p:pic>
        <p:nvPicPr>
          <p:cNvPr id="4" name="Picture 3" descr="goerge elio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1428736"/>
            <a:ext cx="3500462" cy="4572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00037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Eliot’s novels are not only among the greatest of the age; they are among the greatest novels ever written in English</a:t>
            </a:r>
            <a:endParaRPr lang="ar-S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14686"/>
            <a:ext cx="8229600" cy="2911477"/>
          </a:xfrm>
        </p:spPr>
        <p:txBody>
          <a:bodyPr/>
          <a:lstStyle/>
          <a:p>
            <a:pPr algn="l" rtl="0"/>
            <a:r>
              <a:rPr lang="en-US" u="sng" dirty="0" smtClean="0">
                <a:solidFill>
                  <a:srgbClr val="00B050"/>
                </a:solidFill>
              </a:rPr>
              <a:t>Adam Bede</a:t>
            </a:r>
          </a:p>
          <a:p>
            <a:pPr algn="l" rtl="0"/>
            <a:r>
              <a:rPr lang="en-US" u="sng" dirty="0" smtClean="0">
                <a:solidFill>
                  <a:srgbClr val="00B050"/>
                </a:solidFill>
              </a:rPr>
              <a:t>The Mill on the Floss</a:t>
            </a:r>
          </a:p>
          <a:p>
            <a:pPr algn="l" rtl="0"/>
            <a:r>
              <a:rPr lang="en-US" u="sng" dirty="0" smtClean="0">
                <a:solidFill>
                  <a:srgbClr val="00B050"/>
                </a:solidFill>
              </a:rPr>
              <a:t>Middlemarch</a:t>
            </a:r>
          </a:p>
          <a:p>
            <a:pPr algn="l" rtl="0"/>
            <a:r>
              <a:rPr lang="en-GB" i="1" u="sng" dirty="0" smtClean="0">
                <a:solidFill>
                  <a:srgbClr val="00B050"/>
                </a:solidFill>
              </a:rPr>
              <a:t>Daniel </a:t>
            </a:r>
            <a:r>
              <a:rPr lang="en-GB" i="1" u="sng" dirty="0" err="1" smtClean="0">
                <a:solidFill>
                  <a:srgbClr val="00B050"/>
                </a:solidFill>
              </a:rPr>
              <a:t>Deronda</a:t>
            </a:r>
            <a:r>
              <a:rPr lang="en-GB" u="sng" dirty="0" smtClean="0">
                <a:solidFill>
                  <a:srgbClr val="00B050"/>
                </a:solidFill>
              </a:rPr>
              <a:t> </a:t>
            </a:r>
            <a:endParaRPr lang="en-US" u="sng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William Collins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86370" cy="4525963"/>
          </a:xfrm>
        </p:spPr>
        <p:txBody>
          <a:bodyPr/>
          <a:lstStyle/>
          <a:p>
            <a:pPr algn="l" rtl="0"/>
            <a:r>
              <a:rPr lang="en-US" dirty="0" smtClean="0"/>
              <a:t>The first English novelist to write detective stories.</a:t>
            </a:r>
          </a:p>
          <a:p>
            <a:pPr algn="l" rtl="0"/>
            <a:r>
              <a:rPr lang="en-US" u="sng" dirty="0" smtClean="0">
                <a:solidFill>
                  <a:srgbClr val="00B050"/>
                </a:solidFill>
              </a:rPr>
              <a:t>The Woman in White</a:t>
            </a:r>
          </a:p>
          <a:p>
            <a:pPr algn="l" rtl="0"/>
            <a:r>
              <a:rPr lang="en-US" u="sng" dirty="0" smtClean="0">
                <a:solidFill>
                  <a:srgbClr val="00B050"/>
                </a:solidFill>
              </a:rPr>
              <a:t>The Moonstone</a:t>
            </a:r>
            <a:endParaRPr lang="ar-SA" u="sng" dirty="0">
              <a:solidFill>
                <a:srgbClr val="00B050"/>
              </a:solidFill>
            </a:endParaRPr>
          </a:p>
        </p:txBody>
      </p:sp>
      <p:pic>
        <p:nvPicPr>
          <p:cNvPr id="4" name="Picture 3" descr="william colli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1571612"/>
            <a:ext cx="2643206" cy="4714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Joseph Conrad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43494" cy="5257800"/>
          </a:xfrm>
        </p:spPr>
        <p:txBody>
          <a:bodyPr/>
          <a:lstStyle/>
          <a:p>
            <a:pPr algn="l" rtl="0"/>
            <a:r>
              <a:rPr lang="en-US" dirty="0" smtClean="0"/>
              <a:t>He wasn’t English, he was born in Poland.</a:t>
            </a:r>
          </a:p>
          <a:p>
            <a:pPr algn="l" rtl="0"/>
            <a:r>
              <a:rPr lang="en-US" dirty="0" smtClean="0"/>
              <a:t>One of guiding beliefs was that a man must always be faithful.</a:t>
            </a:r>
          </a:p>
          <a:p>
            <a:pPr algn="l" rtl="0"/>
            <a:r>
              <a:rPr lang="en-US" u="sng" dirty="0" smtClean="0">
                <a:solidFill>
                  <a:srgbClr val="00B050"/>
                </a:solidFill>
              </a:rPr>
              <a:t>Lord Jim</a:t>
            </a:r>
          </a:p>
          <a:p>
            <a:pPr algn="l" rtl="0"/>
            <a:r>
              <a:rPr lang="en-US" u="sng" dirty="0" smtClean="0">
                <a:solidFill>
                  <a:srgbClr val="00B050"/>
                </a:solidFill>
              </a:rPr>
              <a:t>Youth</a:t>
            </a:r>
          </a:p>
          <a:p>
            <a:pPr algn="l" rtl="0"/>
            <a:r>
              <a:rPr lang="en-US" u="sng" dirty="0" smtClean="0">
                <a:solidFill>
                  <a:srgbClr val="00B050"/>
                </a:solidFill>
              </a:rPr>
              <a:t>Heart of Darkness</a:t>
            </a:r>
          </a:p>
          <a:p>
            <a:pPr algn="l" rtl="0"/>
            <a:r>
              <a:rPr lang="en-US" u="sng" dirty="0" smtClean="0">
                <a:solidFill>
                  <a:srgbClr val="00B050"/>
                </a:solidFill>
              </a:rPr>
              <a:t>Typhoon</a:t>
            </a:r>
          </a:p>
          <a:p>
            <a:pPr algn="l" rtl="0"/>
            <a:endParaRPr lang="ar-SA" u="sng" dirty="0">
              <a:solidFill>
                <a:srgbClr val="00B050"/>
              </a:solidFill>
            </a:endParaRPr>
          </a:p>
        </p:txBody>
      </p:sp>
      <p:pic>
        <p:nvPicPr>
          <p:cNvPr id="4" name="Picture 3" descr="joseph conr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6446" y="1357298"/>
            <a:ext cx="3071834" cy="4786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Thomas Hardy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72056" cy="4525963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 smtClean="0"/>
              <a:t>Nature plays an important part in his novels.</a:t>
            </a:r>
          </a:p>
          <a:p>
            <a:pPr algn="l" rtl="0"/>
            <a:r>
              <a:rPr lang="en-US" sz="2400" dirty="0" smtClean="0"/>
              <a:t>Most of his novels are pictures of human beings struggling against fate or chance/ extremely sad.</a:t>
            </a:r>
          </a:p>
          <a:p>
            <a:pPr algn="l" rtl="0"/>
            <a:r>
              <a:rPr lang="en-US" sz="2400" dirty="0" smtClean="0"/>
              <a:t>His most famous novels are:</a:t>
            </a:r>
          </a:p>
          <a:p>
            <a:pPr algn="l" rtl="0"/>
            <a:r>
              <a:rPr lang="en-US" sz="2400" u="sng" dirty="0" smtClean="0">
                <a:solidFill>
                  <a:srgbClr val="00B050"/>
                </a:solidFill>
              </a:rPr>
              <a:t>Tess of the D’Urbervilles</a:t>
            </a:r>
          </a:p>
          <a:p>
            <a:pPr algn="l" rtl="0"/>
            <a:r>
              <a:rPr lang="en-US" sz="2400" u="sng" dirty="0" smtClean="0">
                <a:solidFill>
                  <a:srgbClr val="00B050"/>
                </a:solidFill>
              </a:rPr>
              <a:t>Jude </a:t>
            </a:r>
            <a:r>
              <a:rPr lang="en-US" sz="2400" u="sng" smtClean="0">
                <a:solidFill>
                  <a:srgbClr val="00B050"/>
                </a:solidFill>
              </a:rPr>
              <a:t>the Obscure</a:t>
            </a:r>
            <a:endParaRPr lang="en-US" sz="2400" u="sng" dirty="0" smtClean="0">
              <a:solidFill>
                <a:srgbClr val="00B050"/>
              </a:solidFill>
            </a:endParaRPr>
          </a:p>
          <a:p>
            <a:pPr algn="l" rtl="0"/>
            <a:r>
              <a:rPr lang="en-US" sz="2400" i="1" u="sng" dirty="0" smtClean="0">
                <a:solidFill>
                  <a:srgbClr val="00B050"/>
                </a:solidFill>
              </a:rPr>
              <a:t>The Return of the Native</a:t>
            </a:r>
            <a:r>
              <a:rPr lang="en-US" sz="2400" u="sng" dirty="0" smtClean="0">
                <a:solidFill>
                  <a:srgbClr val="00B050"/>
                </a:solidFill>
              </a:rPr>
              <a:t>, </a:t>
            </a:r>
            <a:endParaRPr lang="ar-SA" sz="2400" u="sng" dirty="0" smtClean="0">
              <a:solidFill>
                <a:srgbClr val="00B050"/>
              </a:solidFill>
            </a:endParaRPr>
          </a:p>
        </p:txBody>
      </p:sp>
      <p:pic>
        <p:nvPicPr>
          <p:cNvPr id="4" name="Picture 3" descr="thomas hard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1500174"/>
            <a:ext cx="3286148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542</Words>
  <Application>Microsoft Office PowerPoint</Application>
  <PresentationFormat>On-screen Show (4:3)</PresentationFormat>
  <Paragraphs>68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Victorian Novel</vt:lpstr>
      <vt:lpstr>Features of the Victorian Novel</vt:lpstr>
      <vt:lpstr>Mary Shelley</vt:lpstr>
      <vt:lpstr>Edgar Allan Poe</vt:lpstr>
      <vt:lpstr>Sir Walter Scott</vt:lpstr>
      <vt:lpstr>Charles Dickens</vt:lpstr>
      <vt:lpstr>His novels fall into groups:</vt:lpstr>
      <vt:lpstr>William Thakeray</vt:lpstr>
      <vt:lpstr>The Brontes Charlotte Bronte </vt:lpstr>
      <vt:lpstr>Emily Bronte</vt:lpstr>
      <vt:lpstr>George Eliot Mary Ann Evans</vt:lpstr>
      <vt:lpstr>Eliot’s novels are not only among the greatest of the age; they are among the greatest novels ever written in English</vt:lpstr>
      <vt:lpstr>William Collins</vt:lpstr>
      <vt:lpstr>Joseph Conrad</vt:lpstr>
      <vt:lpstr>Thomas Hardy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Victorian Novel</dc:title>
  <dc:creator>Laila</dc:creator>
  <cp:lastModifiedBy>Laila</cp:lastModifiedBy>
  <cp:revision>19</cp:revision>
  <dcterms:created xsi:type="dcterms:W3CDTF">2010-04-25T17:41:18Z</dcterms:created>
  <dcterms:modified xsi:type="dcterms:W3CDTF">2012-11-11T16:58:56Z</dcterms:modified>
</cp:coreProperties>
</file>