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0" r:id="rId3"/>
    <p:sldId id="259" r:id="rId4"/>
    <p:sldId id="261" r:id="rId5"/>
    <p:sldId id="257" r:id="rId6"/>
    <p:sldId id="263" r:id="rId7"/>
    <p:sldId id="262" r:id="rId8"/>
    <p:sldId id="264" r:id="rId9"/>
    <p:sldId id="258"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2FD5CC31-6AE8-4952-B3D0-8E8E589171AA}" type="datetimeFigureOut">
              <a:rPr lang="ar-SA" smtClean="0"/>
              <a:t>19/01/1434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D5CC31-6AE8-4952-B3D0-8E8E589171AA}" type="datetimeFigureOut">
              <a:rPr lang="ar-SA" smtClean="0"/>
              <a:t>19/01/1434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D5CC31-6AE8-4952-B3D0-8E8E589171AA}" type="datetimeFigureOut">
              <a:rPr lang="ar-SA" smtClean="0"/>
              <a:t>19/01/1434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2FD5CC31-6AE8-4952-B3D0-8E8E589171AA}" type="datetimeFigureOut">
              <a:rPr lang="ar-SA" smtClean="0"/>
              <a:t>19/01/1434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2FD5CC31-6AE8-4952-B3D0-8E8E589171AA}" type="datetimeFigureOut">
              <a:rPr lang="ar-SA" smtClean="0"/>
              <a:t>19/01/1434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2FD5CC31-6AE8-4952-B3D0-8E8E589171AA}" type="datetimeFigureOut">
              <a:rPr lang="ar-SA" smtClean="0"/>
              <a:t>19/01/1434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D5CC31-6AE8-4952-B3D0-8E8E589171AA}" type="datetimeFigureOut">
              <a:rPr lang="ar-SA" smtClean="0"/>
              <a:t>19/01/1434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D5CC31-6AE8-4952-B3D0-8E8E589171AA}" type="datetimeFigureOut">
              <a:rPr lang="ar-SA" smtClean="0"/>
              <a:t>19/01/1434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D5CC31-6AE8-4952-B3D0-8E8E589171AA}" type="datetimeFigureOut">
              <a:rPr lang="ar-SA" smtClean="0"/>
              <a:t>19/01/1434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D5CC31-6AE8-4952-B3D0-8E8E589171AA}" type="datetimeFigureOut">
              <a:rPr lang="ar-SA" smtClean="0"/>
              <a:t>19/01/1434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2FD5CC31-6AE8-4952-B3D0-8E8E589171AA}" type="datetimeFigureOut">
              <a:rPr lang="ar-SA" smtClean="0"/>
              <a:t>19/01/1434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6E729FC-73DB-4028-9242-3A49A24991C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FD5CC31-6AE8-4952-B3D0-8E8E589171AA}" type="datetimeFigureOut">
              <a:rPr lang="ar-SA" smtClean="0"/>
              <a:t>19/01/1434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6E729FC-73DB-4028-9242-3A49A24991C6}"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Romance_novel" TargetMode="External"/><Relationship Id="rId2" Type="http://schemas.openxmlformats.org/officeDocument/2006/relationships/hyperlink" Target="http://en.wikipedia.org/wiki/Horror_fic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706090"/>
          </a:xfrm>
        </p:spPr>
        <p:txBody>
          <a:bodyPr>
            <a:normAutofit fontScale="90000"/>
          </a:bodyPr>
          <a:lstStyle/>
          <a:p>
            <a:r>
              <a:rPr lang="en-US" dirty="0" smtClean="0">
                <a:solidFill>
                  <a:srgbClr val="FF0000"/>
                </a:solidFill>
              </a:rPr>
              <a:t>Jane Eyre by </a:t>
            </a:r>
            <a:br>
              <a:rPr lang="en-US" dirty="0" smtClean="0">
                <a:solidFill>
                  <a:srgbClr val="FF0000"/>
                </a:solidFill>
              </a:rPr>
            </a:br>
            <a:r>
              <a:rPr lang="en-US" dirty="0" smtClean="0">
                <a:solidFill>
                  <a:srgbClr val="FF0000"/>
                </a:solidFill>
              </a:rPr>
              <a:t>Charlotte Bronte</a:t>
            </a:r>
            <a:endParaRPr lang="ar-SA" dirty="0">
              <a:solidFill>
                <a:srgbClr val="FF0000"/>
              </a:solidFill>
            </a:endParaRPr>
          </a:p>
        </p:txBody>
      </p:sp>
      <p:sp>
        <p:nvSpPr>
          <p:cNvPr id="9" name="Content Placeholder 8"/>
          <p:cNvSpPr>
            <a:spLocks noGrp="1"/>
          </p:cNvSpPr>
          <p:nvPr>
            <p:ph idx="1"/>
          </p:nvPr>
        </p:nvSpPr>
        <p:spPr>
          <a:xfrm>
            <a:off x="457200" y="1124744"/>
            <a:ext cx="8229600" cy="5400600"/>
          </a:xfrm>
        </p:spPr>
        <p:txBody>
          <a:bodyPr>
            <a:normAutofit fontScale="70000" lnSpcReduction="20000"/>
          </a:bodyPr>
          <a:lstStyle/>
          <a:p>
            <a:pPr algn="l" rtl="0"/>
            <a:r>
              <a:rPr lang="en-US" b="1" u="sng" dirty="0" smtClean="0"/>
              <a:t>Definitions:</a:t>
            </a:r>
            <a:r>
              <a:rPr lang="en-US" dirty="0" smtClean="0"/>
              <a:t> </a:t>
            </a:r>
          </a:p>
          <a:p>
            <a:pPr algn="l" rtl="0"/>
            <a:r>
              <a:rPr lang="en-US" dirty="0" smtClean="0">
                <a:solidFill>
                  <a:srgbClr val="7030A0"/>
                </a:solidFill>
              </a:rPr>
              <a:t>Foreshadowing: </a:t>
            </a:r>
            <a:r>
              <a:rPr lang="en-US" dirty="0"/>
              <a:t>To foreshadow means to indicate or suggest something that is going to happen later, either good or bad.</a:t>
            </a:r>
            <a:r>
              <a:rPr lang="en-US" dirty="0" smtClean="0"/>
              <a:t> </a:t>
            </a:r>
          </a:p>
          <a:p>
            <a:pPr algn="l" rtl="0"/>
            <a:endParaRPr lang="en-US" dirty="0" smtClean="0"/>
          </a:p>
          <a:p>
            <a:pPr algn="l" rtl="0"/>
            <a:r>
              <a:rPr lang="en-US" dirty="0" smtClean="0">
                <a:solidFill>
                  <a:srgbClr val="7030A0"/>
                </a:solidFill>
              </a:rPr>
              <a:t>Reasons</a:t>
            </a:r>
            <a:r>
              <a:rPr lang="en-US" dirty="0" smtClean="0"/>
              <a:t>: 1. to </a:t>
            </a:r>
            <a:r>
              <a:rPr lang="en-US" dirty="0"/>
              <a:t>build tension and suspense to keep their readers engaged until the conflict is revealed. </a:t>
            </a:r>
            <a:endParaRPr lang="en-US" dirty="0" smtClean="0"/>
          </a:p>
          <a:p>
            <a:pPr algn="l" rtl="0"/>
            <a:r>
              <a:rPr lang="en-US" dirty="0" smtClean="0"/>
              <a:t>2. to </a:t>
            </a:r>
            <a:r>
              <a:rPr lang="en-US" dirty="0"/>
              <a:t>enhance the emotional gratification the reader or audience feels at the end of a story. </a:t>
            </a:r>
            <a:endParaRPr lang="en-US" dirty="0" smtClean="0"/>
          </a:p>
          <a:p>
            <a:pPr algn="l" rtl="0"/>
            <a:r>
              <a:rPr lang="en-US" dirty="0" smtClean="0"/>
              <a:t>3. this </a:t>
            </a:r>
            <a:r>
              <a:rPr lang="en-US" dirty="0"/>
              <a:t>literary tool ties the beginning of the story to the end producing structural and thematic unity.</a:t>
            </a:r>
            <a:r>
              <a:rPr lang="en-US" dirty="0" smtClean="0"/>
              <a:t> </a:t>
            </a:r>
          </a:p>
          <a:p>
            <a:pPr algn="l" rtl="0"/>
            <a:endParaRPr lang="en-US" dirty="0" smtClean="0">
              <a:solidFill>
                <a:srgbClr val="7030A0"/>
              </a:solidFill>
            </a:endParaRPr>
          </a:p>
          <a:p>
            <a:pPr algn="l" rtl="0"/>
            <a:r>
              <a:rPr lang="en-US" dirty="0" smtClean="0">
                <a:solidFill>
                  <a:srgbClr val="7030A0"/>
                </a:solidFill>
              </a:rPr>
              <a:t>ex</a:t>
            </a:r>
            <a:r>
              <a:rPr lang="en-US" dirty="0" smtClean="0"/>
              <a:t>. </a:t>
            </a:r>
            <a:r>
              <a:rPr lang="en-US" dirty="0"/>
              <a:t> the chestnut tree under which Rochester proposes to Jane. Before they leave, Jane mentions that it “writhed and groaned,” and that night, it splits in two, forecasting </a:t>
            </a:r>
            <a:r>
              <a:rPr lang="en-US" dirty="0" smtClean="0"/>
              <a:t>complications </a:t>
            </a:r>
            <a:r>
              <a:rPr lang="en-US" dirty="0"/>
              <a:t>for Jane and Rochester’s relationship (Chapter 23).</a:t>
            </a:r>
            <a:r>
              <a:rPr lang="en-US" dirty="0" smtClean="0"/>
              <a:t> </a:t>
            </a:r>
            <a:endParaRPr lang="en-US" dirty="0" smtClean="0">
              <a:solidFill>
                <a:srgbClr val="7030A0"/>
              </a:solidFill>
            </a:endParaRPr>
          </a:p>
          <a:p>
            <a:pPr algn="l" rtl="0">
              <a:buNone/>
            </a:pPr>
            <a:endParaRPr lang="en-US" dirty="0" smtClean="0"/>
          </a:p>
          <a:p>
            <a:pPr algn="l" rtl="0"/>
            <a:endParaRPr lang="en-US" dirty="0" smtClean="0"/>
          </a:p>
          <a:p>
            <a:pPr algn="l" rtl="0"/>
            <a:endParaRPr lang="en-US" dirty="0" smtClean="0"/>
          </a:p>
          <a:p>
            <a:pPr algn="l" rtl="0"/>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85000" lnSpcReduction="10000"/>
          </a:bodyPr>
          <a:lstStyle/>
          <a:p>
            <a:pPr algn="l" rtl="0"/>
            <a:r>
              <a:rPr lang="en-US" dirty="0" smtClean="0">
                <a:solidFill>
                  <a:srgbClr val="7030A0"/>
                </a:solidFill>
              </a:rPr>
              <a:t>Gothic Romance: </a:t>
            </a:r>
            <a:r>
              <a:rPr lang="en-US" dirty="0"/>
              <a:t> is a genre or mode of literature that combines elements of both </a:t>
            </a:r>
            <a:r>
              <a:rPr lang="en-US" dirty="0">
                <a:hlinkClick r:id="rId2" action="ppaction://hlinkfile" tooltip="Horror fiction"/>
              </a:rPr>
              <a:t>horror</a:t>
            </a:r>
            <a:r>
              <a:rPr lang="en-US" dirty="0"/>
              <a:t> and </a:t>
            </a:r>
            <a:r>
              <a:rPr lang="en-US" dirty="0">
                <a:hlinkClick r:id="rId3" action="ppaction://hlinkfile" tooltip="Romance novel"/>
              </a:rPr>
              <a:t>romance</a:t>
            </a:r>
            <a:r>
              <a:rPr lang="en-US" dirty="0"/>
              <a:t>.</a:t>
            </a:r>
            <a:r>
              <a:rPr lang="en-US" dirty="0" smtClean="0"/>
              <a:t> </a:t>
            </a:r>
            <a:endParaRPr lang="en-US" dirty="0" smtClean="0">
              <a:solidFill>
                <a:srgbClr val="7030A0"/>
              </a:solidFill>
            </a:endParaRPr>
          </a:p>
          <a:p>
            <a:pPr algn="l" rtl="0"/>
            <a:r>
              <a:rPr lang="en-US" dirty="0" smtClean="0">
                <a:solidFill>
                  <a:srgbClr val="7030A0"/>
                </a:solidFill>
              </a:rPr>
              <a:t>Elements</a:t>
            </a:r>
            <a:r>
              <a:rPr lang="en-US" dirty="0" smtClean="0"/>
              <a:t>:  supernatural encounters, remote locations, complicated family histories, ancient manor houses, dark secrets, and mysteries to create an atmosphere of suspense and terror, women in distress or isolated.</a:t>
            </a:r>
          </a:p>
          <a:p>
            <a:pPr algn="l" rtl="0"/>
            <a:r>
              <a:rPr lang="en-US" dirty="0" smtClean="0">
                <a:solidFill>
                  <a:srgbClr val="7030A0"/>
                </a:solidFill>
              </a:rPr>
              <a:t>ex</a:t>
            </a:r>
            <a:r>
              <a:rPr lang="en-US" dirty="0" smtClean="0"/>
              <a:t>:  Jane’s encounter with the ghost of her late Uncle Reed in the red-room; the moment of supernatural communication between Jane and Rochester when she hears his voice calling her across the misty heath from miles and miles away; and Jane’s mistaking Rochester’s dog, Pilot, for a “</a:t>
            </a:r>
            <a:r>
              <a:rPr lang="en-US" dirty="0" err="1" smtClean="0"/>
              <a:t>Gytrash</a:t>
            </a:r>
            <a:r>
              <a:rPr lang="en-US" dirty="0" smtClean="0"/>
              <a:t>,” a spirit of North England that manifests itself as a horse or dog. </a:t>
            </a:r>
            <a:endParaRPr lang="en-US" dirty="0" smtClean="0">
              <a:solidFill>
                <a:srgbClr val="7030A0"/>
              </a:solidFill>
            </a:endParaRPr>
          </a:p>
          <a:p>
            <a:pPr algn="l" rtl="0"/>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620688"/>
            <a:ext cx="8229600" cy="5505475"/>
          </a:xfrm>
        </p:spPr>
        <p:txBody>
          <a:bodyPr/>
          <a:lstStyle/>
          <a:p>
            <a:pPr algn="l" rtl="0"/>
            <a:r>
              <a:rPr lang="en-US" dirty="0" err="1" smtClean="0">
                <a:solidFill>
                  <a:srgbClr val="7030A0"/>
                </a:solidFill>
              </a:rPr>
              <a:t>Bildungsroman</a:t>
            </a:r>
            <a:r>
              <a:rPr lang="en-US" dirty="0" smtClean="0">
                <a:solidFill>
                  <a:srgbClr val="7030A0"/>
                </a:solidFill>
              </a:rPr>
              <a:t>: </a:t>
            </a:r>
            <a:r>
              <a:rPr lang="en-US" dirty="0"/>
              <a:t>Scholars consider the </a:t>
            </a:r>
            <a:r>
              <a:rPr lang="en-US" i="1" dirty="0" err="1"/>
              <a:t>Bildungsroman</a:t>
            </a:r>
            <a:r>
              <a:rPr lang="en-US" i="1" dirty="0"/>
              <a:t>,</a:t>
            </a:r>
            <a:r>
              <a:rPr lang="en-US" dirty="0"/>
              <a:t> or apprenticeship novel, the most significant German contribution to the novel genre. Used to describe works that deal with the psychological growth of a central character from adolescence to </a:t>
            </a:r>
            <a:r>
              <a:rPr lang="en-US" dirty="0" smtClean="0"/>
              <a:t>maturity.</a:t>
            </a:r>
          </a:p>
          <a:p>
            <a:pPr algn="l" rtl="0"/>
            <a:r>
              <a:rPr lang="en-US" dirty="0" smtClean="0">
                <a:solidFill>
                  <a:srgbClr val="7030A0"/>
                </a:solidFill>
              </a:rPr>
              <a:t>Ex</a:t>
            </a:r>
            <a:r>
              <a:rPr lang="en-US" dirty="0" smtClean="0"/>
              <a:t>: Jane’s character growth from </a:t>
            </a:r>
            <a:r>
              <a:rPr lang="en-US" dirty="0" err="1" smtClean="0"/>
              <a:t>Gateshead</a:t>
            </a:r>
            <a:r>
              <a:rPr lang="en-US" dirty="0" smtClean="0"/>
              <a:t> to </a:t>
            </a:r>
            <a:r>
              <a:rPr lang="en-US" dirty="0" err="1" smtClean="0"/>
              <a:t>Lowood</a:t>
            </a:r>
            <a:r>
              <a:rPr lang="en-US" dirty="0" smtClean="0"/>
              <a:t> to </a:t>
            </a:r>
            <a:r>
              <a:rPr lang="en-US" dirty="0" err="1" smtClean="0"/>
              <a:t>Thornfield</a:t>
            </a:r>
            <a:r>
              <a:rPr lang="en-US" dirty="0" smtClean="0"/>
              <a:t>. </a:t>
            </a:r>
          </a:p>
          <a:p>
            <a:pPr algn="l" rtl="0"/>
            <a:endParaRPr lang="en-US" dirty="0" smtClean="0"/>
          </a:p>
          <a:p>
            <a:pPr algn="l" rtl="0"/>
            <a:endParaRPr lang="en-US" dirty="0" smtClean="0">
              <a:solidFill>
                <a:srgbClr val="7030A0"/>
              </a:solidFill>
            </a:endParaRP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lnSpcReduction="20000"/>
          </a:bodyPr>
          <a:lstStyle/>
          <a:p>
            <a:pPr algn="l" rtl="0"/>
            <a:r>
              <a:rPr lang="en-US" dirty="0" smtClean="0">
                <a:solidFill>
                  <a:srgbClr val="7030A0"/>
                </a:solidFill>
              </a:rPr>
              <a:t>Byronic Hero: T</a:t>
            </a:r>
            <a:r>
              <a:rPr lang="en-US" dirty="0" smtClean="0"/>
              <a:t>he </a:t>
            </a:r>
            <a:r>
              <a:rPr lang="en-US" dirty="0"/>
              <a:t>Byronic hero is an </a:t>
            </a:r>
            <a:r>
              <a:rPr lang="en-US" dirty="0" smtClean="0"/>
              <a:t>idealized </a:t>
            </a:r>
            <a:r>
              <a:rPr lang="en-US" dirty="0"/>
              <a:t>but flawed character exemplified in the life and writings of Lord </a:t>
            </a:r>
            <a:r>
              <a:rPr lang="en-US" dirty="0" smtClean="0"/>
              <a:t>Byron.</a:t>
            </a:r>
          </a:p>
          <a:p>
            <a:pPr algn="l" rtl="0"/>
            <a:r>
              <a:rPr lang="en-US" dirty="0" smtClean="0"/>
              <a:t>It is a variant of a Romantic hero.</a:t>
            </a:r>
          </a:p>
          <a:p>
            <a:pPr algn="l" rtl="0"/>
            <a:r>
              <a:rPr lang="en-US" dirty="0" smtClean="0"/>
              <a:t>Major characteristics:</a:t>
            </a:r>
          </a:p>
          <a:p>
            <a:pPr algn="l" rtl="0"/>
            <a:r>
              <a:rPr lang="en-US" dirty="0" smtClean="0"/>
              <a:t>1. arrogant.</a:t>
            </a:r>
          </a:p>
          <a:p>
            <a:pPr algn="l" rtl="0"/>
            <a:r>
              <a:rPr lang="en-US" dirty="0" smtClean="0"/>
              <a:t>2. </a:t>
            </a:r>
            <a:r>
              <a:rPr lang="en-GB" dirty="0"/>
              <a:t>Emotionally </a:t>
            </a:r>
            <a:r>
              <a:rPr lang="en-GB" dirty="0" smtClean="0"/>
              <a:t>conflicted, moody.</a:t>
            </a:r>
          </a:p>
          <a:p>
            <a:pPr algn="l" rtl="0"/>
            <a:r>
              <a:rPr lang="en-GB" dirty="0" smtClean="0"/>
              <a:t>3. </a:t>
            </a:r>
            <a:r>
              <a:rPr lang="en-US" dirty="0"/>
              <a:t>Having a distaste for social institutions and </a:t>
            </a:r>
            <a:r>
              <a:rPr lang="en-US" dirty="0" smtClean="0"/>
              <a:t>norms.</a:t>
            </a:r>
          </a:p>
          <a:p>
            <a:pPr algn="l" rtl="0"/>
            <a:r>
              <a:rPr lang="en-US" dirty="0" smtClean="0"/>
              <a:t>4. </a:t>
            </a:r>
            <a:r>
              <a:rPr lang="en-GB" dirty="0"/>
              <a:t>Having a troubled past </a:t>
            </a:r>
            <a:r>
              <a:rPr lang="en-GB" dirty="0" smtClean="0"/>
              <a:t>.</a:t>
            </a:r>
          </a:p>
          <a:p>
            <a:pPr algn="l" rtl="0"/>
            <a:r>
              <a:rPr lang="en-GB" dirty="0" smtClean="0"/>
              <a:t>5. </a:t>
            </a:r>
            <a:r>
              <a:rPr lang="en-GB" dirty="0"/>
              <a:t>Mysterious, magnetic and </a:t>
            </a:r>
            <a:r>
              <a:rPr lang="en-GB" dirty="0" smtClean="0"/>
              <a:t>charismatic.</a:t>
            </a:r>
          </a:p>
          <a:p>
            <a:pPr algn="l" rtl="0"/>
            <a:r>
              <a:rPr lang="en-GB" dirty="0" smtClean="0"/>
              <a:t>6. </a:t>
            </a:r>
            <a:r>
              <a:rPr lang="en-US" dirty="0"/>
              <a:t>Treated as an </a:t>
            </a:r>
            <a:r>
              <a:rPr lang="en-US" dirty="0" smtClean="0"/>
              <a:t>exile, outcast.</a:t>
            </a:r>
          </a:p>
          <a:p>
            <a:pPr algn="l" rtl="0"/>
            <a:r>
              <a:rPr lang="en-US" dirty="0" smtClean="0"/>
              <a:t>7. </a:t>
            </a:r>
            <a:r>
              <a:rPr lang="en-GB" dirty="0"/>
              <a:t>Seductive and sexually </a:t>
            </a:r>
            <a:r>
              <a:rPr lang="en-GB" dirty="0" smtClean="0"/>
              <a:t>attractive</a:t>
            </a:r>
            <a:r>
              <a:rPr lang="en-GB" dirty="0"/>
              <a:t>.</a:t>
            </a:r>
            <a:endParaRPr lang="en-US" dirty="0" smtClean="0"/>
          </a:p>
          <a:p>
            <a:pPr algn="l" rtl="0"/>
            <a:endParaRPr lang="en-US" dirty="0" smtClean="0">
              <a:solidFill>
                <a:srgbClr val="7030A0"/>
              </a:solidFill>
            </a:endParaRPr>
          </a:p>
          <a:p>
            <a:pPr algn="l" rtl="0"/>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Realism Vs Romanticism</a:t>
            </a:r>
            <a:endParaRPr lang="ar-SA"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lgn="l" rtl="0"/>
            <a:r>
              <a:rPr lang="en-US" sz="4000" b="1" dirty="0" smtClean="0">
                <a:solidFill>
                  <a:srgbClr val="7030A0"/>
                </a:solidFill>
              </a:rPr>
              <a:t>Realism</a:t>
            </a:r>
            <a:r>
              <a:rPr lang="en-US" dirty="0" smtClean="0"/>
              <a:t>: began in the 19</a:t>
            </a:r>
            <a:r>
              <a:rPr lang="en-US" baseline="30000" dirty="0" smtClean="0"/>
              <a:t>th</a:t>
            </a:r>
            <a:r>
              <a:rPr lang="en-US" dirty="0" smtClean="0"/>
              <a:t> C.  </a:t>
            </a:r>
            <a:r>
              <a:rPr lang="en-US" sz="3400" dirty="0" smtClean="0"/>
              <a:t>Realistic </a:t>
            </a:r>
            <a:r>
              <a:rPr lang="en-US" sz="3400" dirty="0"/>
              <a:t>fiction is often opposed to romantic fiction: the </a:t>
            </a:r>
            <a:r>
              <a:rPr lang="en-US" sz="3400" b="1" u="sng" dirty="0"/>
              <a:t>romance is said to present life as we would have it be, more picturesque, more adventurous, more heroic than the actual</a:t>
            </a:r>
            <a:r>
              <a:rPr lang="en-US" sz="3400" dirty="0"/>
              <a:t>; realism, to present </a:t>
            </a:r>
            <a:r>
              <a:rPr lang="en-US" sz="3400" b="1" u="sng" dirty="0"/>
              <a:t>an accurate imitation of life as it is</a:t>
            </a:r>
            <a:r>
              <a:rPr lang="en-US" sz="3400" dirty="0"/>
              <a:t>. </a:t>
            </a:r>
            <a:endParaRPr lang="en-US" sz="3400" dirty="0" smtClean="0"/>
          </a:p>
          <a:p>
            <a:pPr algn="l" rtl="0"/>
            <a:r>
              <a:rPr lang="en-US" sz="3400" dirty="0" smtClean="0"/>
              <a:t>The </a:t>
            </a:r>
            <a:r>
              <a:rPr lang="en-US" sz="3400" dirty="0"/>
              <a:t>typical realist sets out to write a fiction which will give the </a:t>
            </a:r>
            <a:r>
              <a:rPr lang="en-US" sz="3400" b="1" u="sng" dirty="0"/>
              <a:t>illusion that it reflects life and the social world as it seems to the common reader</a:t>
            </a:r>
            <a:r>
              <a:rPr lang="en-US" sz="3400" dirty="0"/>
              <a:t>. </a:t>
            </a:r>
            <a:endParaRPr lang="en-US" sz="3400" dirty="0" smtClean="0"/>
          </a:p>
          <a:p>
            <a:pPr algn="l" rtl="0"/>
            <a:r>
              <a:rPr lang="en-US" sz="3400" dirty="0" smtClean="0"/>
              <a:t>To </a:t>
            </a:r>
            <a:r>
              <a:rPr lang="en-US" sz="3400" dirty="0"/>
              <a:t>achieve this effect the author prefers as protagonist an ordinary citizen of Middletown, living on Main Street, perhaps, and engaged in the real estate business. The realist, in other words, is deliberately selective in material and prefers </a:t>
            </a:r>
            <a:r>
              <a:rPr lang="en-US" sz="3400" b="1" u="sng" dirty="0"/>
              <a:t>the average, the commonplace, and the everyday over the rarer aspects of the social </a:t>
            </a:r>
            <a:r>
              <a:rPr lang="en-US" sz="3400" b="1" u="sng" dirty="0" smtClean="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normAutofit fontScale="92500" lnSpcReduction="10000"/>
          </a:bodyPr>
          <a:lstStyle/>
          <a:p>
            <a:pPr algn="l" rtl="0"/>
            <a:r>
              <a:rPr lang="en-US" dirty="0" smtClean="0">
                <a:solidFill>
                  <a:srgbClr val="7030A0"/>
                </a:solidFill>
              </a:rPr>
              <a:t>Romanticism</a:t>
            </a:r>
            <a:r>
              <a:rPr lang="en-US" dirty="0" smtClean="0"/>
              <a:t>: </a:t>
            </a:r>
            <a:r>
              <a:rPr lang="en-US" dirty="0"/>
              <a:t>In England, Romanticism had its greatest influence from the end of the eighteenth century up through about 1870.</a:t>
            </a:r>
            <a:r>
              <a:rPr lang="en-US" dirty="0" smtClean="0"/>
              <a:t> </a:t>
            </a:r>
          </a:p>
          <a:p>
            <a:pPr algn="l" rtl="0"/>
            <a:r>
              <a:rPr lang="en-US" dirty="0"/>
              <a:t>Romanticism is concerned with the individual more than with society.</a:t>
            </a:r>
            <a:r>
              <a:rPr lang="en-US" dirty="0" smtClean="0"/>
              <a:t> </a:t>
            </a:r>
          </a:p>
          <a:p>
            <a:pPr algn="l" rtl="0"/>
            <a:r>
              <a:rPr lang="en-US" dirty="0"/>
              <a:t>An artistic and intellectual movement originating in Europe in the late 18th century and characterized by a heightened interest in nature, emphasis on the individual's expression of emotion and imagination, departure from the attitudes and forms of classicism, and rebellion against established social rules and conventions.</a:t>
            </a:r>
          </a:p>
          <a:p>
            <a:pPr algn="l" rtl="0"/>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I</a:t>
            </a:r>
            <a:r>
              <a:rPr lang="en-US" dirty="0" smtClean="0">
                <a:solidFill>
                  <a:srgbClr val="FF0000"/>
                </a:solidFill>
              </a:rPr>
              <a:t>d, ego, super-ego</a:t>
            </a:r>
            <a:endParaRPr lang="ar-SA"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l" rtl="0"/>
            <a:r>
              <a:rPr lang="en-US" dirty="0" smtClean="0">
                <a:solidFill>
                  <a:srgbClr val="7030A0"/>
                </a:solidFill>
              </a:rPr>
              <a:t>Id</a:t>
            </a:r>
            <a:r>
              <a:rPr lang="en-US" dirty="0" smtClean="0"/>
              <a:t>: </a:t>
            </a:r>
            <a:r>
              <a:rPr lang="en-US" dirty="0"/>
              <a:t>The id is the unorganized part of the personality structure that contains a human's basic, instinctual drives. Id is the only component of personality that is present from birth</a:t>
            </a:r>
            <a:r>
              <a:rPr lang="en-US" baseline="30000" dirty="0"/>
              <a:t>[2]</a:t>
            </a:r>
            <a:r>
              <a:rPr lang="en-US" dirty="0"/>
              <a:t>. The id contains the libido, which is the primary source of instinctual force that is unresponsive to the demands of reality.</a:t>
            </a:r>
            <a:r>
              <a:rPr lang="en-US" dirty="0" smtClean="0"/>
              <a:t> </a:t>
            </a:r>
          </a:p>
          <a:p>
            <a:pPr algn="l" rtl="0"/>
            <a:r>
              <a:rPr lang="en-US" dirty="0" smtClean="0">
                <a:solidFill>
                  <a:srgbClr val="7030A0"/>
                </a:solidFill>
              </a:rPr>
              <a:t>Ego</a:t>
            </a:r>
            <a:r>
              <a:rPr lang="en-US" dirty="0" smtClean="0"/>
              <a:t>: </a:t>
            </a:r>
            <a:r>
              <a:rPr lang="en-US" dirty="0"/>
              <a:t>The ego acts according to the </a:t>
            </a:r>
            <a:r>
              <a:rPr lang="en-US" dirty="0" smtClean="0"/>
              <a:t>reality principle; </a:t>
            </a:r>
            <a:r>
              <a:rPr lang="en-US" dirty="0"/>
              <a:t>i.e. it seeks to please the id’s drive in realistic ways that will benefit in the long term rather than bring grief.</a:t>
            </a:r>
            <a:r>
              <a:rPr lang="en-US" dirty="0" smtClean="0"/>
              <a:t> </a:t>
            </a:r>
            <a:r>
              <a:rPr lang="en-US" dirty="0"/>
              <a:t>The ego separates out what is real. It helps us to organize our thoughts and make sense of them and the world around us.</a:t>
            </a:r>
            <a:r>
              <a:rPr lang="en-US" dirty="0" smtClean="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04664"/>
            <a:ext cx="8229600" cy="5721499"/>
          </a:xfrm>
        </p:spPr>
        <p:txBody>
          <a:bodyPr>
            <a:normAutofit fontScale="92500"/>
          </a:bodyPr>
          <a:lstStyle/>
          <a:p>
            <a:pPr algn="l" rtl="0"/>
            <a:r>
              <a:rPr lang="en-US" dirty="0" smtClean="0">
                <a:solidFill>
                  <a:srgbClr val="7030A0"/>
                </a:solidFill>
              </a:rPr>
              <a:t>Super-ego</a:t>
            </a:r>
            <a:r>
              <a:rPr lang="en-US" dirty="0" smtClean="0"/>
              <a:t>: The super-ego aims for perfection.</a:t>
            </a:r>
            <a:r>
              <a:rPr lang="en-US" baseline="30000" dirty="0" smtClean="0"/>
              <a:t>[18]</a:t>
            </a:r>
            <a:r>
              <a:rPr lang="en-US" dirty="0" smtClean="0"/>
              <a:t> It comprises that organized part of the personality structure, mainly but not entirely unconscious, that includes the individual's ego ideals, spiritual goals, and the psychic agency (commonly called "conscience") that criticizes and prohibits his or her drives, fantasies, feelings, and actions. "The Super-ego can be thought of as a type of conscience that punishes misbehavior with feelings of guilt.</a:t>
            </a:r>
          </a:p>
          <a:p>
            <a:pPr algn="l" rtl="0"/>
            <a:r>
              <a:rPr lang="en-US" dirty="0"/>
              <a:t>The super-ego works in contradiction to the id.</a:t>
            </a:r>
            <a:r>
              <a:rPr lang="en-US" dirty="0" smtClean="0"/>
              <a:t> </a:t>
            </a:r>
            <a:r>
              <a:rPr lang="en-US" dirty="0" smtClean="0"/>
              <a:t> </a:t>
            </a:r>
            <a:endParaRPr lang="ar-SA" dirty="0" smtClean="0"/>
          </a:p>
          <a:p>
            <a:pPr algn="l" rtl="0"/>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FF0000"/>
                </a:solidFill>
              </a:rPr>
              <a:t>The Mad Woman in the Attic </a:t>
            </a:r>
            <a:r>
              <a:rPr lang="en-US" dirty="0" smtClean="0">
                <a:solidFill>
                  <a:srgbClr val="FF0000"/>
                </a:solidFill>
              </a:rPr>
              <a:t>by</a:t>
            </a:r>
            <a:br>
              <a:rPr lang="en-US" dirty="0" smtClean="0">
                <a:solidFill>
                  <a:srgbClr val="FF0000"/>
                </a:solidFill>
              </a:rPr>
            </a:br>
            <a:r>
              <a:rPr lang="en-US" dirty="0" smtClean="0">
                <a:solidFill>
                  <a:srgbClr val="FF0000"/>
                </a:solidFill>
              </a:rPr>
              <a:t>Gilbert and </a:t>
            </a:r>
            <a:r>
              <a:rPr lang="en-US" dirty="0" err="1" smtClean="0">
                <a:solidFill>
                  <a:srgbClr val="FF0000"/>
                </a:solidFill>
              </a:rPr>
              <a:t>Gubar</a:t>
            </a:r>
            <a:endParaRPr lang="ar-SA"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lgn="l" rtl="0"/>
            <a:r>
              <a:rPr lang="en-US" b="1" u="sng" dirty="0"/>
              <a:t>The Madwoman in the Attic</a:t>
            </a:r>
            <a:r>
              <a:rPr lang="en-US" dirty="0"/>
              <a:t> (1979) was one of the three most transformative works of American literary criticism of the late twentieth century. Along with Edward </a:t>
            </a:r>
            <a:r>
              <a:rPr lang="en-US" dirty="0" err="1"/>
              <a:t>Said's</a:t>
            </a:r>
            <a:r>
              <a:rPr lang="en-US" dirty="0"/>
              <a:t> </a:t>
            </a:r>
            <a:r>
              <a:rPr lang="en-US" u="sng" dirty="0" err="1"/>
              <a:t>Orientalism</a:t>
            </a:r>
            <a:r>
              <a:rPr lang="en-US" dirty="0"/>
              <a:t> (1978) and Eve Sedgwick's </a:t>
            </a:r>
            <a:r>
              <a:rPr lang="en-US" b="1" u="sng" dirty="0"/>
              <a:t>Between Men</a:t>
            </a:r>
            <a:r>
              <a:rPr lang="en-US" dirty="0"/>
              <a:t> (1985</a:t>
            </a:r>
            <a:r>
              <a:rPr lang="en-US" dirty="0" smtClean="0"/>
              <a:t>).</a:t>
            </a:r>
          </a:p>
          <a:p>
            <a:pPr algn="l" rtl="0"/>
            <a:endParaRPr lang="en-US" dirty="0" smtClean="0"/>
          </a:p>
          <a:p>
            <a:pPr algn="l" rtl="0"/>
            <a:r>
              <a:rPr lang="en-US" dirty="0" smtClean="0"/>
              <a:t>According </a:t>
            </a:r>
            <a:r>
              <a:rPr lang="en-US" dirty="0"/>
              <a:t>to Gilbert and </a:t>
            </a:r>
            <a:r>
              <a:rPr lang="en-US" dirty="0" err="1"/>
              <a:t>Gubar</a:t>
            </a:r>
            <a:r>
              <a:rPr lang="en-US" dirty="0"/>
              <a:t>, all female characters in male-authored books can be categorized as either the “angel” or the “monster.”</a:t>
            </a:r>
            <a:r>
              <a:rPr lang="en-US" dirty="0" smtClean="0"/>
              <a:t> </a:t>
            </a:r>
          </a:p>
          <a:p>
            <a:pPr algn="l" rtl="0"/>
            <a:endParaRPr lang="en-US" dirty="0" smtClean="0"/>
          </a:p>
          <a:p>
            <a:pPr algn="l" rtl="0"/>
            <a:r>
              <a:rPr lang="en-US" dirty="0"/>
              <a:t>The “angel” character was pure, dispassionate, and submissive; in other words, the ideal female figure in a male-dominated society.</a:t>
            </a:r>
            <a:r>
              <a:rPr lang="en-US" dirty="0" smtClean="0"/>
              <a:t> </a:t>
            </a:r>
            <a:endParaRPr lang="en-US" smtClean="0"/>
          </a:p>
          <a:p>
            <a:pPr algn="l" rtl="0"/>
            <a:endParaRPr lang="en-US" dirty="0" smtClean="0"/>
          </a:p>
          <a:p>
            <a:pPr algn="l" rtl="0"/>
            <a:r>
              <a:rPr lang="en-US" dirty="0"/>
              <a:t>the “monster” female character was sensual, passionate, rebellious, and decidedly uncontrollable: all qualities that caused a great deal of anxiety among men during the Victorian period.</a:t>
            </a:r>
            <a:r>
              <a:rPr lang="en-US" dirty="0" smtClean="0"/>
              <a:t> </a:t>
            </a:r>
            <a:endParaRPr lang="ar-S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483</Words>
  <Application>Microsoft Office PowerPoint</Application>
  <PresentationFormat>On-screen Show (4:3)</PresentationFormat>
  <Paragraphs>47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Jane Eyre by  Charlotte Bronte</vt:lpstr>
      <vt:lpstr>Slide 2</vt:lpstr>
      <vt:lpstr>Slide 3</vt:lpstr>
      <vt:lpstr>Slide 4</vt:lpstr>
      <vt:lpstr>Realism Vs Romanticism</vt:lpstr>
      <vt:lpstr>Slide 6</vt:lpstr>
      <vt:lpstr>Id, ego, super-ego</vt:lpstr>
      <vt:lpstr>Slide 8</vt:lpstr>
      <vt:lpstr>The Mad Woman in the Attic by Gilbert and Gubar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Eyre by  Charlotte Bronte</dc:title>
  <dc:creator>Laila</dc:creator>
  <cp:lastModifiedBy>Laila</cp:lastModifiedBy>
  <cp:revision>15</cp:revision>
  <dcterms:created xsi:type="dcterms:W3CDTF">2012-12-02T19:13:57Z</dcterms:created>
  <dcterms:modified xsi:type="dcterms:W3CDTF">2012-12-02T21:02:09Z</dcterms:modified>
</cp:coreProperties>
</file>