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48" r:id="rId1"/>
  </p:sldMasterIdLst>
  <p:sldIdLst>
    <p:sldId id="256" r:id="rId2"/>
    <p:sldId id="257" r:id="rId3"/>
    <p:sldId id="258" r:id="rId4"/>
    <p:sldId id="270" r:id="rId5"/>
    <p:sldId id="271" r:id="rId6"/>
    <p:sldId id="272" r:id="rId7"/>
    <p:sldId id="259" r:id="rId8"/>
    <p:sldId id="261" r:id="rId9"/>
    <p:sldId id="267" r:id="rId10"/>
    <p:sldId id="269" r:id="rId11"/>
    <p:sldId id="268" r:id="rId12"/>
    <p:sldId id="262" r:id="rId13"/>
    <p:sldId id="263" r:id="rId14"/>
    <p:sldId id="264" r:id="rId15"/>
    <p:sldId id="266" r:id="rId16"/>
    <p:sldId id="265"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8" autoAdjust="0"/>
    <p:restoredTop sz="94660"/>
  </p:normalViewPr>
  <p:slideViewPr>
    <p:cSldViewPr>
      <p:cViewPr>
        <p:scale>
          <a:sx n="70" d="100"/>
          <a:sy n="70" d="100"/>
        </p:scale>
        <p:origin x="-1392" y="3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41C856-BD2C-469B-A045-00A5FEE4C4EC}" type="datetimeFigureOut">
              <a:rPr lang="en-US" smtClean="0"/>
              <a:pPr/>
              <a:t>10/4/2013</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2341AC26-BC57-4D65-8928-B63AE6B8B788}" type="slidenum">
              <a:rPr lang="en-US" smtClean="0"/>
              <a:pPr/>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41C856-BD2C-469B-A045-00A5FEE4C4EC}" type="datetimeFigureOut">
              <a:rPr lang="en-US" smtClean="0"/>
              <a:pPr/>
              <a:t>10/4/2013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41AC26-BC57-4D65-8928-B63AE6B8B7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41C856-BD2C-469B-A045-00A5FEE4C4EC}" type="datetimeFigureOut">
              <a:rPr lang="en-US" smtClean="0"/>
              <a:pPr/>
              <a:t>10/4/2013</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41AC26-BC57-4D65-8928-B63AE6B8B788}" type="slidenum">
              <a:rPr lang="en-US" smtClean="0"/>
              <a:pPr/>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441C856-BD2C-469B-A045-00A5FEE4C4EC}" type="datetimeFigureOut">
              <a:rPr lang="en-US" smtClean="0"/>
              <a:pPr/>
              <a:t>10/4/2013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41AC26-BC57-4D65-8928-B63AE6B8B7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441C856-BD2C-469B-A045-00A5FEE4C4EC}" type="datetimeFigureOut">
              <a:rPr lang="en-US" smtClean="0"/>
              <a:pPr/>
              <a:t>10/4/2013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41AC26-BC57-4D65-8928-B63AE6B8B7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41C856-BD2C-469B-A045-00A5FEE4C4EC}" type="datetimeFigureOut">
              <a:rPr lang="en-US" smtClean="0"/>
              <a:pPr/>
              <a:t>10/4/2013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41AC26-BC57-4D65-8928-B63AE6B8B7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B441C856-BD2C-469B-A045-00A5FEE4C4EC}" type="datetimeFigureOut">
              <a:rPr lang="en-US" smtClean="0"/>
              <a:pPr/>
              <a:t>10/4/2013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41AC26-BC57-4D65-8928-B63AE6B8B7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441C856-BD2C-469B-A045-00A5FEE4C4EC}" type="datetimeFigureOut">
              <a:rPr lang="en-US" smtClean="0"/>
              <a:pPr/>
              <a:t>10/4/2013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41AC26-BC57-4D65-8928-B63AE6B8B788}" type="slidenum">
              <a:rPr lang="en-US" smtClean="0"/>
              <a:pPr/>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B441C856-BD2C-469B-A045-00A5FEE4C4EC}" type="datetimeFigureOut">
              <a:rPr lang="en-US" smtClean="0"/>
              <a:pPr/>
              <a:t>10/4/2013</a:t>
            </a:fld>
            <a:endParaRPr lang="en-US"/>
          </a:p>
        </p:txBody>
      </p:sp>
      <p:sp>
        <p:nvSpPr>
          <p:cNvPr id="7" name="Slide Number Placeholder 6"/>
          <p:cNvSpPr>
            <a:spLocks noGrp="1"/>
          </p:cNvSpPr>
          <p:nvPr>
            <p:ph type="sldNum" sz="quarter" idx="12"/>
          </p:nvPr>
        </p:nvSpPr>
        <p:spPr/>
        <p:txBody>
          <a:bodyPr/>
          <a:lstStyle/>
          <a:p>
            <a:fld id="{2341AC26-BC57-4D65-8928-B63AE6B8B788}" type="slidenum">
              <a:rPr lang="en-US" smtClean="0"/>
              <a:pPr/>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41C856-BD2C-469B-A045-00A5FEE4C4EC}" type="datetimeFigureOut">
              <a:rPr lang="en-US" smtClean="0"/>
              <a:pPr/>
              <a:t>10/4/2013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41AC26-BC57-4D65-8928-B63AE6B8B7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41C856-BD2C-469B-A045-00A5FEE4C4EC}" type="datetimeFigureOut">
              <a:rPr lang="en-US" smtClean="0"/>
              <a:pPr/>
              <a:t>10/4/2013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41AC26-BC57-4D65-8928-B63AE6B8B7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B441C856-BD2C-469B-A045-00A5FEE4C4EC}" type="datetimeFigureOut">
              <a:rPr lang="en-US" smtClean="0"/>
              <a:pPr/>
              <a:t>10/4/2013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2341AC26-BC57-4D65-8928-B63AE6B8B788}" type="slidenum">
              <a:rPr lang="en-US" smtClean="0"/>
              <a:pPr/>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gradesaver.com/author/aristotl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LITERARY THEORY</a:t>
            </a:r>
            <a:endParaRPr lang="en-US" dirty="0"/>
          </a:p>
        </p:txBody>
      </p:sp>
      <p:sp>
        <p:nvSpPr>
          <p:cNvPr id="2" name="Title 1"/>
          <p:cNvSpPr>
            <a:spLocks noGrp="1"/>
          </p:cNvSpPr>
          <p:nvPr>
            <p:ph type="ctrTitle"/>
          </p:nvPr>
        </p:nvSpPr>
        <p:spPr/>
        <p:txBody>
          <a:bodyPr/>
          <a:lstStyle/>
          <a:p>
            <a:r>
              <a:rPr lang="en-US" dirty="0"/>
              <a:t>Aristotle</a:t>
            </a:r>
          </a:p>
        </p:txBody>
      </p:sp>
    </p:spTree>
    <p:extLst>
      <p:ext uri="{BB962C8B-B14F-4D97-AF65-F5344CB8AC3E}">
        <p14:creationId xmlns:p14="http://schemas.microsoft.com/office/powerpoint/2010/main" val="24466440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solidFill>
                  <a:srgbClr val="FF0000"/>
                </a:solidFill>
              </a:rPr>
              <a:t>Aristotle's Poetics</a:t>
            </a:r>
          </a:p>
        </p:txBody>
      </p:sp>
      <p:sp>
        <p:nvSpPr>
          <p:cNvPr id="3" name="Content Placeholder 2"/>
          <p:cNvSpPr>
            <a:spLocks noGrp="1"/>
          </p:cNvSpPr>
          <p:nvPr>
            <p:ph idx="1"/>
          </p:nvPr>
        </p:nvSpPr>
        <p:spPr>
          <a:xfrm>
            <a:off x="467544" y="1412776"/>
            <a:ext cx="8229600" cy="4373563"/>
          </a:xfrm>
        </p:spPr>
        <p:txBody>
          <a:bodyPr>
            <a:noAutofit/>
          </a:bodyPr>
          <a:lstStyle/>
          <a:p>
            <a:pPr marL="114300" indent="0">
              <a:lnSpc>
                <a:spcPct val="160000"/>
              </a:lnSpc>
              <a:buNone/>
            </a:pPr>
            <a:endParaRPr lang="en-US" sz="1800" dirty="0" smtClean="0">
              <a:latin typeface="Times New Roman" pitchFamily="18" charset="0"/>
              <a:cs typeface="Times New Roman" pitchFamily="18" charset="0"/>
            </a:endParaRPr>
          </a:p>
          <a:p>
            <a:pPr>
              <a:lnSpc>
                <a:spcPct val="160000"/>
              </a:lnSpc>
            </a:pPr>
            <a:r>
              <a:rPr lang="en-US" sz="1800" u="sng" dirty="0">
                <a:solidFill>
                  <a:schemeClr val="tx1"/>
                </a:solidFill>
                <a:latin typeface="Times New Roman" pitchFamily="18" charset="0"/>
                <a:cs typeface="Times New Roman" pitchFamily="18" charset="0"/>
                <a:hlinkClick r:id="rId2"/>
              </a:rPr>
              <a:t>Aristotle</a:t>
            </a:r>
            <a:r>
              <a:rPr lang="en-US" sz="1800" dirty="0">
                <a:latin typeface="Times New Roman" pitchFamily="18" charset="0"/>
                <a:cs typeface="Times New Roman" pitchFamily="18" charset="0"/>
              </a:rPr>
              <a:t>'s </a:t>
            </a:r>
            <a:r>
              <a:rPr lang="en-US" sz="1800" u="sng" dirty="0">
                <a:latin typeface="Times New Roman" pitchFamily="18" charset="0"/>
                <a:cs typeface="Times New Roman" pitchFamily="18" charset="0"/>
              </a:rPr>
              <a:t>Poetics</a:t>
            </a:r>
            <a:r>
              <a:rPr lang="en-US" sz="1800" dirty="0">
                <a:latin typeface="Times New Roman" pitchFamily="18" charset="0"/>
                <a:cs typeface="Times New Roman" pitchFamily="18" charset="0"/>
              </a:rPr>
              <a:t> seeks to address the different kinds of poetry, the structure of a good poem, and the division of a poem into its component parts. He defines poetry as a 'medium of imitation' that seeks to represent or duplicate life through character, emotion, or action. Aristotle defines poetry very broadly, including epic poetry, tragedy, comedy, dithyrambic poetry, and even some kinds of music.</a:t>
            </a:r>
          </a:p>
          <a:p>
            <a:pPr>
              <a:lnSpc>
                <a:spcPct val="160000"/>
              </a:lnSpc>
            </a:pPr>
            <a:r>
              <a:rPr lang="en-US" sz="1800" dirty="0">
                <a:latin typeface="Times New Roman" pitchFamily="18" charset="0"/>
                <a:cs typeface="Times New Roman" pitchFamily="18" charset="0"/>
              </a:rPr>
              <a:t>According to Aristotle, tragedy came from the efforts of poets to present men as 'nobler,' or 'better' than they are in real life. Comedy, on the other hand, shows a 'lower type' of person, and reveals humans to be worse than they are in average. Epic poetry, on the other hand, imitates 'noble' men like tragedy, but only has one type of meter - unlike tragedy, which can have several - and is narrative in form.</a:t>
            </a:r>
          </a:p>
          <a:p>
            <a:pPr>
              <a:lnSpc>
                <a:spcPct val="160000"/>
              </a:lnSpc>
            </a:pP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12266295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solidFill>
                  <a:srgbClr val="FF0000"/>
                </a:solidFill>
                <a:latin typeface="Times New Roman" pitchFamily="18" charset="0"/>
                <a:cs typeface="Times New Roman" pitchFamily="18" charset="0"/>
              </a:rPr>
              <a:t>Aristotle’s Definition of </a:t>
            </a:r>
            <a:r>
              <a:rPr lang="en-US" sz="2800" dirty="0" smtClean="0">
                <a:solidFill>
                  <a:srgbClr val="FF0000"/>
                </a:solidFill>
                <a:latin typeface="Times New Roman" pitchFamily="18" charset="0"/>
                <a:cs typeface="Times New Roman" pitchFamily="18" charset="0"/>
              </a:rPr>
              <a:t>Tragedy</a:t>
            </a:r>
            <a:r>
              <a:rPr lang="en-US" sz="2800" dirty="0">
                <a:solidFill>
                  <a:srgbClr val="FF0000"/>
                </a:solidFill>
                <a:latin typeface="Times New Roman" pitchFamily="18" charset="0"/>
                <a:cs typeface="Times New Roman" pitchFamily="18" charset="0"/>
              </a:rPr>
              <a:t/>
            </a:r>
            <a:br>
              <a:rPr lang="en-US" sz="2800" dirty="0">
                <a:solidFill>
                  <a:srgbClr val="FF0000"/>
                </a:solidFill>
                <a:latin typeface="Times New Roman" pitchFamily="18" charset="0"/>
                <a:cs typeface="Times New Roman" pitchFamily="18" charset="0"/>
              </a:rPr>
            </a:br>
            <a:endParaRPr lang="en-US" sz="28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752600"/>
            <a:ext cx="8219256" cy="4988768"/>
          </a:xfrm>
        </p:spPr>
        <p:txBody>
          <a:bodyPr>
            <a:normAutofit fontScale="70000" lnSpcReduction="20000"/>
          </a:bodyPr>
          <a:lstStyle/>
          <a:p>
            <a:pPr>
              <a:lnSpc>
                <a:spcPct val="160000"/>
              </a:lnSpc>
            </a:pPr>
            <a:r>
              <a:rPr lang="en-US" sz="2600" dirty="0" smtClean="0">
                <a:latin typeface="Times New Roman" pitchFamily="18" charset="0"/>
                <a:cs typeface="Times New Roman" pitchFamily="18" charset="0"/>
              </a:rPr>
              <a:t>A </a:t>
            </a:r>
            <a:r>
              <a:rPr lang="en-US" sz="2600" dirty="0">
                <a:latin typeface="Times New Roman" pitchFamily="18" charset="0"/>
                <a:cs typeface="Times New Roman" pitchFamily="18" charset="0"/>
              </a:rPr>
              <a:t>tragedy is the imitation of an action that is </a:t>
            </a:r>
            <a:r>
              <a:rPr lang="en-US" sz="2600" dirty="0" smtClean="0">
                <a:latin typeface="Times New Roman" pitchFamily="18" charset="0"/>
                <a:cs typeface="Times New Roman" pitchFamily="18" charset="0"/>
              </a:rPr>
              <a:t>serious, with proper magnitude</a:t>
            </a:r>
            <a:r>
              <a:rPr lang="en-US" sz="2600" dirty="0">
                <a:latin typeface="Times New Roman" pitchFamily="18" charset="0"/>
                <a:cs typeface="Times New Roman" pitchFamily="18" charset="0"/>
              </a:rPr>
              <a:t>, complete in </a:t>
            </a:r>
            <a:r>
              <a:rPr lang="en-US" sz="2600" dirty="0" smtClean="0">
                <a:latin typeface="Times New Roman" pitchFamily="18" charset="0"/>
                <a:cs typeface="Times New Roman" pitchFamily="18" charset="0"/>
              </a:rPr>
              <a:t>itself</a:t>
            </a:r>
            <a:r>
              <a:rPr lang="en-US" sz="2600" dirty="0">
                <a:latin typeface="Times New Roman" pitchFamily="18" charset="0"/>
                <a:cs typeface="Times New Roman" pitchFamily="18" charset="0"/>
              </a:rPr>
              <a:t>,</a:t>
            </a:r>
            <a:r>
              <a:rPr lang="en-US" sz="2600" dirty="0" smtClean="0">
                <a:latin typeface="Times New Roman" pitchFamily="18" charset="0"/>
                <a:cs typeface="Times New Roman" pitchFamily="18" charset="0"/>
              </a:rPr>
              <a:t> given </a:t>
            </a:r>
            <a:r>
              <a:rPr lang="en-US" sz="2600" dirty="0">
                <a:latin typeface="Times New Roman" pitchFamily="18" charset="0"/>
                <a:cs typeface="Times New Roman" pitchFamily="18" charset="0"/>
              </a:rPr>
              <a:t>in appropriate and pleasurable </a:t>
            </a:r>
            <a:r>
              <a:rPr lang="en-US" sz="2600" dirty="0" smtClean="0">
                <a:latin typeface="Times New Roman" pitchFamily="18" charset="0"/>
                <a:cs typeface="Times New Roman" pitchFamily="18" charset="0"/>
              </a:rPr>
              <a:t>language, </a:t>
            </a:r>
            <a:r>
              <a:rPr lang="en-US" sz="2600" dirty="0" smtClean="0">
                <a:latin typeface="Times New Roman" pitchFamily="18" charset="0"/>
                <a:cs typeface="Times New Roman" pitchFamily="18" charset="0"/>
              </a:rPr>
              <a:t>in </a:t>
            </a:r>
            <a:r>
              <a:rPr lang="en-US" sz="2600" dirty="0">
                <a:latin typeface="Times New Roman" pitchFamily="18" charset="0"/>
                <a:cs typeface="Times New Roman" pitchFamily="18" charset="0"/>
              </a:rPr>
              <a:t>a dramatic rather than narrative </a:t>
            </a:r>
            <a:r>
              <a:rPr lang="en-US" sz="2600" dirty="0" smtClean="0">
                <a:latin typeface="Times New Roman" pitchFamily="18" charset="0"/>
                <a:cs typeface="Times New Roman" pitchFamily="18" charset="0"/>
              </a:rPr>
              <a:t>form, </a:t>
            </a:r>
            <a:r>
              <a:rPr lang="en-US" sz="2600" dirty="0" smtClean="0">
                <a:latin typeface="Times New Roman" pitchFamily="18" charset="0"/>
                <a:cs typeface="Times New Roman" pitchFamily="18" charset="0"/>
              </a:rPr>
              <a:t>with </a:t>
            </a:r>
            <a:r>
              <a:rPr lang="en-US" sz="2600" dirty="0">
                <a:latin typeface="Times New Roman" pitchFamily="18" charset="0"/>
                <a:cs typeface="Times New Roman" pitchFamily="18" charset="0"/>
              </a:rPr>
              <a:t>incidents arousing pity and </a:t>
            </a:r>
            <a:r>
              <a:rPr lang="en-US" sz="2600" dirty="0" smtClean="0">
                <a:latin typeface="Times New Roman" pitchFamily="18" charset="0"/>
                <a:cs typeface="Times New Roman" pitchFamily="18" charset="0"/>
              </a:rPr>
              <a:t>fear, wherewith </a:t>
            </a:r>
            <a:r>
              <a:rPr lang="en-US" sz="2600" dirty="0">
                <a:latin typeface="Times New Roman" pitchFamily="18" charset="0"/>
                <a:cs typeface="Times New Roman" pitchFamily="18" charset="0"/>
              </a:rPr>
              <a:t>to accomplish a catharsis of these emotions</a:t>
            </a:r>
            <a:r>
              <a:rPr lang="en-US" sz="2600" dirty="0" smtClean="0">
                <a:latin typeface="Times New Roman" pitchFamily="18" charset="0"/>
                <a:cs typeface="Times New Roman" pitchFamily="18" charset="0"/>
              </a:rPr>
              <a:t>.</a:t>
            </a:r>
          </a:p>
          <a:p>
            <a:pPr marL="114300" indent="0">
              <a:lnSpc>
                <a:spcPct val="160000"/>
              </a:lnSpc>
              <a:buNone/>
            </a:pPr>
            <a:r>
              <a:rPr lang="en-US" sz="2600" dirty="0" smtClean="0">
                <a:solidFill>
                  <a:srgbClr val="FF0000"/>
                </a:solidFill>
                <a:latin typeface="Times New Roman" pitchFamily="18" charset="0"/>
                <a:cs typeface="Times New Roman" pitchFamily="18" charset="0"/>
              </a:rPr>
              <a:t>1</a:t>
            </a:r>
            <a:r>
              <a:rPr lang="en-US" sz="2600" dirty="0">
                <a:solidFill>
                  <a:srgbClr val="FF0000"/>
                </a:solidFill>
                <a:latin typeface="Times New Roman" pitchFamily="18" charset="0"/>
                <a:cs typeface="Times New Roman" pitchFamily="18" charset="0"/>
              </a:rPr>
              <a:t>. </a:t>
            </a:r>
            <a:r>
              <a:rPr lang="en-US" sz="2600" dirty="0">
                <a:latin typeface="Times New Roman" pitchFamily="18" charset="0"/>
                <a:cs typeface="Times New Roman" pitchFamily="18" charset="0"/>
              </a:rPr>
              <a:t>“</a:t>
            </a:r>
            <a:r>
              <a:rPr lang="en-US" sz="2600" dirty="0">
                <a:solidFill>
                  <a:srgbClr val="FF0000"/>
                </a:solidFill>
                <a:latin typeface="Times New Roman" pitchFamily="18" charset="0"/>
                <a:cs typeface="Times New Roman" pitchFamily="18" charset="0"/>
              </a:rPr>
              <a:t>the imitation of an action that is serious and also, </a:t>
            </a:r>
            <a:r>
              <a:rPr lang="en-US" sz="2600" dirty="0" smtClean="0">
                <a:solidFill>
                  <a:srgbClr val="FF0000"/>
                </a:solidFill>
                <a:latin typeface="Times New Roman" pitchFamily="18" charset="0"/>
                <a:cs typeface="Times New Roman" pitchFamily="18" charset="0"/>
              </a:rPr>
              <a:t> </a:t>
            </a:r>
            <a:r>
              <a:rPr lang="en-US" sz="2600" dirty="0">
                <a:solidFill>
                  <a:srgbClr val="FF0000"/>
                </a:solidFill>
                <a:latin typeface="Times New Roman" pitchFamily="18" charset="0"/>
                <a:cs typeface="Times New Roman" pitchFamily="18" charset="0"/>
              </a:rPr>
              <a:t>having magnitude, complete in itself;”</a:t>
            </a:r>
          </a:p>
          <a:p>
            <a:pPr>
              <a:lnSpc>
                <a:spcPct val="160000"/>
              </a:lnSpc>
            </a:pPr>
            <a:r>
              <a:rPr lang="en-US" sz="2600" dirty="0">
                <a:latin typeface="Times New Roman" pitchFamily="18" charset="0"/>
                <a:cs typeface="Times New Roman" pitchFamily="18" charset="0"/>
              </a:rPr>
              <a:t>This means that a good tragedy deals with one issue that is very “</a:t>
            </a:r>
            <a:r>
              <a:rPr lang="en-US" sz="2600" dirty="0">
                <a:solidFill>
                  <a:srgbClr val="00B050"/>
                </a:solidFill>
                <a:latin typeface="Times New Roman" pitchFamily="18" charset="0"/>
                <a:cs typeface="Times New Roman" pitchFamily="18" charset="0"/>
              </a:rPr>
              <a:t>serious</a:t>
            </a:r>
            <a:r>
              <a:rPr lang="en-US" sz="2600" dirty="0">
                <a:latin typeface="Times New Roman" pitchFamily="18" charset="0"/>
                <a:cs typeface="Times New Roman" pitchFamily="18" charset="0"/>
              </a:rPr>
              <a:t>.” You can’t have a tragedy about </a:t>
            </a:r>
            <a:r>
              <a:rPr lang="en-US" sz="2600" dirty="0" smtClean="0">
                <a:latin typeface="Times New Roman" pitchFamily="18" charset="0"/>
                <a:cs typeface="Times New Roman" pitchFamily="18" charset="0"/>
              </a:rPr>
              <a:t>something trivial </a:t>
            </a:r>
            <a:r>
              <a:rPr lang="en-US" sz="2600" dirty="0">
                <a:latin typeface="Times New Roman" pitchFamily="18" charset="0"/>
                <a:cs typeface="Times New Roman" pitchFamily="18" charset="0"/>
              </a:rPr>
              <a:t>like breaking a </a:t>
            </a:r>
            <a:r>
              <a:rPr lang="en-US" sz="2600" dirty="0" smtClean="0">
                <a:latin typeface="Times New Roman" pitchFamily="18" charset="0"/>
                <a:cs typeface="Times New Roman" pitchFamily="18" charset="0"/>
              </a:rPr>
              <a:t>fingernail. The </a:t>
            </a:r>
            <a:r>
              <a:rPr lang="en-US" sz="2600" dirty="0">
                <a:latin typeface="Times New Roman" pitchFamily="18" charset="0"/>
                <a:cs typeface="Times New Roman" pitchFamily="18" charset="0"/>
              </a:rPr>
              <a:t>issue has to be serious and </a:t>
            </a:r>
            <a:r>
              <a:rPr lang="en-US" sz="2600" dirty="0" smtClean="0">
                <a:latin typeface="Times New Roman" pitchFamily="18" charset="0"/>
                <a:cs typeface="Times New Roman" pitchFamily="18" charset="0"/>
              </a:rPr>
              <a:t>very </a:t>
            </a:r>
            <a:r>
              <a:rPr lang="en-US" sz="2600" dirty="0">
                <a:latin typeface="Times New Roman" pitchFamily="18" charset="0"/>
                <a:cs typeface="Times New Roman" pitchFamily="18" charset="0"/>
              </a:rPr>
              <a:t>important. That’s why a lot of tragedies deal with someone’s death</a:t>
            </a:r>
            <a:r>
              <a:rPr lang="en-US" sz="2600" dirty="0">
                <a:latin typeface="Times New Roman" pitchFamily="18" charset="0"/>
                <a:cs typeface="Times New Roman" pitchFamily="18" charset="0"/>
              </a:rPr>
              <a:t>. “</a:t>
            </a:r>
            <a:r>
              <a:rPr lang="en-US" sz="2600" dirty="0">
                <a:solidFill>
                  <a:srgbClr val="00B050"/>
                </a:solidFill>
                <a:latin typeface="Times New Roman" pitchFamily="18" charset="0"/>
                <a:cs typeface="Times New Roman" pitchFamily="18" charset="0"/>
              </a:rPr>
              <a:t>Magnitude</a:t>
            </a:r>
            <a:r>
              <a:rPr lang="en-US" sz="2600" dirty="0">
                <a:latin typeface="Times New Roman" pitchFamily="18" charset="0"/>
                <a:cs typeface="Times New Roman" pitchFamily="18" charset="0"/>
              </a:rPr>
              <a:t>” here means certain </a:t>
            </a:r>
            <a:r>
              <a:rPr lang="en-US" sz="2600" dirty="0" smtClean="0">
                <a:latin typeface="Times New Roman" pitchFamily="18" charset="0"/>
                <a:cs typeface="Times New Roman" pitchFamily="18" charset="0"/>
              </a:rPr>
              <a:t>length. </a:t>
            </a:r>
            <a:r>
              <a:rPr lang="en-US" sz="2600" dirty="0">
                <a:latin typeface="Times New Roman" pitchFamily="18" charset="0"/>
                <a:cs typeface="Times New Roman" pitchFamily="18" charset="0"/>
              </a:rPr>
              <a:t>“</a:t>
            </a:r>
            <a:r>
              <a:rPr lang="en-US" sz="2600" dirty="0">
                <a:solidFill>
                  <a:srgbClr val="00B050"/>
                </a:solidFill>
                <a:latin typeface="Times New Roman" pitchFamily="18" charset="0"/>
                <a:cs typeface="Times New Roman" pitchFamily="18" charset="0"/>
              </a:rPr>
              <a:t>Complete in itself</a:t>
            </a:r>
            <a:r>
              <a:rPr lang="en-US" sz="2600" dirty="0">
                <a:latin typeface="Times New Roman" pitchFamily="18" charset="0"/>
                <a:cs typeface="Times New Roman" pitchFamily="18" charset="0"/>
              </a:rPr>
              <a:t>” means that the </a:t>
            </a:r>
            <a:r>
              <a:rPr lang="en-US" sz="2600" dirty="0" smtClean="0">
                <a:latin typeface="Times New Roman" pitchFamily="18" charset="0"/>
                <a:cs typeface="Times New Roman" pitchFamily="18" charset="0"/>
              </a:rPr>
              <a:t>play must </a:t>
            </a:r>
            <a:r>
              <a:rPr lang="en-US" sz="2600" dirty="0">
                <a:latin typeface="Times New Roman" pitchFamily="18" charset="0"/>
                <a:cs typeface="Times New Roman" pitchFamily="18" charset="0"/>
              </a:rPr>
              <a:t>stick to the </a:t>
            </a:r>
            <a:r>
              <a:rPr lang="en-US" sz="2600" dirty="0" smtClean="0">
                <a:latin typeface="Times New Roman" pitchFamily="18" charset="0"/>
                <a:cs typeface="Times New Roman" pitchFamily="18" charset="0"/>
              </a:rPr>
              <a:t>one complete issue with a beginning, a middle, and an end; </a:t>
            </a:r>
            <a:r>
              <a:rPr lang="en-US" sz="2600" dirty="0">
                <a:latin typeface="Times New Roman" pitchFamily="18" charset="0"/>
                <a:cs typeface="Times New Roman" pitchFamily="18" charset="0"/>
              </a:rPr>
              <a:t>otherwise, the audience will get lost in the plot.</a:t>
            </a:r>
          </a:p>
          <a:p>
            <a:pPr>
              <a:lnSpc>
                <a:spcPct val="150000"/>
              </a:lnSpc>
            </a:pPr>
            <a:endParaRPr lang="en-US" sz="1800" dirty="0">
              <a:latin typeface="Times New Roman" pitchFamily="18" charset="0"/>
              <a:cs typeface="Times New Roman" pitchFamily="18" charset="0"/>
            </a:endParaRPr>
          </a:p>
          <a:p>
            <a:pPr>
              <a:lnSpc>
                <a:spcPct val="150000"/>
              </a:lnSpc>
            </a:pP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24850307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67544" y="476672"/>
            <a:ext cx="8229600" cy="5649491"/>
          </a:xfrm>
        </p:spPr>
        <p:txBody>
          <a:bodyPr>
            <a:normAutofit/>
          </a:bodyPr>
          <a:lstStyle/>
          <a:p>
            <a:pPr>
              <a:lnSpc>
                <a:spcPct val="150000"/>
              </a:lnSpc>
            </a:pPr>
            <a:r>
              <a:rPr lang="en-US" sz="1800" dirty="0">
                <a:solidFill>
                  <a:srgbClr val="FF0000"/>
                </a:solidFill>
                <a:latin typeface="Times New Roman" pitchFamily="18" charset="0"/>
                <a:cs typeface="Times New Roman" pitchFamily="18" charset="0"/>
              </a:rPr>
              <a:t>2. </a:t>
            </a:r>
            <a:r>
              <a:rPr lang="en-US" sz="1800" dirty="0">
                <a:latin typeface="Times New Roman" pitchFamily="18" charset="0"/>
                <a:cs typeface="Times New Roman" pitchFamily="18" charset="0"/>
              </a:rPr>
              <a:t>“</a:t>
            </a:r>
            <a:r>
              <a:rPr lang="en-US" sz="1800" dirty="0">
                <a:solidFill>
                  <a:srgbClr val="FF0000"/>
                </a:solidFill>
                <a:latin typeface="Times New Roman" pitchFamily="18" charset="0"/>
                <a:cs typeface="Times New Roman" pitchFamily="18" charset="0"/>
              </a:rPr>
              <a:t>in appropriate and pleasurable language</a:t>
            </a:r>
            <a:r>
              <a:rPr lang="en-US" sz="1800" dirty="0">
                <a:latin typeface="Times New Roman" pitchFamily="18" charset="0"/>
                <a:cs typeface="Times New Roman" pitchFamily="18" charset="0"/>
              </a:rPr>
              <a:t>:” </a:t>
            </a:r>
          </a:p>
          <a:p>
            <a:pPr>
              <a:lnSpc>
                <a:spcPct val="150000"/>
              </a:lnSpc>
            </a:pPr>
            <a:r>
              <a:rPr lang="en-US" sz="1800" dirty="0" smtClean="0">
                <a:latin typeface="Times New Roman" pitchFamily="18" charset="0"/>
                <a:cs typeface="Times New Roman" pitchFamily="18" charset="0"/>
              </a:rPr>
              <a:t>The diction  used must be the elevated perfect  language with metaphors as the chief figure of speech to give pleasure. Ancient </a:t>
            </a:r>
            <a:r>
              <a:rPr lang="en-US" sz="1800" dirty="0">
                <a:latin typeface="Times New Roman" pitchFamily="18" charset="0"/>
                <a:cs typeface="Times New Roman" pitchFamily="18" charset="0"/>
              </a:rPr>
              <a:t>Greek tragedy had a chorus whose role was to comment on the action of the play. The chorus </a:t>
            </a:r>
            <a:r>
              <a:rPr lang="en-US" sz="1800" dirty="0" smtClean="0">
                <a:latin typeface="Times New Roman" pitchFamily="18" charset="0"/>
                <a:cs typeface="Times New Roman" pitchFamily="18" charset="0"/>
              </a:rPr>
              <a:t>sometimes sang </a:t>
            </a:r>
            <a:r>
              <a:rPr lang="en-US" sz="1800" dirty="0">
                <a:latin typeface="Times New Roman" pitchFamily="18" charset="0"/>
                <a:cs typeface="Times New Roman" pitchFamily="18" charset="0"/>
              </a:rPr>
              <a:t>their part. Aristotle said that the language should be easy to listen to. It should have rhythm and also </a:t>
            </a:r>
            <a:r>
              <a:rPr lang="en-US" sz="1800" dirty="0" smtClean="0">
                <a:latin typeface="Times New Roman" pitchFamily="18" charset="0"/>
                <a:cs typeface="Times New Roman" pitchFamily="18" charset="0"/>
              </a:rPr>
              <a:t>good harmony </a:t>
            </a:r>
            <a:r>
              <a:rPr lang="en-US" sz="1800" dirty="0">
                <a:latin typeface="Times New Roman" pitchFamily="18" charset="0"/>
                <a:cs typeface="Times New Roman" pitchFamily="18" charset="0"/>
              </a:rPr>
              <a:t>for the lines that were sung</a:t>
            </a:r>
            <a:r>
              <a:rPr lang="en-US" sz="1800" dirty="0" smtClean="0">
                <a:latin typeface="Times New Roman" pitchFamily="18" charset="0"/>
                <a:cs typeface="Times New Roman" pitchFamily="18" charset="0"/>
              </a:rPr>
              <a:t>.</a:t>
            </a:r>
          </a:p>
          <a:p>
            <a:pPr>
              <a:lnSpc>
                <a:spcPct val="150000"/>
              </a:lnSpc>
            </a:pPr>
            <a:endParaRPr lang="en-US" sz="1800" dirty="0">
              <a:latin typeface="Times New Roman" pitchFamily="18" charset="0"/>
              <a:cs typeface="Times New Roman" pitchFamily="18" charset="0"/>
            </a:endParaRPr>
          </a:p>
          <a:p>
            <a:pPr>
              <a:lnSpc>
                <a:spcPct val="150000"/>
              </a:lnSpc>
            </a:pPr>
            <a:r>
              <a:rPr lang="en-US" sz="1800" dirty="0">
                <a:solidFill>
                  <a:srgbClr val="FF0000"/>
                </a:solidFill>
                <a:latin typeface="Times New Roman" pitchFamily="18" charset="0"/>
                <a:cs typeface="Times New Roman" pitchFamily="18" charset="0"/>
              </a:rPr>
              <a:t>3. </a:t>
            </a:r>
            <a:r>
              <a:rPr lang="en-US" sz="1800" dirty="0">
                <a:latin typeface="Times New Roman" pitchFamily="18" charset="0"/>
                <a:cs typeface="Times New Roman" pitchFamily="18" charset="0"/>
              </a:rPr>
              <a:t>“</a:t>
            </a:r>
            <a:r>
              <a:rPr lang="en-US" sz="1800" dirty="0">
                <a:solidFill>
                  <a:srgbClr val="FF0000"/>
                </a:solidFill>
                <a:latin typeface="Times New Roman" pitchFamily="18" charset="0"/>
                <a:cs typeface="Times New Roman" pitchFamily="18" charset="0"/>
              </a:rPr>
              <a:t>in a dramatic rather than narrative form</a:t>
            </a:r>
            <a:r>
              <a:rPr lang="en-US" sz="1800" dirty="0">
                <a:latin typeface="Times New Roman" pitchFamily="18" charset="0"/>
                <a:cs typeface="Times New Roman" pitchFamily="18" charset="0"/>
              </a:rPr>
              <a:t>;”</a:t>
            </a:r>
          </a:p>
          <a:p>
            <a:pPr>
              <a:lnSpc>
                <a:spcPct val="150000"/>
              </a:lnSpc>
            </a:pPr>
            <a:r>
              <a:rPr lang="en-US" sz="1800" dirty="0">
                <a:latin typeface="Times New Roman" pitchFamily="18" charset="0"/>
                <a:cs typeface="Times New Roman" pitchFamily="18" charset="0"/>
              </a:rPr>
              <a:t>To narrate a story is simply to tell the story, like telling a friend what happened over the </a:t>
            </a:r>
            <a:r>
              <a:rPr lang="en-US" sz="1800" dirty="0" smtClean="0">
                <a:latin typeface="Times New Roman" pitchFamily="18" charset="0"/>
                <a:cs typeface="Times New Roman" pitchFamily="18" charset="0"/>
              </a:rPr>
              <a:t>weekend</a:t>
            </a:r>
            <a:r>
              <a:rPr lang="en-US" sz="1800" dirty="0">
                <a:latin typeface="Times New Roman" pitchFamily="18" charset="0"/>
                <a:cs typeface="Times New Roman" pitchFamily="18" charset="0"/>
              </a:rPr>
              <a:t>. In a play, the </a:t>
            </a:r>
            <a:r>
              <a:rPr lang="en-US" sz="1800" dirty="0" smtClean="0">
                <a:latin typeface="Times New Roman" pitchFamily="18" charset="0"/>
                <a:cs typeface="Times New Roman" pitchFamily="18" charset="0"/>
              </a:rPr>
              <a:t>story must </a:t>
            </a:r>
            <a:r>
              <a:rPr lang="en-US" sz="1800" dirty="0">
                <a:latin typeface="Times New Roman" pitchFamily="18" charset="0"/>
                <a:cs typeface="Times New Roman" pitchFamily="18" charset="0"/>
              </a:rPr>
              <a:t>be dramatized or acted out.</a:t>
            </a:r>
          </a:p>
          <a:p>
            <a:pPr>
              <a:lnSpc>
                <a:spcPct val="150000"/>
              </a:lnSpc>
            </a:pP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16929908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67544" y="620688"/>
            <a:ext cx="8229600" cy="5904656"/>
          </a:xfrm>
        </p:spPr>
        <p:txBody>
          <a:bodyPr>
            <a:noAutofit/>
          </a:bodyPr>
          <a:lstStyle/>
          <a:p>
            <a:pPr>
              <a:lnSpc>
                <a:spcPct val="160000"/>
              </a:lnSpc>
            </a:pPr>
            <a:r>
              <a:rPr lang="en-US" sz="1800" dirty="0">
                <a:solidFill>
                  <a:srgbClr val="FF0000"/>
                </a:solidFill>
                <a:latin typeface="Times New Roman" pitchFamily="18" charset="0"/>
                <a:cs typeface="Times New Roman" pitchFamily="18" charset="0"/>
              </a:rPr>
              <a:t>4. </a:t>
            </a:r>
            <a:r>
              <a:rPr lang="en-US" sz="1800" dirty="0">
                <a:latin typeface="Times New Roman" pitchFamily="18" charset="0"/>
                <a:cs typeface="Times New Roman" pitchFamily="18" charset="0"/>
              </a:rPr>
              <a:t>“</a:t>
            </a:r>
            <a:r>
              <a:rPr lang="en-US" sz="1800" dirty="0">
                <a:solidFill>
                  <a:srgbClr val="FF0000"/>
                </a:solidFill>
                <a:latin typeface="Times New Roman" pitchFamily="18" charset="0"/>
                <a:cs typeface="Times New Roman" pitchFamily="18" charset="0"/>
              </a:rPr>
              <a:t>with incidents arousing pity and fear</a:t>
            </a:r>
            <a:r>
              <a:rPr lang="en-US" sz="1800" dirty="0">
                <a:latin typeface="Times New Roman" pitchFamily="18" charset="0"/>
                <a:cs typeface="Times New Roman" pitchFamily="18" charset="0"/>
              </a:rPr>
              <a:t>,” </a:t>
            </a:r>
          </a:p>
          <a:p>
            <a:pPr>
              <a:lnSpc>
                <a:spcPct val="160000"/>
              </a:lnSpc>
            </a:pPr>
            <a:r>
              <a:rPr lang="en-US" sz="1800" dirty="0">
                <a:latin typeface="Times New Roman" pitchFamily="18" charset="0"/>
                <a:cs typeface="Times New Roman" pitchFamily="18" charset="0"/>
              </a:rPr>
              <a:t>In a tragedy, the events or episodes in the play should lead the audience to feel very sorry for the main </a:t>
            </a:r>
            <a:r>
              <a:rPr lang="en-US" sz="1800" dirty="0" smtClean="0">
                <a:latin typeface="Times New Roman" pitchFamily="18" charset="0"/>
                <a:cs typeface="Times New Roman" pitchFamily="18" charset="0"/>
              </a:rPr>
              <a:t>character—the tragic </a:t>
            </a:r>
            <a:r>
              <a:rPr lang="en-US" sz="1800" dirty="0">
                <a:latin typeface="Times New Roman" pitchFamily="18" charset="0"/>
                <a:cs typeface="Times New Roman" pitchFamily="18" charset="0"/>
              </a:rPr>
              <a:t>hero. The audience should also feel afraid for the hero as he moves toward a destructive end. </a:t>
            </a:r>
            <a:endParaRPr lang="en-US" sz="1800" dirty="0" smtClean="0">
              <a:latin typeface="Times New Roman" pitchFamily="18" charset="0"/>
              <a:cs typeface="Times New Roman" pitchFamily="18" charset="0"/>
            </a:endParaRPr>
          </a:p>
          <a:p>
            <a:pPr>
              <a:lnSpc>
                <a:spcPct val="160000"/>
              </a:lnSpc>
            </a:pPr>
            <a:endParaRPr lang="en-US" sz="1800" dirty="0">
              <a:latin typeface="Times New Roman" pitchFamily="18" charset="0"/>
              <a:cs typeface="Times New Roman" pitchFamily="18" charset="0"/>
            </a:endParaRPr>
          </a:p>
          <a:p>
            <a:pPr>
              <a:lnSpc>
                <a:spcPct val="160000"/>
              </a:lnSpc>
            </a:pPr>
            <a:r>
              <a:rPr lang="en-US" sz="1800" dirty="0">
                <a:solidFill>
                  <a:srgbClr val="FF0000"/>
                </a:solidFill>
                <a:latin typeface="Times New Roman" pitchFamily="18" charset="0"/>
                <a:cs typeface="Times New Roman" pitchFamily="18" charset="0"/>
              </a:rPr>
              <a:t>5. </a:t>
            </a:r>
            <a:r>
              <a:rPr lang="en-US" sz="1800" dirty="0">
                <a:latin typeface="Times New Roman" pitchFamily="18" charset="0"/>
                <a:cs typeface="Times New Roman" pitchFamily="18" charset="0"/>
              </a:rPr>
              <a:t>“</a:t>
            </a:r>
            <a:r>
              <a:rPr lang="en-US" sz="1800" dirty="0">
                <a:solidFill>
                  <a:srgbClr val="FF0000"/>
                </a:solidFill>
                <a:latin typeface="Times New Roman" pitchFamily="18" charset="0"/>
                <a:cs typeface="Times New Roman" pitchFamily="18" charset="0"/>
              </a:rPr>
              <a:t>wherewith to accomplish a catharsis of these emotions</a:t>
            </a:r>
            <a:r>
              <a:rPr lang="en-US" sz="1800" dirty="0">
                <a:latin typeface="Times New Roman" pitchFamily="18" charset="0"/>
                <a:cs typeface="Times New Roman" pitchFamily="18" charset="0"/>
              </a:rPr>
              <a:t>.</a:t>
            </a:r>
          </a:p>
          <a:p>
            <a:pPr>
              <a:lnSpc>
                <a:spcPct val="160000"/>
              </a:lnSpc>
            </a:pPr>
            <a:r>
              <a:rPr lang="en-US" sz="1800" dirty="0">
                <a:latin typeface="Times New Roman" pitchFamily="18" charset="0"/>
                <a:cs typeface="Times New Roman" pitchFamily="18" charset="0"/>
              </a:rPr>
              <a:t>As the play moves along, the events should build up the emotions of pity and fear. A catharsis is a purging, </a:t>
            </a:r>
            <a:r>
              <a:rPr lang="en-US" sz="1800" dirty="0" smtClean="0">
                <a:latin typeface="Times New Roman" pitchFamily="18" charset="0"/>
                <a:cs typeface="Times New Roman" pitchFamily="18" charset="0"/>
              </a:rPr>
              <a:t>or cleansing </a:t>
            </a:r>
            <a:r>
              <a:rPr lang="en-US" sz="1800" dirty="0">
                <a:latin typeface="Times New Roman" pitchFamily="18" charset="0"/>
                <a:cs typeface="Times New Roman" pitchFamily="18" charset="0"/>
              </a:rPr>
              <a:t>of the emotions--a release of tension. In a tragedy, this is often a moment of revelation when the </a:t>
            </a:r>
            <a:r>
              <a:rPr lang="en-US" sz="1800" dirty="0" smtClean="0">
                <a:latin typeface="Times New Roman" pitchFamily="18" charset="0"/>
                <a:cs typeface="Times New Roman" pitchFamily="18" charset="0"/>
              </a:rPr>
              <a:t>tragic hero </a:t>
            </a:r>
            <a:r>
              <a:rPr lang="en-US" sz="1800" dirty="0">
                <a:latin typeface="Times New Roman" pitchFamily="18" charset="0"/>
                <a:cs typeface="Times New Roman" pitchFamily="18" charset="0"/>
              </a:rPr>
              <a:t>“</a:t>
            </a:r>
            <a:r>
              <a:rPr lang="en-US" sz="1800" dirty="0">
                <a:solidFill>
                  <a:srgbClr val="00B050"/>
                </a:solidFill>
                <a:latin typeface="Times New Roman" pitchFamily="18" charset="0"/>
                <a:cs typeface="Times New Roman" pitchFamily="18" charset="0"/>
              </a:rPr>
              <a:t>falls flat on his face</a:t>
            </a:r>
            <a:r>
              <a:rPr lang="en-US" sz="1800" dirty="0">
                <a:latin typeface="Times New Roman" pitchFamily="18" charset="0"/>
                <a:cs typeface="Times New Roman" pitchFamily="18" charset="0"/>
              </a:rPr>
              <a:t>,” and the audience can finally “</a:t>
            </a:r>
            <a:r>
              <a:rPr lang="en-US" sz="1800" dirty="0">
                <a:solidFill>
                  <a:srgbClr val="00B050"/>
                </a:solidFill>
                <a:latin typeface="Times New Roman" pitchFamily="18" charset="0"/>
                <a:cs typeface="Times New Roman" pitchFamily="18" charset="0"/>
              </a:rPr>
              <a:t>explode</a:t>
            </a:r>
            <a:r>
              <a:rPr lang="en-US" sz="1800" dirty="0">
                <a:latin typeface="Times New Roman" pitchFamily="18" charset="0"/>
                <a:cs typeface="Times New Roman" pitchFamily="18" charset="0"/>
              </a:rPr>
              <a:t>.”</a:t>
            </a:r>
          </a:p>
          <a:p>
            <a:pPr>
              <a:lnSpc>
                <a:spcPct val="160000"/>
              </a:lnSpc>
            </a:pP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19900750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solidFill>
                  <a:srgbClr val="FF0000"/>
                </a:solidFill>
              </a:rPr>
              <a:t>Characteristics of tragedy </a:t>
            </a:r>
            <a:endParaRPr lang="en-US" sz="2800" dirty="0">
              <a:solidFill>
                <a:srgbClr val="FF0000"/>
              </a:solidFill>
            </a:endParaRPr>
          </a:p>
        </p:txBody>
      </p:sp>
      <p:sp>
        <p:nvSpPr>
          <p:cNvPr id="3" name="Content Placeholder 2"/>
          <p:cNvSpPr>
            <a:spLocks noGrp="1"/>
          </p:cNvSpPr>
          <p:nvPr>
            <p:ph idx="1"/>
          </p:nvPr>
        </p:nvSpPr>
        <p:spPr/>
        <p:txBody>
          <a:bodyPr>
            <a:normAutofit lnSpcReduction="10000"/>
          </a:bodyPr>
          <a:lstStyle/>
          <a:p>
            <a:pPr>
              <a:lnSpc>
                <a:spcPct val="150000"/>
              </a:lnSpc>
            </a:pPr>
            <a:r>
              <a:rPr lang="en-US" sz="1800" dirty="0" smtClean="0">
                <a:latin typeface="Times New Roman" pitchFamily="18" charset="0"/>
                <a:cs typeface="Times New Roman" pitchFamily="18" charset="0"/>
              </a:rPr>
              <a:t>Aristotle </a:t>
            </a:r>
            <a:r>
              <a:rPr lang="en-US" sz="1800" dirty="0">
                <a:latin typeface="Times New Roman" pitchFamily="18" charset="0"/>
                <a:cs typeface="Times New Roman" pitchFamily="18" charset="0"/>
              </a:rPr>
              <a:t>defines tragedy according to seven characteristics: </a:t>
            </a:r>
          </a:p>
          <a:p>
            <a:pPr>
              <a:lnSpc>
                <a:spcPct val="150000"/>
              </a:lnSpc>
            </a:pPr>
            <a:r>
              <a:rPr lang="en-US" sz="1800" dirty="0" smtClean="0">
                <a:solidFill>
                  <a:srgbClr val="FF0000"/>
                </a:solidFill>
                <a:latin typeface="Times New Roman" pitchFamily="18" charset="0"/>
                <a:cs typeface="Times New Roman" pitchFamily="18" charset="0"/>
              </a:rPr>
              <a:t>1. </a:t>
            </a:r>
            <a:r>
              <a:rPr lang="en-US" sz="1800" dirty="0">
                <a:latin typeface="Times New Roman" pitchFamily="18" charset="0"/>
                <a:cs typeface="Times New Roman" pitchFamily="18" charset="0"/>
              </a:rPr>
              <a:t>I</a:t>
            </a:r>
            <a:r>
              <a:rPr lang="en-US" sz="1800" dirty="0" smtClean="0">
                <a:latin typeface="Times New Roman" pitchFamily="18" charset="0"/>
                <a:cs typeface="Times New Roman" pitchFamily="18" charset="0"/>
              </a:rPr>
              <a:t>t </a:t>
            </a:r>
            <a:r>
              <a:rPr lang="en-US" sz="1800" dirty="0">
                <a:latin typeface="Times New Roman" pitchFamily="18" charset="0"/>
                <a:cs typeface="Times New Roman" pitchFamily="18" charset="0"/>
              </a:rPr>
              <a:t>is mimetic</a:t>
            </a:r>
          </a:p>
          <a:p>
            <a:pPr>
              <a:lnSpc>
                <a:spcPct val="150000"/>
              </a:lnSpc>
            </a:pPr>
            <a:r>
              <a:rPr lang="en-US" sz="1800" dirty="0">
                <a:latin typeface="Times New Roman" pitchFamily="18" charset="0"/>
                <a:cs typeface="Times New Roman" pitchFamily="18" charset="0"/>
              </a:rPr>
              <a:t> </a:t>
            </a:r>
            <a:r>
              <a:rPr lang="en-US" sz="1800" dirty="0" smtClean="0">
                <a:solidFill>
                  <a:srgbClr val="FF0000"/>
                </a:solidFill>
                <a:latin typeface="Times New Roman" pitchFamily="18" charset="0"/>
                <a:cs typeface="Times New Roman" pitchFamily="18" charset="0"/>
              </a:rPr>
              <a:t>2. </a:t>
            </a:r>
            <a:r>
              <a:rPr lang="en-US" sz="1800" dirty="0">
                <a:latin typeface="Times New Roman" pitchFamily="18" charset="0"/>
                <a:cs typeface="Times New Roman" pitchFamily="18" charset="0"/>
              </a:rPr>
              <a:t>I</a:t>
            </a:r>
            <a:r>
              <a:rPr lang="en-US" sz="1800" dirty="0" smtClean="0">
                <a:latin typeface="Times New Roman" pitchFamily="18" charset="0"/>
                <a:cs typeface="Times New Roman" pitchFamily="18" charset="0"/>
              </a:rPr>
              <a:t>t </a:t>
            </a:r>
            <a:r>
              <a:rPr lang="en-US" sz="1800" dirty="0">
                <a:latin typeface="Times New Roman" pitchFamily="18" charset="0"/>
                <a:cs typeface="Times New Roman" pitchFamily="18" charset="0"/>
              </a:rPr>
              <a:t>is serious</a:t>
            </a:r>
          </a:p>
          <a:p>
            <a:pPr>
              <a:lnSpc>
                <a:spcPct val="150000"/>
              </a:lnSpc>
            </a:pPr>
            <a:r>
              <a:rPr lang="en-US" sz="1800" dirty="0">
                <a:latin typeface="Times New Roman" pitchFamily="18" charset="0"/>
                <a:cs typeface="Times New Roman" pitchFamily="18" charset="0"/>
              </a:rPr>
              <a:t> </a:t>
            </a:r>
            <a:r>
              <a:rPr lang="en-US" sz="1800" dirty="0" smtClean="0">
                <a:solidFill>
                  <a:srgbClr val="FF0000"/>
                </a:solidFill>
                <a:latin typeface="Times New Roman" pitchFamily="18" charset="0"/>
                <a:cs typeface="Times New Roman" pitchFamily="18" charset="0"/>
              </a:rPr>
              <a:t>3. </a:t>
            </a:r>
            <a:r>
              <a:rPr lang="en-US" sz="1800"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I</a:t>
            </a:r>
            <a:r>
              <a:rPr lang="en-US" sz="1800" dirty="0" smtClean="0">
                <a:latin typeface="Times New Roman" pitchFamily="18" charset="0"/>
                <a:cs typeface="Times New Roman" pitchFamily="18" charset="0"/>
              </a:rPr>
              <a:t>t </a:t>
            </a:r>
            <a:r>
              <a:rPr lang="en-US" sz="1800" dirty="0">
                <a:latin typeface="Times New Roman" pitchFamily="18" charset="0"/>
                <a:cs typeface="Times New Roman" pitchFamily="18" charset="0"/>
              </a:rPr>
              <a:t>tells a full story of an appropriate length</a:t>
            </a:r>
          </a:p>
          <a:p>
            <a:pPr>
              <a:lnSpc>
                <a:spcPct val="150000"/>
              </a:lnSpc>
            </a:pPr>
            <a:r>
              <a:rPr lang="en-US" sz="1800" dirty="0">
                <a:latin typeface="Times New Roman" pitchFamily="18" charset="0"/>
                <a:cs typeface="Times New Roman" pitchFamily="18" charset="0"/>
              </a:rPr>
              <a:t> </a:t>
            </a:r>
            <a:r>
              <a:rPr lang="en-US" sz="1800" dirty="0" smtClean="0">
                <a:solidFill>
                  <a:srgbClr val="FF0000"/>
                </a:solidFill>
                <a:latin typeface="Times New Roman" pitchFamily="18" charset="0"/>
                <a:cs typeface="Times New Roman" pitchFamily="18" charset="0"/>
              </a:rPr>
              <a:t>4. </a:t>
            </a:r>
            <a:r>
              <a:rPr lang="en-US" sz="1800"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I</a:t>
            </a:r>
            <a:r>
              <a:rPr lang="en-US" sz="1800" dirty="0" smtClean="0">
                <a:latin typeface="Times New Roman" pitchFamily="18" charset="0"/>
                <a:cs typeface="Times New Roman" pitchFamily="18" charset="0"/>
              </a:rPr>
              <a:t>t </a:t>
            </a:r>
            <a:r>
              <a:rPr lang="en-US" sz="1800" dirty="0">
                <a:latin typeface="Times New Roman" pitchFamily="18" charset="0"/>
                <a:cs typeface="Times New Roman" pitchFamily="18" charset="0"/>
              </a:rPr>
              <a:t>contains rhythm and harmony</a:t>
            </a:r>
          </a:p>
          <a:p>
            <a:pPr>
              <a:lnSpc>
                <a:spcPct val="150000"/>
              </a:lnSpc>
            </a:pPr>
            <a:r>
              <a:rPr lang="en-US" sz="1800" dirty="0">
                <a:latin typeface="Times New Roman" pitchFamily="18" charset="0"/>
                <a:cs typeface="Times New Roman" pitchFamily="18" charset="0"/>
              </a:rPr>
              <a:t> </a:t>
            </a:r>
            <a:r>
              <a:rPr lang="en-US" sz="1800" dirty="0" smtClean="0">
                <a:solidFill>
                  <a:srgbClr val="FF0000"/>
                </a:solidFill>
                <a:latin typeface="Times New Roman" pitchFamily="18" charset="0"/>
                <a:cs typeface="Times New Roman" pitchFamily="18" charset="0"/>
              </a:rPr>
              <a:t>5. </a:t>
            </a:r>
            <a:r>
              <a:rPr lang="en-US" sz="1800"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R</a:t>
            </a:r>
            <a:r>
              <a:rPr lang="en-US" sz="1800" dirty="0" smtClean="0">
                <a:latin typeface="Times New Roman" pitchFamily="18" charset="0"/>
                <a:cs typeface="Times New Roman" pitchFamily="18" charset="0"/>
              </a:rPr>
              <a:t>hythm </a:t>
            </a:r>
            <a:r>
              <a:rPr lang="en-US" sz="1800" dirty="0">
                <a:latin typeface="Times New Roman" pitchFamily="18" charset="0"/>
                <a:cs typeface="Times New Roman" pitchFamily="18" charset="0"/>
              </a:rPr>
              <a:t>and harmony occur in different combinations in different parts of the tragedy</a:t>
            </a:r>
          </a:p>
          <a:p>
            <a:pPr>
              <a:lnSpc>
                <a:spcPct val="150000"/>
              </a:lnSpc>
            </a:pPr>
            <a:r>
              <a:rPr lang="en-US" sz="1800" dirty="0" smtClean="0">
                <a:solidFill>
                  <a:srgbClr val="FF0000"/>
                </a:solidFill>
                <a:latin typeface="Times New Roman" pitchFamily="18" charset="0"/>
                <a:cs typeface="Times New Roman" pitchFamily="18" charset="0"/>
              </a:rPr>
              <a:t>6. </a:t>
            </a:r>
            <a:r>
              <a:rPr lang="en-US" sz="1800"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I</a:t>
            </a:r>
            <a:r>
              <a:rPr lang="en-US" sz="1800" dirty="0" smtClean="0">
                <a:latin typeface="Times New Roman" pitchFamily="18" charset="0"/>
                <a:cs typeface="Times New Roman" pitchFamily="18" charset="0"/>
              </a:rPr>
              <a:t>t </a:t>
            </a:r>
            <a:r>
              <a:rPr lang="en-US" sz="1800" dirty="0">
                <a:latin typeface="Times New Roman" pitchFamily="18" charset="0"/>
                <a:cs typeface="Times New Roman" pitchFamily="18" charset="0"/>
              </a:rPr>
              <a:t>is performed rather than narrated</a:t>
            </a:r>
          </a:p>
          <a:p>
            <a:pPr>
              <a:lnSpc>
                <a:spcPct val="150000"/>
              </a:lnSpc>
            </a:pPr>
            <a:r>
              <a:rPr lang="en-US" sz="1800" dirty="0" smtClean="0">
                <a:solidFill>
                  <a:srgbClr val="FF0000"/>
                </a:solidFill>
                <a:latin typeface="Times New Roman" pitchFamily="18" charset="0"/>
                <a:cs typeface="Times New Roman" pitchFamily="18" charset="0"/>
              </a:rPr>
              <a:t>7. </a:t>
            </a:r>
            <a:r>
              <a:rPr lang="en-US" sz="1800"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I</a:t>
            </a:r>
            <a:r>
              <a:rPr lang="en-US" sz="1800" dirty="0" smtClean="0">
                <a:latin typeface="Times New Roman" pitchFamily="18" charset="0"/>
                <a:cs typeface="Times New Roman" pitchFamily="18" charset="0"/>
              </a:rPr>
              <a:t>t </a:t>
            </a:r>
            <a:r>
              <a:rPr lang="en-US" sz="1800" dirty="0">
                <a:latin typeface="Times New Roman" pitchFamily="18" charset="0"/>
                <a:cs typeface="Times New Roman" pitchFamily="18" charset="0"/>
              </a:rPr>
              <a:t>arouses feelings of pity and fear and then purges these feelings through catharsis.</a:t>
            </a:r>
          </a:p>
          <a:p>
            <a:pPr>
              <a:lnSpc>
                <a:spcPct val="150000"/>
              </a:lnSpc>
            </a:pP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6172040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solidFill>
                  <a:srgbClr val="FF0000"/>
                </a:solidFill>
                <a:latin typeface="Times New Roman" pitchFamily="18" charset="0"/>
                <a:cs typeface="Times New Roman" pitchFamily="18" charset="0"/>
              </a:rPr>
              <a:t>SIX PARTS OF TRAGEDY</a:t>
            </a:r>
            <a:endParaRPr lang="en-US" sz="28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pPr>
            <a:r>
              <a:rPr lang="en-US" sz="1800" dirty="0">
                <a:solidFill>
                  <a:schemeClr val="accent6">
                    <a:lumMod val="50000"/>
                  </a:schemeClr>
                </a:solidFill>
                <a:latin typeface="Times New Roman" pitchFamily="18" charset="0"/>
                <a:cs typeface="Times New Roman" pitchFamily="18" charset="0"/>
              </a:rPr>
              <a:t> A tragedy consists of six component parts, which are </a:t>
            </a:r>
            <a:r>
              <a:rPr lang="en-US" sz="1800" dirty="0" smtClean="0">
                <a:solidFill>
                  <a:schemeClr val="accent6">
                    <a:lumMod val="50000"/>
                  </a:schemeClr>
                </a:solidFill>
                <a:latin typeface="Times New Roman" pitchFamily="18" charset="0"/>
                <a:cs typeface="Times New Roman" pitchFamily="18" charset="0"/>
              </a:rPr>
              <a:t>listed </a:t>
            </a:r>
            <a:r>
              <a:rPr lang="en-US" sz="1800" dirty="0">
                <a:solidFill>
                  <a:schemeClr val="accent6">
                    <a:lumMod val="50000"/>
                  </a:schemeClr>
                </a:solidFill>
                <a:latin typeface="Times New Roman" pitchFamily="18" charset="0"/>
                <a:cs typeface="Times New Roman" pitchFamily="18" charset="0"/>
              </a:rPr>
              <a:t>in order from most important to least important: </a:t>
            </a:r>
          </a:p>
          <a:p>
            <a:pPr>
              <a:lnSpc>
                <a:spcPct val="150000"/>
              </a:lnSpc>
            </a:pPr>
            <a:r>
              <a:rPr lang="en-US" sz="1800" dirty="0" smtClean="0">
                <a:solidFill>
                  <a:srgbClr val="FF0000"/>
                </a:solidFill>
                <a:latin typeface="Times New Roman" pitchFamily="18" charset="0"/>
                <a:cs typeface="Times New Roman" pitchFamily="18" charset="0"/>
              </a:rPr>
              <a:t>1. </a:t>
            </a:r>
            <a:r>
              <a:rPr lang="en-US" sz="1800" dirty="0" smtClean="0">
                <a:latin typeface="Times New Roman" pitchFamily="18" charset="0"/>
                <a:cs typeface="Times New Roman" pitchFamily="18" charset="0"/>
              </a:rPr>
              <a:t>Plot</a:t>
            </a:r>
            <a:endParaRPr lang="en-US" sz="1800" dirty="0">
              <a:latin typeface="Times New Roman" pitchFamily="18" charset="0"/>
              <a:cs typeface="Times New Roman" pitchFamily="18" charset="0"/>
            </a:endParaRPr>
          </a:p>
          <a:p>
            <a:pPr>
              <a:lnSpc>
                <a:spcPct val="150000"/>
              </a:lnSpc>
            </a:pPr>
            <a:r>
              <a:rPr lang="en-US" sz="1800" dirty="0" smtClean="0">
                <a:solidFill>
                  <a:srgbClr val="FF0000"/>
                </a:solidFill>
                <a:latin typeface="Times New Roman" pitchFamily="18" charset="0"/>
                <a:cs typeface="Times New Roman" pitchFamily="18" charset="0"/>
              </a:rPr>
              <a:t>2. </a:t>
            </a:r>
            <a:r>
              <a:rPr lang="en-US" sz="1800" dirty="0" smtClean="0">
                <a:latin typeface="Times New Roman" pitchFamily="18" charset="0"/>
                <a:cs typeface="Times New Roman" pitchFamily="18" charset="0"/>
              </a:rPr>
              <a:t>Character</a:t>
            </a:r>
            <a:endParaRPr lang="en-US" sz="1800" dirty="0">
              <a:latin typeface="Times New Roman" pitchFamily="18" charset="0"/>
              <a:cs typeface="Times New Roman" pitchFamily="18" charset="0"/>
            </a:endParaRPr>
          </a:p>
          <a:p>
            <a:pPr>
              <a:lnSpc>
                <a:spcPct val="150000"/>
              </a:lnSpc>
            </a:pPr>
            <a:r>
              <a:rPr lang="en-US" sz="1800" dirty="0" smtClean="0">
                <a:solidFill>
                  <a:srgbClr val="FF0000"/>
                </a:solidFill>
                <a:latin typeface="Times New Roman" pitchFamily="18" charset="0"/>
                <a:cs typeface="Times New Roman" pitchFamily="18" charset="0"/>
              </a:rPr>
              <a:t>3. </a:t>
            </a:r>
            <a:r>
              <a:rPr lang="en-US" sz="1800" dirty="0" smtClean="0">
                <a:latin typeface="Times New Roman" pitchFamily="18" charset="0"/>
                <a:cs typeface="Times New Roman" pitchFamily="18" charset="0"/>
              </a:rPr>
              <a:t>Thought</a:t>
            </a:r>
            <a:endParaRPr lang="en-US" sz="1800" dirty="0">
              <a:latin typeface="Times New Roman" pitchFamily="18" charset="0"/>
              <a:cs typeface="Times New Roman" pitchFamily="18" charset="0"/>
            </a:endParaRPr>
          </a:p>
          <a:p>
            <a:pPr>
              <a:lnSpc>
                <a:spcPct val="150000"/>
              </a:lnSpc>
            </a:pPr>
            <a:r>
              <a:rPr lang="en-US" sz="1800" dirty="0" smtClean="0">
                <a:solidFill>
                  <a:srgbClr val="FF0000"/>
                </a:solidFill>
                <a:latin typeface="Times New Roman" pitchFamily="18" charset="0"/>
                <a:cs typeface="Times New Roman" pitchFamily="18" charset="0"/>
              </a:rPr>
              <a:t>4.  </a:t>
            </a:r>
            <a:r>
              <a:rPr lang="en-US" sz="1800" dirty="0">
                <a:latin typeface="Times New Roman" pitchFamily="18" charset="0"/>
                <a:cs typeface="Times New Roman" pitchFamily="18" charset="0"/>
              </a:rPr>
              <a:t>Diction</a:t>
            </a:r>
          </a:p>
          <a:p>
            <a:pPr>
              <a:lnSpc>
                <a:spcPct val="150000"/>
              </a:lnSpc>
            </a:pPr>
            <a:r>
              <a:rPr lang="en-US" sz="1800" dirty="0" smtClean="0">
                <a:solidFill>
                  <a:srgbClr val="FF0000"/>
                </a:solidFill>
                <a:latin typeface="Times New Roman" pitchFamily="18" charset="0"/>
                <a:cs typeface="Times New Roman" pitchFamily="18" charset="0"/>
              </a:rPr>
              <a:t>5. </a:t>
            </a:r>
            <a:r>
              <a:rPr lang="en-US" sz="1800" dirty="0" smtClean="0">
                <a:latin typeface="Times New Roman" pitchFamily="18" charset="0"/>
                <a:cs typeface="Times New Roman" pitchFamily="18" charset="0"/>
              </a:rPr>
              <a:t>Melody</a:t>
            </a:r>
            <a:endParaRPr lang="en-US" sz="1800" dirty="0">
              <a:latin typeface="Times New Roman" pitchFamily="18" charset="0"/>
              <a:cs typeface="Times New Roman" pitchFamily="18" charset="0"/>
            </a:endParaRPr>
          </a:p>
          <a:p>
            <a:pPr>
              <a:lnSpc>
                <a:spcPct val="150000"/>
              </a:lnSpc>
            </a:pPr>
            <a:r>
              <a:rPr lang="en-US" sz="1800" dirty="0" smtClean="0">
                <a:solidFill>
                  <a:srgbClr val="FF0000"/>
                </a:solidFill>
                <a:latin typeface="Times New Roman" pitchFamily="18" charset="0"/>
                <a:cs typeface="Times New Roman" pitchFamily="18" charset="0"/>
              </a:rPr>
              <a:t>6. </a:t>
            </a:r>
            <a:r>
              <a:rPr lang="en-US" sz="1800" dirty="0" smtClean="0">
                <a:latin typeface="Times New Roman" pitchFamily="18" charset="0"/>
                <a:cs typeface="Times New Roman" pitchFamily="18" charset="0"/>
              </a:rPr>
              <a:t>spectacle</a:t>
            </a:r>
            <a:endParaRPr lang="en-US" sz="1800" dirty="0">
              <a:latin typeface="Times New Roman" pitchFamily="18" charset="0"/>
              <a:cs typeface="Times New Roman" pitchFamily="18" charset="0"/>
            </a:endParaRPr>
          </a:p>
          <a:p>
            <a:pPr>
              <a:lnSpc>
                <a:spcPct val="150000"/>
              </a:lnSpc>
            </a:pP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20247363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smtClean="0">
                <a:solidFill>
                  <a:srgbClr val="FF0000"/>
                </a:solidFill>
                <a:latin typeface="Times New Roman" pitchFamily="18" charset="0"/>
                <a:cs typeface="Times New Roman" pitchFamily="18" charset="0"/>
              </a:rPr>
              <a:t>Plot</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a:lnSpc>
                <a:spcPct val="150000"/>
              </a:lnSpc>
            </a:pPr>
            <a:r>
              <a:rPr lang="en-US" sz="1800" dirty="0">
                <a:latin typeface="Times New Roman" pitchFamily="18" charset="0"/>
                <a:cs typeface="Times New Roman" pitchFamily="18" charset="0"/>
              </a:rPr>
              <a:t>Aristotle felt that the action of the </a:t>
            </a:r>
            <a:r>
              <a:rPr lang="en-US" sz="1800" dirty="0" smtClean="0">
                <a:latin typeface="Times New Roman" pitchFamily="18" charset="0"/>
                <a:cs typeface="Times New Roman" pitchFamily="18" charset="0"/>
              </a:rPr>
              <a:t>play was </a:t>
            </a:r>
            <a:r>
              <a:rPr lang="en-US" sz="1800" dirty="0">
                <a:latin typeface="Times New Roman" pitchFamily="18" charset="0"/>
                <a:cs typeface="Times New Roman" pitchFamily="18" charset="0"/>
              </a:rPr>
              <a:t>the most important of the six elements</a:t>
            </a:r>
            <a:r>
              <a:rPr lang="en-US" sz="1800" dirty="0" smtClean="0">
                <a:latin typeface="Times New Roman" pitchFamily="18" charset="0"/>
                <a:cs typeface="Times New Roman" pitchFamily="18" charset="0"/>
              </a:rPr>
              <a:t>.</a:t>
            </a:r>
          </a:p>
          <a:p>
            <a:pPr>
              <a:lnSpc>
                <a:spcPct val="150000"/>
              </a:lnSpc>
            </a:pPr>
            <a:r>
              <a:rPr lang="en-US" sz="1800" dirty="0">
                <a:latin typeface="Times New Roman" pitchFamily="18" charset="0"/>
                <a:cs typeface="Times New Roman" pitchFamily="18" charset="0"/>
              </a:rPr>
              <a:t>He said, </a:t>
            </a:r>
            <a:r>
              <a:rPr lang="en-US" sz="1800" dirty="0">
                <a:solidFill>
                  <a:srgbClr val="FF0000"/>
                </a:solidFill>
                <a:latin typeface="Times New Roman" pitchFamily="18" charset="0"/>
                <a:cs typeface="Times New Roman" pitchFamily="18" charset="0"/>
              </a:rPr>
              <a:t>“All human happiness or misery takes the form of action....Character gives us qualities, but it is in our actions--what we do--that we are happy or miserable.” </a:t>
            </a:r>
            <a:r>
              <a:rPr lang="en-US" sz="1800" dirty="0" smtClean="0">
                <a:solidFill>
                  <a:schemeClr val="tx1"/>
                </a:solidFill>
                <a:latin typeface="Times New Roman" pitchFamily="18" charset="0"/>
                <a:cs typeface="Times New Roman" pitchFamily="18" charset="0"/>
              </a:rPr>
              <a:t>The end of tragedy is to represent action from real life and it is by men’s actions that they are happy or miserable. Action necessitates plot not characters. </a:t>
            </a:r>
            <a:r>
              <a:rPr lang="en-US" sz="1800" dirty="0">
                <a:solidFill>
                  <a:schemeClr val="tx1"/>
                </a:solidFill>
                <a:latin typeface="Times New Roman" pitchFamily="18" charset="0"/>
                <a:cs typeface="Times New Roman" pitchFamily="18" charset="0"/>
              </a:rPr>
              <a:t>T</a:t>
            </a:r>
            <a:r>
              <a:rPr lang="en-US" sz="1800" dirty="0" smtClean="0">
                <a:solidFill>
                  <a:schemeClr val="tx1"/>
                </a:solidFill>
                <a:latin typeface="Times New Roman" pitchFamily="18" charset="0"/>
                <a:cs typeface="Times New Roman" pitchFamily="18" charset="0"/>
              </a:rPr>
              <a:t>he weakness in the construction of the plot cannot be compensated by excellence in diction or thought.</a:t>
            </a:r>
            <a:endParaRPr lang="en-US" sz="1800" dirty="0" smtClean="0">
              <a:solidFill>
                <a:schemeClr val="tx1"/>
              </a:solidFill>
              <a:latin typeface="Times New Roman" pitchFamily="18" charset="0"/>
              <a:cs typeface="Times New Roman" pitchFamily="18" charset="0"/>
            </a:endParaRPr>
          </a:p>
          <a:p>
            <a:pPr marL="114300" indent="0">
              <a:lnSpc>
                <a:spcPct val="150000"/>
              </a:lnSpc>
              <a:buNone/>
            </a:pPr>
            <a:endParaRPr lang="en-US" sz="1800" dirty="0">
              <a:solidFill>
                <a:srgbClr val="FF0000"/>
              </a:solidFill>
              <a:latin typeface="Times New Roman" pitchFamily="18" charset="0"/>
              <a:cs typeface="Times New Roman" pitchFamily="18" charset="0"/>
            </a:endParaRPr>
          </a:p>
          <a:p>
            <a:pPr>
              <a:lnSpc>
                <a:spcPct val="150000"/>
              </a:lnSpc>
            </a:pPr>
            <a:r>
              <a:rPr lang="en-US" sz="1800" dirty="0">
                <a:solidFill>
                  <a:srgbClr val="FF0000"/>
                </a:solidFill>
                <a:latin typeface="Times New Roman" pitchFamily="18" charset="0"/>
                <a:cs typeface="Times New Roman" pitchFamily="18" charset="0"/>
              </a:rPr>
              <a:t>1. </a:t>
            </a:r>
            <a:r>
              <a:rPr lang="en-US" sz="1800" dirty="0">
                <a:latin typeface="Times New Roman" pitchFamily="18" charset="0"/>
                <a:cs typeface="Times New Roman" pitchFamily="18" charset="0"/>
              </a:rPr>
              <a:t>There must be Unity of Plot. This has already been described in the definition which talks about “one complete action.” Any events or episodes must be necessary to the main issue and must also be probable or believable.</a:t>
            </a:r>
          </a:p>
          <a:p>
            <a:pPr>
              <a:lnSpc>
                <a:spcPct val="150000"/>
              </a:lnSpc>
            </a:pP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34164011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4294967295"/>
          </p:nvPr>
        </p:nvSpPr>
        <p:spPr>
          <a:xfrm>
            <a:off x="539552" y="404664"/>
            <a:ext cx="8218487" cy="5976664"/>
          </a:xfrm>
        </p:spPr>
        <p:txBody>
          <a:bodyPr>
            <a:normAutofit/>
          </a:bodyPr>
          <a:lstStyle/>
          <a:p>
            <a:pPr>
              <a:lnSpc>
                <a:spcPct val="150000"/>
              </a:lnSpc>
            </a:pPr>
            <a:r>
              <a:rPr lang="en-US" sz="1800" dirty="0">
                <a:solidFill>
                  <a:srgbClr val="FF0000"/>
                </a:solidFill>
                <a:latin typeface="Times New Roman" pitchFamily="18" charset="0"/>
                <a:cs typeface="Times New Roman" pitchFamily="18" charset="0"/>
              </a:rPr>
              <a:t>2. </a:t>
            </a:r>
            <a:r>
              <a:rPr lang="en-US" sz="1800" dirty="0">
                <a:latin typeface="Times New Roman" pitchFamily="18" charset="0"/>
                <a:cs typeface="Times New Roman" pitchFamily="18" charset="0"/>
              </a:rPr>
              <a:t>A good plot </a:t>
            </a:r>
            <a:r>
              <a:rPr lang="en-US" sz="1800" dirty="0" smtClean="0">
                <a:latin typeface="Times New Roman" pitchFamily="18" charset="0"/>
                <a:cs typeface="Times New Roman" pitchFamily="18" charset="0"/>
              </a:rPr>
              <a:t>must have</a:t>
            </a:r>
            <a:r>
              <a:rPr lang="en-US"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Revolution</a:t>
            </a:r>
            <a:r>
              <a:rPr lang="en-US" sz="1800"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or </a:t>
            </a:r>
            <a:r>
              <a:rPr lang="en-US" sz="1800" dirty="0" smtClean="0">
                <a:latin typeface="Times New Roman" pitchFamily="18" charset="0"/>
                <a:cs typeface="Times New Roman" pitchFamily="18" charset="0"/>
              </a:rPr>
              <a:t>Discovery-</a:t>
            </a:r>
            <a:r>
              <a:rPr lang="en-US" sz="1800" dirty="0" smtClean="0">
                <a:latin typeface="Times New Roman" pitchFamily="18" charset="0"/>
                <a:cs typeface="Times New Roman" pitchFamily="18" charset="0"/>
              </a:rPr>
              <a:t>or </a:t>
            </a:r>
            <a:r>
              <a:rPr lang="en-US" sz="1800" dirty="0" smtClean="0">
                <a:latin typeface="Times New Roman" pitchFamily="18" charset="0"/>
                <a:cs typeface="Times New Roman" pitchFamily="18" charset="0"/>
              </a:rPr>
              <a:t>both. It also includes Disaster. </a:t>
            </a:r>
            <a:endParaRPr lang="en-US" sz="1800" dirty="0">
              <a:latin typeface="Times New Roman" pitchFamily="18" charset="0"/>
              <a:cs typeface="Times New Roman" pitchFamily="18" charset="0"/>
            </a:endParaRPr>
          </a:p>
          <a:p>
            <a:pPr>
              <a:lnSpc>
                <a:spcPct val="150000"/>
              </a:lnSpc>
            </a:pPr>
            <a:r>
              <a:rPr lang="en-US" sz="1800" dirty="0">
                <a:solidFill>
                  <a:srgbClr val="FF0000"/>
                </a:solidFill>
                <a:latin typeface="Times New Roman" pitchFamily="18" charset="0"/>
                <a:cs typeface="Times New Roman" pitchFamily="18" charset="0"/>
              </a:rPr>
              <a:t>a. </a:t>
            </a:r>
            <a:r>
              <a:rPr lang="en-US" sz="1800" dirty="0" smtClean="0">
                <a:latin typeface="Times New Roman" pitchFamily="18" charset="0"/>
                <a:cs typeface="Times New Roman" pitchFamily="18" charset="0"/>
              </a:rPr>
              <a:t>Revolution: is </a:t>
            </a:r>
            <a:r>
              <a:rPr lang="en-US" sz="1800" dirty="0">
                <a:latin typeface="Times New Roman" pitchFamily="18" charset="0"/>
                <a:cs typeface="Times New Roman" pitchFamily="18" charset="0"/>
              </a:rPr>
              <a:t>the change from one state of things at the beginning of the play to the exact opposite state by the end of the </a:t>
            </a:r>
            <a:r>
              <a:rPr lang="en-US" sz="1800" dirty="0" smtClean="0">
                <a:latin typeface="Times New Roman" pitchFamily="18" charset="0"/>
                <a:cs typeface="Times New Roman" pitchFamily="18" charset="0"/>
              </a:rPr>
              <a:t>play, or the reverse of fortune from expected to un expected – from happiness to unhappiness.. </a:t>
            </a:r>
            <a:r>
              <a:rPr lang="en-US" sz="1800" dirty="0">
                <a:latin typeface="Times New Roman" pitchFamily="18" charset="0"/>
                <a:cs typeface="Times New Roman" pitchFamily="18" charset="0"/>
              </a:rPr>
              <a:t>This could be something like the change from being rich to being poor, or from being powerful to being powerless, or from being a ruler to being a beggar. The change that takes place in a tragedy should take the main character (and possibly other characters) from a state of happiness to a state of  misery</a:t>
            </a:r>
            <a:r>
              <a:rPr lang="en-US" sz="1800" dirty="0" smtClean="0">
                <a:latin typeface="Times New Roman" pitchFamily="18" charset="0"/>
                <a:cs typeface="Times New Roman" pitchFamily="18" charset="0"/>
              </a:rPr>
              <a:t>.</a:t>
            </a:r>
            <a:endParaRPr lang="en-US" sz="1800" dirty="0">
              <a:latin typeface="Times New Roman" pitchFamily="18" charset="0"/>
              <a:cs typeface="Times New Roman" pitchFamily="18" charset="0"/>
            </a:endParaRPr>
          </a:p>
          <a:p>
            <a:pPr>
              <a:lnSpc>
                <a:spcPct val="150000"/>
              </a:lnSpc>
            </a:pPr>
            <a:r>
              <a:rPr lang="en-US" sz="1800" dirty="0">
                <a:solidFill>
                  <a:srgbClr val="FF0000"/>
                </a:solidFill>
                <a:latin typeface="Times New Roman" pitchFamily="18" charset="0"/>
                <a:cs typeface="Times New Roman" pitchFamily="18" charset="0"/>
              </a:rPr>
              <a:t>b. </a:t>
            </a:r>
            <a:r>
              <a:rPr lang="en-US" sz="1800" dirty="0" smtClean="0">
                <a:latin typeface="Times New Roman" pitchFamily="18" charset="0"/>
                <a:cs typeface="Times New Roman" pitchFamily="18" charset="0"/>
              </a:rPr>
              <a:t>Discovery: </a:t>
            </a:r>
            <a:r>
              <a:rPr lang="en-US" sz="1800" dirty="0">
                <a:latin typeface="Times New Roman" pitchFamily="18" charset="0"/>
                <a:cs typeface="Times New Roman" pitchFamily="18" charset="0"/>
              </a:rPr>
              <a:t>is a change from ignorance to </a:t>
            </a:r>
            <a:r>
              <a:rPr lang="en-US" sz="1800" dirty="0" smtClean="0">
                <a:latin typeface="Times New Roman" pitchFamily="18" charset="0"/>
                <a:cs typeface="Times New Roman" pitchFamily="18" charset="0"/>
              </a:rPr>
              <a:t>knowledge, from the unknown to the known. </a:t>
            </a:r>
            <a:r>
              <a:rPr lang="en-US" sz="1800" dirty="0">
                <a:latin typeface="Times New Roman" pitchFamily="18" charset="0"/>
                <a:cs typeface="Times New Roman" pitchFamily="18" charset="0"/>
              </a:rPr>
              <a:t>This often happens to the tragic hero who starts out “clueless” and slowly learns how he himself created the mess he ends up in at the end of the play</a:t>
            </a:r>
            <a:r>
              <a:rPr lang="en-US" sz="1800" dirty="0" smtClean="0">
                <a:latin typeface="Times New Roman" pitchFamily="18" charset="0"/>
                <a:cs typeface="Times New Roman" pitchFamily="18" charset="0"/>
              </a:rPr>
              <a:t>.</a:t>
            </a:r>
          </a:p>
          <a:p>
            <a:pPr>
              <a:lnSpc>
                <a:spcPct val="150000"/>
              </a:lnSpc>
            </a:pPr>
            <a:r>
              <a:rPr lang="en-US" sz="1800" dirty="0" smtClean="0">
                <a:solidFill>
                  <a:srgbClr val="FF0000"/>
                </a:solidFill>
                <a:latin typeface="Times New Roman" pitchFamily="18" charset="0"/>
                <a:cs typeface="Times New Roman" pitchFamily="18" charset="0"/>
              </a:rPr>
              <a:t>c. </a:t>
            </a:r>
            <a:r>
              <a:rPr lang="en-US" sz="1800" dirty="0" smtClean="0">
                <a:solidFill>
                  <a:schemeClr val="tx1"/>
                </a:solidFill>
                <a:latin typeface="Times New Roman" pitchFamily="18" charset="0"/>
                <a:cs typeface="Times New Roman" pitchFamily="18" charset="0"/>
              </a:rPr>
              <a:t>Disaster: is represented by the painful destructive actions that include death, wounds, and injuries of different kinds.</a:t>
            </a:r>
            <a:endParaRPr lang="en-US" sz="1800" dirty="0">
              <a:solidFill>
                <a:schemeClr val="tx1"/>
              </a:solidFill>
              <a:latin typeface="Times New Roman" pitchFamily="18" charset="0"/>
              <a:cs typeface="Times New Roman" pitchFamily="18" charset="0"/>
            </a:endParaRPr>
          </a:p>
          <a:p>
            <a:pPr>
              <a:lnSpc>
                <a:spcPct val="150000"/>
              </a:lnSpc>
            </a:pP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34921506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67544" y="21098"/>
            <a:ext cx="8229600" cy="6264696"/>
          </a:xfrm>
        </p:spPr>
        <p:txBody>
          <a:bodyPr>
            <a:noAutofit/>
          </a:bodyPr>
          <a:lstStyle/>
          <a:p>
            <a:pPr>
              <a:lnSpc>
                <a:spcPct val="150000"/>
              </a:lnSpc>
            </a:pPr>
            <a:r>
              <a:rPr lang="en-US" sz="1800" dirty="0">
                <a:solidFill>
                  <a:srgbClr val="FF0000"/>
                </a:solidFill>
                <a:latin typeface="Times New Roman" pitchFamily="18" charset="0"/>
                <a:cs typeface="Times New Roman" pitchFamily="18" charset="0"/>
              </a:rPr>
              <a:t>3. </a:t>
            </a:r>
            <a:r>
              <a:rPr lang="en-US" sz="1800" dirty="0">
                <a:latin typeface="Times New Roman" pitchFamily="18" charset="0"/>
                <a:cs typeface="Times New Roman" pitchFamily="18" charset="0"/>
              </a:rPr>
              <a:t>Change by itself is not enough. The character </a:t>
            </a:r>
            <a:r>
              <a:rPr lang="en-US" sz="1800" dirty="0" smtClean="0">
                <a:latin typeface="Times New Roman" pitchFamily="18" charset="0"/>
                <a:cs typeface="Times New Roman" pitchFamily="18" charset="0"/>
              </a:rPr>
              <a:t>(tragic hero)involved </a:t>
            </a:r>
            <a:r>
              <a:rPr lang="en-US" sz="1800" dirty="0">
                <a:latin typeface="Times New Roman" pitchFamily="18" charset="0"/>
                <a:cs typeface="Times New Roman" pitchFamily="18" charset="0"/>
              </a:rPr>
              <a:t>in the change must have specific characteristics to arouse the tragic emotions of pity and fear. Therefore, Aristotle said that there are three forms of plot that should be avoided</a:t>
            </a:r>
            <a:r>
              <a:rPr lang="en-US" sz="1800" dirty="0" smtClean="0">
                <a:latin typeface="Times New Roman" pitchFamily="18" charset="0"/>
                <a:cs typeface="Times New Roman" pitchFamily="18" charset="0"/>
              </a:rPr>
              <a:t>.</a:t>
            </a:r>
            <a:endParaRPr lang="en-US" sz="1800" dirty="0">
              <a:latin typeface="Times New Roman" pitchFamily="18" charset="0"/>
              <a:cs typeface="Times New Roman" pitchFamily="18" charset="0"/>
            </a:endParaRPr>
          </a:p>
          <a:p>
            <a:pPr>
              <a:lnSpc>
                <a:spcPct val="150000"/>
              </a:lnSpc>
            </a:pPr>
            <a:r>
              <a:rPr lang="en-US" sz="1800" dirty="0">
                <a:solidFill>
                  <a:srgbClr val="FF0000"/>
                </a:solidFill>
                <a:latin typeface="Times New Roman" pitchFamily="18" charset="0"/>
                <a:cs typeface="Times New Roman" pitchFamily="18" charset="0"/>
              </a:rPr>
              <a:t>A. </a:t>
            </a:r>
            <a:r>
              <a:rPr lang="en-US" sz="1800" dirty="0">
                <a:latin typeface="Times New Roman" pitchFamily="18" charset="0"/>
                <a:cs typeface="Times New Roman" pitchFamily="18" charset="0"/>
              </a:rPr>
              <a:t>A totally good man must not pass from happiness to misery. </a:t>
            </a:r>
          </a:p>
          <a:p>
            <a:pPr>
              <a:lnSpc>
                <a:spcPct val="150000"/>
              </a:lnSpc>
            </a:pPr>
            <a:r>
              <a:rPr lang="en-US" sz="1800" dirty="0">
                <a:latin typeface="Times New Roman" pitchFamily="18" charset="0"/>
                <a:cs typeface="Times New Roman" pitchFamily="18" charset="0"/>
              </a:rPr>
              <a:t> This will make the audience angry that bad things happened to him. They won’t pity him so much as be angry for him</a:t>
            </a:r>
            <a:r>
              <a:rPr lang="en-US" sz="1800" dirty="0" smtClean="0">
                <a:latin typeface="Times New Roman" pitchFamily="18" charset="0"/>
                <a:cs typeface="Times New Roman" pitchFamily="18" charset="0"/>
              </a:rPr>
              <a:t>.</a:t>
            </a:r>
          </a:p>
          <a:p>
            <a:pPr>
              <a:lnSpc>
                <a:spcPct val="150000"/>
              </a:lnSpc>
            </a:pPr>
            <a:endParaRPr lang="en-US" sz="400" dirty="0">
              <a:latin typeface="Times New Roman" pitchFamily="18" charset="0"/>
              <a:cs typeface="Times New Roman" pitchFamily="18" charset="0"/>
            </a:endParaRPr>
          </a:p>
          <a:p>
            <a:pPr>
              <a:lnSpc>
                <a:spcPct val="150000"/>
              </a:lnSpc>
            </a:pPr>
            <a:r>
              <a:rPr lang="en-US" sz="1800" dirty="0">
                <a:solidFill>
                  <a:srgbClr val="FF0000"/>
                </a:solidFill>
                <a:latin typeface="Times New Roman" pitchFamily="18" charset="0"/>
                <a:cs typeface="Times New Roman" pitchFamily="18" charset="0"/>
              </a:rPr>
              <a:t>B. </a:t>
            </a:r>
            <a:r>
              <a:rPr lang="en-US" sz="1800" dirty="0">
                <a:latin typeface="Times New Roman" pitchFamily="18" charset="0"/>
                <a:cs typeface="Times New Roman" pitchFamily="18" charset="0"/>
              </a:rPr>
              <a:t>A bad man must not pass from misery to happiness. </a:t>
            </a:r>
          </a:p>
          <a:p>
            <a:pPr>
              <a:lnSpc>
                <a:spcPct val="150000"/>
              </a:lnSpc>
            </a:pPr>
            <a:r>
              <a:rPr lang="en-US" sz="1800" dirty="0">
                <a:latin typeface="Times New Roman" pitchFamily="18" charset="0"/>
                <a:cs typeface="Times New Roman" pitchFamily="18" charset="0"/>
              </a:rPr>
              <a:t> This won’t appeal to the audience at all because they won’t want to see evil rewarded</a:t>
            </a:r>
            <a:r>
              <a:rPr lang="en-US" sz="1800" dirty="0" smtClean="0">
                <a:latin typeface="Times New Roman" pitchFamily="18" charset="0"/>
                <a:cs typeface="Times New Roman" pitchFamily="18" charset="0"/>
              </a:rPr>
              <a:t>.</a:t>
            </a:r>
            <a:endParaRPr lang="en-US" sz="1800" dirty="0">
              <a:latin typeface="Times New Roman" pitchFamily="18" charset="0"/>
              <a:cs typeface="Times New Roman" pitchFamily="18" charset="0"/>
            </a:endParaRPr>
          </a:p>
          <a:p>
            <a:pPr>
              <a:lnSpc>
                <a:spcPct val="150000"/>
              </a:lnSpc>
            </a:pPr>
            <a:r>
              <a:rPr lang="en-US" sz="1800" dirty="0">
                <a:solidFill>
                  <a:srgbClr val="FF0000"/>
                </a:solidFill>
                <a:latin typeface="Times New Roman" pitchFamily="18" charset="0"/>
                <a:cs typeface="Times New Roman" pitchFamily="18" charset="0"/>
              </a:rPr>
              <a:t>C. </a:t>
            </a:r>
            <a:r>
              <a:rPr lang="en-US" sz="1800" dirty="0">
                <a:latin typeface="Times New Roman" pitchFamily="18" charset="0"/>
                <a:cs typeface="Times New Roman" pitchFamily="18" charset="0"/>
              </a:rPr>
              <a:t>A bad man cannot pass from happiness to misery. </a:t>
            </a:r>
          </a:p>
          <a:p>
            <a:pPr>
              <a:lnSpc>
                <a:spcPct val="150000"/>
              </a:lnSpc>
            </a:pPr>
            <a:r>
              <a:rPr lang="en-US" sz="1800" dirty="0">
                <a:latin typeface="Times New Roman" pitchFamily="18" charset="0"/>
                <a:cs typeface="Times New Roman" pitchFamily="18" charset="0"/>
              </a:rPr>
              <a:t> The audience won’t feel sorry for him because they will believe he got what he deserved.</a:t>
            </a:r>
          </a:p>
          <a:p>
            <a:pPr>
              <a:lnSpc>
                <a:spcPct val="150000"/>
              </a:lnSpc>
            </a:pPr>
            <a:r>
              <a:rPr lang="en-US" sz="1800" dirty="0">
                <a:latin typeface="Times New Roman" pitchFamily="18" charset="0"/>
                <a:cs typeface="Times New Roman" pitchFamily="18" charset="0"/>
              </a:rPr>
              <a:t>The true tragic hero cannot be too good or too bad, but he must </a:t>
            </a:r>
            <a:r>
              <a:rPr lang="en-US" sz="1800" dirty="0" smtClean="0">
                <a:latin typeface="Times New Roman" pitchFamily="18" charset="0"/>
                <a:cs typeface="Times New Roman" pitchFamily="18" charset="0"/>
              </a:rPr>
              <a:t>be a normal human being with a human frailty or weakness that leads to his downfall and ends </a:t>
            </a:r>
            <a:r>
              <a:rPr lang="en-US" sz="1800" dirty="0">
                <a:latin typeface="Times New Roman" pitchFamily="18" charset="0"/>
                <a:cs typeface="Times New Roman" pitchFamily="18" charset="0"/>
              </a:rPr>
              <a:t>up in </a:t>
            </a:r>
            <a:r>
              <a:rPr lang="en-US" sz="1800" dirty="0" smtClean="0">
                <a:latin typeface="Times New Roman" pitchFamily="18" charset="0"/>
                <a:cs typeface="Times New Roman" pitchFamily="18" charset="0"/>
              </a:rPr>
              <a:t>misery.</a:t>
            </a:r>
            <a:endParaRPr lang="en-US" sz="1800" dirty="0">
              <a:latin typeface="Times New Roman" pitchFamily="18" charset="0"/>
              <a:cs typeface="Times New Roman" pitchFamily="18" charset="0"/>
            </a:endParaRPr>
          </a:p>
          <a:p>
            <a:pPr>
              <a:lnSpc>
                <a:spcPct val="150000"/>
              </a:lnSpc>
            </a:pP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1228548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67544" y="332656"/>
            <a:ext cx="8229600" cy="6192688"/>
          </a:xfrm>
        </p:spPr>
        <p:txBody>
          <a:bodyPr>
            <a:normAutofit/>
          </a:bodyPr>
          <a:lstStyle/>
          <a:p>
            <a:pPr>
              <a:lnSpc>
                <a:spcPct val="150000"/>
              </a:lnSpc>
            </a:pPr>
            <a:r>
              <a:rPr lang="en-US" sz="1800" dirty="0">
                <a:latin typeface="Times New Roman" pitchFamily="18" charset="0"/>
                <a:cs typeface="Times New Roman" pitchFamily="18" charset="0"/>
              </a:rPr>
              <a:t>Aristotle concluded that the best tragedy centers on a basically good man who changes from happiness to misery because of some great error. For example, he might have a good quality, like pride, that gets out of hand</a:t>
            </a:r>
            <a:r>
              <a:rPr lang="en-US" sz="1800" dirty="0" smtClean="0">
                <a:latin typeface="Times New Roman" pitchFamily="18" charset="0"/>
                <a:cs typeface="Times New Roman" pitchFamily="18" charset="0"/>
              </a:rPr>
              <a:t>.</a:t>
            </a:r>
          </a:p>
          <a:p>
            <a:pPr>
              <a:lnSpc>
                <a:spcPct val="150000"/>
              </a:lnSpc>
            </a:pPr>
            <a:endParaRPr lang="en-US" sz="1800" dirty="0">
              <a:latin typeface="Times New Roman" pitchFamily="18" charset="0"/>
              <a:cs typeface="Times New Roman" pitchFamily="18" charset="0"/>
            </a:endParaRPr>
          </a:p>
          <a:p>
            <a:pPr>
              <a:lnSpc>
                <a:spcPct val="150000"/>
              </a:lnSpc>
            </a:pPr>
            <a:r>
              <a:rPr lang="en-US" sz="1800" dirty="0">
                <a:solidFill>
                  <a:srgbClr val="FF0000"/>
                </a:solidFill>
                <a:latin typeface="Times New Roman" pitchFamily="18" charset="0"/>
                <a:cs typeface="Times New Roman" pitchFamily="18" charset="0"/>
              </a:rPr>
              <a:t>4. </a:t>
            </a:r>
            <a:r>
              <a:rPr lang="en-US" sz="1800" dirty="0">
                <a:latin typeface="Times New Roman" pitchFamily="18" charset="0"/>
                <a:cs typeface="Times New Roman" pitchFamily="18" charset="0"/>
              </a:rPr>
              <a:t>The plot of a tragedy also involves some horrible or evil deed. The tragic hero either does it consciously, </a:t>
            </a:r>
            <a:r>
              <a:rPr lang="en-US" sz="1800" dirty="0" smtClean="0">
                <a:latin typeface="Times New Roman" pitchFamily="18" charset="0"/>
                <a:cs typeface="Times New Roman" pitchFamily="18" charset="0"/>
              </a:rPr>
              <a:t>or does </a:t>
            </a:r>
            <a:r>
              <a:rPr lang="en-US" sz="1800" dirty="0">
                <a:latin typeface="Times New Roman" pitchFamily="18" charset="0"/>
                <a:cs typeface="Times New Roman" pitchFamily="18" charset="0"/>
              </a:rPr>
              <a:t>it out of ignorance, or mediates it (makes it easy for the deed to happen). For the audience to be horrified by the evil </a:t>
            </a:r>
            <a:r>
              <a:rPr lang="en-US" sz="1800" dirty="0" smtClean="0">
                <a:latin typeface="Times New Roman" pitchFamily="18" charset="0"/>
                <a:cs typeface="Times New Roman" pitchFamily="18" charset="0"/>
              </a:rPr>
              <a:t>deed, the </a:t>
            </a:r>
            <a:r>
              <a:rPr lang="en-US" sz="1800" dirty="0">
                <a:latin typeface="Times New Roman" pitchFamily="18" charset="0"/>
                <a:cs typeface="Times New Roman" pitchFamily="18" charset="0"/>
              </a:rPr>
              <a:t>evil has to be done to someone important to the tragic hero. If the hero kills his enemy, the deed won’t seem </a:t>
            </a:r>
            <a:r>
              <a:rPr lang="en-US" sz="1800" dirty="0" smtClean="0">
                <a:latin typeface="Times New Roman" pitchFamily="18" charset="0"/>
                <a:cs typeface="Times New Roman" pitchFamily="18" charset="0"/>
              </a:rPr>
              <a:t>so bad</a:t>
            </a:r>
            <a:r>
              <a:rPr lang="en-US" sz="1800" dirty="0">
                <a:latin typeface="Times New Roman" pitchFamily="18" charset="0"/>
                <a:cs typeface="Times New Roman" pitchFamily="18" charset="0"/>
              </a:rPr>
              <a:t>. On the other hand, if the hero kills someone he doesn’t care about, the audience won’t care much either. </a:t>
            </a:r>
            <a:r>
              <a:rPr lang="en-US" sz="1800" dirty="0" smtClean="0">
                <a:latin typeface="Times New Roman" pitchFamily="18" charset="0"/>
                <a:cs typeface="Times New Roman" pitchFamily="18" charset="0"/>
              </a:rPr>
              <a:t>To make </a:t>
            </a:r>
            <a:r>
              <a:rPr lang="en-US" sz="1800" dirty="0">
                <a:latin typeface="Times New Roman" pitchFamily="18" charset="0"/>
                <a:cs typeface="Times New Roman" pitchFamily="18" charset="0"/>
              </a:rPr>
              <a:t>it really horrible for the audience, Aristotle suggested that the evil deed should be done to a family </a:t>
            </a:r>
            <a:r>
              <a:rPr lang="en-US" sz="1800" dirty="0" smtClean="0">
                <a:latin typeface="Times New Roman" pitchFamily="18" charset="0"/>
                <a:cs typeface="Times New Roman" pitchFamily="18" charset="0"/>
              </a:rPr>
              <a:t>member</a:t>
            </a:r>
            <a:r>
              <a:rPr lang="en-US" sz="1800" dirty="0">
                <a:latin typeface="Times New Roman" pitchFamily="18" charset="0"/>
                <a:cs typeface="Times New Roman" pitchFamily="18" charset="0"/>
              </a:rPr>
              <a:t>.</a:t>
            </a:r>
          </a:p>
        </p:txBody>
      </p:sp>
    </p:spTree>
    <p:extLst>
      <p:ext uri="{BB962C8B-B14F-4D97-AF65-F5344CB8AC3E}">
        <p14:creationId xmlns:p14="http://schemas.microsoft.com/office/powerpoint/2010/main" val="41243199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85720" y="214290"/>
            <a:ext cx="8229600" cy="1270494"/>
          </a:xfrm>
        </p:spPr>
        <p:txBody>
          <a:bodyPr>
            <a:noAutofit/>
          </a:bodyPr>
          <a:lstStyle/>
          <a:p>
            <a:pPr rtl="0"/>
            <a:r>
              <a:rPr lang="en-US" sz="2800" dirty="0" smtClean="0">
                <a:solidFill>
                  <a:srgbClr val="FF0000"/>
                </a:solidFill>
                <a:latin typeface="Times New Roman" pitchFamily="18" charset="0"/>
                <a:cs typeface="Times New Roman" pitchFamily="18" charset="0"/>
              </a:rPr>
              <a:t>Character</a:t>
            </a:r>
            <a:endParaRPr lang="ar-SA" sz="2800" dirty="0">
              <a:latin typeface="Times New Roman" pitchFamily="18" charset="0"/>
              <a:cs typeface="Times New Roman" pitchFamily="18" charset="0"/>
            </a:endParaRPr>
          </a:p>
        </p:txBody>
      </p:sp>
      <p:sp>
        <p:nvSpPr>
          <p:cNvPr id="3" name="عنصر نائب للمحتوى 2"/>
          <p:cNvSpPr>
            <a:spLocks noGrp="1"/>
          </p:cNvSpPr>
          <p:nvPr>
            <p:ph sz="quarter" idx="1"/>
          </p:nvPr>
        </p:nvSpPr>
        <p:spPr>
          <a:xfrm>
            <a:off x="457200" y="1714488"/>
            <a:ext cx="8229600" cy="4411675"/>
          </a:xfrm>
        </p:spPr>
        <p:txBody>
          <a:bodyPr>
            <a:noAutofit/>
          </a:bodyPr>
          <a:lstStyle/>
          <a:p>
            <a:pPr algn="ctr" rtl="0">
              <a:lnSpc>
                <a:spcPct val="150000"/>
              </a:lnSpc>
              <a:buNone/>
            </a:pPr>
            <a:r>
              <a:rPr lang="en-US" sz="1800" dirty="0" smtClean="0">
                <a:solidFill>
                  <a:srgbClr val="FF0000"/>
                </a:solidFill>
                <a:latin typeface="Times New Roman" pitchFamily="18" charset="0"/>
                <a:cs typeface="Times New Roman" pitchFamily="18" charset="0"/>
              </a:rPr>
              <a:t> Main </a:t>
            </a:r>
            <a:r>
              <a:rPr lang="en-US" sz="1800" dirty="0">
                <a:solidFill>
                  <a:srgbClr val="FF0000"/>
                </a:solidFill>
                <a:latin typeface="Times New Roman" pitchFamily="18" charset="0"/>
                <a:cs typeface="Times New Roman" pitchFamily="18" charset="0"/>
              </a:rPr>
              <a:t>character should </a:t>
            </a:r>
            <a:r>
              <a:rPr lang="en-US" sz="1800" dirty="0" smtClean="0">
                <a:solidFill>
                  <a:srgbClr val="FF0000"/>
                </a:solidFill>
                <a:latin typeface="Times New Roman" pitchFamily="18" charset="0"/>
                <a:cs typeface="Times New Roman" pitchFamily="18" charset="0"/>
              </a:rPr>
              <a:t>have 4 goodness, propriety, resemblance, uniformity.</a:t>
            </a:r>
            <a:endParaRPr lang="en-US" sz="1800" dirty="0">
              <a:solidFill>
                <a:srgbClr val="FF0000"/>
              </a:solidFill>
              <a:latin typeface="Times New Roman" pitchFamily="18" charset="0"/>
              <a:cs typeface="Times New Roman" pitchFamily="18" charset="0"/>
            </a:endParaRPr>
          </a:p>
          <a:p>
            <a:pPr lvl="0" algn="l" rtl="0">
              <a:lnSpc>
                <a:spcPct val="150000"/>
              </a:lnSpc>
            </a:pPr>
            <a:r>
              <a:rPr lang="en-US" sz="1800" dirty="0" smtClean="0">
                <a:solidFill>
                  <a:srgbClr val="FF0000"/>
                </a:solidFill>
                <a:latin typeface="Times New Roman" pitchFamily="18" charset="0"/>
                <a:cs typeface="Times New Roman" pitchFamily="18" charset="0"/>
              </a:rPr>
              <a:t>Good</a:t>
            </a:r>
            <a:r>
              <a:rPr lang="en-US" sz="1800" dirty="0" smtClean="0">
                <a:latin typeface="Times New Roman" pitchFamily="18" charset="0"/>
                <a:cs typeface="Times New Roman" pitchFamily="18" charset="0"/>
              </a:rPr>
              <a:t>              </a:t>
            </a:r>
            <a:r>
              <a:rPr lang="en-US" sz="1800" dirty="0" smtClean="0">
                <a:solidFill>
                  <a:srgbClr val="00B050"/>
                </a:solidFill>
                <a:latin typeface="Times New Roman" pitchFamily="18" charset="0"/>
                <a:cs typeface="Times New Roman" pitchFamily="18" charset="0"/>
              </a:rPr>
              <a:t> </a:t>
            </a:r>
            <a:r>
              <a:rPr lang="en-US" sz="1800" dirty="0">
                <a:solidFill>
                  <a:schemeClr val="accent6">
                    <a:lumMod val="75000"/>
                  </a:schemeClr>
                </a:solidFill>
                <a:latin typeface="Times New Roman" pitchFamily="18" charset="0"/>
                <a:cs typeface="Times New Roman" pitchFamily="18" charset="0"/>
              </a:rPr>
              <a:t>Aristotle</a:t>
            </a:r>
            <a:r>
              <a:rPr lang="en-US" sz="1800" dirty="0">
                <a:solidFill>
                  <a:srgbClr val="00B050"/>
                </a:solidFill>
                <a:latin typeface="Times New Roman" pitchFamily="18" charset="0"/>
                <a:cs typeface="Times New Roman" pitchFamily="18" charset="0"/>
              </a:rPr>
              <a:t> </a:t>
            </a:r>
            <a:r>
              <a:rPr lang="en-US" sz="1800" dirty="0">
                <a:latin typeface="Times New Roman" pitchFamily="18" charset="0"/>
                <a:cs typeface="Times New Roman" pitchFamily="18" charset="0"/>
              </a:rPr>
              <a:t>explains that audiences do not like, for example, villains "making fortune from misery" in the end. It might happen though, and might make the play interesting. Nevertheless, the moral is at stake here and morals are important to make people </a:t>
            </a:r>
            <a:r>
              <a:rPr lang="en-US" sz="1800" dirty="0" smtClean="0">
                <a:latin typeface="Times New Roman" pitchFamily="18" charset="0"/>
                <a:cs typeface="Times New Roman" pitchFamily="18" charset="0"/>
              </a:rPr>
              <a:t>happy </a:t>
            </a:r>
            <a:r>
              <a:rPr lang="en-US" sz="1800" dirty="0">
                <a:latin typeface="Times New Roman" pitchFamily="18" charset="0"/>
                <a:cs typeface="Times New Roman" pitchFamily="18" charset="0"/>
              </a:rPr>
              <a:t>(people can, for example, see tragedy because they want to release their anger)</a:t>
            </a:r>
          </a:p>
          <a:p>
            <a:pPr lvl="0" algn="l" rtl="0">
              <a:lnSpc>
                <a:spcPct val="150000"/>
              </a:lnSpc>
            </a:pPr>
            <a:r>
              <a:rPr lang="en-US" sz="1800" dirty="0" smtClean="0">
                <a:solidFill>
                  <a:srgbClr val="FF0000"/>
                </a:solidFill>
                <a:latin typeface="Times New Roman" pitchFamily="18" charset="0"/>
                <a:cs typeface="Times New Roman" pitchFamily="18" charset="0"/>
              </a:rPr>
              <a:t>Appropriate</a:t>
            </a:r>
            <a:r>
              <a:rPr lang="en-US" sz="1800" dirty="0" smtClean="0">
                <a:latin typeface="Times New Roman" pitchFamily="18" charset="0"/>
                <a:cs typeface="Times New Roman" pitchFamily="18" charset="0"/>
              </a:rPr>
              <a:t>            if </a:t>
            </a:r>
            <a:r>
              <a:rPr lang="en-US" sz="1800" dirty="0">
                <a:latin typeface="Times New Roman" pitchFamily="18" charset="0"/>
                <a:cs typeface="Times New Roman" pitchFamily="18" charset="0"/>
              </a:rPr>
              <a:t>a character is supposed to be wise, it is unlikely he is young (supposing wisdom is gained </a:t>
            </a:r>
            <a:r>
              <a:rPr lang="en-US" sz="1800" dirty="0" smtClean="0">
                <a:latin typeface="Times New Roman" pitchFamily="18" charset="0"/>
                <a:cs typeface="Times New Roman" pitchFamily="18" charset="0"/>
              </a:rPr>
              <a:t>with age)</a:t>
            </a:r>
          </a:p>
          <a:p>
            <a:pPr lvl="0">
              <a:lnSpc>
                <a:spcPct val="150000"/>
              </a:lnSpc>
            </a:pPr>
            <a:r>
              <a:rPr lang="en-US" sz="1800" dirty="0" smtClean="0">
                <a:solidFill>
                  <a:srgbClr val="FF0000"/>
                </a:solidFill>
                <a:latin typeface="Times New Roman" pitchFamily="18" charset="0"/>
                <a:cs typeface="Times New Roman" pitchFamily="18" charset="0"/>
              </a:rPr>
              <a:t>Resemblance</a:t>
            </a:r>
            <a:r>
              <a:rPr lang="en-US" sz="1800" dirty="0" smtClean="0">
                <a:latin typeface="Times New Roman" pitchFamily="18" charset="0"/>
                <a:cs typeface="Times New Roman" pitchFamily="18" charset="0"/>
              </a:rPr>
              <a:t>               the character must resemble people in real life.</a:t>
            </a:r>
            <a:endParaRPr lang="en-US" sz="1800" dirty="0" smtClean="0">
              <a:solidFill>
                <a:srgbClr val="FF0000"/>
              </a:solidFill>
              <a:latin typeface="Times New Roman" pitchFamily="18" charset="0"/>
              <a:cs typeface="Times New Roman" pitchFamily="18" charset="0"/>
            </a:endParaRPr>
          </a:p>
          <a:p>
            <a:pPr marL="114300" lvl="0" indent="0" algn="r" rtl="0">
              <a:lnSpc>
                <a:spcPct val="150000"/>
              </a:lnSpc>
              <a:buNone/>
            </a:pPr>
            <a:endParaRPr lang="en-US" sz="1800" dirty="0" smtClean="0">
              <a:latin typeface="Times New Roman" pitchFamily="18" charset="0"/>
              <a:cs typeface="Times New Roman" pitchFamily="18" charset="0"/>
            </a:endParaRPr>
          </a:p>
          <a:p>
            <a:pPr algn="l" rtl="0">
              <a:lnSpc>
                <a:spcPct val="150000"/>
              </a:lnSpc>
              <a:buNone/>
            </a:pPr>
            <a:r>
              <a:rPr lang="en-US" sz="1800" dirty="0" smtClean="0">
                <a:latin typeface="Times New Roman" pitchFamily="18" charset="0"/>
                <a:cs typeface="Times New Roman" pitchFamily="18" charset="0"/>
              </a:rPr>
              <a:t> </a:t>
            </a:r>
            <a:endParaRPr lang="ar-SA" sz="1800" dirty="0">
              <a:solidFill>
                <a:schemeClr val="tx1"/>
              </a:solidFill>
              <a:latin typeface="Times New Roman" pitchFamily="18" charset="0"/>
              <a:cs typeface="Times New Roman" pitchFamily="18" charset="0"/>
            </a:endParaRPr>
          </a:p>
        </p:txBody>
      </p:sp>
      <p:sp>
        <p:nvSpPr>
          <p:cNvPr id="6" name="سهم إلى اليمين 5"/>
          <p:cNvSpPr/>
          <p:nvPr/>
        </p:nvSpPr>
        <p:spPr>
          <a:xfrm>
            <a:off x="2075206" y="4437112"/>
            <a:ext cx="552578"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سهم إلى اليمين 6"/>
          <p:cNvSpPr/>
          <p:nvPr/>
        </p:nvSpPr>
        <p:spPr>
          <a:xfrm>
            <a:off x="1558847" y="2420888"/>
            <a:ext cx="576064"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سهم إلى اليمين 5"/>
          <p:cNvSpPr/>
          <p:nvPr/>
        </p:nvSpPr>
        <p:spPr>
          <a:xfrm>
            <a:off x="2351495" y="5301208"/>
            <a:ext cx="552578"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5374350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433260" y="404664"/>
            <a:ext cx="8229600" cy="5322333"/>
          </a:xfrm>
        </p:spPr>
        <p:txBody>
          <a:bodyPr>
            <a:noAutofit/>
          </a:bodyPr>
          <a:lstStyle/>
          <a:p>
            <a:pPr lvl="0" algn="l" rtl="0">
              <a:lnSpc>
                <a:spcPct val="150000"/>
              </a:lnSpc>
            </a:pPr>
            <a:r>
              <a:rPr lang="en-US" sz="1800" dirty="0" smtClean="0">
                <a:solidFill>
                  <a:srgbClr val="FF0000"/>
                </a:solidFill>
                <a:latin typeface="Times New Roman" pitchFamily="18" charset="0"/>
                <a:cs typeface="Times New Roman" pitchFamily="18" charset="0"/>
              </a:rPr>
              <a:t>Uniformity: Consistent</a:t>
            </a:r>
            <a:r>
              <a:rPr lang="en-US" sz="1800" dirty="0" smtClean="0">
                <a:latin typeface="Times New Roman" pitchFamily="18" charset="0"/>
                <a:cs typeface="Times New Roman" pitchFamily="18" charset="0"/>
              </a:rPr>
              <a:t>                     if </a:t>
            </a:r>
            <a:r>
              <a:rPr lang="en-US" sz="1800" dirty="0" smtClean="0">
                <a:latin typeface="Times New Roman" pitchFamily="18" charset="0"/>
                <a:cs typeface="Times New Roman" pitchFamily="18" charset="0"/>
              </a:rPr>
              <a:t>a person is a soldier, he is unlikely to be scared of blood                    </a:t>
            </a:r>
            <a:endParaRPr lang="en-US" sz="1800" dirty="0" smtClean="0">
              <a:latin typeface="Times New Roman" pitchFamily="18" charset="0"/>
              <a:cs typeface="Times New Roman" pitchFamily="18" charset="0"/>
            </a:endParaRPr>
          </a:p>
          <a:p>
            <a:pPr lvl="0" algn="l" rtl="0">
              <a:lnSpc>
                <a:spcPct val="150000"/>
              </a:lnSpc>
            </a:pP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if this soldier is scared of blood it must be explained and play some role in the story to avoid confusing the audience;               </a:t>
            </a:r>
          </a:p>
          <a:p>
            <a:pPr lvl="0" algn="l" rtl="0">
              <a:lnSpc>
                <a:spcPct val="150000"/>
              </a:lnSpc>
              <a:buNone/>
            </a:pPr>
            <a:r>
              <a:rPr lang="en-US" sz="1800" dirty="0" smtClean="0">
                <a:latin typeface="Times New Roman" pitchFamily="18" charset="0"/>
                <a:cs typeface="Times New Roman" pitchFamily="18" charset="0"/>
              </a:rPr>
              <a:t>     it is also </a:t>
            </a:r>
            <a:r>
              <a:rPr lang="en-US" sz="1800" dirty="0" smtClean="0">
                <a:solidFill>
                  <a:srgbClr val="FF0000"/>
                </a:solidFill>
                <a:latin typeface="Times New Roman" pitchFamily="18" charset="0"/>
                <a:cs typeface="Times New Roman" pitchFamily="18" charset="0"/>
              </a:rPr>
              <a:t>"good" </a:t>
            </a:r>
            <a:r>
              <a:rPr lang="en-US" sz="1800" dirty="0" smtClean="0">
                <a:latin typeface="Times New Roman" pitchFamily="18" charset="0"/>
                <a:cs typeface="Times New Roman" pitchFamily="18" charset="0"/>
              </a:rPr>
              <a:t>if a character doesn't change opinion "that much" if the play is not "driven" by who characters are, but by what they do (audience is confused in case of unexpected shifts in behavior and its reasons, morals of characters</a:t>
            </a:r>
          </a:p>
          <a:p>
            <a:pPr lvl="0" algn="l" rtl="0">
              <a:lnSpc>
                <a:spcPct val="150000"/>
              </a:lnSpc>
              <a:buNone/>
            </a:pPr>
            <a:endParaRPr lang="en-US" sz="1600" dirty="0" smtClean="0">
              <a:latin typeface="Times New Roman" pitchFamily="18" charset="0"/>
              <a:cs typeface="Times New Roman" pitchFamily="18" charset="0"/>
            </a:endParaRPr>
          </a:p>
          <a:p>
            <a:pPr lvl="0" algn="l" rtl="0">
              <a:lnSpc>
                <a:spcPct val="150000"/>
              </a:lnSpc>
            </a:pPr>
            <a:r>
              <a:rPr lang="en-US" sz="1800" dirty="0" smtClean="0">
                <a:solidFill>
                  <a:srgbClr val="FF0000"/>
                </a:solidFill>
                <a:latin typeface="Times New Roman" pitchFamily="18" charset="0"/>
                <a:cs typeface="Times New Roman" pitchFamily="18" charset="0"/>
              </a:rPr>
              <a:t>"consistently inconsistent“                     </a:t>
            </a:r>
            <a:r>
              <a:rPr lang="en-US" sz="1800" dirty="0" smtClean="0">
                <a:latin typeface="Times New Roman" pitchFamily="18" charset="0"/>
                <a:cs typeface="Times New Roman" pitchFamily="18" charset="0"/>
              </a:rPr>
              <a:t>if a character always behaves </a:t>
            </a:r>
            <a:r>
              <a:rPr lang="en-US" sz="1800" dirty="0" smtClean="0">
                <a:solidFill>
                  <a:srgbClr val="00B050"/>
                </a:solidFill>
                <a:latin typeface="Times New Roman" pitchFamily="18" charset="0"/>
                <a:cs typeface="Times New Roman" pitchFamily="18" charset="0"/>
              </a:rPr>
              <a:t>foolishly</a:t>
            </a:r>
            <a:r>
              <a:rPr lang="en-US" sz="1800" dirty="0" smtClean="0">
                <a:latin typeface="Times New Roman" pitchFamily="18" charset="0"/>
                <a:cs typeface="Times New Roman" pitchFamily="18" charset="0"/>
              </a:rPr>
              <a:t> it is strange if he suddenly becomes </a:t>
            </a:r>
            <a:r>
              <a:rPr lang="en-US" sz="1800" dirty="0" smtClean="0">
                <a:solidFill>
                  <a:srgbClr val="00B050"/>
                </a:solidFill>
                <a:latin typeface="Times New Roman" pitchFamily="18" charset="0"/>
                <a:cs typeface="Times New Roman" pitchFamily="18" charset="0"/>
              </a:rPr>
              <a:t>smart</a:t>
            </a:r>
            <a:r>
              <a:rPr lang="en-US" sz="1800" dirty="0" smtClean="0">
                <a:latin typeface="Times New Roman" pitchFamily="18" charset="0"/>
                <a:cs typeface="Times New Roman" pitchFamily="18" charset="0"/>
              </a:rPr>
              <a:t>. In this case it would be good to explain such change, otherwise the audience may be confused. If character changes opinion a lot it should be clear he is a character who has this trait, not a real life person –</a:t>
            </a:r>
          </a:p>
          <a:p>
            <a:pPr lvl="0" algn="l" rtl="0">
              <a:lnSpc>
                <a:spcPct val="150000"/>
              </a:lnSpc>
              <a:buNone/>
            </a:pPr>
            <a:r>
              <a:rPr lang="en-US" sz="1800" dirty="0" smtClean="0">
                <a:latin typeface="Times New Roman" pitchFamily="18" charset="0"/>
                <a:cs typeface="Times New Roman" pitchFamily="18" charset="0"/>
              </a:rPr>
              <a:t>           </a:t>
            </a:r>
          </a:p>
          <a:p>
            <a:pPr lvl="0" algn="l" rtl="0">
              <a:lnSpc>
                <a:spcPct val="150000"/>
              </a:lnSpc>
              <a:buNone/>
            </a:pPr>
            <a:r>
              <a:rPr lang="en-US" sz="1800" dirty="0" smtClean="0">
                <a:latin typeface="Times New Roman" pitchFamily="18" charset="0"/>
                <a:cs typeface="Times New Roman" pitchFamily="18" charset="0"/>
              </a:rPr>
              <a:t>                                                                          this is also to avoid confusion</a:t>
            </a:r>
          </a:p>
          <a:p>
            <a:pPr algn="l" rtl="0">
              <a:lnSpc>
                <a:spcPct val="150000"/>
              </a:lnSpc>
              <a:buNone/>
            </a:pPr>
            <a:r>
              <a:rPr lang="en-US" sz="1800" dirty="0" smtClean="0">
                <a:latin typeface="Times New Roman" pitchFamily="18" charset="0"/>
                <a:cs typeface="Times New Roman" pitchFamily="18" charset="0"/>
              </a:rPr>
              <a:t> </a:t>
            </a:r>
            <a:endParaRPr lang="ar-SA" sz="1800" dirty="0" smtClean="0">
              <a:latin typeface="Times New Roman" pitchFamily="18" charset="0"/>
              <a:cs typeface="Times New Roman" pitchFamily="18" charset="0"/>
            </a:endParaRPr>
          </a:p>
          <a:p>
            <a:pPr algn="l" rtl="0">
              <a:lnSpc>
                <a:spcPct val="150000"/>
              </a:lnSpc>
              <a:buNone/>
            </a:pPr>
            <a:endParaRPr lang="ar-SA" sz="1800" dirty="0">
              <a:latin typeface="Times New Roman" pitchFamily="18" charset="0"/>
              <a:cs typeface="Times New Roman" pitchFamily="18" charset="0"/>
            </a:endParaRPr>
          </a:p>
        </p:txBody>
      </p:sp>
      <p:sp>
        <p:nvSpPr>
          <p:cNvPr id="4" name="سهم إلى اليمين 3"/>
          <p:cNvSpPr/>
          <p:nvPr/>
        </p:nvSpPr>
        <p:spPr>
          <a:xfrm>
            <a:off x="3057616" y="544988"/>
            <a:ext cx="928694" cy="2600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6" name="رابط كسهم مستقيم 5"/>
          <p:cNvCxnSpPr/>
          <p:nvPr/>
        </p:nvCxnSpPr>
        <p:spPr>
          <a:xfrm>
            <a:off x="2285984" y="1124744"/>
            <a:ext cx="428628"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سهم إلى اليمين 6"/>
          <p:cNvSpPr/>
          <p:nvPr/>
        </p:nvSpPr>
        <p:spPr>
          <a:xfrm>
            <a:off x="3347864" y="4077072"/>
            <a:ext cx="857256"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9" name="رابط كسهم مستقيم 8"/>
          <p:cNvCxnSpPr/>
          <p:nvPr/>
        </p:nvCxnSpPr>
        <p:spPr>
          <a:xfrm>
            <a:off x="1547664" y="5808114"/>
            <a:ext cx="3000396"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48412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85720" y="285728"/>
            <a:ext cx="8605838" cy="857256"/>
          </a:xfrm>
        </p:spPr>
        <p:txBody>
          <a:bodyPr>
            <a:noAutofit/>
          </a:bodyPr>
          <a:lstStyle/>
          <a:p>
            <a:pPr rtl="0"/>
            <a:r>
              <a:rPr lang="en-US" sz="2800" dirty="0" smtClean="0">
                <a:solidFill>
                  <a:srgbClr val="FF0000"/>
                </a:solidFill>
                <a:latin typeface="Times New Roman" pitchFamily="18" charset="0"/>
                <a:cs typeface="Times New Roman" pitchFamily="18" charset="0"/>
              </a:rPr>
              <a:t>Thought and Sentiments</a:t>
            </a:r>
            <a:endParaRPr lang="ar-SA" sz="2800" dirty="0">
              <a:latin typeface="Times New Roman" pitchFamily="18" charset="0"/>
              <a:cs typeface="Times New Roman" pitchFamily="18" charset="0"/>
            </a:endParaRPr>
          </a:p>
        </p:txBody>
      </p:sp>
      <p:sp>
        <p:nvSpPr>
          <p:cNvPr id="3" name="عنصر نائب للمحتوى 2"/>
          <p:cNvSpPr>
            <a:spLocks noGrp="1"/>
          </p:cNvSpPr>
          <p:nvPr>
            <p:ph sz="quarter" idx="1"/>
          </p:nvPr>
        </p:nvSpPr>
        <p:spPr>
          <a:xfrm>
            <a:off x="301752" y="1857364"/>
            <a:ext cx="8503920" cy="4241684"/>
          </a:xfrm>
        </p:spPr>
        <p:txBody>
          <a:bodyPr>
            <a:normAutofit/>
          </a:bodyPr>
          <a:lstStyle/>
          <a:p>
            <a:pPr rtl="0">
              <a:lnSpc>
                <a:spcPct val="150000"/>
              </a:lnSpc>
              <a:buNone/>
            </a:pPr>
            <a:endParaRPr lang="en-US" sz="1800" b="1" dirty="0" smtClean="0">
              <a:solidFill>
                <a:schemeClr val="tx1"/>
              </a:solidFill>
              <a:latin typeface="Times New Roman" pitchFamily="18" charset="0"/>
              <a:cs typeface="Times New Roman" pitchFamily="18" charset="0"/>
            </a:endParaRPr>
          </a:p>
          <a:p>
            <a:pPr>
              <a:lnSpc>
                <a:spcPct val="150000"/>
              </a:lnSpc>
              <a:buFontTx/>
              <a:buChar char="-"/>
            </a:pPr>
            <a:r>
              <a:rPr lang="en-US" sz="1800" dirty="0" smtClean="0">
                <a:solidFill>
                  <a:schemeClr val="tx1"/>
                </a:solidFill>
                <a:latin typeface="Times New Roman" pitchFamily="18" charset="0"/>
                <a:cs typeface="Times New Roman" pitchFamily="18" charset="0"/>
              </a:rPr>
              <a:t>Thought is </a:t>
            </a:r>
            <a:r>
              <a:rPr lang="en-US" sz="1800" dirty="0">
                <a:solidFill>
                  <a:srgbClr val="FF0000"/>
                </a:solidFill>
                <a:latin typeface="Times New Roman" pitchFamily="18" charset="0"/>
                <a:cs typeface="Times New Roman" pitchFamily="18" charset="0"/>
              </a:rPr>
              <a:t>third</a:t>
            </a:r>
            <a:r>
              <a:rPr lang="en-US" sz="1800" dirty="0">
                <a:solidFill>
                  <a:schemeClr val="tx1"/>
                </a:solidFill>
                <a:latin typeface="Times New Roman" pitchFamily="18" charset="0"/>
                <a:cs typeface="Times New Roman" pitchFamily="18" charset="0"/>
              </a:rPr>
              <a:t> in </a:t>
            </a:r>
            <a:r>
              <a:rPr lang="en-US" sz="1800" dirty="0" smtClean="0">
                <a:solidFill>
                  <a:schemeClr val="tx1"/>
                </a:solidFill>
                <a:latin typeface="Times New Roman" pitchFamily="18" charset="0"/>
                <a:cs typeface="Times New Roman" pitchFamily="18" charset="0"/>
              </a:rPr>
              <a:t>importance and </a:t>
            </a:r>
            <a:r>
              <a:rPr lang="en-US" sz="1800" dirty="0">
                <a:solidFill>
                  <a:schemeClr val="tx1"/>
                </a:solidFill>
                <a:latin typeface="Times New Roman" pitchFamily="18" charset="0"/>
                <a:cs typeface="Times New Roman" pitchFamily="18" charset="0"/>
              </a:rPr>
              <a:t>is found </a:t>
            </a:r>
            <a:r>
              <a:rPr lang="en-US" sz="1800" dirty="0" smtClean="0">
                <a:solidFill>
                  <a:schemeClr val="tx1"/>
                </a:solidFill>
                <a:latin typeface="Times New Roman" pitchFamily="18" charset="0"/>
                <a:cs typeface="Times New Roman" pitchFamily="18" charset="0"/>
              </a:rPr>
              <a:t> where </a:t>
            </a:r>
            <a:r>
              <a:rPr lang="en-US" sz="1800" dirty="0">
                <a:solidFill>
                  <a:schemeClr val="tx1"/>
                </a:solidFill>
                <a:latin typeface="Times New Roman" pitchFamily="18" charset="0"/>
                <a:cs typeface="Times New Roman" pitchFamily="18" charset="0"/>
              </a:rPr>
              <a:t>something is proved to be or not </a:t>
            </a:r>
            <a:r>
              <a:rPr lang="en-US" sz="1800" dirty="0" smtClean="0">
                <a:solidFill>
                  <a:schemeClr val="tx1"/>
                </a:solidFill>
                <a:latin typeface="Times New Roman" pitchFamily="18" charset="0"/>
                <a:cs typeface="Times New Roman" pitchFamily="18" charset="0"/>
              </a:rPr>
              <a:t>to be</a:t>
            </a:r>
            <a:r>
              <a:rPr lang="en-US" sz="1800" dirty="0">
                <a:solidFill>
                  <a:schemeClr val="tx1"/>
                </a:solidFill>
                <a:latin typeface="Times New Roman" pitchFamily="18" charset="0"/>
                <a:cs typeface="Times New Roman" pitchFamily="18" charset="0"/>
              </a:rPr>
              <a:t>, or </a:t>
            </a:r>
            <a:r>
              <a:rPr lang="en-US" sz="1800" dirty="0" smtClean="0">
                <a:solidFill>
                  <a:schemeClr val="tx1"/>
                </a:solidFill>
                <a:latin typeface="Times New Roman" pitchFamily="18" charset="0"/>
                <a:cs typeface="Times New Roman" pitchFamily="18" charset="0"/>
              </a:rPr>
              <a:t>a </a:t>
            </a:r>
            <a:r>
              <a:rPr lang="en-US" sz="1800" dirty="0">
                <a:solidFill>
                  <a:schemeClr val="tx1"/>
                </a:solidFill>
                <a:latin typeface="Times New Roman" pitchFamily="18" charset="0"/>
                <a:cs typeface="Times New Roman" pitchFamily="18" charset="0"/>
              </a:rPr>
              <a:t>general maxim is enunciated</a:t>
            </a:r>
            <a:r>
              <a:rPr lang="en-US" sz="1800" dirty="0" smtClean="0">
                <a:solidFill>
                  <a:schemeClr val="tx1"/>
                </a:solidFill>
                <a:latin typeface="Times New Roman" pitchFamily="18" charset="0"/>
                <a:cs typeface="Times New Roman" pitchFamily="18" charset="0"/>
              </a:rPr>
              <a:t>.</a:t>
            </a:r>
          </a:p>
          <a:p>
            <a:pPr>
              <a:lnSpc>
                <a:spcPct val="150000"/>
              </a:lnSpc>
              <a:buNone/>
            </a:pPr>
            <a:endParaRPr lang="en-US" sz="1100" dirty="0" smtClean="0">
              <a:solidFill>
                <a:schemeClr val="tx1"/>
              </a:solidFill>
              <a:latin typeface="Times New Roman" pitchFamily="18" charset="0"/>
              <a:cs typeface="Times New Roman" pitchFamily="18" charset="0"/>
            </a:endParaRPr>
          </a:p>
          <a:p>
            <a:pPr>
              <a:lnSpc>
                <a:spcPct val="150000"/>
              </a:lnSpc>
              <a:buNone/>
            </a:pPr>
            <a:r>
              <a:rPr lang="en-US" sz="1800" dirty="0" smtClean="0">
                <a:solidFill>
                  <a:schemeClr val="tx1"/>
                </a:solidFill>
                <a:latin typeface="Times New Roman" pitchFamily="18" charset="0"/>
                <a:cs typeface="Times New Roman" pitchFamily="18" charset="0"/>
              </a:rPr>
              <a:t>-  Aristotle says little about thought, and most of what he has to say is associated with how speeches should reveal character . Thought spoken </a:t>
            </a:r>
            <a:r>
              <a:rPr lang="en-US" sz="1800" dirty="0">
                <a:solidFill>
                  <a:schemeClr val="tx1"/>
                </a:solidFill>
                <a:latin typeface="Times New Roman" pitchFamily="18" charset="0"/>
                <a:cs typeface="Times New Roman" pitchFamily="18" charset="0"/>
              </a:rPr>
              <a:t>(usually) reasoning of human characters can explain the characters or story background </a:t>
            </a:r>
            <a:r>
              <a:rPr lang="en-US" sz="1800" dirty="0" smtClean="0">
                <a:solidFill>
                  <a:schemeClr val="tx1"/>
                </a:solidFill>
                <a:latin typeface="Times New Roman" pitchFamily="18" charset="0"/>
                <a:cs typeface="Times New Roman" pitchFamily="18" charset="0"/>
              </a:rPr>
              <a:t>.  However, we may assume that this category would also include what we call the themes of a </a:t>
            </a:r>
            <a:r>
              <a:rPr lang="en-US" sz="1800" dirty="0" smtClean="0">
                <a:solidFill>
                  <a:schemeClr val="tx1"/>
                </a:solidFill>
                <a:latin typeface="Times New Roman" pitchFamily="18" charset="0"/>
                <a:cs typeface="Times New Roman" pitchFamily="18" charset="0"/>
              </a:rPr>
              <a:t>play, and whatever is the object of speech. What is said must move passions of pity and terror, but these must be aroused from action not decoration. </a:t>
            </a:r>
            <a:endParaRPr lang="ar-SA" sz="1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4446192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4294967295"/>
          </p:nvPr>
        </p:nvSpPr>
        <p:spPr>
          <a:xfrm>
            <a:off x="539552" y="1268760"/>
            <a:ext cx="8064896" cy="1512167"/>
          </a:xfrm>
        </p:spPr>
        <p:txBody>
          <a:bodyPr>
            <a:normAutofit fontScale="92500"/>
          </a:bodyPr>
          <a:lstStyle/>
          <a:p>
            <a:pPr marL="114300" lvl="0" indent="0" algn="l" rtl="0">
              <a:lnSpc>
                <a:spcPct val="150000"/>
              </a:lnSpc>
              <a:buNone/>
            </a:pPr>
            <a:r>
              <a:rPr lang="en-US" sz="2000" dirty="0" smtClean="0">
                <a:solidFill>
                  <a:schemeClr val="accent6">
                    <a:lumMod val="50000"/>
                  </a:schemeClr>
                </a:solidFill>
                <a:latin typeface="Times New Roman" pitchFamily="18" charset="0"/>
                <a:cs typeface="Times New Roman" pitchFamily="18" charset="0"/>
              </a:rPr>
              <a:t> . It  Refers </a:t>
            </a:r>
            <a:r>
              <a:rPr lang="en-US" sz="2000" dirty="0">
                <a:solidFill>
                  <a:schemeClr val="accent6">
                    <a:lumMod val="50000"/>
                  </a:schemeClr>
                </a:solidFill>
                <a:latin typeface="Times New Roman" pitchFamily="18" charset="0"/>
                <a:cs typeface="Times New Roman" pitchFamily="18" charset="0"/>
              </a:rPr>
              <a:t>to the quality of speech in tragedy. Speeches should reflect character, the moral qualities of those on the stage</a:t>
            </a:r>
            <a:r>
              <a:rPr lang="en-US" sz="2000" dirty="0" smtClean="0">
                <a:solidFill>
                  <a:schemeClr val="accent6">
                    <a:lumMod val="50000"/>
                  </a:schemeClr>
                </a:solidFill>
                <a:latin typeface="Times New Roman" pitchFamily="18" charset="0"/>
                <a:cs typeface="Times New Roman" pitchFamily="18" charset="0"/>
              </a:rPr>
              <a:t>. The language used must be perfect and elevated and the metaphor should be the basic figure of speech used.</a:t>
            </a:r>
            <a:endParaRPr lang="en-US" sz="2000" dirty="0" smtClean="0">
              <a:solidFill>
                <a:schemeClr val="accent6">
                  <a:lumMod val="50000"/>
                </a:schemeClr>
              </a:solidFill>
              <a:latin typeface="Times New Roman" pitchFamily="18" charset="0"/>
              <a:cs typeface="Times New Roman" pitchFamily="18" charset="0"/>
            </a:endParaRPr>
          </a:p>
          <a:p>
            <a:pPr lvl="0" algn="l" rtl="0"/>
            <a:endParaRPr lang="en-US" sz="2400" dirty="0" smtClean="0">
              <a:latin typeface="Times New Roman" pitchFamily="18" charset="0"/>
              <a:cs typeface="Times New Roman" pitchFamily="18" charset="0"/>
            </a:endParaRPr>
          </a:p>
          <a:p>
            <a:pPr algn="l" rtl="0"/>
            <a:endParaRPr lang="en-US" sz="2400" dirty="0" smtClean="0">
              <a:cs typeface="+mj-cs"/>
            </a:endParaRPr>
          </a:p>
        </p:txBody>
      </p:sp>
      <p:sp>
        <p:nvSpPr>
          <p:cNvPr id="4" name="Text Placeholder 3"/>
          <p:cNvSpPr>
            <a:spLocks noGrp="1"/>
          </p:cNvSpPr>
          <p:nvPr>
            <p:ph type="body" idx="4294967295"/>
          </p:nvPr>
        </p:nvSpPr>
        <p:spPr>
          <a:xfrm>
            <a:off x="323528" y="548680"/>
            <a:ext cx="4040188" cy="639762"/>
          </a:xfrm>
        </p:spPr>
        <p:txBody>
          <a:bodyPr/>
          <a:lstStyle/>
          <a:p>
            <a:pPr marL="114300" indent="0">
              <a:buNone/>
            </a:pPr>
            <a:r>
              <a:rPr lang="en-US" sz="2400" dirty="0" smtClean="0">
                <a:solidFill>
                  <a:srgbClr val="FF0000"/>
                </a:solidFill>
                <a:latin typeface="Times New Roman" pitchFamily="18" charset="0"/>
                <a:cs typeface="Times New Roman" pitchFamily="18" charset="0"/>
              </a:rPr>
              <a:t> </a:t>
            </a:r>
            <a:r>
              <a:rPr lang="en-US" sz="2800" dirty="0" smtClean="0">
                <a:solidFill>
                  <a:srgbClr val="FF0000"/>
                </a:solidFill>
                <a:latin typeface="Times New Roman" pitchFamily="18" charset="0"/>
                <a:cs typeface="Times New Roman" pitchFamily="18" charset="0"/>
              </a:rPr>
              <a:t>DICTION</a:t>
            </a:r>
            <a:endParaRPr lang="en-US" sz="2800" dirty="0">
              <a:solidFill>
                <a:srgbClr val="FF0000"/>
              </a:solidFill>
              <a:latin typeface="Times New Roman" pitchFamily="18" charset="0"/>
              <a:cs typeface="Times New Roman" pitchFamily="18" charset="0"/>
            </a:endParaRPr>
          </a:p>
          <a:p>
            <a:endParaRPr lang="en-US" dirty="0">
              <a:cs typeface="+mj-cs"/>
            </a:endParaRPr>
          </a:p>
        </p:txBody>
      </p:sp>
      <p:sp>
        <p:nvSpPr>
          <p:cNvPr id="5" name="Text Placeholder 4"/>
          <p:cNvSpPr>
            <a:spLocks noGrp="1"/>
          </p:cNvSpPr>
          <p:nvPr>
            <p:ph type="body" sz="quarter" idx="4294967295"/>
          </p:nvPr>
        </p:nvSpPr>
        <p:spPr>
          <a:xfrm>
            <a:off x="467544" y="3068960"/>
            <a:ext cx="4041775" cy="639762"/>
          </a:xfrm>
        </p:spPr>
        <p:txBody>
          <a:bodyPr>
            <a:normAutofit/>
          </a:bodyPr>
          <a:lstStyle/>
          <a:p>
            <a:pPr marL="114300" indent="0">
              <a:buNone/>
            </a:pPr>
            <a:r>
              <a:rPr lang="en-US" sz="2800" dirty="0" smtClean="0">
                <a:solidFill>
                  <a:srgbClr val="FF0000"/>
                </a:solidFill>
                <a:latin typeface="Times New Roman" pitchFamily="18" charset="0"/>
                <a:cs typeface="Times New Roman" pitchFamily="18" charset="0"/>
              </a:rPr>
              <a:t>MELODY</a:t>
            </a:r>
            <a:endParaRPr lang="en-US" sz="2800" dirty="0">
              <a:latin typeface="Times New Roman" pitchFamily="18" charset="0"/>
              <a:cs typeface="Times New Roman" pitchFamily="18" charset="0"/>
            </a:endParaRPr>
          </a:p>
        </p:txBody>
      </p:sp>
      <p:sp>
        <p:nvSpPr>
          <p:cNvPr id="6" name="Content Placeholder 5"/>
          <p:cNvSpPr>
            <a:spLocks noGrp="1"/>
          </p:cNvSpPr>
          <p:nvPr>
            <p:ph sz="quarter" idx="4294967295"/>
          </p:nvPr>
        </p:nvSpPr>
        <p:spPr>
          <a:xfrm>
            <a:off x="539552" y="3789040"/>
            <a:ext cx="8244408" cy="2193107"/>
          </a:xfrm>
        </p:spPr>
        <p:txBody>
          <a:bodyPr>
            <a:normAutofit fontScale="92500" lnSpcReduction="10000"/>
          </a:bodyPr>
          <a:lstStyle/>
          <a:p>
            <a:pPr>
              <a:lnSpc>
                <a:spcPct val="150000"/>
              </a:lnSpc>
            </a:pPr>
            <a:r>
              <a:rPr lang="en-US" sz="2000" dirty="0">
                <a:solidFill>
                  <a:schemeClr val="accent6">
                    <a:lumMod val="50000"/>
                  </a:schemeClr>
                </a:solidFill>
                <a:latin typeface="Times New Roman" pitchFamily="18" charset="0"/>
                <a:cs typeface="Times New Roman" pitchFamily="18" charset="0"/>
              </a:rPr>
              <a:t>It is the musical element of the chorus. Aristotle argues that the Chorus should be fully integrated into the play like an actor; choral odes should not be “mere interludes,” but should contribute to the unity of the plot . </a:t>
            </a:r>
            <a:r>
              <a:rPr lang="en-US" sz="2000" dirty="0" smtClean="0">
                <a:solidFill>
                  <a:schemeClr val="accent6">
                    <a:lumMod val="50000"/>
                  </a:schemeClr>
                </a:solidFill>
                <a:latin typeface="Times New Roman" pitchFamily="18" charset="0"/>
                <a:cs typeface="Times New Roman" pitchFamily="18" charset="0"/>
              </a:rPr>
              <a:t>The Chorus comments on the action, narrates incidents that cannot be acted on stage or happened long ago, and presents a musical relief for the audience.</a:t>
            </a:r>
            <a:endParaRPr lang="ar-SA" sz="2000" dirty="0">
              <a:solidFill>
                <a:schemeClr val="accent6">
                  <a:lumMod val="50000"/>
                </a:schemeClr>
              </a:solidFill>
              <a:latin typeface="Times New Roman" pitchFamily="18" charset="0"/>
              <a:cs typeface="Times New Roman" pitchFamily="18" charset="0"/>
            </a:endParaRPr>
          </a:p>
          <a:p>
            <a:endParaRPr lang="en-US" dirty="0">
              <a:cs typeface="+mj-cs"/>
            </a:endParaRPr>
          </a:p>
        </p:txBody>
      </p:sp>
    </p:spTree>
    <p:extLst>
      <p:ext uri="{BB962C8B-B14F-4D97-AF65-F5344CB8AC3E}">
        <p14:creationId xmlns:p14="http://schemas.microsoft.com/office/powerpoint/2010/main" val="13185015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solidFill>
                  <a:srgbClr val="FF0000"/>
                </a:solidFill>
                <a:latin typeface="Times New Roman" pitchFamily="18" charset="0"/>
                <a:cs typeface="Times New Roman" pitchFamily="18" charset="0"/>
              </a:rPr>
              <a:t>SPECTACLE and Decoration</a:t>
            </a:r>
            <a:endParaRPr lang="en-US" sz="2800" dirty="0"/>
          </a:p>
        </p:txBody>
      </p:sp>
      <p:sp>
        <p:nvSpPr>
          <p:cNvPr id="3" name="عنصر نائب للمحتوى 2"/>
          <p:cNvSpPr>
            <a:spLocks noGrp="1"/>
          </p:cNvSpPr>
          <p:nvPr>
            <p:ph idx="1"/>
          </p:nvPr>
        </p:nvSpPr>
        <p:spPr>
          <a:xfrm>
            <a:off x="457200" y="1752600"/>
            <a:ext cx="8229600" cy="4988768"/>
          </a:xfrm>
        </p:spPr>
        <p:txBody>
          <a:bodyPr>
            <a:normAutofit/>
          </a:bodyPr>
          <a:lstStyle/>
          <a:p>
            <a:pPr lvl="0" algn="ctr">
              <a:lnSpc>
                <a:spcPct val="160000"/>
              </a:lnSpc>
              <a:buNone/>
            </a:pPr>
            <a:endParaRPr lang="en-US" sz="1800" b="1" dirty="0">
              <a:latin typeface="Times New Roman" pitchFamily="18" charset="0"/>
              <a:cs typeface="Times New Roman" pitchFamily="18" charset="0"/>
            </a:endParaRPr>
          </a:p>
          <a:p>
            <a:pPr lvl="0" algn="l" rtl="0">
              <a:lnSpc>
                <a:spcPct val="160000"/>
              </a:lnSpc>
              <a:buNone/>
            </a:pPr>
            <a:r>
              <a:rPr lang="en-US" sz="1800" dirty="0" smtClean="0">
                <a:solidFill>
                  <a:srgbClr val="FF0000"/>
                </a:solidFill>
                <a:latin typeface="Times New Roman" pitchFamily="18" charset="0"/>
                <a:cs typeface="Times New Roman" pitchFamily="18" charset="0"/>
              </a:rPr>
              <a:t>Spectacle :  </a:t>
            </a:r>
            <a:r>
              <a:rPr lang="en-US" sz="1800" dirty="0" smtClean="0">
                <a:latin typeface="Times New Roman" pitchFamily="18" charset="0"/>
                <a:cs typeface="Times New Roman" pitchFamily="18" charset="0"/>
              </a:rPr>
              <a:t>Refers </a:t>
            </a:r>
            <a:r>
              <a:rPr lang="en-US" sz="1800" dirty="0">
                <a:latin typeface="Times New Roman" pitchFamily="18" charset="0"/>
                <a:cs typeface="Times New Roman" pitchFamily="18" charset="0"/>
              </a:rPr>
              <a:t>to the visual apparatus of the play, including set, costumes and </a:t>
            </a:r>
            <a:r>
              <a:rPr lang="en-US" sz="1800" dirty="0" smtClean="0">
                <a:latin typeface="Times New Roman" pitchFamily="18" charset="0"/>
                <a:cs typeface="Times New Roman" pitchFamily="18" charset="0"/>
              </a:rPr>
              <a:t>props </a:t>
            </a:r>
            <a:r>
              <a:rPr lang="en-US" sz="1800" dirty="0" smtClean="0">
                <a:latin typeface="Times New Roman" pitchFamily="18" charset="0"/>
                <a:cs typeface="Times New Roman" pitchFamily="18" charset="0"/>
              </a:rPr>
              <a:t>. It is supposed to produce not the terrible but the marvelous.</a:t>
            </a:r>
            <a:endParaRPr lang="en-US" sz="1800" dirty="0" smtClean="0">
              <a:latin typeface="Times New Roman" pitchFamily="18" charset="0"/>
              <a:cs typeface="Times New Roman" pitchFamily="18" charset="0"/>
            </a:endParaRPr>
          </a:p>
          <a:p>
            <a:pPr lvl="0" algn="l" rtl="0">
              <a:lnSpc>
                <a:spcPct val="160000"/>
              </a:lnSpc>
              <a:buNone/>
            </a:pPr>
            <a:r>
              <a:rPr lang="en-US" sz="1800" dirty="0" smtClean="0">
                <a:solidFill>
                  <a:schemeClr val="accent6">
                    <a:lumMod val="75000"/>
                  </a:schemeClr>
                </a:solidFill>
                <a:latin typeface="Times New Roman" pitchFamily="18" charset="0"/>
                <a:cs typeface="Times New Roman" pitchFamily="18" charset="0"/>
              </a:rPr>
              <a:t>Aristotle</a:t>
            </a:r>
            <a:r>
              <a:rPr lang="en-US" sz="1800" dirty="0" smtClean="0">
                <a:solidFill>
                  <a:schemeClr val="tx1"/>
                </a:solidFill>
                <a:latin typeface="Times New Roman" pitchFamily="18" charset="0"/>
                <a:cs typeface="Times New Roman" pitchFamily="18" charset="0"/>
              </a:rPr>
              <a:t> </a:t>
            </a:r>
            <a:r>
              <a:rPr lang="en-US" sz="1800" dirty="0">
                <a:latin typeface="Times New Roman" pitchFamily="18" charset="0"/>
                <a:cs typeface="Times New Roman" pitchFamily="18" charset="0"/>
              </a:rPr>
              <a:t>calls spectacle the </a:t>
            </a:r>
            <a:r>
              <a:rPr lang="en-US" sz="1800" dirty="0">
                <a:solidFill>
                  <a:srgbClr val="FF0000"/>
                </a:solidFill>
                <a:latin typeface="Times New Roman" pitchFamily="18" charset="0"/>
                <a:cs typeface="Times New Roman" pitchFamily="18" charset="0"/>
              </a:rPr>
              <a:t>"least artistic" </a:t>
            </a:r>
            <a:r>
              <a:rPr lang="en-US" sz="1800" dirty="0">
                <a:latin typeface="Times New Roman" pitchFamily="18" charset="0"/>
                <a:cs typeface="Times New Roman" pitchFamily="18" charset="0"/>
              </a:rPr>
              <a:t>element of tragedy, and the </a:t>
            </a:r>
            <a:r>
              <a:rPr lang="en-US" sz="1800" dirty="0" smtClean="0">
                <a:latin typeface="Times New Roman" pitchFamily="18" charset="0"/>
                <a:cs typeface="Times New Roman" pitchFamily="18" charset="0"/>
              </a:rPr>
              <a:t> least </a:t>
            </a:r>
            <a:r>
              <a:rPr lang="en-US" sz="1800" dirty="0">
                <a:latin typeface="Times New Roman" pitchFamily="18" charset="0"/>
                <a:cs typeface="Times New Roman" pitchFamily="18" charset="0"/>
              </a:rPr>
              <a:t>connected with the work of the poet .</a:t>
            </a:r>
            <a:endParaRPr lang="en-US" sz="1800" dirty="0" smtClean="0">
              <a:latin typeface="Times New Roman" pitchFamily="18" charset="0"/>
              <a:cs typeface="Times New Roman" pitchFamily="18" charset="0"/>
            </a:endParaRPr>
          </a:p>
          <a:p>
            <a:pPr lvl="0" algn="l" rtl="0">
              <a:lnSpc>
                <a:spcPct val="160000"/>
              </a:lnSpc>
              <a:buNone/>
            </a:pPr>
            <a:r>
              <a:rPr lang="en-US" sz="1800"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For example: if the play has </a:t>
            </a:r>
            <a:r>
              <a:rPr lang="en-US" sz="1800" dirty="0">
                <a:solidFill>
                  <a:srgbClr val="FF0000"/>
                </a:solidFill>
                <a:latin typeface="Times New Roman" pitchFamily="18" charset="0"/>
                <a:cs typeface="Times New Roman" pitchFamily="18" charset="0"/>
              </a:rPr>
              <a:t>"beautiful" costumes </a:t>
            </a:r>
            <a:r>
              <a:rPr lang="en-US" sz="1800" dirty="0">
                <a:latin typeface="Times New Roman" pitchFamily="18" charset="0"/>
                <a:cs typeface="Times New Roman" pitchFamily="18" charset="0"/>
              </a:rPr>
              <a:t>and </a:t>
            </a:r>
            <a:r>
              <a:rPr lang="en-US" sz="1800" dirty="0">
                <a:solidFill>
                  <a:srgbClr val="FF0000"/>
                </a:solidFill>
                <a:latin typeface="Times New Roman" pitchFamily="18" charset="0"/>
                <a:cs typeface="Times New Roman" pitchFamily="18" charset="0"/>
              </a:rPr>
              <a:t>"bad" acting</a:t>
            </a:r>
            <a:r>
              <a:rPr lang="en-US" sz="1800" dirty="0">
                <a:solidFill>
                  <a:srgbClr val="7030A0"/>
                </a:solidFill>
                <a:latin typeface="Times New Roman" pitchFamily="18" charset="0"/>
                <a:cs typeface="Times New Roman" pitchFamily="18" charset="0"/>
              </a:rPr>
              <a:t> </a:t>
            </a:r>
            <a:r>
              <a:rPr lang="en-US" sz="1800" dirty="0">
                <a:latin typeface="Times New Roman" pitchFamily="18" charset="0"/>
                <a:cs typeface="Times New Roman" pitchFamily="18" charset="0"/>
              </a:rPr>
              <a:t>and </a:t>
            </a:r>
            <a:r>
              <a:rPr lang="en-US" sz="1800" dirty="0">
                <a:solidFill>
                  <a:srgbClr val="FF0000"/>
                </a:solidFill>
                <a:latin typeface="Times New Roman" pitchFamily="18" charset="0"/>
                <a:cs typeface="Times New Roman" pitchFamily="18" charset="0"/>
              </a:rPr>
              <a:t>"bad" story</a:t>
            </a:r>
            <a:r>
              <a:rPr lang="en-US" sz="1800" dirty="0">
                <a:latin typeface="Times New Roman" pitchFamily="18" charset="0"/>
                <a:cs typeface="Times New Roman" pitchFamily="18" charset="0"/>
              </a:rPr>
              <a:t>, there is </a:t>
            </a:r>
            <a:r>
              <a:rPr lang="en-US" sz="1800" dirty="0">
                <a:solidFill>
                  <a:schemeClr val="accent6">
                    <a:lumMod val="75000"/>
                  </a:schemeClr>
                </a:solidFill>
                <a:latin typeface="Times New Roman" pitchFamily="18" charset="0"/>
                <a:cs typeface="Times New Roman" pitchFamily="18" charset="0"/>
              </a:rPr>
              <a:t>"something wrong" </a:t>
            </a:r>
            <a:r>
              <a:rPr lang="en-US" sz="1800" dirty="0">
                <a:latin typeface="Times New Roman" pitchFamily="18" charset="0"/>
                <a:cs typeface="Times New Roman" pitchFamily="18" charset="0"/>
              </a:rPr>
              <a:t>with </a:t>
            </a:r>
            <a:r>
              <a:rPr lang="en-US" sz="1800" dirty="0" smtClean="0">
                <a:latin typeface="Times New Roman" pitchFamily="18" charset="0"/>
                <a:cs typeface="Times New Roman" pitchFamily="18" charset="0"/>
              </a:rPr>
              <a:t>it, even </a:t>
            </a:r>
            <a:r>
              <a:rPr lang="en-US" sz="1800" dirty="0">
                <a:latin typeface="Times New Roman" pitchFamily="18" charset="0"/>
                <a:cs typeface="Times New Roman" pitchFamily="18" charset="0"/>
              </a:rPr>
              <a:t>though that "beauty" may save the play it is "not a nice thing</a:t>
            </a:r>
            <a:r>
              <a:rPr lang="en-US" sz="1800" dirty="0" smtClean="0">
                <a:latin typeface="Times New Roman" pitchFamily="18" charset="0"/>
                <a:cs typeface="Times New Roman" pitchFamily="18" charset="0"/>
              </a:rPr>
              <a:t>". </a:t>
            </a:r>
            <a:endParaRPr lang="ar-SA" sz="1800" dirty="0">
              <a:latin typeface="Times New Roman" pitchFamily="18" charset="0"/>
              <a:cs typeface="Times New Roman" pitchFamily="18" charset="0"/>
            </a:endParaRPr>
          </a:p>
        </p:txBody>
      </p:sp>
    </p:spTree>
    <p:extLst>
      <p:ext uri="{BB962C8B-B14F-4D97-AF65-F5344CB8AC3E}">
        <p14:creationId xmlns:p14="http://schemas.microsoft.com/office/powerpoint/2010/main" val="275407774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482</TotalTime>
  <Words>2064</Words>
  <Application>Microsoft Office PowerPoint</Application>
  <PresentationFormat>On-screen Show (4:3)</PresentationFormat>
  <Paragraphs>87</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Apothecary</vt:lpstr>
      <vt:lpstr>Aristotle</vt:lpstr>
      <vt:lpstr>Aristotle's Poetics</vt:lpstr>
      <vt:lpstr>Aristotle’s Definition of Tragedy </vt:lpstr>
      <vt:lpstr>PowerPoint Presentation</vt:lpstr>
      <vt:lpstr>PowerPoint Presentation</vt:lpstr>
      <vt:lpstr>Characteristics of tragedy </vt:lpstr>
      <vt:lpstr>SIX PARTS OF TRAGEDY</vt:lpstr>
      <vt:lpstr>Plot </vt:lpstr>
      <vt:lpstr>PowerPoint Presentation</vt:lpstr>
      <vt:lpstr>PowerPoint Presentation</vt:lpstr>
      <vt:lpstr>PowerPoint Presentation</vt:lpstr>
      <vt:lpstr>Character</vt:lpstr>
      <vt:lpstr>PowerPoint Presentation</vt:lpstr>
      <vt:lpstr>Thought and Sentiments</vt:lpstr>
      <vt:lpstr>PowerPoint Presentation</vt:lpstr>
      <vt:lpstr>SPECTACLE and Decoration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Aristotle</dc:title>
  <dc:creator>ice man</dc:creator>
  <cp:lastModifiedBy>user</cp:lastModifiedBy>
  <cp:revision>24</cp:revision>
  <dcterms:created xsi:type="dcterms:W3CDTF">2013-09-23T08:03:28Z</dcterms:created>
  <dcterms:modified xsi:type="dcterms:W3CDTF">2013-10-04T08:56:03Z</dcterms:modified>
</cp:coreProperties>
</file>