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66" r:id="rId4"/>
    <p:sldId id="260" r:id="rId5"/>
    <p:sldId id="261" r:id="rId6"/>
    <p:sldId id="267" r:id="rId7"/>
    <p:sldId id="262" r:id="rId8"/>
    <p:sldId id="273" r:id="rId9"/>
    <p:sldId id="268" r:id="rId10"/>
    <p:sldId id="313" r:id="rId11"/>
    <p:sldId id="275" r:id="rId12"/>
    <p:sldId id="276" r:id="rId13"/>
    <p:sldId id="274" r:id="rId14"/>
    <p:sldId id="259" r:id="rId15"/>
    <p:sldId id="307" r:id="rId16"/>
    <p:sldId id="308" r:id="rId17"/>
    <p:sldId id="309" r:id="rId18"/>
    <p:sldId id="277" r:id="rId19"/>
    <p:sldId id="278" r:id="rId20"/>
    <p:sldId id="279" r:id="rId21"/>
    <p:sldId id="310" r:id="rId22"/>
    <p:sldId id="280" r:id="rId23"/>
    <p:sldId id="281" r:id="rId24"/>
    <p:sldId id="283" r:id="rId25"/>
    <p:sldId id="292" r:id="rId26"/>
    <p:sldId id="311" r:id="rId27"/>
    <p:sldId id="284" r:id="rId28"/>
    <p:sldId id="285" r:id="rId29"/>
    <p:sldId id="297" r:id="rId30"/>
  </p:sldIdLst>
  <p:sldSz cx="9144000" cy="6858000" type="screen4x3"/>
  <p:notesSz cx="6858000" cy="97107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2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AD0A-8108-45FE-ABFE-93CBA75192A3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3884613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A406-01DB-456B-BFE5-176AAB2B1C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88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53164C6-20D9-4995-8B32-9E741F25D691}" type="datetimeFigureOut">
              <a:rPr lang="ar-SA" smtClean="0"/>
              <a:t>19/12/34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3275"/>
            <a:ext cx="5486400" cy="4368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92233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92233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4D835EA-9F87-4681-9015-F258050A2C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314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835EA-9F87-4681-9015-F258050A2CD4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8268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مستطيل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مستطيل مستدير الزوايا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مستطيل مستدير الزوايا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مستطيل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مستطيل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مستطيل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17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7CFF6-535F-482D-9CE3-38E3B09D8390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18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E1BE0B-49A0-493E-8151-99D9BC4DD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2271A-0F91-420B-A9F9-B2EF2557B828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8A2C-5730-461B-9918-44DD7CA156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7BF7-B9B4-4E60-9DD2-1A6409E8A95E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B9806-83B2-4CE5-9029-1339A44E8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285B6-CB8C-4E81-97E6-743000682E19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4816-0F91-4E83-AB01-EDDA4E081C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27F8154-EC9F-4E53-83D8-FE64B7D65B68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8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A47B1D-3C0A-4136-9023-70C0CA754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A0961-05A9-4723-B051-FA02F30EA8FD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33A22-ABAD-4085-A3F9-6FACFB3508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CEA74-A4E9-47DF-A860-0AF4658F31D9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BD3CA-E4CD-4357-89B0-62C746B4B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F34E-E8B3-4CEE-86F6-E3DC9042FA46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5B53D-A0CD-4750-BDB7-158F20FB19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dirty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231A-FB28-4A01-BF11-B9C1A1143642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65D6-F747-437F-9D1E-E1496E360C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9E3B8-0945-4A53-8CC5-BFB4AE53475A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B14EA-6013-4CD5-B063-AA3B4FA83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B072C-199B-45EC-A210-EBA6890D15F6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4582E-E012-433B-84E6-2C26288A2A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مستطيل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مستطيل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عنصر نائب للعنوان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40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70492D-9AE8-4145-991D-E30562BC364B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dirty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3748D9-6FEB-4143-ADF5-7F8A27B9B7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76" r:id="rId3"/>
    <p:sldLayoutId id="2147483677" r:id="rId4"/>
    <p:sldLayoutId id="2147483684" r:id="rId5"/>
    <p:sldLayoutId id="2147483685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Arial" charset="0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ctrTitle"/>
          </p:nvPr>
        </p:nvSpPr>
        <p:spPr>
          <a:xfrm>
            <a:off x="457200" y="1916113"/>
            <a:ext cx="8458200" cy="1955800"/>
          </a:xfrm>
        </p:spPr>
        <p:txBody>
          <a:bodyPr anchor="t"/>
          <a:lstStyle/>
          <a:p>
            <a:pPr algn="ctr"/>
            <a:r>
              <a:rPr lang="ar-SA" sz="6000" b="1" dirty="0" smtClean="0">
                <a:cs typeface="Tahoma" pitchFamily="34" charset="0"/>
              </a:rPr>
              <a:t>الانترنت والاتصالات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000" b="1" dirty="0" smtClean="0"/>
              <a:t>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000" b="1" dirty="0" smtClean="0"/>
              <a:t>Internet &amp; communications</a:t>
            </a:r>
            <a:r>
              <a:rPr lang="ar-SA" sz="2000" b="1" dirty="0" smtClean="0">
                <a:cs typeface="Tahoma" pitchFamily="34" charset="0"/>
              </a:rPr>
              <a:t> </a:t>
            </a:r>
            <a:endParaRPr lang="en-US" sz="2000" b="1" dirty="0" smtClean="0"/>
          </a:p>
        </p:txBody>
      </p:sp>
      <p:sp>
        <p:nvSpPr>
          <p:cNvPr id="512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7570788" cy="2336800"/>
          </a:xfrm>
        </p:spPr>
        <p:txBody>
          <a:bodyPr/>
          <a:lstStyle/>
          <a:p>
            <a:pPr marL="63500"/>
            <a:r>
              <a:rPr lang="en-US" u="sng" dirty="0" smtClean="0"/>
              <a:t>LAB #7</a:t>
            </a:r>
          </a:p>
          <a:p>
            <a:pPr marL="63500" algn="r"/>
            <a:r>
              <a:rPr lang="en-US" sz="2000" b="1" dirty="0" smtClean="0"/>
              <a:t>Google</a:t>
            </a:r>
            <a:r>
              <a:rPr lang="en-US" sz="3600" dirty="0" smtClean="0"/>
              <a:t> </a:t>
            </a:r>
            <a:r>
              <a:rPr lang="ar-SA" dirty="0" smtClean="0"/>
              <a:t> المحاضرة السابعة :  محرك البحث </a:t>
            </a:r>
            <a:r>
              <a:rPr lang="ar-SA" dirty="0" smtClean="0"/>
              <a:t> </a:t>
            </a:r>
            <a:endParaRPr lang="ar-SA" dirty="0" smtClean="0"/>
          </a:p>
          <a:p>
            <a:pPr marL="63500" algn="r"/>
            <a:endParaRPr lang="ar-SA" smtClean="0"/>
          </a:p>
          <a:p>
            <a:pPr marL="63500" algn="r"/>
            <a:r>
              <a:rPr lang="ar-SA" smtClean="0"/>
              <a:t>أستاذة </a:t>
            </a:r>
            <a:r>
              <a:rPr lang="ar-SA" dirty="0" smtClean="0"/>
              <a:t>المقرر : سناء الصمادي.</a:t>
            </a:r>
          </a:p>
          <a:p>
            <a:pPr marL="63500" algn="r"/>
            <a:endParaRPr lang="ar-SA" dirty="0" smtClean="0"/>
          </a:p>
          <a:p>
            <a:pPr marL="63500" algn="r"/>
            <a:endParaRPr lang="ar-SA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8229600" cy="1440160"/>
          </a:xfrm>
        </p:spPr>
        <p:txBody>
          <a:bodyPr/>
          <a:lstStyle/>
          <a:p>
            <a:pPr algn="ctr" rtl="1"/>
            <a:r>
              <a:rPr lang="ar-SA" b="1" dirty="0" smtClean="0">
                <a:cs typeface="+mj-cs"/>
              </a:rPr>
              <a:t>كيفية البحث في </a:t>
            </a:r>
            <a:r>
              <a:rPr lang="en-US" b="1" dirty="0" smtClean="0">
                <a:cs typeface="+mj-cs"/>
              </a:rPr>
              <a:t>Google</a:t>
            </a:r>
          </a:p>
        </p:txBody>
      </p:sp>
      <p:pic>
        <p:nvPicPr>
          <p:cNvPr id="6" name="صورة 5" descr="google a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348880"/>
            <a:ext cx="6048672" cy="3571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8229600" cy="1066800"/>
          </a:xfrm>
        </p:spPr>
        <p:txBody>
          <a:bodyPr/>
          <a:lstStyle/>
          <a:p>
            <a:pPr algn="ctr"/>
            <a:r>
              <a:rPr lang="en-US" sz="4800" b="1" dirty="0" smtClean="0">
                <a:cs typeface="+mj-cs"/>
              </a:rPr>
              <a:t>Google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123728"/>
          </a:xfrm>
        </p:spPr>
        <p:txBody>
          <a:bodyPr/>
          <a:lstStyle/>
          <a:p>
            <a:pPr marL="623888" indent="-514350" algn="r" rtl="1"/>
            <a:r>
              <a:rPr lang="ar-SA" sz="3200" dirty="0" smtClean="0"/>
              <a:t>يعد محرك البحث </a:t>
            </a:r>
            <a:r>
              <a:rPr lang="en-US" sz="3200" dirty="0" smtClean="0"/>
              <a:t>Google</a:t>
            </a:r>
            <a:r>
              <a:rPr lang="ar-SA" sz="3200" dirty="0" smtClean="0"/>
              <a:t> من أقوى و أشهر محركات البحث حالياً .</a:t>
            </a:r>
          </a:p>
          <a:p>
            <a:pPr marL="623888" indent="-514350" algn="r" rtl="1"/>
            <a:r>
              <a:rPr lang="ar-SA" sz="3200" u="sng" dirty="0" smtClean="0"/>
              <a:t>موقعه</a:t>
            </a:r>
            <a:r>
              <a:rPr lang="ar-SA" sz="3200" dirty="0" smtClean="0"/>
              <a:t> :</a:t>
            </a:r>
            <a:r>
              <a:rPr lang="en-US" sz="3200" dirty="0" smtClean="0"/>
              <a:t>www.google.com </a:t>
            </a:r>
          </a:p>
          <a:p>
            <a:pPr marL="623888" indent="-514350" algn="r" rtl="1"/>
            <a:r>
              <a:rPr lang="ar-SA" sz="3200" u="sng" dirty="0" smtClean="0"/>
              <a:t>الصفحات السعودية </a:t>
            </a:r>
            <a:r>
              <a:rPr lang="ar-SA" sz="3200" dirty="0" smtClean="0"/>
              <a:t>: </a:t>
            </a:r>
            <a:r>
              <a:rPr lang="en-US" sz="3200" dirty="0" smtClean="0"/>
              <a:t>www.google.com.sa </a:t>
            </a:r>
            <a:endParaRPr lang="ar-SA" sz="3200" dirty="0" smtClean="0"/>
          </a:p>
          <a:p>
            <a:pPr marL="623888" indent="-514350" algn="r" rtl="1"/>
            <a:endParaRPr lang="ar-SA" sz="3200" dirty="0" smtClean="0"/>
          </a:p>
          <a:p>
            <a:pPr marL="623888" indent="-514350" algn="r" rtl="1"/>
            <a:endParaRPr lang="ar-SA" sz="3200" dirty="0" smtClean="0"/>
          </a:p>
          <a:p>
            <a:pPr marL="623888" indent="-514350" algn="r" rtl="1"/>
            <a:endParaRPr lang="ar-SA" sz="3200" dirty="0" smtClean="0"/>
          </a:p>
          <a:p>
            <a:pPr marL="623888" indent="-514350" algn="r" rtl="1"/>
            <a:endParaRPr lang="ar-SA" sz="3200" dirty="0" smtClean="0"/>
          </a:p>
          <a:p>
            <a:pPr marL="623888" indent="-514350" algn="r" rtl="1"/>
            <a:endParaRPr lang="ar-SA" sz="3200" dirty="0" smtClean="0"/>
          </a:p>
          <a:p>
            <a:pPr marL="623888" indent="-514350" algn="r" rtl="1">
              <a:buNone/>
            </a:pPr>
            <a:endParaRPr lang="ar-SA" sz="3200" dirty="0" smtClean="0"/>
          </a:p>
          <a:p>
            <a:pPr marL="623888" indent="-514350" algn="r" rtl="1">
              <a:buNone/>
            </a:pPr>
            <a:endParaRPr lang="en-US" sz="3200" dirty="0" smtClean="0"/>
          </a:p>
          <a:p>
            <a:pPr algn="r" rtl="1">
              <a:buNone/>
            </a:pPr>
            <a:endParaRPr lang="en-US" sz="3200" dirty="0" smtClean="0"/>
          </a:p>
          <a:p>
            <a:pPr algn="r" rtl="1">
              <a:buFont typeface="Georgia" pitchFamily="18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548680"/>
            <a:ext cx="8301608" cy="936104"/>
          </a:xfrm>
        </p:spPr>
        <p:txBody>
          <a:bodyPr>
            <a:normAutofit/>
          </a:bodyPr>
          <a:lstStyle/>
          <a:p>
            <a:pPr marL="624078" indent="-51435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700" dirty="0" smtClean="0">
                <a:cs typeface="+mn-cs"/>
              </a:rPr>
              <a:t>عند كتابة عنوان موقع </a:t>
            </a:r>
            <a:r>
              <a:rPr lang="en-US" sz="2700" dirty="0" smtClean="0">
                <a:cs typeface="+mn-cs"/>
              </a:rPr>
              <a:t>Google</a:t>
            </a:r>
            <a:r>
              <a:rPr lang="ar-SA" sz="2700" dirty="0" smtClean="0">
                <a:cs typeface="+mn-cs"/>
              </a:rPr>
              <a:t> في شريط العنوان في متصفح الانترنت , تظهر لنا الصفحة الرئيسية للموقع بالشكل التالي :</a:t>
            </a:r>
          </a:p>
          <a:p>
            <a:pPr marL="624078" indent="-51435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endParaRPr lang="en-US" dirty="0"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4711"/>
          <a:stretch>
            <a:fillRect/>
          </a:stretch>
        </p:blipFill>
        <p:spPr bwMode="auto">
          <a:xfrm>
            <a:off x="251520" y="1412800"/>
            <a:ext cx="864096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مجموعة 36"/>
          <p:cNvGrpSpPr/>
          <p:nvPr/>
        </p:nvGrpSpPr>
        <p:grpSpPr>
          <a:xfrm>
            <a:off x="827584" y="3068960"/>
            <a:ext cx="5688632" cy="3449419"/>
            <a:chOff x="827584" y="3068960"/>
            <a:chExt cx="5688632" cy="3449419"/>
          </a:xfrm>
        </p:grpSpPr>
        <p:grpSp>
          <p:nvGrpSpPr>
            <p:cNvPr id="36" name="مجموعة 35"/>
            <p:cNvGrpSpPr/>
            <p:nvPr/>
          </p:nvGrpSpPr>
          <p:grpSpPr>
            <a:xfrm>
              <a:off x="2555776" y="3068960"/>
              <a:ext cx="3960440" cy="936104"/>
              <a:chOff x="2555776" y="3068960"/>
              <a:chExt cx="3960440" cy="936104"/>
            </a:xfrm>
          </p:grpSpPr>
          <p:sp>
            <p:nvSpPr>
              <p:cNvPr id="8" name="مستطيل 7"/>
              <p:cNvSpPr/>
              <p:nvPr/>
            </p:nvSpPr>
            <p:spPr>
              <a:xfrm>
                <a:off x="2555776" y="3068960"/>
                <a:ext cx="3960440" cy="50405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رابط كسهم مستقيم 13"/>
              <p:cNvCxnSpPr/>
              <p:nvPr/>
            </p:nvCxnSpPr>
            <p:spPr>
              <a:xfrm>
                <a:off x="2771800" y="3573016"/>
                <a:ext cx="0" cy="43204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مربع نص 16"/>
            <p:cNvSpPr txBox="1"/>
            <p:nvPr/>
          </p:nvSpPr>
          <p:spPr>
            <a:xfrm>
              <a:off x="827584" y="3933056"/>
              <a:ext cx="4032448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700" dirty="0" smtClean="0"/>
                <a:t>صندوق نصي </a:t>
              </a:r>
            </a:p>
            <a:p>
              <a:pPr algn="ctr"/>
              <a:r>
                <a:rPr lang="ar-SA" sz="2700" dirty="0" smtClean="0"/>
                <a:t>( مربع البحث </a:t>
              </a:r>
              <a:r>
                <a:rPr lang="en-US" sz="2700" dirty="0" smtClean="0"/>
                <a:t>search box</a:t>
              </a:r>
              <a:r>
                <a:rPr lang="ar-SA" sz="2700" dirty="0" smtClean="0"/>
                <a:t> ) من أجل كتابة الكلمات </a:t>
              </a:r>
              <a:r>
                <a:rPr lang="ar-SA" sz="2700" dirty="0" err="1" smtClean="0"/>
                <a:t>المفتاحية</a:t>
              </a:r>
              <a:r>
                <a:rPr lang="ar-SA" sz="2700" dirty="0" smtClean="0"/>
                <a:t> للشيء المراد البحث عنه ثم الضغط على زر إدخال </a:t>
              </a:r>
              <a:r>
                <a:rPr lang="en-US" sz="2700" dirty="0" smtClean="0"/>
                <a:t>(Enter)</a:t>
              </a:r>
              <a:r>
                <a:rPr lang="ar-SA" sz="2700" dirty="0" smtClean="0"/>
                <a:t> </a:t>
              </a:r>
              <a:r>
                <a:rPr lang="ar-SA" sz="2700" u="sng" dirty="0" smtClean="0"/>
                <a:t>أو</a:t>
              </a:r>
              <a:r>
                <a:rPr lang="ar-SA" sz="2700" dirty="0" smtClean="0"/>
                <a:t> الضغط على زر </a:t>
              </a:r>
              <a:r>
                <a:rPr lang="ar-SA" sz="2700" u="sng" dirty="0" smtClean="0"/>
                <a:t>بحث </a:t>
              </a:r>
              <a:r>
                <a:rPr lang="en-US" sz="2700" u="sng" dirty="0" smtClean="0"/>
                <a:t>Google</a:t>
              </a:r>
              <a:endParaRPr lang="en-US" sz="2700" u="sng" dirty="0"/>
            </a:p>
          </p:txBody>
        </p:sp>
      </p:grpSp>
      <p:grpSp>
        <p:nvGrpSpPr>
          <p:cNvPr id="35" name="مجموعة 34"/>
          <p:cNvGrpSpPr/>
          <p:nvPr/>
        </p:nvGrpSpPr>
        <p:grpSpPr>
          <a:xfrm>
            <a:off x="2051720" y="3645024"/>
            <a:ext cx="3168352" cy="3024336"/>
            <a:chOff x="2051720" y="3645024"/>
            <a:chExt cx="3168352" cy="3024336"/>
          </a:xfrm>
        </p:grpSpPr>
        <p:cxnSp>
          <p:nvCxnSpPr>
            <p:cNvPr id="23" name="رابط مستقيم 22"/>
            <p:cNvCxnSpPr/>
            <p:nvPr/>
          </p:nvCxnSpPr>
          <p:spPr>
            <a:xfrm>
              <a:off x="2051720" y="6525344"/>
              <a:ext cx="0" cy="1440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/>
            <p:cNvCxnSpPr/>
            <p:nvPr/>
          </p:nvCxnSpPr>
          <p:spPr>
            <a:xfrm>
              <a:off x="2051720" y="6669360"/>
              <a:ext cx="2808312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كسهم مستقيم 30"/>
            <p:cNvCxnSpPr/>
            <p:nvPr/>
          </p:nvCxnSpPr>
          <p:spPr>
            <a:xfrm flipV="1">
              <a:off x="4860032" y="4077072"/>
              <a:ext cx="0" cy="2592288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مستطيل 33"/>
            <p:cNvSpPr/>
            <p:nvPr/>
          </p:nvSpPr>
          <p:spPr>
            <a:xfrm>
              <a:off x="4427984" y="3645024"/>
              <a:ext cx="792088" cy="288032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pPr algn="r" rtl="1"/>
            <a:r>
              <a:rPr lang="ar-SA" sz="3600" b="1" dirty="0" smtClean="0">
                <a:cs typeface="Tahoma" pitchFamily="34" charset="0"/>
              </a:rPr>
              <a:t>كيفية البحث في </a:t>
            </a:r>
            <a:r>
              <a:rPr lang="en-US" sz="3600" b="1" dirty="0" smtClean="0">
                <a:cs typeface="Tahoma" pitchFamily="34" charset="0"/>
              </a:rPr>
              <a:t>Google</a:t>
            </a:r>
            <a:r>
              <a:rPr lang="ar-SA" sz="3600" b="1" dirty="0" smtClean="0">
                <a:cs typeface="Tahoma" pitchFamily="34" charset="0"/>
              </a:rPr>
              <a:t>:</a:t>
            </a:r>
            <a:endParaRPr lang="en-US" sz="3600" b="1" dirty="0" smtClean="0">
              <a:cs typeface="Tahoma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824535"/>
          </a:xfrm>
        </p:spPr>
        <p:txBody>
          <a:bodyPr>
            <a:normAutofit/>
          </a:bodyPr>
          <a:lstStyle/>
          <a:p>
            <a:pPr marL="612000" indent="-50400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900" b="1" dirty="0" smtClean="0"/>
              <a:t> </a:t>
            </a:r>
            <a:r>
              <a:rPr lang="ar-SA" dirty="0" smtClean="0"/>
              <a:t>ببساطة أدخلي المصطلح ( الكلمة أو التعبير الذي يصف ما تبحثين عنه ) في صندوق البحث , ومن ثم اضغطي على المفتاح </a:t>
            </a:r>
            <a:r>
              <a:rPr lang="en-US" dirty="0" smtClean="0"/>
              <a:t>Enter </a:t>
            </a:r>
            <a:r>
              <a:rPr lang="ar-SA" dirty="0" smtClean="0"/>
              <a:t> أو انقري بالفأرة على زر </a:t>
            </a:r>
            <a:r>
              <a:rPr lang="en-US" dirty="0" smtClean="0"/>
              <a:t>Google search</a:t>
            </a:r>
            <a:r>
              <a:rPr lang="ar-SA" dirty="0" smtClean="0"/>
              <a:t> .</a:t>
            </a:r>
          </a:p>
          <a:p>
            <a:pPr marL="612000" indent="-50400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600" dirty="0" smtClean="0">
                <a:cs typeface="+mn-cs"/>
              </a:rPr>
              <a:t>نتيجة لذلك سيقوم </a:t>
            </a:r>
            <a:r>
              <a:rPr lang="en-US" sz="2600" dirty="0" smtClean="0">
                <a:cs typeface="+mn-cs"/>
              </a:rPr>
              <a:t>Google</a:t>
            </a:r>
            <a:r>
              <a:rPr lang="ar-SA" sz="2600" dirty="0" smtClean="0">
                <a:cs typeface="+mn-cs"/>
              </a:rPr>
              <a:t> بإنشاء صفحة لعرض النتائج .</a:t>
            </a:r>
          </a:p>
          <a:p>
            <a:pPr marL="612000" indent="-50400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600" b="1" u="sng" dirty="0" smtClean="0"/>
              <a:t>صفحة عرض النتائج : </a:t>
            </a:r>
            <a:r>
              <a:rPr lang="ar-SA" sz="2600" dirty="0" smtClean="0"/>
              <a:t>عبارة عن قائمة بصفحات الـ</a:t>
            </a:r>
            <a:r>
              <a:rPr lang="en-US" sz="2600" dirty="0" smtClean="0"/>
              <a:t>Web </a:t>
            </a:r>
            <a:r>
              <a:rPr lang="ar-SA" sz="2600" dirty="0" smtClean="0"/>
              <a:t> التي تحتوي على معلومات متعلقة بالمصطلح المطلوب البحث عنه .</a:t>
            </a:r>
            <a:endParaRPr lang="en-US" sz="2600" dirty="0" smtClean="0"/>
          </a:p>
          <a:p>
            <a:pPr marL="612000" indent="-50400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600" dirty="0" smtClean="0">
                <a:cs typeface="+mn-cs"/>
              </a:rPr>
              <a:t>أكثر الصفحات ملائمة للمصطلح ستكون موجودة في البداية ومن ثم الأقل ملائمة وهكذا ..</a:t>
            </a:r>
          </a:p>
          <a:p>
            <a:pPr marL="612000" indent="-504000" algn="r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600" dirty="0" smtClean="0">
                <a:cs typeface="+mn-cs"/>
              </a:rPr>
              <a:t>على سبيل المثال , سيؤدي البحث عن المصطلح ” جامعة الدمام ” داخل صندوق البحث في </a:t>
            </a:r>
            <a:r>
              <a:rPr lang="en-US" sz="2600" dirty="0" smtClean="0">
                <a:cs typeface="+mn-cs"/>
              </a:rPr>
              <a:t>Google</a:t>
            </a:r>
            <a:r>
              <a:rPr lang="ar-SA" sz="2600" dirty="0" smtClean="0">
                <a:cs typeface="+mn-cs"/>
              </a:rPr>
              <a:t> إلى إظهار الصفحة التالية 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pPr algn="r" rtl="1"/>
            <a:endParaRPr lang="en-US" sz="3600" b="1" dirty="0" smtClean="0"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38" y="-2569"/>
            <a:ext cx="978217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229600" cy="2578968"/>
          </a:xfrm>
        </p:spPr>
        <p:txBody>
          <a:bodyPr/>
          <a:lstStyle/>
          <a:p>
            <a:pPr algn="ctr" rtl="1"/>
            <a:r>
              <a:rPr lang="ar-SA" sz="4800" b="1" dirty="0" smtClean="0">
                <a:cs typeface="Tahoma" pitchFamily="34" charset="0"/>
              </a:rPr>
              <a:t>ما العناصر التي تتألف منها صفحات النتائج من </a:t>
            </a:r>
            <a:r>
              <a:rPr lang="en-US" sz="4800" b="1" dirty="0" smtClean="0">
                <a:cs typeface="Tahoma" pitchFamily="34" charset="0"/>
              </a:rPr>
              <a:t>Google</a:t>
            </a:r>
            <a:r>
              <a:rPr lang="ar-SA" sz="4800" b="1" dirty="0" smtClean="0">
                <a:cs typeface="Tahoma" pitchFamily="34" charset="0"/>
              </a:rPr>
              <a:t> ؟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pPr algn="r" rtl="1"/>
            <a:endParaRPr lang="en-US" sz="3600" b="1" dirty="0" smtClean="0"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8689"/>
            <a:ext cx="9144000" cy="689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35" y="1333089"/>
            <a:ext cx="455696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97257"/>
            <a:ext cx="4479534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/>
          <p:cNvGrpSpPr/>
          <p:nvPr/>
        </p:nvGrpSpPr>
        <p:grpSpPr>
          <a:xfrm>
            <a:off x="251520" y="2132856"/>
            <a:ext cx="7128792" cy="1368152"/>
            <a:chOff x="1331640" y="3356992"/>
            <a:chExt cx="7128792" cy="122413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9231" t="9722" b="70833"/>
            <a:stretch>
              <a:fillRect/>
            </a:stretch>
          </p:blipFill>
          <p:spPr bwMode="auto">
            <a:xfrm>
              <a:off x="1331640" y="3356992"/>
              <a:ext cx="7128792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مستطيل 4"/>
            <p:cNvSpPr/>
            <p:nvPr/>
          </p:nvSpPr>
          <p:spPr>
            <a:xfrm>
              <a:off x="2987824" y="3573016"/>
              <a:ext cx="540060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170532"/>
            <a:ext cx="8913168" cy="5544616"/>
          </a:xfrm>
        </p:spPr>
        <p:txBody>
          <a:bodyPr/>
          <a:lstStyle/>
          <a:p>
            <a:pPr marL="623888" indent="-514350" algn="r" rtl="1">
              <a:buFont typeface="+mj-lt"/>
              <a:buAutoNum type="arabicPeriod"/>
            </a:pPr>
            <a:r>
              <a:rPr lang="ar-SA" b="1" dirty="0" smtClean="0">
                <a:solidFill>
                  <a:srgbClr val="7030A0"/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الارتباطات العليا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Top Links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” :</a:t>
            </a:r>
          </a:p>
          <a:p>
            <a:pPr marL="623888" indent="-514350" algn="r" rtl="1">
              <a:buNone/>
            </a:pPr>
            <a:r>
              <a:rPr lang="ar-SA" sz="2400" dirty="0" smtClean="0"/>
              <a:t>تحددين هنا نوع البحث الذي ترغبين بالقيام </a:t>
            </a:r>
            <a:r>
              <a:rPr lang="ar-SA" sz="2400" dirty="0" err="1" smtClean="0"/>
              <a:t>به</a:t>
            </a:r>
            <a:r>
              <a:rPr lang="ar-SA" sz="2400" dirty="0" smtClean="0"/>
              <a:t> على الشكل التالي :</a:t>
            </a:r>
          </a:p>
          <a:p>
            <a:pPr marL="623888" indent="-514350" algn="r" rtl="1">
              <a:buNone/>
            </a:pPr>
            <a:endParaRPr lang="ar-SA" sz="2400" dirty="0" smtClean="0"/>
          </a:p>
          <a:p>
            <a:pPr marL="623888" indent="-514350" algn="r" rtl="1">
              <a:buNone/>
            </a:pPr>
            <a:endParaRPr lang="ar-SA" sz="1100" dirty="0" smtClean="0"/>
          </a:p>
          <a:p>
            <a:pPr marL="623888" indent="-514350" algn="r" rtl="1">
              <a:buNone/>
            </a:pPr>
            <a:endParaRPr lang="ar-SA" sz="2400" u="sng" dirty="0" smtClean="0">
              <a:solidFill>
                <a:srgbClr val="7030A0"/>
              </a:solidFill>
            </a:endParaRP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ويب (</a:t>
            </a:r>
            <a:r>
              <a:rPr lang="en-US" sz="2400" u="sng" dirty="0" smtClean="0">
                <a:solidFill>
                  <a:srgbClr val="7030A0"/>
                </a:solidFill>
              </a:rPr>
              <a:t>web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البحث الكامل في صفحات الويب .</a:t>
            </a: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صور (</a:t>
            </a:r>
            <a:r>
              <a:rPr lang="en-US" sz="2400" u="sng" dirty="0" smtClean="0">
                <a:solidFill>
                  <a:srgbClr val="7030A0"/>
                </a:solidFill>
              </a:rPr>
              <a:t>images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البحث عن الصور في الانترنت .</a:t>
            </a: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خرائط:</a:t>
            </a:r>
            <a:r>
              <a:rPr lang="ar-SA" sz="2400" dirty="0" smtClean="0"/>
              <a:t> البحث عن الخرائط للمواقع المختلفة.</a:t>
            </a: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 الأخبار (</a:t>
            </a:r>
            <a:r>
              <a:rPr lang="en-US" sz="2400" u="sng" dirty="0" smtClean="0">
                <a:solidFill>
                  <a:srgbClr val="7030A0"/>
                </a:solidFill>
              </a:rPr>
              <a:t>News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البحث في آلاف الأخبار .</a:t>
            </a: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ترجمة (</a:t>
            </a:r>
            <a:r>
              <a:rPr lang="en-US" sz="2400" u="sng" dirty="0" smtClean="0">
                <a:solidFill>
                  <a:srgbClr val="7030A0"/>
                </a:solidFill>
              </a:rPr>
              <a:t>translation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ترجمة صفحات الانترنت إلى عدة لغات . </a:t>
            </a:r>
          </a:p>
          <a:p>
            <a:pPr marL="623888" indent="-514350"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إجابات :</a:t>
            </a:r>
            <a:r>
              <a:rPr lang="ar-SA" sz="2400" dirty="0" smtClean="0"/>
              <a:t> إمكانية طرح أسئلة لعامة المستخدمين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الإجابة عليها.</a:t>
            </a:r>
          </a:p>
          <a:p>
            <a:pPr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البريد </a:t>
            </a:r>
            <a:r>
              <a:rPr lang="en-US" sz="2400" u="sng" dirty="0" smtClean="0">
                <a:solidFill>
                  <a:srgbClr val="7030A0"/>
                </a:solidFill>
              </a:rPr>
              <a:t>(Gmail)</a:t>
            </a:r>
            <a:r>
              <a:rPr lang="ar-SA" sz="2400" u="sng" dirty="0" smtClean="0">
                <a:solidFill>
                  <a:srgbClr val="7030A0"/>
                </a:solidFill>
              </a:rPr>
              <a:t> : </a:t>
            </a:r>
            <a:r>
              <a:rPr lang="ar-SA" sz="2400" dirty="0" smtClean="0"/>
              <a:t>إنشاء بريد الكتروني بإمكانيات بحث متقدمة . </a:t>
            </a:r>
          </a:p>
          <a:p>
            <a:pPr algn="r" rtl="1">
              <a:buNone/>
            </a:pPr>
            <a:r>
              <a:rPr lang="ar-SA" sz="2400" dirty="0" smtClean="0"/>
              <a:t>وغيرها من الخدمات.</a:t>
            </a:r>
          </a:p>
          <a:p>
            <a:pPr marL="623888" indent="-514350" algn="r" rtl="1">
              <a:buNone/>
            </a:pPr>
            <a:endParaRPr lang="ar-SA" sz="2600" dirty="0" smtClean="0"/>
          </a:p>
          <a:p>
            <a:pPr marL="623888" indent="-514350" algn="r" rtl="1">
              <a:buNone/>
            </a:pPr>
            <a:endParaRPr lang="ar-SA" sz="2600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06" y="1784360"/>
            <a:ext cx="8858280" cy="4859350"/>
          </a:xfrm>
        </p:spPr>
        <p:txBody>
          <a:bodyPr/>
          <a:lstStyle/>
          <a:p>
            <a:pPr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الباحث العلمي (</a:t>
            </a:r>
            <a:r>
              <a:rPr lang="en-US" sz="2400" u="sng" dirty="0" smtClean="0">
                <a:solidFill>
                  <a:srgbClr val="7030A0"/>
                </a:solidFill>
              </a:rPr>
              <a:t>Scholar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البحث في مجموعة واسعة من البحوث والمقالات العلمية، و نحصل عليه من المزيد.</a:t>
            </a:r>
            <a:endParaRPr lang="ar-SA" sz="2400" u="sng" dirty="0" smtClean="0">
              <a:solidFill>
                <a:srgbClr val="7030A0"/>
              </a:solidFill>
            </a:endParaRPr>
          </a:p>
          <a:p>
            <a:pPr algn="r" rtl="1">
              <a:buNone/>
            </a:pPr>
            <a:endParaRPr lang="ar-SA" sz="1200" u="sng" dirty="0" smtClean="0">
              <a:solidFill>
                <a:srgbClr val="7030A0"/>
              </a:solidFill>
            </a:endParaRPr>
          </a:p>
          <a:p>
            <a:pPr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التقويم ( </a:t>
            </a:r>
            <a:r>
              <a:rPr lang="en-US" sz="2400" u="sng" dirty="0" smtClean="0">
                <a:solidFill>
                  <a:srgbClr val="7030A0"/>
                </a:solidFill>
              </a:rPr>
              <a:t>calendar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تنسيق المواعيد ومشاركتها مع الآخرين .</a:t>
            </a:r>
          </a:p>
          <a:p>
            <a:pPr algn="r" rtl="1">
              <a:buNone/>
            </a:pPr>
            <a:endParaRPr lang="ar-SA" sz="1100" u="sng" dirty="0" smtClean="0">
              <a:solidFill>
                <a:srgbClr val="7030A0"/>
              </a:solidFill>
            </a:endParaRPr>
          </a:p>
          <a:p>
            <a:pPr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المستندات (</a:t>
            </a:r>
            <a:r>
              <a:rPr lang="en-US" sz="2400" u="sng" dirty="0" smtClean="0">
                <a:solidFill>
                  <a:srgbClr val="7030A0"/>
                </a:solidFill>
              </a:rPr>
              <a:t>documents</a:t>
            </a:r>
            <a:r>
              <a:rPr lang="ar-SA" sz="2400" u="sng" dirty="0" smtClean="0">
                <a:solidFill>
                  <a:srgbClr val="7030A0"/>
                </a:solidFill>
              </a:rPr>
              <a:t>) : </a:t>
            </a:r>
            <a:r>
              <a:rPr lang="ar-SA" sz="2400" dirty="0" smtClean="0"/>
              <a:t>إنشاء المستندات ونشرها على الإنترنت .</a:t>
            </a:r>
          </a:p>
          <a:p>
            <a:pPr algn="r" rtl="1">
              <a:buNone/>
            </a:pPr>
            <a:endParaRPr lang="ar-SA" sz="1100" u="sng" dirty="0" smtClean="0">
              <a:solidFill>
                <a:srgbClr val="7030A0"/>
              </a:solidFill>
            </a:endParaRPr>
          </a:p>
          <a:p>
            <a:pPr algn="r" rtl="1">
              <a:buNone/>
            </a:pPr>
            <a:r>
              <a:rPr lang="ar-SA" sz="2400" u="sng" dirty="0" smtClean="0">
                <a:solidFill>
                  <a:srgbClr val="7030A0"/>
                </a:solidFill>
              </a:rPr>
              <a:t>المجموعات (</a:t>
            </a:r>
            <a:r>
              <a:rPr lang="en-US" sz="2400" u="sng" dirty="0" smtClean="0">
                <a:solidFill>
                  <a:srgbClr val="7030A0"/>
                </a:solidFill>
              </a:rPr>
              <a:t>groups</a:t>
            </a:r>
            <a:r>
              <a:rPr lang="ar-SA" sz="2400" u="sng" dirty="0" smtClean="0">
                <a:solidFill>
                  <a:srgbClr val="7030A0"/>
                </a:solidFill>
              </a:rPr>
              <a:t>):</a:t>
            </a:r>
            <a:r>
              <a:rPr lang="ar-SA" sz="2400" dirty="0" smtClean="0">
                <a:solidFill>
                  <a:srgbClr val="7030A0"/>
                </a:solidFill>
              </a:rPr>
              <a:t> </a:t>
            </a:r>
            <a:r>
              <a:rPr lang="ar-SA" sz="2400" dirty="0" smtClean="0"/>
              <a:t>مجموعات </a:t>
            </a:r>
            <a:r>
              <a:rPr lang="ar-SA" sz="2400" dirty="0" err="1" smtClean="0"/>
              <a:t>قوقل</a:t>
            </a:r>
            <a:r>
              <a:rPr lang="ar-SA" sz="2400" dirty="0" smtClean="0"/>
              <a:t> هي من المجموعات الإخبارية والتي يتم من خلالها الإطلاع على المجموعات الموجودة وتصفح الأخبار والمواضيع الموجودة فيها وإضافة موضوع جديد </a:t>
            </a:r>
            <a:r>
              <a:rPr lang="ar-SA" sz="2400" dirty="0" err="1" smtClean="0"/>
              <a:t>للمجموعة (</a:t>
            </a:r>
            <a:r>
              <a:rPr lang="en-US" sz="2400" dirty="0" smtClean="0"/>
              <a:t>posting</a:t>
            </a:r>
            <a:r>
              <a:rPr lang="ar-SA" sz="2400" dirty="0" smtClean="0"/>
              <a:t>) أو الرد على أحد المواضيع الموجودة</a:t>
            </a:r>
            <a:r>
              <a:rPr lang="en-US" sz="2400" dirty="0" smtClean="0"/>
              <a:t> </a:t>
            </a:r>
            <a:r>
              <a:rPr lang="ar-SA" sz="2400" dirty="0" err="1" smtClean="0"/>
              <a:t>(</a:t>
            </a:r>
            <a:r>
              <a:rPr lang="en-US" sz="2400" dirty="0" smtClean="0"/>
              <a:t>replying</a:t>
            </a:r>
            <a:r>
              <a:rPr lang="ar-SA" sz="2400" dirty="0" err="1" smtClean="0"/>
              <a:t>).</a:t>
            </a:r>
            <a:endParaRPr lang="en-US" sz="2400" dirty="0" smtClean="0"/>
          </a:p>
          <a:p>
            <a:pPr algn="r" rtl="1"/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285720" y="433374"/>
            <a:ext cx="8229600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تابع الارتباطات العليا ”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Top Links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 ” 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608512"/>
          </a:xfrm>
        </p:spPr>
        <p:txBody>
          <a:bodyPr/>
          <a:lstStyle/>
          <a:p>
            <a:pPr marL="623888" indent="-514350" algn="r" rtl="1">
              <a:buFont typeface="+mj-lt"/>
              <a:buAutoNum type="arabicPeriod" startAt="2"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زر بحث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Google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Google Search Button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” :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/>
          </a:p>
          <a:p>
            <a:pPr marL="623888" indent="-514350" algn="r" rtl="1">
              <a:buNone/>
            </a:pPr>
            <a:r>
              <a:rPr lang="ar-SA" dirty="0" smtClean="0"/>
              <a:t>- انقري على هذا الزر لتبدئي عملية البحث .</a:t>
            </a:r>
          </a:p>
          <a:p>
            <a:pPr marL="623888" indent="-514350" algn="r" rtl="1">
              <a:buNone/>
            </a:pPr>
            <a:r>
              <a:rPr lang="ar-SA" dirty="0" smtClean="0"/>
              <a:t>- يمكنكِ أيضا الضغط على مفتاح </a:t>
            </a:r>
            <a:r>
              <a:rPr lang="en-US" dirty="0" smtClean="0"/>
              <a:t>Enter</a:t>
            </a:r>
            <a:r>
              <a:rPr lang="ar-SA" dirty="0" smtClean="0"/>
              <a:t> .</a:t>
            </a:r>
            <a:endParaRPr lang="en-US" dirty="0" smtClean="0"/>
          </a:p>
          <a:p>
            <a:pPr marL="623888" indent="-514350" algn="r" rtl="1">
              <a:buNone/>
            </a:pPr>
            <a:endParaRPr lang="en-US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517" y="2134327"/>
            <a:ext cx="6768752" cy="30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803629"/>
            <a:ext cx="817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مستطيل 6"/>
          <p:cNvSpPr/>
          <p:nvPr/>
        </p:nvSpPr>
        <p:spPr>
          <a:xfrm>
            <a:off x="4716016" y="4619285"/>
            <a:ext cx="86409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896544"/>
          </a:xfrm>
        </p:spPr>
        <p:txBody>
          <a:bodyPr/>
          <a:lstStyle/>
          <a:p>
            <a:pPr marL="623888" indent="-514350" algn="r" rtl="1">
              <a:buFont typeface="+mj-lt"/>
              <a:buAutoNum type="arabicPeriod" startAt="3"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بحث متقدم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Advanced Search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/>
            <a:endParaRPr lang="ar-SA" dirty="0" smtClean="0"/>
          </a:p>
          <a:p>
            <a:pPr marL="623888" indent="-514350" algn="r" rtl="1"/>
            <a:endParaRPr lang="ar-SA" dirty="0" smtClean="0"/>
          </a:p>
          <a:p>
            <a:pPr marL="109538" indent="0" algn="r" rtl="1">
              <a:buNone/>
            </a:pPr>
            <a:endParaRPr lang="ar-SA" dirty="0" smtClean="0"/>
          </a:p>
          <a:p>
            <a:pPr marL="109538" indent="0" algn="r" rtl="1">
              <a:buNone/>
            </a:pPr>
            <a:endParaRPr lang="ar-SA" dirty="0" smtClean="0"/>
          </a:p>
          <a:p>
            <a:pPr marL="623888" indent="-514350" algn="r" rtl="1"/>
            <a:r>
              <a:rPr lang="ar-SA" sz="2400" dirty="0" smtClean="0"/>
              <a:t>يربطك بالصفحة التي تمكّنك من تضييق بحثك إذا لزم الأمر .</a:t>
            </a:r>
          </a:p>
          <a:p>
            <a:pPr marL="623888" indent="-514350" algn="r" rtl="1"/>
            <a:r>
              <a:rPr lang="ar-SA" sz="2400" dirty="0" smtClean="0"/>
              <a:t>يمكن البحث لجميع الكلمات أو البحث باستخدام شروط معينة مثل أو </a:t>
            </a:r>
            <a:r>
              <a:rPr lang="en-US" sz="2400" dirty="0" smtClean="0"/>
              <a:t>OR </a:t>
            </a:r>
            <a:r>
              <a:rPr lang="ar-SA" sz="2400" dirty="0" smtClean="0"/>
              <a:t>.  وكذلك عدم عرض النتائج المشتملة على كلمة معينة. </a:t>
            </a:r>
          </a:p>
          <a:p>
            <a:pPr marL="623888" indent="-514350" algn="r" rtl="1"/>
            <a:r>
              <a:rPr lang="ar-SA" sz="2400" dirty="0" smtClean="0"/>
              <a:t>عند النقر على زر ” بحث متقدم ” تظهر الصفحة التالية : 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544616" cy="252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سهم إلى اليمين 8"/>
          <p:cNvSpPr/>
          <p:nvPr/>
        </p:nvSpPr>
        <p:spPr>
          <a:xfrm>
            <a:off x="1259632" y="2682742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0507 L 0.13368 0.00507 " pathEditMode="fixed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323528" y="620688"/>
            <a:ext cx="8496944" cy="5976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ربع نص 11"/>
          <p:cNvSpPr txBox="1"/>
          <p:nvPr/>
        </p:nvSpPr>
        <p:spPr>
          <a:xfrm>
            <a:off x="3131840" y="62068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البحث المتقدم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4784"/>
            <a:ext cx="9252520" cy="544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608512"/>
          </a:xfrm>
        </p:spPr>
        <p:txBody>
          <a:bodyPr/>
          <a:lstStyle/>
          <a:p>
            <a:pPr marL="623888" indent="-514350" algn="r" rtl="1">
              <a:buFont typeface="+mj-lt"/>
              <a:buAutoNum type="arabicPeriod" startAt="4"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مربع البحث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Search Field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r>
              <a:rPr lang="ar-SA" dirty="0" smtClean="0"/>
              <a:t>لكي تبحثي عن شيء بواسطة </a:t>
            </a:r>
            <a:r>
              <a:rPr lang="en-US" dirty="0" smtClean="0"/>
              <a:t>Google</a:t>
            </a:r>
            <a:r>
              <a:rPr lang="ar-SA" dirty="0" smtClean="0"/>
              <a:t> , قومي بكتابة بعض الكلمات الرئيسية التي تصفه , ثم اضغطي على مفتاح </a:t>
            </a:r>
            <a:r>
              <a:rPr lang="en-US" dirty="0" smtClean="0"/>
              <a:t>Enter</a:t>
            </a:r>
            <a:r>
              <a:rPr lang="ar-SA" dirty="0" smtClean="0"/>
              <a:t> أو انقري على زر ”بحث </a:t>
            </a:r>
            <a:r>
              <a:rPr lang="en-US" dirty="0" smtClean="0"/>
              <a:t>Google</a:t>
            </a:r>
            <a:r>
              <a:rPr lang="ar-SA" dirty="0" smtClean="0"/>
              <a:t>“ لكي تحصلي على قائمة بالنتائج .</a:t>
            </a:r>
            <a:endParaRPr lang="en-US" dirty="0" smtClean="0"/>
          </a:p>
          <a:p>
            <a:pPr marL="623888" indent="-514350" algn="r" rtl="1">
              <a:buNone/>
            </a:pPr>
            <a:endParaRPr lang="en-US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58" y="1946190"/>
            <a:ext cx="4985960" cy="22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73016"/>
            <a:ext cx="3168352" cy="40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83" y="3636739"/>
            <a:ext cx="817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161062"/>
          </a:xfrm>
        </p:spPr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5. </a:t>
            </a:r>
            <a:r>
              <a:rPr lang="ar-SA" b="1" dirty="0" err="1" smtClean="0">
                <a:solidFill>
                  <a:schemeClr val="accent2">
                    <a:lumMod val="75000"/>
                  </a:schemeClr>
                </a:solidFill>
              </a:rPr>
              <a:t>التفضيلات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Preferences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ar-SA" dirty="0" smtClean="0"/>
              <a:t>  </a:t>
            </a:r>
            <a:r>
              <a:rPr lang="ar-SA" sz="2400" dirty="0" smtClean="0"/>
              <a:t> تربطك بالصفحة التي تمكنك من تحديد </a:t>
            </a:r>
            <a:r>
              <a:rPr lang="ar-SA" sz="2400" dirty="0" err="1" smtClean="0"/>
              <a:t>تفضيلات</a:t>
            </a:r>
            <a:r>
              <a:rPr lang="ar-SA" sz="2400" dirty="0" smtClean="0"/>
              <a:t> البحث, مثل العدد الافتراضي للنتائج التي تظهر على الصفحة الواحدة, لغة واجهة الاستخدام, وإمكانية تصفية النتائج باستعمال خاصية التصفية </a:t>
            </a:r>
            <a:r>
              <a:rPr lang="en-US" sz="2400" dirty="0" smtClean="0"/>
              <a:t>Safe Search</a:t>
            </a:r>
            <a:r>
              <a:rPr lang="ar-SA" sz="2400" dirty="0" smtClean="0"/>
              <a:t>.</a:t>
            </a:r>
          </a:p>
          <a:p>
            <a:pPr algn="r" rtl="1"/>
            <a:r>
              <a:rPr lang="ar-SA" sz="2400" dirty="0" smtClean="0"/>
              <a:t>حالياً خيارات </a:t>
            </a:r>
            <a:r>
              <a:rPr lang="ar-SA" sz="2400" dirty="0" err="1" smtClean="0"/>
              <a:t>التفضيلات</a:t>
            </a:r>
            <a:r>
              <a:rPr lang="ar-SA" sz="2400" dirty="0" smtClean="0"/>
              <a:t> موجودة تحت أيقونة الإعدادات كما في الشكل التالي:</a:t>
            </a:r>
          </a:p>
          <a:p>
            <a:pPr algn="r" rtl="1"/>
            <a:endParaRPr lang="en-US" dirty="0" smtClean="0"/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0" y="548680"/>
            <a:ext cx="8985176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01008"/>
            <a:ext cx="5544616" cy="316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سهم إلى اليمين 8"/>
          <p:cNvSpPr/>
          <p:nvPr/>
        </p:nvSpPr>
        <p:spPr>
          <a:xfrm>
            <a:off x="1259632" y="4005064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0507 L 0.13368 0.00507 " pathEditMode="fixed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61528"/>
            <a:ext cx="8856984" cy="617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620688"/>
            <a:ext cx="8712967" cy="610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6.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شريط الإحصاءات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Statistics Bar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r>
              <a:rPr lang="ar-SA" dirty="0" smtClean="0"/>
              <a:t>يعطيكِ هذا الشريط عدد نتائج البحث مع طول الوقت الذي استغرقه إكمال البحث .</a:t>
            </a:r>
            <a:endParaRPr lang="en-US" dirty="0" smtClean="0"/>
          </a:p>
          <a:p>
            <a:pPr marL="623888" indent="-514350" algn="r" rtl="1">
              <a:buNone/>
            </a:pPr>
            <a:endParaRPr lang="en-US" dirty="0" smtClean="0"/>
          </a:p>
        </p:txBody>
      </p:sp>
      <p:grpSp>
        <p:nvGrpSpPr>
          <p:cNvPr id="10" name="مجموعة 9"/>
          <p:cNvGrpSpPr/>
          <p:nvPr/>
        </p:nvGrpSpPr>
        <p:grpSpPr>
          <a:xfrm>
            <a:off x="0" y="2060848"/>
            <a:ext cx="9144000" cy="1944216"/>
            <a:chOff x="0" y="2060848"/>
            <a:chExt cx="9144000" cy="194421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4013" t="12847" b="71155"/>
            <a:stretch>
              <a:fillRect/>
            </a:stretch>
          </p:blipFill>
          <p:spPr bwMode="auto">
            <a:xfrm>
              <a:off x="0" y="2060848"/>
              <a:ext cx="9144000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3563888" y="3356992"/>
              <a:ext cx="4392488" cy="5040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3573016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5 -0.00532 L 0.36997 -0.00532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124744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7.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نصائح وتلميحات البحث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Tips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623888" indent="-51435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sz="1400" dirty="0" smtClean="0"/>
          </a:p>
          <a:p>
            <a:pPr marL="360000" indent="0" algn="r" rtl="1">
              <a:buNone/>
            </a:pPr>
            <a:r>
              <a:rPr lang="ar-SA" dirty="0" smtClean="0"/>
              <a:t>تربطكِ بالمعلومات التي تساعدكِ على البحث بطريقة أكثر فعالية .</a:t>
            </a:r>
          </a:p>
          <a:p>
            <a:pPr marL="360000" indent="0" algn="r" rtl="1">
              <a:buNone/>
            </a:pPr>
            <a:r>
              <a:rPr lang="ar-SA" dirty="0" smtClean="0"/>
              <a:t>ومن هنا تعرفين كيف يختلف </a:t>
            </a:r>
            <a:r>
              <a:rPr lang="en-US" dirty="0" smtClean="0"/>
              <a:t>Google</a:t>
            </a:r>
            <a:r>
              <a:rPr lang="ar-SA" dirty="0" smtClean="0"/>
              <a:t> عن بقية محركات البحث , من جهة البحث العادي إلى الميزات الخاصة التي تميزه عن غيره .</a:t>
            </a:r>
            <a:endParaRPr lang="en-US" dirty="0" smtClean="0"/>
          </a:p>
          <a:p>
            <a:pPr marL="623888" indent="-514350" algn="r" rtl="1">
              <a:buNone/>
            </a:pPr>
            <a:endParaRPr lang="en-US" dirty="0" smtClean="0"/>
          </a:p>
        </p:txBody>
      </p:sp>
      <p:grpSp>
        <p:nvGrpSpPr>
          <p:cNvPr id="14" name="مجموعة 13"/>
          <p:cNvGrpSpPr/>
          <p:nvPr/>
        </p:nvGrpSpPr>
        <p:grpSpPr>
          <a:xfrm>
            <a:off x="0" y="1700808"/>
            <a:ext cx="9144000" cy="1512168"/>
            <a:chOff x="0" y="1700808"/>
            <a:chExt cx="9144000" cy="151216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4273" t="14501" r="13697" b="62233"/>
            <a:stretch>
              <a:fillRect/>
            </a:stretch>
          </p:blipFill>
          <p:spPr bwMode="auto">
            <a:xfrm>
              <a:off x="0" y="1700808"/>
              <a:ext cx="9144000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6372200" y="2636912"/>
              <a:ext cx="2592288" cy="5040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0" y="3356992"/>
            <a:ext cx="9144000" cy="1656184"/>
            <a:chOff x="0" y="3356992"/>
            <a:chExt cx="9144000" cy="1656184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3625" t="14175" r="16132" b="65035"/>
            <a:stretch>
              <a:fillRect/>
            </a:stretch>
          </p:blipFill>
          <p:spPr bwMode="auto">
            <a:xfrm>
              <a:off x="0" y="3356992"/>
              <a:ext cx="9144000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مستطيل 9"/>
            <p:cNvSpPr/>
            <p:nvPr/>
          </p:nvSpPr>
          <p:spPr>
            <a:xfrm>
              <a:off x="3851920" y="4437112"/>
              <a:ext cx="5112568" cy="5760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سهم إلى اليمين 11"/>
          <p:cNvSpPr/>
          <p:nvPr/>
        </p:nvSpPr>
        <p:spPr>
          <a:xfrm>
            <a:off x="-792088" y="4581128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سهم إلى اليمين 8"/>
          <p:cNvSpPr/>
          <p:nvPr/>
        </p:nvSpPr>
        <p:spPr>
          <a:xfrm>
            <a:off x="-792088" y="2780928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0.00508 L 0.64566 0.00508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45 0.00508 L 0.40156 0.00508 " pathEditMode="fixed" rAng="0" ptsTypes="A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268760"/>
            <a:ext cx="8589640" cy="496855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9.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عنوان الصفحة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Page Title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algn="r" rtl="1"/>
            <a:r>
              <a:rPr lang="ar-SA" dirty="0" smtClean="0"/>
              <a:t>السطر الأول من النتيجة هو عنوان صفحة الويب التي تم إيجادها.</a:t>
            </a:r>
            <a:endParaRPr lang="en-US" dirty="0" smtClean="0"/>
          </a:p>
          <a:p>
            <a:pPr algn="r" rtl="1"/>
            <a:r>
              <a:rPr lang="ar-SA" dirty="0" smtClean="0"/>
              <a:t> في بعض الأحيان، سيكون هناك عنوان</a:t>
            </a:r>
            <a:r>
              <a:rPr lang="en-US" dirty="0" smtClean="0"/>
              <a:t> URL </a:t>
            </a:r>
            <a:r>
              <a:rPr lang="ar-SA" dirty="0" smtClean="0"/>
              <a:t>بدلاً من عنوان نصّي. </a:t>
            </a:r>
          </a:p>
          <a:p>
            <a:pPr algn="r" rtl="1"/>
            <a:r>
              <a:rPr lang="ar-SA" dirty="0" smtClean="0"/>
              <a:t>مما يعني أنه إما أن الصفحة ليس لها عنوان نصّي، أو أن </a:t>
            </a:r>
            <a:r>
              <a:rPr lang="en-US" dirty="0" smtClean="0"/>
              <a:t>Google</a:t>
            </a:r>
            <a:r>
              <a:rPr lang="ar-SA" dirty="0" smtClean="0"/>
              <a:t> لم يفهرس كامل محتويات تلك الصفحة. </a:t>
            </a:r>
            <a:endParaRPr lang="en-US" dirty="0" smtClean="0"/>
          </a:p>
        </p:txBody>
      </p:sp>
      <p:grpSp>
        <p:nvGrpSpPr>
          <p:cNvPr id="11" name="مجموعة 10"/>
          <p:cNvGrpSpPr/>
          <p:nvPr/>
        </p:nvGrpSpPr>
        <p:grpSpPr>
          <a:xfrm>
            <a:off x="0" y="1844824"/>
            <a:ext cx="9144000" cy="2304256"/>
            <a:chOff x="0" y="1844824"/>
            <a:chExt cx="9144000" cy="230425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4013" t="24104" b="56935"/>
            <a:stretch>
              <a:fillRect/>
            </a:stretch>
          </p:blipFill>
          <p:spPr bwMode="auto">
            <a:xfrm>
              <a:off x="0" y="1844824"/>
              <a:ext cx="9144000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4788024" y="2708920"/>
              <a:ext cx="2520280" cy="5040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2852936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05 -3.59852E-6 L 0.47622 -3.59852E-6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 anchor="ctr"/>
          <a:lstStyle/>
          <a:p>
            <a:pPr algn="ctr" rtl="1"/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تابع عنوان الصفحة ”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Page Title 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96330"/>
            <a:ext cx="8229600" cy="3648894"/>
          </a:xfrm>
        </p:spPr>
        <p:txBody>
          <a:bodyPr/>
          <a:lstStyle/>
          <a:p>
            <a:pPr algn="r" rtl="1"/>
            <a:r>
              <a:rPr lang="ar-SA" dirty="0" err="1" smtClean="0"/>
              <a:t>مالذي</a:t>
            </a:r>
            <a:r>
              <a:rPr lang="ar-SA" dirty="0" smtClean="0"/>
              <a:t> يجعل</a:t>
            </a:r>
            <a:r>
              <a:rPr lang="en-US" dirty="0" smtClean="0"/>
              <a:t> Google </a:t>
            </a:r>
            <a:r>
              <a:rPr lang="ar-SA" dirty="0" smtClean="0"/>
              <a:t>يظهر الصفحة كنتيجة للبحث بالرغم من عدم اكتمال فهرستها ؟؟</a:t>
            </a:r>
            <a:endParaRPr lang="en-US" dirty="0" smtClean="0"/>
          </a:p>
          <a:p>
            <a:pPr algn="r" rtl="1"/>
            <a:r>
              <a:rPr lang="ar-SA" dirty="0" smtClean="0"/>
              <a:t>الذي يجعل </a:t>
            </a:r>
            <a:r>
              <a:rPr lang="en-US" dirty="0" smtClean="0"/>
              <a:t>Google </a:t>
            </a:r>
            <a:r>
              <a:rPr lang="ar-SA" dirty="0" smtClean="0"/>
              <a:t> متأكداً من ذلك هو أن صفحات الويب الأخرى والمفهرسة من قبل </a:t>
            </a:r>
            <a:r>
              <a:rPr lang="en-US" dirty="0" smtClean="0"/>
              <a:t>Google</a:t>
            </a:r>
            <a:r>
              <a:rPr lang="ar-SA" dirty="0" smtClean="0"/>
              <a:t> تكون قد تضمنت ارتباطات لهذه الصفحة.  و عندما يكون النص المتعلق بهذه الارتباطات مطابق للاستعلام (كلمة البحث), فإن </a:t>
            </a:r>
            <a:r>
              <a:rPr lang="en-US" dirty="0" smtClean="0"/>
              <a:t>Google</a:t>
            </a:r>
            <a:r>
              <a:rPr lang="ar-SA" dirty="0" smtClean="0"/>
              <a:t> يدرج هذه الصفحة ضمن النتائج وإن لم تكتمل عملية فهرستها بعد.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10.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النص تحت العنوان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Text below the Title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/>
            <a:r>
              <a:rPr lang="ar-SA" dirty="0" smtClean="0"/>
              <a:t>هذا النص هو قطعة مقتبسة من صفحة النتيجة المرجعة وتكون عبارات الاستعلام عريضة. </a:t>
            </a:r>
          </a:p>
          <a:p>
            <a:pPr algn="r" rtl="1"/>
            <a:r>
              <a:rPr lang="ar-SA" dirty="0" smtClean="0"/>
              <a:t>تسمح لك هذه الاقتباسات برؤية السياق الذي ستظهر فيه عبارات بحثك على الصفحة قبل نقرك على النتيجة.</a:t>
            </a:r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grpSp>
        <p:nvGrpSpPr>
          <p:cNvPr id="11" name="مجموعة 10"/>
          <p:cNvGrpSpPr/>
          <p:nvPr/>
        </p:nvGrpSpPr>
        <p:grpSpPr>
          <a:xfrm>
            <a:off x="467544" y="1988840"/>
            <a:ext cx="8172400" cy="1656184"/>
            <a:chOff x="467544" y="1988840"/>
            <a:chExt cx="8172400" cy="165618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9866" t="31215" r="15387" b="56342"/>
            <a:stretch>
              <a:fillRect/>
            </a:stretch>
          </p:blipFill>
          <p:spPr bwMode="auto">
            <a:xfrm>
              <a:off x="467544" y="1988840"/>
              <a:ext cx="8172400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1115616" y="2636912"/>
              <a:ext cx="7272808" cy="8640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2996952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4644008" y="2708920"/>
            <a:ext cx="1080120" cy="4320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1.07308E-6 L 0.1099 1.07308E-6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مجموعة 9"/>
          <p:cNvGrpSpPr/>
          <p:nvPr/>
        </p:nvGrpSpPr>
        <p:grpSpPr>
          <a:xfrm>
            <a:off x="467544" y="1484784"/>
            <a:ext cx="8172400" cy="1656184"/>
            <a:chOff x="467544" y="1988840"/>
            <a:chExt cx="8172400" cy="165618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9866" t="31215" r="15387" b="56342"/>
            <a:stretch>
              <a:fillRect/>
            </a:stretch>
          </p:blipFill>
          <p:spPr bwMode="auto">
            <a:xfrm>
              <a:off x="467544" y="1988840"/>
              <a:ext cx="8172400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6228184" y="2420888"/>
              <a:ext cx="2088232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112568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11.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عنوان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URL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للنتيجة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URL of Result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en-US" dirty="0" smtClean="0"/>
              <a:t> </a:t>
            </a:r>
            <a:r>
              <a:rPr lang="ar-SA" dirty="0" smtClean="0"/>
              <a:t>هذا هو عنوان الويب للنتيجة المرجعة.</a:t>
            </a:r>
            <a:endParaRPr lang="en-US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12.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الحجم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“ Size ”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:</a:t>
            </a:r>
          </a:p>
          <a:p>
            <a:pPr algn="r" rtl="1">
              <a:buNone/>
            </a:pPr>
            <a:r>
              <a:rPr lang="ar-SA" dirty="0" smtClean="0"/>
              <a:t>  هذا الرقم هو حجم جزء النص من صفحة ويب التي تم إيجادها</a:t>
            </a:r>
            <a:r>
              <a:rPr lang="en-US" dirty="0" smtClean="0"/>
              <a:t>.</a:t>
            </a:r>
            <a:r>
              <a:rPr lang="ar-SA" dirty="0" smtClean="0"/>
              <a:t>  </a:t>
            </a:r>
            <a:r>
              <a:rPr lang="en-US" dirty="0" smtClean="0"/>
              <a:t>   </a:t>
            </a:r>
            <a:r>
              <a:rPr lang="ar-SA" dirty="0" smtClean="0"/>
              <a:t>يتم حذفه من الصفحات التي لم تتم فهرستها بعد. </a:t>
            </a:r>
          </a:p>
          <a:p>
            <a:pPr algn="r" rtl="1">
              <a:buNone/>
            </a:pPr>
            <a:endParaRPr lang="ar-SA" b="1" dirty="0" smtClean="0">
              <a:solidFill>
                <a:srgbClr val="7030A0"/>
              </a:solidFill>
            </a:endParaRP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sp>
        <p:nvSpPr>
          <p:cNvPr id="9" name="سهم إلى اليمين 8"/>
          <p:cNvSpPr/>
          <p:nvPr/>
        </p:nvSpPr>
        <p:spPr>
          <a:xfrm>
            <a:off x="-792088" y="1988840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004" y="4797152"/>
            <a:ext cx="77434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سهم إلى اليمين 10"/>
          <p:cNvSpPr/>
          <p:nvPr/>
        </p:nvSpPr>
        <p:spPr>
          <a:xfrm>
            <a:off x="-828600" y="5517232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47 0.00532 L 0.63767 0.00532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27 -0.00508 L 0.42916 -0.00508 " pathEditMode="fixed" rAng="0" ptsTypes="AA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13</a:t>
            </a:r>
            <a:r>
              <a:rPr lang="en-US" b="1" dirty="0" smtClean="0">
                <a:solidFill>
                  <a:srgbClr val="7030A0"/>
                </a:solidFill>
              </a:rPr>
              <a:t>.</a:t>
            </a:r>
            <a:r>
              <a:rPr lang="ar-SA" b="1" dirty="0" smtClean="0">
                <a:solidFill>
                  <a:srgbClr val="C62C7D"/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نسخة مخبأة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Cached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00" dirty="0" smtClean="0"/>
          </a:p>
          <a:p>
            <a:pPr algn="r" rtl="1"/>
            <a:r>
              <a:rPr lang="ar-SA" dirty="0" smtClean="0"/>
              <a:t>إن نقر ارتباط "نسخة مخبأة" سيمكنك من رؤية محتويات صفحة الويب كما كانت في الوقت الذي فهرسها قوقل . </a:t>
            </a:r>
          </a:p>
          <a:p>
            <a:pPr algn="r" rtl="1"/>
            <a:r>
              <a:rPr lang="ar-SA" dirty="0" smtClean="0"/>
              <a:t>إذا لم يكن ارتباط الموقع يصلك لسبب ما بالصفحة الحالية، فإنك لا تزالين تستطيعين استرداد الصفحة المخبأة وتجدين هناك المعلومات التي تريدينها. </a:t>
            </a:r>
          </a:p>
          <a:p>
            <a:pPr algn="r" rtl="1"/>
            <a:r>
              <a:rPr lang="ar-SA" dirty="0" smtClean="0"/>
              <a:t>يتم تحديد (او اضاءة) عبارات بحثك في الصفحة المخبأة.</a:t>
            </a:r>
          </a:p>
          <a:p>
            <a:pPr algn="r" rtl="1"/>
            <a:r>
              <a:rPr lang="ar-SA" dirty="0" smtClean="0"/>
              <a:t>عند النقر على ” نسخة مخبأة“ تظهر لنا الصفحة التالية :</a:t>
            </a:r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grpSp>
        <p:nvGrpSpPr>
          <p:cNvPr id="12" name="مجموعة 11"/>
          <p:cNvGrpSpPr/>
          <p:nvPr/>
        </p:nvGrpSpPr>
        <p:grpSpPr>
          <a:xfrm>
            <a:off x="179512" y="1916832"/>
            <a:ext cx="8604448" cy="1584176"/>
            <a:chOff x="539552" y="2060848"/>
            <a:chExt cx="8604448" cy="158417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9763" t="32219" r="14563" b="57729"/>
            <a:stretch>
              <a:fillRect/>
            </a:stretch>
          </p:blipFill>
          <p:spPr bwMode="auto">
            <a:xfrm>
              <a:off x="539552" y="2060848"/>
              <a:ext cx="8604448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5436096" y="2420888"/>
              <a:ext cx="1224136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2348880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24 0.00509 L 0.53542 0.00509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0" y="0"/>
            <a:ext cx="9144000" cy="6858000"/>
            <a:chOff x="0" y="0"/>
            <a:chExt cx="9144000" cy="6237312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362" t="10980" r="776" b="61615"/>
            <a:stretch>
              <a:fillRect/>
            </a:stretch>
          </p:blipFill>
          <p:spPr bwMode="auto">
            <a:xfrm>
              <a:off x="0" y="0"/>
              <a:ext cx="9144000" cy="2088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1222" t="35550" r="9636" b="10586"/>
            <a:stretch>
              <a:fillRect/>
            </a:stretch>
          </p:blipFill>
          <p:spPr bwMode="auto">
            <a:xfrm>
              <a:off x="0" y="2060848"/>
              <a:ext cx="9144000" cy="4176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0" y="404664"/>
            <a:ext cx="8964488" cy="10668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ahoma" pitchFamily="34" charset="0"/>
              </a:rPr>
              <a:t>العناصر التي تتألف منها صفحات النتائج من </a:t>
            </a: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ahoma" pitchFamily="34" charset="0"/>
              </a:rPr>
              <a:t>Google</a:t>
            </a:r>
            <a:r>
              <a:rPr kumimoji="0" lang="ar-SA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ahoma" pitchFamily="34" charset="0"/>
              </a:rPr>
              <a:t> :</a:t>
            </a:r>
            <a:endParaRPr kumimoji="0" lang="en-US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179512" y="1052736"/>
            <a:ext cx="8507288" cy="5521102"/>
          </a:xfrm>
        </p:spPr>
        <p:txBody>
          <a:bodyPr/>
          <a:lstStyle/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14.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صفحات مشابهة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Similar Pages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 rtl="1">
              <a:buNone/>
            </a:pPr>
            <a:r>
              <a:rPr lang="ar-SA" dirty="0" smtClean="0"/>
              <a:t>   إذا تم اختيار الارتباط ”صفحات مشابهة“ تحت نتيجة معينة, فإن </a:t>
            </a:r>
            <a:r>
              <a:rPr lang="en-US" dirty="0" smtClean="0"/>
              <a:t>Google</a:t>
            </a:r>
            <a:r>
              <a:rPr lang="ar-SA" dirty="0" smtClean="0"/>
              <a:t> يستكشف الويب آلياً بحثاً عن صفحات مرتبطة بهذه النتيجة.</a:t>
            </a:r>
            <a:endParaRPr lang="en-US" dirty="0"/>
          </a:p>
        </p:txBody>
      </p:sp>
      <p:pic>
        <p:nvPicPr>
          <p:cNvPr id="6" name="صورة 5" descr="الصفحات المشابه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492896"/>
            <a:ext cx="8424936" cy="4365104"/>
          </a:xfrm>
          <a:prstGeom prst="rect">
            <a:avLst/>
          </a:prstGeom>
        </p:spPr>
      </p:pic>
      <p:sp>
        <p:nvSpPr>
          <p:cNvPr id="7" name="سهم إلى اليمين 6"/>
          <p:cNvSpPr/>
          <p:nvPr/>
        </p:nvSpPr>
        <p:spPr>
          <a:xfrm>
            <a:off x="-792088" y="4149080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66 0.00509 L 0.55104 0.00509 " pathEditMode="fixed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256584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15</a:t>
            </a:r>
            <a:r>
              <a:rPr lang="en-US" b="1" dirty="0" smtClean="0">
                <a:solidFill>
                  <a:srgbClr val="7030A0"/>
                </a:solidFill>
              </a:rPr>
              <a:t>.</a:t>
            </a:r>
            <a:r>
              <a:rPr lang="ar-SA" b="1" dirty="0" smtClean="0">
                <a:solidFill>
                  <a:srgbClr val="C62C7D"/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النتائج المزاحة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Indented Result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>
              <a:buNone/>
            </a:pPr>
            <a:endParaRPr lang="en-US" dirty="0" smtClean="0"/>
          </a:p>
          <a:p>
            <a:pPr marL="360000" indent="0" algn="r" rtl="1">
              <a:buNone/>
            </a:pPr>
            <a:r>
              <a:rPr lang="ar-SA" dirty="0" smtClean="0"/>
              <a:t>إذا وجد </a:t>
            </a:r>
            <a:r>
              <a:rPr lang="en-US" dirty="0" smtClean="0"/>
              <a:t>Google </a:t>
            </a:r>
            <a:r>
              <a:rPr lang="ar-SA" dirty="0" smtClean="0"/>
              <a:t> نتائج متعددة من موقع ويب نفسه , فإنه سيتم ادراج النتائج المناسبة جداً أولاً , مع الصفحات المناسبة الأخرى من نفس الموقع مزاحة تحتها .</a:t>
            </a: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grpSp>
        <p:nvGrpSpPr>
          <p:cNvPr id="11" name="مجموعة 10"/>
          <p:cNvGrpSpPr/>
          <p:nvPr/>
        </p:nvGrpSpPr>
        <p:grpSpPr>
          <a:xfrm>
            <a:off x="395536" y="1916832"/>
            <a:ext cx="8496944" cy="3096344"/>
            <a:chOff x="395536" y="1916832"/>
            <a:chExt cx="8496944" cy="309634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0550" t="31305" r="16138" b="36024"/>
            <a:stretch>
              <a:fillRect/>
            </a:stretch>
          </p:blipFill>
          <p:spPr bwMode="auto">
            <a:xfrm>
              <a:off x="395536" y="1916832"/>
              <a:ext cx="8496944" cy="309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1043608" y="2996952"/>
              <a:ext cx="7488832" cy="20162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3789040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0.00532 L 0.11024 0.00532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16</a:t>
            </a:r>
            <a:r>
              <a:rPr lang="en-US" b="1" dirty="0" smtClean="0">
                <a:solidFill>
                  <a:srgbClr val="7030A0"/>
                </a:solidFill>
              </a:rPr>
              <a:t>.</a:t>
            </a:r>
            <a:r>
              <a:rPr lang="ar-SA" b="1" dirty="0" smtClean="0">
                <a:solidFill>
                  <a:srgbClr val="C62C7D"/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المزيد من النتائج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More Results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623888" indent="-514350" algn="r" rtl="1">
              <a:buFont typeface="+mj-lt"/>
              <a:buAutoNum type="arabicPeriod" startAt="8"/>
            </a:pPr>
            <a:endParaRPr lang="ar-S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>
              <a:buNone/>
            </a:pPr>
            <a:endParaRPr lang="en-US" dirty="0" smtClean="0"/>
          </a:p>
          <a:p>
            <a:pPr marL="360000" indent="0" algn="r" rtl="1">
              <a:buNone/>
            </a:pPr>
            <a:r>
              <a:rPr lang="ar-SA" dirty="0" smtClean="0"/>
              <a:t>في حال وجود نتائج عدة من الموقع نفسه , يمكن عندها النقر هنا من أجل الدخول إلى باقي النتائج .</a:t>
            </a: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grpSp>
        <p:nvGrpSpPr>
          <p:cNvPr id="10" name="مجموعة 9"/>
          <p:cNvGrpSpPr/>
          <p:nvPr/>
        </p:nvGrpSpPr>
        <p:grpSpPr>
          <a:xfrm>
            <a:off x="395536" y="1916832"/>
            <a:ext cx="8496944" cy="3096344"/>
            <a:chOff x="395536" y="1916832"/>
            <a:chExt cx="8496944" cy="309634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0550" t="31305" r="16138" b="36024"/>
            <a:stretch>
              <a:fillRect/>
            </a:stretch>
          </p:blipFill>
          <p:spPr bwMode="auto">
            <a:xfrm>
              <a:off x="395536" y="1916832"/>
              <a:ext cx="8496944" cy="309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5004048" y="4581128"/>
              <a:ext cx="3528392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4653136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0.00529 L 0.51962 0.00529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العناصر التي تتألف منها صفحات النتائج من </a:t>
            </a:r>
            <a:r>
              <a:rPr lang="en-US" sz="2900" b="1" dirty="0" smtClean="0">
                <a:cs typeface="Tahoma" pitchFamily="34" charset="0"/>
              </a:rPr>
              <a:t>Google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rgbClr val="C62C7D"/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صفحة النتائج ”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Results Page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” :</a:t>
            </a:r>
          </a:p>
          <a:p>
            <a:pPr marL="360000" indent="0" algn="r" rtl="1">
              <a:buNone/>
            </a:pPr>
            <a:r>
              <a:rPr lang="ar-SA" dirty="0" smtClean="0"/>
              <a:t>عند تحريك شريط التمرير إلى الأسفل سنصل إلى الصورة التالية التي يظهر في أسفلها صفحة النتائج وذلك من أجل الانتقال إلى الصفحة التالية .</a:t>
            </a: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grpSp>
        <p:nvGrpSpPr>
          <p:cNvPr id="10" name="مجموعة 9"/>
          <p:cNvGrpSpPr/>
          <p:nvPr/>
        </p:nvGrpSpPr>
        <p:grpSpPr>
          <a:xfrm>
            <a:off x="107504" y="3429000"/>
            <a:ext cx="8856984" cy="2952328"/>
            <a:chOff x="0" y="3429000"/>
            <a:chExt cx="8856984" cy="2952328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38981" t="53864" r="15542" b="17786"/>
            <a:stretch>
              <a:fillRect/>
            </a:stretch>
          </p:blipFill>
          <p:spPr bwMode="auto">
            <a:xfrm>
              <a:off x="0" y="3429000"/>
              <a:ext cx="8856984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مستطيل 6"/>
            <p:cNvSpPr/>
            <p:nvPr/>
          </p:nvSpPr>
          <p:spPr>
            <a:xfrm>
              <a:off x="2051720" y="4653136"/>
              <a:ext cx="4896544" cy="10801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سهم إلى اليمين 8"/>
          <p:cNvSpPr/>
          <p:nvPr/>
        </p:nvSpPr>
        <p:spPr>
          <a:xfrm>
            <a:off x="-792088" y="5013176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39593E-6 L 0.19688 2.39593E-6 " pathEditMode="fixed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3470</TotalTime>
  <Words>1198</Words>
  <Application>Microsoft Office PowerPoint</Application>
  <PresentationFormat>On-screen Show (4:3)</PresentationFormat>
  <Paragraphs>234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حضري</vt:lpstr>
      <vt:lpstr>الانترنت والاتصالات   Internet &amp; communications </vt:lpstr>
      <vt:lpstr>كيفية البحث في Google</vt:lpstr>
      <vt:lpstr>Google</vt:lpstr>
      <vt:lpstr>PowerPoint Presentation</vt:lpstr>
      <vt:lpstr>كيفية البحث في Google:</vt:lpstr>
      <vt:lpstr>PowerPoint Presentation</vt:lpstr>
      <vt:lpstr>ما العناصر التي تتألف منها صفحات النتائج من Google ؟</vt:lpstr>
      <vt:lpstr>PowerPoint Presentation</vt:lpstr>
      <vt:lpstr>العناصر التي تتألف منها صفحات النتائج من Google :</vt:lpstr>
      <vt:lpstr>تابع الارتباطات العليا ”Top Links ” :</vt:lpstr>
      <vt:lpstr>العناصر التي تتألف منها صفحات النتائج من Google :</vt:lpstr>
      <vt:lpstr>العناصر التي تتألف منها صفحات النتائج من Google :</vt:lpstr>
      <vt:lpstr>PowerPoint Presentation</vt:lpstr>
      <vt:lpstr>العناصر التي تتألف منها صفحات النتائج من Google :</vt:lpstr>
      <vt:lpstr>العناصر التي تتألف منها صفحات النتائج من Google :</vt:lpstr>
      <vt:lpstr>PowerPoint Presentation</vt:lpstr>
      <vt:lpstr>PowerPoint Presentation</vt:lpstr>
      <vt:lpstr>العناصر التي تتألف منها صفحات النتائج من Google :</vt:lpstr>
      <vt:lpstr>العناصر التي تتألف منها صفحات النتائج من Google :</vt:lpstr>
      <vt:lpstr>العناصر التي تتألف منها صفحات النتائج من Google :</vt:lpstr>
      <vt:lpstr>تابع عنوان الصفحة ”Page Title ” :</vt:lpstr>
      <vt:lpstr>العناصر التي تتألف منها صفحات النتائج من Google :</vt:lpstr>
      <vt:lpstr>العناصر التي تتألف منها صفحات النتائج من Google :</vt:lpstr>
      <vt:lpstr>العناصر التي تتألف منها صفحات النتائج من Google :</vt:lpstr>
      <vt:lpstr>PowerPoint Presentation</vt:lpstr>
      <vt:lpstr>PowerPoint Presentation</vt:lpstr>
      <vt:lpstr>العناصر التي تتألف منها صفحات النتائج من Google :</vt:lpstr>
      <vt:lpstr>العناصر التي تتألف منها صفحات النتائج من Google :</vt:lpstr>
      <vt:lpstr>العناصر التي تتألف منها صفحات النتائج من Google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الانترنت والاتصالات   Internet &amp; communications</dc:title>
  <dc:creator>user</dc:creator>
  <cp:lastModifiedBy>sanaa alsmadi</cp:lastModifiedBy>
  <cp:revision>287</cp:revision>
  <dcterms:created xsi:type="dcterms:W3CDTF">2011-09-25T15:34:18Z</dcterms:created>
  <dcterms:modified xsi:type="dcterms:W3CDTF">2013-10-23T08:22:07Z</dcterms:modified>
</cp:coreProperties>
</file>