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8"/>
  </p:handoutMasterIdLst>
  <p:sldIdLst>
    <p:sldId id="312" r:id="rId2"/>
    <p:sldId id="298" r:id="rId3"/>
    <p:sldId id="299" r:id="rId4"/>
    <p:sldId id="286" r:id="rId5"/>
    <p:sldId id="287" r:id="rId6"/>
    <p:sldId id="300" r:id="rId7"/>
    <p:sldId id="288" r:id="rId8"/>
    <p:sldId id="289" r:id="rId9"/>
    <p:sldId id="290" r:id="rId10"/>
    <p:sldId id="314" r:id="rId11"/>
    <p:sldId id="291" r:id="rId12"/>
    <p:sldId id="293" r:id="rId13"/>
    <p:sldId id="295" r:id="rId14"/>
    <p:sldId id="296" r:id="rId15"/>
    <p:sldId id="294" r:id="rId16"/>
    <p:sldId id="301" r:id="rId17"/>
  </p:sldIdLst>
  <p:sldSz cx="9144000" cy="6858000" type="screen4x3"/>
  <p:notesSz cx="6858000" cy="9710738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2C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55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855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C7AD0A-8108-45FE-ABFE-93CBA75192A3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0" y="9223516"/>
            <a:ext cx="2971800" cy="485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3884613" y="9223516"/>
            <a:ext cx="2971800" cy="485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DA406-01DB-456B-BFE5-176AAB2B1C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8522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مستطيل 4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مستطيل 5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مستطيل 6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مستطيل 9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11" name="مستطيل مستدير الزوايا 10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12" name="مستطيل مستدير الزوايا 11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مستطيل 12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مستطيل 13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مستطيل 14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مستطيل 15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17" name="عنصر نائب للتاريخ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D7CFF6-535F-482D-9CE3-38E3B09D8390}" type="datetimeFigureOut">
              <a:rPr lang="en-US"/>
              <a:pPr>
                <a:defRPr/>
              </a:pPr>
              <a:t>10/28/2013</a:t>
            </a:fld>
            <a:endParaRPr lang="en-US" dirty="0"/>
          </a:p>
        </p:txBody>
      </p:sp>
      <p:sp>
        <p:nvSpPr>
          <p:cNvPr id="18" name="عنصر نائب للتذييل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1E1BE0B-49A0-493E-8151-99D9BC4DD0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2271A-0F91-420B-A9F9-B2EF2557B828}" type="datetimeFigureOut">
              <a:rPr lang="en-US"/>
              <a:pPr>
                <a:defRPr/>
              </a:pPr>
              <a:t>10/28/2013</a:t>
            </a:fld>
            <a:endParaRPr lang="en-US" dirty="0"/>
          </a:p>
        </p:txBody>
      </p:sp>
      <p:sp>
        <p:nvSpPr>
          <p:cNvPr id="5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58A2C-5730-461B-9918-44DD7CA156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37BF7-B9B4-4E60-9DD2-1A6409E8A95E}" type="datetimeFigureOut">
              <a:rPr lang="en-US"/>
              <a:pPr>
                <a:defRPr/>
              </a:pPr>
              <a:t>10/28/2013</a:t>
            </a:fld>
            <a:endParaRPr lang="en-US" dirty="0"/>
          </a:p>
        </p:txBody>
      </p:sp>
      <p:sp>
        <p:nvSpPr>
          <p:cNvPr id="5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B9806-83B2-4CE5-9029-1339A44E83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285B6-CB8C-4E81-97E6-743000682E19}" type="datetimeFigureOut">
              <a:rPr lang="en-US"/>
              <a:pPr>
                <a:defRPr/>
              </a:pPr>
              <a:t>10/28/2013</a:t>
            </a:fld>
            <a:endParaRPr lang="en-US" dirty="0"/>
          </a:p>
        </p:txBody>
      </p:sp>
      <p:sp>
        <p:nvSpPr>
          <p:cNvPr id="6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14816-0F91-4E83-AB01-EDDA4E081C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27F8154-EC9F-4E53-83D8-FE64B7D65B68}" type="datetimeFigureOut">
              <a:rPr lang="en-US"/>
              <a:pPr>
                <a:defRPr/>
              </a:pPr>
              <a:t>10/28/2013</a:t>
            </a:fld>
            <a:endParaRPr lang="en-US" dirty="0"/>
          </a:p>
        </p:txBody>
      </p:sp>
      <p:sp>
        <p:nvSpPr>
          <p:cNvPr id="8" name="عنصر نائب لرقم الشريحة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AA47B1D-3C0A-4136-9023-70C0CA7544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عنصر نائب للتذييل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A0961-05A9-4723-B051-FA02F30EA8FD}" type="datetimeFigureOut">
              <a:rPr lang="en-US"/>
              <a:pPr>
                <a:defRPr/>
              </a:pPr>
              <a:t>10/28/2013</a:t>
            </a:fld>
            <a:endParaRPr lang="en-US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33A22-ABAD-4085-A3F9-6FACFB3508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CEA74-A4E9-47DF-A860-0AF4658F31D9}" type="datetimeFigureOut">
              <a:rPr lang="en-US"/>
              <a:pPr>
                <a:defRPr/>
              </a:pPr>
              <a:t>10/28/2013</a:t>
            </a:fld>
            <a:endParaRPr lang="en-US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BD3CA-E4CD-4357-89B0-62C746B4B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AF34E-E8B3-4CEE-86F6-E3DC9042FA46}" type="datetimeFigureOut">
              <a:rPr lang="en-US"/>
              <a:pPr>
                <a:defRPr/>
              </a:pPr>
              <a:t>10/28/2013</a:t>
            </a:fld>
            <a:endParaRPr lang="en-US" dirty="0"/>
          </a:p>
        </p:txBody>
      </p:sp>
      <p:sp>
        <p:nvSpPr>
          <p:cNvPr id="6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5B53D-A0CD-4750-BDB7-158F20FB19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ar-SA" noProof="0" dirty="0" smtClean="0"/>
              <a:t>انقر فوق الرمز لإضافة صورة</a:t>
            </a:r>
            <a:endParaRPr lang="en-US" noProof="0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8231A-FB28-4A01-BF11-B9C1A1143642}" type="datetimeFigureOut">
              <a:rPr lang="en-US"/>
              <a:pPr>
                <a:defRPr/>
              </a:pPr>
              <a:t>10/28/2013</a:t>
            </a:fld>
            <a:endParaRPr lang="en-US" dirty="0"/>
          </a:p>
        </p:txBody>
      </p:sp>
      <p:sp>
        <p:nvSpPr>
          <p:cNvPr id="6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C65D6-F747-437F-9D1E-E1496E360C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9E3B8-0945-4A53-8CC5-BFB4AE53475A}" type="datetimeFigureOut">
              <a:rPr lang="en-US"/>
              <a:pPr>
                <a:defRPr/>
              </a:pPr>
              <a:t>10/28/2013</a:t>
            </a:fld>
            <a:endParaRPr lang="en-US" dirty="0"/>
          </a:p>
        </p:txBody>
      </p:sp>
      <p:sp>
        <p:nvSpPr>
          <p:cNvPr id="5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B14EA-6013-4CD5-B063-AA3B4FA83B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B072C-199B-45EC-A210-EBA6890D15F6}" type="datetimeFigureOut">
              <a:rPr lang="en-US"/>
              <a:pPr>
                <a:defRPr/>
              </a:pPr>
              <a:t>10/28/2013</a:t>
            </a:fld>
            <a:endParaRPr lang="en-US" dirty="0"/>
          </a:p>
        </p:txBody>
      </p:sp>
      <p:sp>
        <p:nvSpPr>
          <p:cNvPr id="5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4582E-E012-433B-84E6-2C26288A2A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مستطيل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9" name="مستطيل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0" name="مستطيل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1" name="مستطيل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2" name="مستطيل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33" name="مستطيل مستدير الزوايا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34" name="مستطيل مستدير الزوايا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5" name="مستطيل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مستطيل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مستطيل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8" name="مستطيل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9" name="مستطيل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0" name="مستطيل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9" name="عنصر نائب للعنوان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  <a:endParaRPr lang="en-US" smtClean="0"/>
          </a:p>
        </p:txBody>
      </p:sp>
      <p:sp>
        <p:nvSpPr>
          <p:cNvPr id="1040" name="عنصر نائب للنص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  <a:endParaRPr lang="en-US" smtClean="0"/>
          </a:p>
          <a:p>
            <a:pPr lvl="1"/>
            <a:r>
              <a:rPr lang="ar-SA" smtClean="0"/>
              <a:t>المستوى الثاني</a:t>
            </a:r>
            <a:endParaRPr lang="en-US" smtClean="0"/>
          </a:p>
          <a:p>
            <a:pPr lvl="2"/>
            <a:r>
              <a:rPr lang="ar-SA" smtClean="0"/>
              <a:t>المستوى الثالث</a:t>
            </a:r>
            <a:endParaRPr lang="en-US" smtClean="0"/>
          </a:p>
          <a:p>
            <a:pPr lvl="3"/>
            <a:r>
              <a:rPr lang="ar-SA" smtClean="0"/>
              <a:t>المستوى الرابع</a:t>
            </a:r>
            <a:endParaRPr lang="en-US" smtClean="0"/>
          </a:p>
          <a:p>
            <a:pPr lvl="4"/>
            <a:r>
              <a:rPr lang="ar-SA" smtClean="0"/>
              <a:t>المستوى الخامس</a:t>
            </a:r>
            <a:endParaRPr lang="en-US" smtClean="0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 smtClean="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E70492D-9AE8-4145-991D-E30562BC364B}" type="datetimeFigureOut">
              <a:rPr lang="en-US"/>
              <a:pPr>
                <a:defRPr/>
              </a:pPr>
              <a:t>10/28/2013</a:t>
            </a:fld>
            <a:endParaRPr lang="en-US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 dirty="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80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E3748D9-6FEB-4143-ADF5-7F8A27B9B7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5" r:id="rId2"/>
    <p:sldLayoutId id="2147483676" r:id="rId3"/>
    <p:sldLayoutId id="2147483677" r:id="rId4"/>
    <p:sldLayoutId id="2147483684" r:id="rId5"/>
    <p:sldLayoutId id="2147483685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Arial" charset="0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65125" indent="-255588" algn="l" rtl="0" fontAlgn="base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657225" indent="-246063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fontAlgn="base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fontAlgn="base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lootr.com/download.php?file=ea5d76d62a59975a4a7fa6b016d5557a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عنوان 1"/>
          <p:cNvSpPr>
            <a:spLocks noGrp="1"/>
          </p:cNvSpPr>
          <p:nvPr>
            <p:ph type="ctrTitle"/>
          </p:nvPr>
        </p:nvSpPr>
        <p:spPr>
          <a:xfrm>
            <a:off x="457200" y="1916113"/>
            <a:ext cx="8458200" cy="1955800"/>
          </a:xfrm>
        </p:spPr>
        <p:txBody>
          <a:bodyPr anchor="t"/>
          <a:lstStyle/>
          <a:p>
            <a:pPr algn="ctr"/>
            <a:r>
              <a:rPr lang="ar-SA" sz="6000" b="1" dirty="0" smtClean="0">
                <a:cs typeface="Tahoma" pitchFamily="34" charset="0"/>
              </a:rPr>
              <a:t>الانترنت والاتصالات</a:t>
            </a:r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en-US" sz="2000" b="1" dirty="0" smtClean="0"/>
              <a:t> </a:t>
            </a:r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en-US" sz="2000" b="1" dirty="0" smtClean="0"/>
              <a:t>Internet &amp; communications</a:t>
            </a:r>
            <a:r>
              <a:rPr lang="ar-SA" sz="2000" b="1" dirty="0" smtClean="0">
                <a:cs typeface="Tahoma" pitchFamily="34" charset="0"/>
              </a:rPr>
              <a:t> </a:t>
            </a:r>
            <a:endParaRPr lang="en-US" sz="2000" b="1" dirty="0" smtClean="0"/>
          </a:p>
        </p:txBody>
      </p:sp>
      <p:sp>
        <p:nvSpPr>
          <p:cNvPr id="5123" name="عنوان فرعي 2"/>
          <p:cNvSpPr>
            <a:spLocks noGrp="1"/>
          </p:cNvSpPr>
          <p:nvPr>
            <p:ph type="subTitle" idx="1"/>
          </p:nvPr>
        </p:nvSpPr>
        <p:spPr>
          <a:xfrm>
            <a:off x="457200" y="3900488"/>
            <a:ext cx="7570788" cy="2336800"/>
          </a:xfrm>
        </p:spPr>
        <p:txBody>
          <a:bodyPr/>
          <a:lstStyle/>
          <a:p>
            <a:pPr marL="63500"/>
            <a:r>
              <a:rPr lang="en-US" u="sng" dirty="0" smtClean="0"/>
              <a:t>LAB #8</a:t>
            </a:r>
          </a:p>
          <a:p>
            <a:pPr marL="63500" algn="r"/>
            <a:r>
              <a:rPr lang="en-US" dirty="0" smtClean="0"/>
              <a:t>      </a:t>
            </a:r>
          </a:p>
          <a:p>
            <a:pPr marL="63500" algn="r"/>
            <a:r>
              <a:rPr lang="en-US" b="1" dirty="0" smtClean="0"/>
              <a:t>(2)  Google </a:t>
            </a:r>
            <a:r>
              <a:rPr lang="ar-SA" dirty="0" smtClean="0"/>
              <a:t>المحاضرة الثامنة : محرك البحث </a:t>
            </a:r>
          </a:p>
          <a:p>
            <a:pPr marL="63500" algn="r"/>
            <a:endParaRPr lang="ar-SA" dirty="0" smtClean="0"/>
          </a:p>
          <a:p>
            <a:pPr marL="63500" algn="r"/>
            <a:r>
              <a:rPr lang="ar-SA" dirty="0" smtClean="0"/>
              <a:t>أستاذة المقرر : سناء </a:t>
            </a:r>
            <a:r>
              <a:rPr lang="ar-SA" dirty="0" err="1" smtClean="0"/>
              <a:t>الصمادي</a:t>
            </a:r>
            <a:endParaRPr lang="ar-SA" dirty="0" smtClean="0"/>
          </a:p>
          <a:p>
            <a:pPr marL="63500" algn="r"/>
            <a:endParaRPr lang="ar-SA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332656"/>
            <a:ext cx="8964488" cy="1066800"/>
          </a:xfrm>
        </p:spPr>
        <p:txBody>
          <a:bodyPr/>
          <a:lstStyle/>
          <a:p>
            <a:pPr algn="r" rtl="1"/>
            <a:r>
              <a:rPr lang="ar-SA" sz="2900" b="1" dirty="0" smtClean="0">
                <a:cs typeface="Tahoma" pitchFamily="34" charset="0"/>
              </a:rPr>
              <a:t>أدوات اللغة </a:t>
            </a:r>
            <a:r>
              <a:rPr lang="en-US" sz="2900" b="1" dirty="0" smtClean="0">
                <a:cs typeface="Tahoma" pitchFamily="34" charset="0"/>
              </a:rPr>
              <a:t>Language Tools</a:t>
            </a:r>
            <a:r>
              <a:rPr lang="ar-SA" sz="2900" b="1" dirty="0" smtClean="0">
                <a:cs typeface="Tahoma" pitchFamily="34" charset="0"/>
              </a:rPr>
              <a:t> :</a:t>
            </a:r>
            <a:endParaRPr lang="en-US" sz="2900" b="1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5256584"/>
          </a:xfrm>
        </p:spPr>
        <p:txBody>
          <a:bodyPr/>
          <a:lstStyle/>
          <a:p>
            <a:pPr marL="623888" indent="-514350" algn="r" rtl="1">
              <a:buNone/>
            </a:pPr>
            <a:endParaRPr lang="en-US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623888" indent="-514350" algn="r" rtl="1">
              <a:buNone/>
            </a:pPr>
            <a:endParaRPr lang="en-US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623888" indent="-514350" algn="r" rtl="1">
              <a:buNone/>
            </a:pPr>
            <a:endParaRPr lang="en-US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623888" indent="-514350" algn="r" rtl="1">
              <a:buNone/>
            </a:pPr>
            <a:endParaRPr lang="en-US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623888" indent="-514350" algn="r" rtl="1">
              <a:buNone/>
            </a:pPr>
            <a:endParaRPr lang="en-US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623888" indent="-514350" algn="r" rtl="1">
              <a:buNone/>
            </a:pPr>
            <a:endParaRPr lang="en-US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60000" indent="0" algn="r" rtl="1">
              <a:buNone/>
            </a:pPr>
            <a:endParaRPr lang="ar-SA" sz="1200" dirty="0" smtClean="0"/>
          </a:p>
          <a:p>
            <a:pPr marL="360000" indent="0" algn="r" rtl="1"/>
            <a:r>
              <a:rPr lang="ar-SA" dirty="0" smtClean="0"/>
              <a:t>يتم من خلالها إعداد </a:t>
            </a:r>
            <a:r>
              <a:rPr lang="ar-SA" dirty="0" err="1" smtClean="0"/>
              <a:t>تفضيلات</a:t>
            </a:r>
            <a:r>
              <a:rPr lang="ar-SA" dirty="0" smtClean="0"/>
              <a:t> اللغة من أجل عملية البحث .</a:t>
            </a:r>
          </a:p>
          <a:p>
            <a:pPr marL="360000" indent="0" algn="r" rtl="1"/>
            <a:r>
              <a:rPr lang="ar-SA" dirty="0" smtClean="0"/>
              <a:t>يمكنكِ أن تجدي في هذه الصفحة عدة مترجمات , بالاضافة لامكانية ترجمة صفحة ويب كاملة .</a:t>
            </a:r>
          </a:p>
          <a:p>
            <a:pPr marL="360000" indent="0" algn="r" rtl="1"/>
            <a:r>
              <a:rPr lang="ar-SA" dirty="0" smtClean="0"/>
              <a:t>عند النقر على ” أدوات اللغة ” , تظهر لنا الصفحة التالية :</a:t>
            </a:r>
            <a:endParaRPr lang="en-US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en-US" dirty="0" smtClean="0"/>
          </a:p>
          <a:p>
            <a:pPr marL="360000" indent="0" algn="r" rtl="1">
              <a:buNone/>
            </a:pPr>
            <a:endParaRPr lang="en-US" dirty="0" smtClean="0"/>
          </a:p>
          <a:p>
            <a:pPr marL="360000" indent="0" algn="r" rtl="1">
              <a:buNone/>
            </a:pPr>
            <a:endParaRPr lang="en-US" dirty="0" smtClean="0"/>
          </a:p>
          <a:p>
            <a:pPr marL="360000" indent="0" algn="r">
              <a:buNone/>
            </a:pPr>
            <a:endParaRPr lang="en-US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</p:txBody>
      </p:sp>
      <p:sp>
        <p:nvSpPr>
          <p:cNvPr id="9" name="سهم إلى اليمين 8"/>
          <p:cNvSpPr/>
          <p:nvPr/>
        </p:nvSpPr>
        <p:spPr>
          <a:xfrm>
            <a:off x="-353677" y="2060848"/>
            <a:ext cx="792088" cy="21602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1138239"/>
            <a:ext cx="8191500" cy="2938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504 0.00532 L 0.29132 0.00532 " pathEditMode="fixed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9144000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404664"/>
            <a:ext cx="8964488" cy="1066800"/>
          </a:xfrm>
        </p:spPr>
        <p:txBody>
          <a:bodyPr/>
          <a:lstStyle/>
          <a:p>
            <a:pPr algn="r" rtl="1"/>
            <a:r>
              <a:rPr lang="ar-SA" sz="3200" b="1" dirty="0" smtClean="0">
                <a:cs typeface="Tahoma" pitchFamily="34" charset="0"/>
              </a:rPr>
              <a:t>أساسيات البحث في  </a:t>
            </a:r>
            <a:r>
              <a:rPr lang="en-US" sz="3200" b="1" dirty="0" smtClean="0">
                <a:cs typeface="Tahoma" pitchFamily="34" charset="0"/>
              </a:rPr>
              <a:t>Google</a:t>
            </a:r>
            <a:r>
              <a:rPr lang="ar-SA" sz="3200" b="1" dirty="0" smtClean="0">
                <a:cs typeface="Tahoma" pitchFamily="34" charset="0"/>
              </a:rPr>
              <a:t> :</a:t>
            </a:r>
            <a:endParaRPr lang="en-US" sz="3200" b="1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4608512"/>
          </a:xfrm>
        </p:spPr>
        <p:txBody>
          <a:bodyPr/>
          <a:lstStyle/>
          <a:p>
            <a:pPr marL="623888" indent="-514350" algn="r" rtl="1">
              <a:buNone/>
            </a:pPr>
            <a:r>
              <a:rPr lang="ar-SA" sz="3200" b="1" dirty="0" smtClean="0">
                <a:solidFill>
                  <a:schemeClr val="accent2">
                    <a:lumMod val="75000"/>
                  </a:schemeClr>
                </a:solidFill>
              </a:rPr>
              <a:t>بحث عادي :</a:t>
            </a:r>
          </a:p>
          <a:p>
            <a:pPr marL="360000" indent="0" algn="r" rtl="1"/>
            <a:r>
              <a:rPr lang="ar-SA" dirty="0" smtClean="0"/>
              <a:t>لكي </a:t>
            </a:r>
            <a:r>
              <a:rPr lang="ar-SA" dirty="0" err="1" smtClean="0"/>
              <a:t>تبحثي</a:t>
            </a:r>
            <a:r>
              <a:rPr lang="ar-SA" dirty="0" smtClean="0"/>
              <a:t> عن شيء بواسطة </a:t>
            </a:r>
            <a:r>
              <a:rPr lang="en-US" dirty="0" smtClean="0"/>
              <a:t>Google </a:t>
            </a:r>
            <a:r>
              <a:rPr lang="ar-SA" dirty="0" smtClean="0"/>
              <a:t> , اكتبي بعض الكلمات التي تصف ما تبحثين عنه واضغطي على مفتاح </a:t>
            </a:r>
            <a:r>
              <a:rPr lang="en-US" dirty="0" smtClean="0"/>
              <a:t>Enter</a:t>
            </a:r>
            <a:r>
              <a:rPr lang="ar-SA" dirty="0" smtClean="0"/>
              <a:t> أو انقري على زر ” بحث </a:t>
            </a:r>
            <a:r>
              <a:rPr lang="en-US" dirty="0" smtClean="0"/>
              <a:t>Google </a:t>
            </a:r>
            <a:r>
              <a:rPr lang="ar-SA" dirty="0" smtClean="0"/>
              <a:t>” كي تظهر النتائج .</a:t>
            </a:r>
          </a:p>
          <a:p>
            <a:pPr marL="360000" indent="0" algn="r" rtl="1"/>
            <a:r>
              <a:rPr lang="ar-SA" dirty="0" smtClean="0"/>
              <a:t>يستخدم </a:t>
            </a:r>
            <a:r>
              <a:rPr lang="en-US" dirty="0" smtClean="0"/>
              <a:t>Google</a:t>
            </a:r>
            <a:r>
              <a:rPr lang="ar-SA" dirty="0" smtClean="0"/>
              <a:t> تقنيات متعددة لمطابقة النص , وذلك ليجد أهم الصفحات بحيث تكون أيضاً ذات علاقة بما تبحثين عنه .</a:t>
            </a:r>
          </a:p>
          <a:p>
            <a:pPr marL="360000" indent="0" algn="r" rtl="1"/>
            <a:r>
              <a:rPr lang="ar-SA" dirty="0" smtClean="0"/>
              <a:t>على سبيل المثال: عندما يحلل </a:t>
            </a:r>
            <a:r>
              <a:rPr lang="en-US" dirty="0" smtClean="0"/>
              <a:t>Google</a:t>
            </a:r>
            <a:r>
              <a:rPr lang="ar-SA" dirty="0" smtClean="0"/>
              <a:t> صفحة ما فإنه يأخذ بعين الاعتبار ما تقوله الصفحات الأخرى المرتبطة بها عن هذه الصفحة.</a:t>
            </a:r>
          </a:p>
          <a:p>
            <a:pPr marL="360000" indent="0" algn="r" rtl="1"/>
            <a:r>
              <a:rPr lang="ar-SA" dirty="0" smtClean="0"/>
              <a:t>كما يفضّل </a:t>
            </a:r>
            <a:r>
              <a:rPr lang="en-US" dirty="0" smtClean="0"/>
              <a:t>Google </a:t>
            </a:r>
            <a:r>
              <a:rPr lang="ar-SA" dirty="0" smtClean="0"/>
              <a:t> الصفحات التي تكون فيها كلمات البحث متقاربة .</a:t>
            </a:r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417984"/>
            <a:ext cx="8964488" cy="1066800"/>
          </a:xfrm>
        </p:spPr>
        <p:txBody>
          <a:bodyPr/>
          <a:lstStyle/>
          <a:p>
            <a:pPr algn="r" rtl="1"/>
            <a:r>
              <a:rPr lang="ar-SA" sz="3200" b="1" dirty="0" smtClean="0">
                <a:cs typeface="Tahoma" pitchFamily="34" charset="0"/>
              </a:rPr>
              <a:t>أساسيات البحث في  </a:t>
            </a:r>
            <a:r>
              <a:rPr lang="en-US" sz="3200" b="1" dirty="0" smtClean="0">
                <a:cs typeface="Tahoma" pitchFamily="34" charset="0"/>
              </a:rPr>
              <a:t>Google</a:t>
            </a:r>
            <a:r>
              <a:rPr lang="ar-SA" sz="3200" b="1" dirty="0" smtClean="0">
                <a:cs typeface="Tahoma" pitchFamily="34" charset="0"/>
              </a:rPr>
              <a:t> :</a:t>
            </a:r>
            <a:endParaRPr lang="en-US" sz="3200" b="1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4608512"/>
          </a:xfrm>
        </p:spPr>
        <p:txBody>
          <a:bodyPr/>
          <a:lstStyle/>
          <a:p>
            <a:pPr marL="623888" indent="-514350" algn="r" rtl="1">
              <a:buNone/>
            </a:pP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إيجاد كل الكلمات :</a:t>
            </a:r>
          </a:p>
          <a:p>
            <a:pPr marL="360000" indent="0" algn="r" rtl="1"/>
            <a:r>
              <a:rPr lang="ar-SA" sz="2700" dirty="0" smtClean="0"/>
              <a:t>يعطيكِ </a:t>
            </a:r>
            <a:r>
              <a:rPr lang="en-US" sz="2700" dirty="0" smtClean="0"/>
              <a:t>Google</a:t>
            </a:r>
            <a:r>
              <a:rPr lang="ar-SA" sz="2700" dirty="0" smtClean="0"/>
              <a:t> الصفحات التي تحتوي على كل كلمات بحثك , ولاحاجة لكتابة أي شيء بين الكلمات ليجدها كلها .</a:t>
            </a:r>
          </a:p>
          <a:p>
            <a:pPr marL="360000" indent="0" algn="r" rtl="1"/>
            <a:r>
              <a:rPr lang="ar-SA" sz="2700" dirty="0" smtClean="0"/>
              <a:t>ولتضييق البحث أكثر , زيدي كلمات البحث .</a:t>
            </a:r>
          </a:p>
          <a:p>
            <a:pPr marL="0" indent="0" algn="r" rtl="1">
              <a:buNone/>
            </a:pP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 كلمات يجري تجاهلها :</a:t>
            </a:r>
          </a:p>
          <a:p>
            <a:pPr marL="0" indent="0" algn="r" rtl="1">
              <a:buNone/>
            </a:pPr>
            <a:r>
              <a:rPr lang="ar-SA" sz="2700" dirty="0" smtClean="0"/>
              <a:t>    يتجاهل </a:t>
            </a:r>
            <a:r>
              <a:rPr lang="en-US" sz="2700" dirty="0" smtClean="0"/>
              <a:t>Google</a:t>
            </a:r>
            <a:r>
              <a:rPr lang="ar-SA" sz="2700" dirty="0" smtClean="0"/>
              <a:t> :</a:t>
            </a:r>
          </a:p>
          <a:p>
            <a:pPr marL="1080000" indent="-514350" algn="r" rtl="1">
              <a:buFont typeface="+mj-lt"/>
              <a:buAutoNum type="arabicPeriod"/>
            </a:pPr>
            <a:r>
              <a:rPr lang="ar-SA" sz="2700" dirty="0" smtClean="0"/>
              <a:t>الأحرف والكلمات كثيرة الاستعمال مثل ” أين ” و ” كيف ”.</a:t>
            </a:r>
          </a:p>
          <a:p>
            <a:pPr marL="1080000" indent="-514350" algn="r" rtl="1">
              <a:buFont typeface="+mj-lt"/>
              <a:buAutoNum type="arabicPeriod"/>
            </a:pPr>
            <a:r>
              <a:rPr lang="ar-SA" sz="2700" dirty="0" smtClean="0"/>
              <a:t>ويتجاهل آلياً أشياء مثل ”</a:t>
            </a:r>
            <a:r>
              <a:rPr lang="en-US" sz="2700" dirty="0" smtClean="0"/>
              <a:t>.com</a:t>
            </a:r>
            <a:r>
              <a:rPr lang="ar-SA" sz="2700" dirty="0" smtClean="0"/>
              <a:t>“</a:t>
            </a:r>
            <a:r>
              <a:rPr lang="en-US" sz="2700" dirty="0" smtClean="0"/>
              <a:t> </a:t>
            </a:r>
            <a:r>
              <a:rPr lang="ar-SA" sz="2700" dirty="0" smtClean="0"/>
              <a:t> و</a:t>
            </a:r>
            <a:r>
              <a:rPr lang="en-US" sz="2700" dirty="0" smtClean="0"/>
              <a:t> “http”</a:t>
            </a:r>
            <a:r>
              <a:rPr lang="ar-SA" sz="2700" dirty="0" smtClean="0"/>
              <a:t>.</a:t>
            </a:r>
          </a:p>
          <a:p>
            <a:pPr marL="1080000" indent="-514350" algn="r" rtl="1">
              <a:buFont typeface="+mj-lt"/>
              <a:buAutoNum type="arabicPeriod"/>
            </a:pPr>
            <a:r>
              <a:rPr lang="ar-SA" sz="2700" dirty="0" smtClean="0"/>
              <a:t>بعض الأرقام والأحرف إذا لم يرافقها رقم أو حرف آخر. </a:t>
            </a:r>
          </a:p>
          <a:p>
            <a:pPr marL="360000" indent="0" algn="r" rtl="1">
              <a:buNone/>
            </a:pPr>
            <a:r>
              <a:rPr lang="ar-SA" sz="2700" dirty="0" smtClean="0"/>
              <a:t>والسبب هو أنها نادراً ما تساعد على تضييق البحث , ويمكن أن تبطئ عملية البحث كثيراً .</a:t>
            </a:r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260648"/>
            <a:ext cx="8964488" cy="1066800"/>
          </a:xfrm>
        </p:spPr>
        <p:txBody>
          <a:bodyPr/>
          <a:lstStyle/>
          <a:p>
            <a:pPr algn="r" rtl="1"/>
            <a:r>
              <a:rPr lang="ar-SA" sz="3200" b="1" dirty="0" smtClean="0">
                <a:cs typeface="Tahoma" pitchFamily="34" charset="0"/>
              </a:rPr>
              <a:t>أساسيات البحث في  </a:t>
            </a:r>
            <a:r>
              <a:rPr lang="en-US" sz="3200" b="1" dirty="0" smtClean="0">
                <a:cs typeface="Tahoma" pitchFamily="34" charset="0"/>
              </a:rPr>
              <a:t>Google</a:t>
            </a:r>
            <a:r>
              <a:rPr lang="ar-SA" sz="3200" b="1" dirty="0" smtClean="0">
                <a:cs typeface="Tahoma" pitchFamily="34" charset="0"/>
              </a:rPr>
              <a:t> :</a:t>
            </a:r>
            <a:endParaRPr lang="en-US" sz="3200" b="1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2840" y="1124744"/>
            <a:ext cx="8661648" cy="5400600"/>
          </a:xfrm>
        </p:spPr>
        <p:txBody>
          <a:bodyPr/>
          <a:lstStyle/>
          <a:p>
            <a:pPr marL="360000" indent="0" algn="r" rtl="1"/>
            <a:r>
              <a:rPr lang="ar-SA" sz="2700" dirty="0" smtClean="0"/>
              <a:t>استعملي علامة ” + ” لكي يتم البحث عن </a:t>
            </a:r>
            <a:r>
              <a:rPr lang="ar-SA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الكلمات</a:t>
            </a:r>
            <a:r>
              <a:rPr lang="ar-SA" sz="2700" dirty="0" smtClean="0"/>
              <a:t> أو </a:t>
            </a:r>
            <a:r>
              <a:rPr lang="ar-SA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العبارات</a:t>
            </a:r>
            <a:r>
              <a:rPr lang="ar-SA" sz="2700" dirty="0" smtClean="0"/>
              <a:t>  التي يجري تجاهلها عامة , لكن تأكدي أن تضعي فراغا قبل علامة ”+“ وتجنبي ذلك بعدها . </a:t>
            </a:r>
          </a:p>
          <a:p>
            <a:pPr marL="360000" indent="0" algn="r" rtl="1"/>
            <a:r>
              <a:rPr lang="ar-SA" sz="2700" dirty="0" smtClean="0"/>
              <a:t>مثال :</a:t>
            </a:r>
            <a:r>
              <a:rPr lang="en-US" sz="2700" dirty="0" smtClean="0"/>
              <a:t>”  +how to edit pictures” </a:t>
            </a:r>
            <a:r>
              <a:rPr lang="ar-SA" sz="2700" dirty="0" smtClean="0"/>
              <a:t> .</a:t>
            </a:r>
          </a:p>
          <a:p>
            <a:pPr marL="623888" indent="-514350" algn="r" rtl="1">
              <a:buNone/>
            </a:pP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الصيغ المختلفة للكلمة :</a:t>
            </a:r>
          </a:p>
          <a:p>
            <a:pPr marL="360000" indent="0" algn="r" rtl="1"/>
            <a:r>
              <a:rPr lang="ar-SA" sz="2700" dirty="0" smtClean="0"/>
              <a:t>لا يعطي </a:t>
            </a:r>
            <a:r>
              <a:rPr lang="en-US" sz="2700" dirty="0" smtClean="0"/>
              <a:t>Google</a:t>
            </a:r>
            <a:r>
              <a:rPr lang="ar-SA" sz="2700" dirty="0" smtClean="0"/>
              <a:t> الصيغ المختلفة لكلمة واحدة يُبحث عنها .  ولا يدعم استخدام أحرف البدل (لايظهر كلمات بديلة للكلمة المفتاحية المطلوبة).</a:t>
            </a:r>
          </a:p>
          <a:p>
            <a:pPr marL="360000" indent="0" algn="r" rtl="1"/>
            <a:r>
              <a:rPr lang="ar-SA" sz="2700" dirty="0" smtClean="0"/>
              <a:t>بمعنى آخر , يبحث </a:t>
            </a:r>
            <a:r>
              <a:rPr lang="en-US" sz="2700" dirty="0" smtClean="0"/>
              <a:t>Google</a:t>
            </a:r>
            <a:r>
              <a:rPr lang="ar-SA" sz="2700" dirty="0" smtClean="0"/>
              <a:t> عن الكلمات كما تظهر في مربع البحث بالتمام .</a:t>
            </a:r>
          </a:p>
          <a:p>
            <a:pPr marL="360000" indent="0" algn="r" rtl="1"/>
            <a:r>
              <a:rPr lang="ar-SA" sz="2700" dirty="0" smtClean="0"/>
              <a:t>فالبحث عن ”</a:t>
            </a:r>
            <a:r>
              <a:rPr lang="en-US" sz="2700" dirty="0" err="1" smtClean="0"/>
              <a:t>googl</a:t>
            </a:r>
            <a:r>
              <a:rPr lang="ar-SA" sz="2700" dirty="0" smtClean="0"/>
              <a:t>“</a:t>
            </a:r>
            <a:r>
              <a:rPr lang="en-US" sz="2700" dirty="0" smtClean="0"/>
              <a:t>  </a:t>
            </a:r>
            <a:r>
              <a:rPr lang="ar-SA" sz="2700" dirty="0" smtClean="0"/>
              <a:t> أو </a:t>
            </a:r>
            <a:r>
              <a:rPr lang="en-US" sz="2700" dirty="0" smtClean="0"/>
              <a:t>“*</a:t>
            </a:r>
            <a:r>
              <a:rPr lang="en-US" sz="2700" dirty="0" err="1" smtClean="0"/>
              <a:t>googl</a:t>
            </a:r>
            <a:r>
              <a:rPr lang="en-US" sz="2700" dirty="0" smtClean="0"/>
              <a:t>”</a:t>
            </a:r>
            <a:r>
              <a:rPr lang="ar-SA" sz="2700" dirty="0" smtClean="0"/>
              <a:t> لن يعطيكِ </a:t>
            </a:r>
            <a:r>
              <a:rPr lang="en-US" sz="2700" dirty="0" smtClean="0"/>
              <a:t>“</a:t>
            </a:r>
            <a:r>
              <a:rPr lang="en-US" sz="2700" dirty="0" err="1" smtClean="0"/>
              <a:t>googler</a:t>
            </a:r>
            <a:r>
              <a:rPr lang="en-US" sz="2700" dirty="0" smtClean="0"/>
              <a:t>”</a:t>
            </a:r>
            <a:r>
              <a:rPr lang="ar-SA" sz="2700" dirty="0" smtClean="0"/>
              <a:t> أو </a:t>
            </a:r>
            <a:r>
              <a:rPr lang="en-US" sz="2700" dirty="0" smtClean="0"/>
              <a:t>“</a:t>
            </a:r>
            <a:r>
              <a:rPr lang="en-US" sz="2700" dirty="0" err="1" smtClean="0"/>
              <a:t>googlin</a:t>
            </a:r>
            <a:r>
              <a:rPr lang="en-US" sz="2700" dirty="0" smtClean="0"/>
              <a:t>”</a:t>
            </a:r>
            <a:r>
              <a:rPr lang="ar-SA" sz="2700" dirty="0" smtClean="0"/>
              <a:t> .</a:t>
            </a:r>
          </a:p>
          <a:p>
            <a:pPr marL="360000" indent="0" algn="r" rtl="1"/>
            <a:r>
              <a:rPr lang="ar-SA" sz="2700" dirty="0" smtClean="0"/>
              <a:t>والبحث عن كلمة ”كتاب“ لن يعطي نتيجة تحتوي على كلمة ” كتابة ” .</a:t>
            </a:r>
          </a:p>
          <a:p>
            <a:pPr marL="360000" indent="0" algn="r" rtl="1">
              <a:buNone/>
            </a:pPr>
            <a:endParaRPr lang="ar-SA" sz="27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  <a:p>
            <a:pPr marL="360000" indent="0" algn="r" rtl="1">
              <a:buNone/>
            </a:pPr>
            <a:endParaRPr lang="ar-SA" sz="1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260648"/>
            <a:ext cx="8964488" cy="1066800"/>
          </a:xfrm>
        </p:spPr>
        <p:txBody>
          <a:bodyPr/>
          <a:lstStyle/>
          <a:p>
            <a:pPr algn="r" rtl="1"/>
            <a:r>
              <a:rPr lang="ar-SA" sz="3200" b="1" dirty="0" smtClean="0">
                <a:cs typeface="Tahoma" pitchFamily="34" charset="0"/>
              </a:rPr>
              <a:t>أساسيات البحث في  </a:t>
            </a:r>
            <a:r>
              <a:rPr lang="en-US" sz="3200" b="1" dirty="0" smtClean="0">
                <a:cs typeface="Tahoma" pitchFamily="34" charset="0"/>
              </a:rPr>
              <a:t>Google</a:t>
            </a:r>
            <a:r>
              <a:rPr lang="ar-SA" sz="3200" b="1" dirty="0" smtClean="0">
                <a:cs typeface="Tahoma" pitchFamily="34" charset="0"/>
              </a:rPr>
              <a:t> :</a:t>
            </a:r>
            <a:endParaRPr lang="en-US" sz="3200" b="1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484784"/>
            <a:ext cx="8640960" cy="5040560"/>
          </a:xfrm>
        </p:spPr>
        <p:txBody>
          <a:bodyPr/>
          <a:lstStyle/>
          <a:p>
            <a:pPr marL="0" indent="0" algn="r" rtl="1">
              <a:buNone/>
            </a:pP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هل تؤثر الأحرف الكبيرة أو الصغيرة في البحث ؟</a:t>
            </a:r>
          </a:p>
          <a:p>
            <a:pPr marL="360000" indent="0" algn="r" rtl="1"/>
            <a:r>
              <a:rPr lang="ar-SA" sz="2700" dirty="0" smtClean="0"/>
              <a:t>لا يأخذ </a:t>
            </a:r>
            <a:r>
              <a:rPr lang="en-US" sz="2700" dirty="0" smtClean="0"/>
              <a:t>Google</a:t>
            </a:r>
            <a:r>
              <a:rPr lang="ar-SA" sz="2700" dirty="0" smtClean="0"/>
              <a:t> في الاعتبار كون الحرف اللاتيني الذي يبحث عنه كبيراً أو صغيراً , فجميع الحروف , كيفما كُتبت , تُفهم على أنها صغيرة .</a:t>
            </a:r>
          </a:p>
          <a:p>
            <a:pPr marL="360000" indent="0" algn="r" rtl="1"/>
            <a:r>
              <a:rPr lang="ar-SA" sz="2700" dirty="0" smtClean="0"/>
              <a:t>مثلا , البحث عن </a:t>
            </a:r>
            <a:r>
              <a:rPr lang="en-US" sz="2700" dirty="0" smtClean="0"/>
              <a:t>“</a:t>
            </a:r>
            <a:r>
              <a:rPr lang="en-US" sz="2700" dirty="0" err="1" smtClean="0"/>
              <a:t>google</a:t>
            </a:r>
            <a:r>
              <a:rPr lang="en-US" sz="2700" dirty="0" smtClean="0"/>
              <a:t>”</a:t>
            </a:r>
            <a:r>
              <a:rPr lang="ar-SA" sz="2700" dirty="0" smtClean="0"/>
              <a:t> , </a:t>
            </a:r>
            <a:r>
              <a:rPr lang="en-US" sz="2700" dirty="0" smtClean="0"/>
              <a:t>“GOOGLE”</a:t>
            </a:r>
            <a:r>
              <a:rPr lang="ar-SA" sz="2700" dirty="0" smtClean="0"/>
              <a:t> و </a:t>
            </a:r>
            <a:r>
              <a:rPr lang="en-US" sz="2700" dirty="0" smtClean="0"/>
              <a:t>“</a:t>
            </a:r>
            <a:r>
              <a:rPr lang="en-US" sz="2700" dirty="0" err="1" smtClean="0"/>
              <a:t>GoOgLe</a:t>
            </a:r>
            <a:r>
              <a:rPr lang="en-US" sz="2700" dirty="0" smtClean="0"/>
              <a:t>”</a:t>
            </a:r>
            <a:r>
              <a:rPr lang="ar-SA" sz="2700" dirty="0" smtClean="0"/>
              <a:t> يعطي نفس النتائج .</a:t>
            </a:r>
          </a:p>
          <a:p>
            <a:pPr marL="360000" indent="0" algn="r" rtl="1"/>
            <a:r>
              <a:rPr lang="ar-SA" sz="2700" dirty="0" smtClean="0"/>
              <a:t>أما بالنسبة لعلامات النبر (الهمزة و التشكيل) و كذلك الخاصة بالأحرف اللاتينية فلا يميزها محرك البحث عن تلك التي بدون هذه العلامات.  </a:t>
            </a:r>
          </a:p>
          <a:p>
            <a:pPr marL="360000" indent="0" algn="r" rtl="1"/>
            <a:r>
              <a:rPr lang="ar-SA" sz="2700" dirty="0" smtClean="0"/>
              <a:t> لذلك إذا أردتِ أن يميز بين كلمة فيها حروف لها علامات نبر وبين كلمة بدون هذه العلامات, فضعي زائد + قبل الكلمة. </a:t>
            </a:r>
          </a:p>
          <a:p>
            <a:pPr marL="360000" indent="0" algn="r" rtl="1"/>
            <a:r>
              <a:rPr lang="ar-SA" sz="2700" dirty="0" smtClean="0"/>
              <a:t>مثلاً : كلمة أحمد عند كتابتها بدون زائد ستظهر النتائج تشمل أحمد واحمد بدون همزة ولكن بعد وضع +أحمد , تظهر فقط أحمد بالهمزة كنتيجة.</a:t>
            </a:r>
          </a:p>
          <a:p>
            <a:pPr marL="0" indent="0" algn="r" rtl="1">
              <a:buNone/>
            </a:pPr>
            <a:endParaRPr lang="ar-SA" sz="1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260648"/>
            <a:ext cx="8964488" cy="1066800"/>
          </a:xfrm>
        </p:spPr>
        <p:txBody>
          <a:bodyPr/>
          <a:lstStyle/>
          <a:p>
            <a:pPr algn="r" rtl="1"/>
            <a:r>
              <a:rPr lang="ar-SA" sz="3200" b="1" dirty="0" smtClean="0">
                <a:cs typeface="Tahoma" pitchFamily="34" charset="0"/>
              </a:rPr>
              <a:t>أساسيات البحث في  </a:t>
            </a:r>
            <a:r>
              <a:rPr lang="en-US" sz="3200" b="1" dirty="0" smtClean="0">
                <a:cs typeface="Tahoma" pitchFamily="34" charset="0"/>
              </a:rPr>
              <a:t>Google</a:t>
            </a:r>
            <a:r>
              <a:rPr lang="ar-SA" sz="3200" b="1" dirty="0" smtClean="0">
                <a:cs typeface="Tahoma" pitchFamily="34" charset="0"/>
              </a:rPr>
              <a:t> :</a:t>
            </a:r>
            <a:endParaRPr lang="en-US" sz="3200" b="1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1052736"/>
            <a:ext cx="8496944" cy="5040560"/>
          </a:xfrm>
        </p:spPr>
        <p:txBody>
          <a:bodyPr/>
          <a:lstStyle/>
          <a:p>
            <a:pPr marL="623888" indent="-514350" algn="r" rtl="1">
              <a:buNone/>
            </a:pPr>
            <a:r>
              <a:rPr lang="ar-SA" sz="3200" b="1" dirty="0" smtClean="0">
                <a:solidFill>
                  <a:schemeClr val="accent2">
                    <a:lumMod val="75000"/>
                  </a:schemeClr>
                </a:solidFill>
              </a:rPr>
              <a:t>نصائح للبحث :</a:t>
            </a:r>
          </a:p>
          <a:p>
            <a:pPr marL="360000" indent="0" algn="r" rtl="1"/>
            <a:r>
              <a:rPr lang="ar-SA" sz="2600" dirty="0" smtClean="0"/>
              <a:t>في حال أردتِ البحث عن كلمتين أو أكثر فلا داعي هنا لاستعمال المعامل </a:t>
            </a:r>
            <a:r>
              <a:rPr lang="en-US" sz="2600" dirty="0" smtClean="0"/>
              <a:t>“AND “</a:t>
            </a:r>
            <a:r>
              <a:rPr lang="ar-SA" sz="2600" dirty="0" smtClean="0"/>
              <a:t> , لأنه هو المعامل الافتراضي .</a:t>
            </a:r>
          </a:p>
          <a:p>
            <a:pPr marL="360000" indent="0" algn="r" rtl="1"/>
            <a:r>
              <a:rPr lang="ar-SA" sz="2600" dirty="0" smtClean="0"/>
              <a:t>يقوم </a:t>
            </a:r>
            <a:r>
              <a:rPr lang="en-US" sz="2600" dirty="0" smtClean="0"/>
              <a:t>Google</a:t>
            </a:r>
            <a:r>
              <a:rPr lang="ar-SA" sz="2600" dirty="0" smtClean="0"/>
              <a:t> بتجاهل الكلمات </a:t>
            </a:r>
            <a:r>
              <a:rPr lang="ar-SA" sz="2600" dirty="0" err="1" smtClean="0"/>
              <a:t>والمحارف</a:t>
            </a:r>
            <a:r>
              <a:rPr lang="ar-SA" sz="2600" dirty="0" smtClean="0"/>
              <a:t> العامة مثل </a:t>
            </a:r>
            <a:r>
              <a:rPr lang="en-US" sz="2600" dirty="0" smtClean="0"/>
              <a:t>“Where”</a:t>
            </a:r>
            <a:r>
              <a:rPr lang="ar-SA" sz="2600" dirty="0" smtClean="0"/>
              <a:t> و</a:t>
            </a:r>
            <a:r>
              <a:rPr lang="en-US" sz="2600" dirty="0" smtClean="0"/>
              <a:t>”How”</a:t>
            </a:r>
            <a:r>
              <a:rPr lang="ar-SA" sz="2600" dirty="0" smtClean="0"/>
              <a:t> , بالإضافة إلى الأرقام والأحرف الفردية .</a:t>
            </a:r>
          </a:p>
          <a:p>
            <a:pPr marL="360000" indent="0" algn="r" rtl="1">
              <a:buNone/>
            </a:pPr>
            <a:r>
              <a:rPr lang="ar-SA" sz="2600" dirty="0" smtClean="0"/>
              <a:t>لذلك إذا أردتِ البحث عنهم يمكنكِ تضمينهم في عملية البحث على أن تضعي إشارة ”+“</a:t>
            </a:r>
            <a:r>
              <a:rPr lang="en-US" sz="2600" dirty="0" smtClean="0"/>
              <a:t> </a:t>
            </a:r>
            <a:r>
              <a:rPr lang="ar-SA" sz="2600" dirty="0" smtClean="0"/>
              <a:t> قبلهم .</a:t>
            </a:r>
          </a:p>
          <a:p>
            <a:pPr marL="360000" indent="0" algn="r" rtl="1"/>
            <a:r>
              <a:rPr lang="ar-SA" sz="2600" dirty="0" smtClean="0"/>
              <a:t>لجعل البحث يطابق تماماً الكلمات التي ترغبين بالبحث عنها وبنفس الترتيب , ضعي هذه الكلمات ضمن علامتي الاقتباس </a:t>
            </a:r>
            <a:r>
              <a:rPr lang="en-US" sz="2600" dirty="0" smtClean="0"/>
              <a:t>“     “ </a:t>
            </a:r>
            <a:r>
              <a:rPr lang="ar-SA" sz="2600" dirty="0" smtClean="0"/>
              <a:t> .</a:t>
            </a:r>
          </a:p>
          <a:p>
            <a:pPr marL="360000" indent="0" algn="r" rtl="1">
              <a:buNone/>
            </a:pPr>
            <a:r>
              <a:rPr lang="ar-SA" sz="2600" u="sng" dirty="0" smtClean="0"/>
              <a:t>مثال :</a:t>
            </a:r>
            <a:r>
              <a:rPr lang="ar-SA" sz="2600" dirty="0" smtClean="0"/>
              <a:t> "ألكسندر بيل” .</a:t>
            </a:r>
            <a:endParaRPr lang="en-US" sz="2600" dirty="0" smtClean="0"/>
          </a:p>
          <a:p>
            <a:pPr marL="360000" indent="0" algn="r" rtl="1"/>
            <a:r>
              <a:rPr lang="ar-SA" sz="2600" dirty="0" smtClean="0"/>
              <a:t>لكي </a:t>
            </a:r>
            <a:r>
              <a:rPr lang="ar-SA" sz="2600" dirty="0" err="1" smtClean="0"/>
              <a:t>تبحثي</a:t>
            </a:r>
            <a:r>
              <a:rPr lang="ar-SA" sz="2600" dirty="0" smtClean="0"/>
              <a:t> عن موقع </a:t>
            </a:r>
            <a:r>
              <a:rPr lang="en-US" sz="2600" dirty="0" smtClean="0"/>
              <a:t>URL</a:t>
            </a:r>
            <a:r>
              <a:rPr lang="ar-SA" sz="2600" dirty="0" smtClean="0"/>
              <a:t> محدد ,استعملي تركيبة </a:t>
            </a:r>
          </a:p>
          <a:p>
            <a:pPr marL="360000" indent="0" algn="r" rtl="1">
              <a:buNone/>
            </a:pPr>
            <a:r>
              <a:rPr lang="en-US" sz="2600" dirty="0" err="1" smtClean="0"/>
              <a:t>Site:sampledomain.com</a:t>
            </a:r>
            <a:r>
              <a:rPr lang="ar-SA" sz="2600" dirty="0" smtClean="0"/>
              <a:t> في مربع البحث في </a:t>
            </a:r>
            <a:r>
              <a:rPr lang="en-US" sz="2600" dirty="0" smtClean="0"/>
              <a:t>Google</a:t>
            </a:r>
            <a:r>
              <a:rPr lang="ar-SA" sz="2600" dirty="0" smtClean="0"/>
              <a:t> .</a:t>
            </a:r>
          </a:p>
          <a:p>
            <a:pPr marL="360000" indent="0" algn="r" rtl="1">
              <a:buNone/>
            </a:pPr>
            <a:r>
              <a:rPr lang="ar-SA" sz="2600" u="sng" dirty="0" smtClean="0"/>
              <a:t>مثال</a:t>
            </a:r>
            <a:r>
              <a:rPr lang="ar-SA" sz="2600" dirty="0" smtClean="0"/>
              <a:t> : </a:t>
            </a:r>
            <a:r>
              <a:rPr lang="en-US" sz="2600" dirty="0" err="1" smtClean="0"/>
              <a:t>site:yahoo.com</a:t>
            </a:r>
            <a:endParaRPr lang="en-US" sz="2600" dirty="0" smtClean="0"/>
          </a:p>
          <a:p>
            <a:pPr marL="360000" indent="0" algn="r" rtl="1">
              <a:buNone/>
            </a:pPr>
            <a:endParaRPr lang="ar-SA" sz="2700" dirty="0" smtClean="0"/>
          </a:p>
          <a:p>
            <a:pPr marL="0" indent="0" algn="r" rtl="1">
              <a:buNone/>
            </a:pPr>
            <a:endParaRPr lang="ar-SA" sz="1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260648"/>
            <a:ext cx="8964488" cy="1066800"/>
          </a:xfrm>
        </p:spPr>
        <p:txBody>
          <a:bodyPr/>
          <a:lstStyle/>
          <a:p>
            <a:pPr algn="r" rtl="1"/>
            <a:r>
              <a:rPr lang="ar-SA" sz="3200" b="1" dirty="0" smtClean="0">
                <a:cs typeface="Tahoma" pitchFamily="34" charset="0"/>
              </a:rPr>
              <a:t>أساسيات البحث في  </a:t>
            </a:r>
            <a:r>
              <a:rPr lang="en-US" sz="3200" b="1" dirty="0" smtClean="0">
                <a:cs typeface="Tahoma" pitchFamily="34" charset="0"/>
              </a:rPr>
              <a:t>Google</a:t>
            </a:r>
            <a:r>
              <a:rPr lang="ar-SA" sz="3200" b="1" dirty="0" smtClean="0">
                <a:cs typeface="Tahoma" pitchFamily="34" charset="0"/>
              </a:rPr>
              <a:t> :</a:t>
            </a:r>
            <a:endParaRPr lang="en-US" sz="3200" b="1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1124744"/>
            <a:ext cx="8496944" cy="5040560"/>
          </a:xfrm>
        </p:spPr>
        <p:txBody>
          <a:bodyPr/>
          <a:lstStyle/>
          <a:p>
            <a:pPr marL="623888" indent="-514350" algn="r" rtl="1">
              <a:buNone/>
            </a:pPr>
            <a:r>
              <a:rPr lang="ar-SA" sz="3200" b="1" dirty="0" smtClean="0">
                <a:solidFill>
                  <a:schemeClr val="accent2">
                    <a:lumMod val="75000"/>
                  </a:schemeClr>
                </a:solidFill>
              </a:rPr>
              <a:t>نصائح للبحث :</a:t>
            </a:r>
          </a:p>
          <a:p>
            <a:pPr marL="360000" indent="0" algn="r" rtl="1"/>
            <a:r>
              <a:rPr lang="ar-SA" sz="2600" dirty="0" smtClean="0"/>
              <a:t>لحذف كلمة معينة من عملية البحث , أي لمنع </a:t>
            </a:r>
            <a:r>
              <a:rPr lang="en-US" sz="2600" dirty="0" smtClean="0"/>
              <a:t>Google</a:t>
            </a:r>
            <a:r>
              <a:rPr lang="ar-SA" sz="2600" dirty="0" smtClean="0"/>
              <a:t> من إظهار النتائج الحاوية على هذه الكلمة , ضعي الاشارة ”-“ قبل هذه الكلمة .</a:t>
            </a:r>
          </a:p>
          <a:p>
            <a:pPr marL="360000" indent="0" algn="r" rtl="1">
              <a:buNone/>
            </a:pPr>
            <a:r>
              <a:rPr lang="ar-SA" sz="2600" u="sng" dirty="0" smtClean="0"/>
              <a:t>مثال :</a:t>
            </a:r>
            <a:r>
              <a:rPr lang="ar-SA" sz="2600" dirty="0" smtClean="0"/>
              <a:t>  ”جامعة -الدمام“ , فهنا سيتم البحث عن الكلمة ”جامعة" واستبعاد المراجع التي تتضمن كلمة ”الدمام“ .</a:t>
            </a:r>
            <a:endParaRPr lang="ar-SA" sz="2600" u="sng" dirty="0" smtClean="0"/>
          </a:p>
          <a:p>
            <a:pPr marL="360000" indent="0" algn="r" rtl="1"/>
            <a:r>
              <a:rPr lang="ar-SA" sz="2600" dirty="0" smtClean="0"/>
              <a:t>يستخدم زر“ضربة حظ“ (</a:t>
            </a:r>
            <a:r>
              <a:rPr lang="en-US" sz="2600" dirty="0" smtClean="0"/>
              <a:t>I’m Feeling Lucky</a:t>
            </a:r>
            <a:r>
              <a:rPr lang="ar-SA" sz="2600" dirty="0" smtClean="0"/>
              <a:t>)</a:t>
            </a:r>
            <a:r>
              <a:rPr lang="en-US" sz="2600" dirty="0" smtClean="0"/>
              <a:t> </a:t>
            </a:r>
            <a:r>
              <a:rPr lang="ar-SA" sz="2600" dirty="0" smtClean="0"/>
              <a:t> لإظهار أول نتيجة يجدها </a:t>
            </a:r>
            <a:r>
              <a:rPr lang="en-US" sz="2600" dirty="0" smtClean="0"/>
              <a:t>Google</a:t>
            </a:r>
            <a:r>
              <a:rPr lang="ar-SA" sz="2600" dirty="0" smtClean="0"/>
              <a:t> فقط .</a:t>
            </a:r>
          </a:p>
          <a:p>
            <a:pPr marL="360000" indent="0" algn="r" rtl="1">
              <a:buNone/>
            </a:pPr>
            <a:r>
              <a:rPr lang="ar-SA" sz="2600" u="sng" dirty="0" smtClean="0"/>
              <a:t>مثال :</a:t>
            </a:r>
            <a:r>
              <a:rPr lang="ar-SA" sz="2600" dirty="0" smtClean="0"/>
              <a:t> عند كتابة ” جامعة الدمام ” في مربع البحث , ثم النقر على زر ضربة حظ , فانه ينقلنا تلقائياً الى موقع الجامعة دون عرض نتائج البحث .</a:t>
            </a:r>
            <a:endParaRPr lang="ar-SA" sz="2400" dirty="0" smtClean="0"/>
          </a:p>
          <a:p>
            <a:pPr marL="0" indent="0" algn="r" rtl="1">
              <a:buNone/>
            </a:pPr>
            <a:r>
              <a:rPr lang="ar-SA" sz="2600" dirty="0" smtClean="0"/>
              <a:t>هذه الطريقة جيدة للمستخدم العادي إذا كان يعرف اسم الموقع الذي سيزوره جيدا لكنه لا يتذكر رابط الموقع .</a:t>
            </a:r>
            <a:r>
              <a:rPr lang="ar-SA" sz="1100" dirty="0" smtClean="0"/>
              <a:t/>
            </a:r>
            <a:br>
              <a:rPr lang="ar-SA" sz="1100" dirty="0" smtClean="0"/>
            </a:br>
            <a:endParaRPr lang="ar-SA" sz="1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792088"/>
          </a:xfrm>
        </p:spPr>
        <p:txBody>
          <a:bodyPr/>
          <a:lstStyle/>
          <a:p>
            <a:pPr algn="r" rtl="1"/>
            <a:r>
              <a:rPr lang="ar-SA" sz="3200" b="1" dirty="0">
                <a:cs typeface="Tahoma" pitchFamily="34" charset="0"/>
              </a:rPr>
              <a:t>أساسيات البحث في  </a:t>
            </a:r>
            <a:r>
              <a:rPr lang="en-US" sz="3200" b="1" dirty="0">
                <a:cs typeface="Tahoma" pitchFamily="34" charset="0"/>
              </a:rPr>
              <a:t>Google</a:t>
            </a:r>
            <a:r>
              <a:rPr lang="ar-SA" sz="3200" b="1" dirty="0">
                <a:cs typeface="Tahoma" pitchFamily="34" charset="0"/>
              </a:rPr>
              <a:t> :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84576"/>
          </a:xfrm>
        </p:spPr>
        <p:txBody>
          <a:bodyPr/>
          <a:lstStyle/>
          <a:p>
            <a:pPr marL="109537" indent="0" algn="r" rtl="1">
              <a:buNone/>
            </a:pPr>
            <a:r>
              <a:rPr lang="ar-SA" sz="3200" b="1" dirty="0">
                <a:solidFill>
                  <a:schemeClr val="accent2">
                    <a:lumMod val="75000"/>
                  </a:schemeClr>
                </a:solidFill>
              </a:rPr>
              <a:t>نصائح للبحث :</a:t>
            </a:r>
          </a:p>
          <a:p>
            <a:pPr algn="r" rtl="1"/>
            <a:r>
              <a:rPr lang="ar-SA" dirty="0" smtClean="0"/>
              <a:t>لمعرفة الوقت في أي مكان بالعالم نكتب كلمة </a:t>
            </a:r>
            <a:r>
              <a:rPr lang="en-US" dirty="0" smtClean="0"/>
              <a:t> Time </a:t>
            </a:r>
            <a:r>
              <a:rPr lang="ar-SA" dirty="0" smtClean="0"/>
              <a:t>مع اسم المدينة مثل:</a:t>
            </a:r>
            <a:r>
              <a:rPr lang="en-US" dirty="0" smtClean="0"/>
              <a:t>Time in Dammam </a:t>
            </a:r>
            <a:endParaRPr lang="ar-SA" dirty="0" smtClean="0"/>
          </a:p>
          <a:p>
            <a:pPr algn="r" rtl="1"/>
            <a:r>
              <a:rPr lang="ar-SA" dirty="0" smtClean="0"/>
              <a:t>لتحويل الوحدات والعملات مثلاً تحويل من متر إلى كيلومتر </a:t>
            </a:r>
          </a:p>
          <a:p>
            <a:pPr marL="109537" indent="0" algn="r" rtl="1">
              <a:buNone/>
            </a:pPr>
            <a:r>
              <a:rPr lang="ar-SA" dirty="0"/>
              <a:t> </a:t>
            </a:r>
            <a:r>
              <a:rPr lang="ar-SA" dirty="0" smtClean="0"/>
              <a:t> نكتب :</a:t>
            </a:r>
            <a:r>
              <a:rPr lang="en-US" dirty="0" smtClean="0"/>
              <a:t>3000 m in km </a:t>
            </a:r>
            <a:r>
              <a:rPr lang="ar-SA" dirty="0" smtClean="0"/>
              <a:t> </a:t>
            </a:r>
          </a:p>
          <a:p>
            <a:pPr algn="r" rtl="1"/>
            <a:r>
              <a:rPr lang="ar-SA" dirty="0" smtClean="0"/>
              <a:t>للترجمة السريعة نكتب في مربع البحث : </a:t>
            </a:r>
            <a:endParaRPr lang="ar-SA" dirty="0"/>
          </a:p>
          <a:p>
            <a:pPr marL="109537" indent="0">
              <a:buNone/>
            </a:pPr>
            <a:r>
              <a:rPr lang="en-US" dirty="0" smtClean="0"/>
              <a:t>                                       translate </a:t>
            </a:r>
            <a:r>
              <a:rPr lang="ar-SA" dirty="0"/>
              <a:t>كتاب </a:t>
            </a:r>
            <a:r>
              <a:rPr lang="en-US" dirty="0" smtClean="0"/>
              <a:t>  into English  </a:t>
            </a:r>
          </a:p>
          <a:p>
            <a:pPr algn="r" rtl="1"/>
            <a:r>
              <a:rPr lang="ar-SA" dirty="0" smtClean="0"/>
              <a:t>لمعرفة حالة الطقس في مدينة ما نكتب اسم المدينة مع كلمة </a:t>
            </a:r>
            <a:r>
              <a:rPr lang="en-US" dirty="0" smtClean="0"/>
              <a:t>forecast</a:t>
            </a:r>
            <a:r>
              <a:rPr lang="ar-SA" dirty="0" smtClean="0"/>
              <a:t> مثال : </a:t>
            </a:r>
            <a:r>
              <a:rPr lang="en-US" dirty="0" smtClean="0"/>
              <a:t>Dammam forecast</a:t>
            </a:r>
            <a:endParaRPr lang="ar-SA" dirty="0" smtClean="0"/>
          </a:p>
          <a:p>
            <a:pPr algn="r" rtl="1"/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اكتبي الأمر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Do a barrel roll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 في مربع البحث وانظري </a:t>
            </a:r>
          </a:p>
          <a:p>
            <a:pPr marL="109537" indent="0" algn="r" rtl="1">
              <a:buNone/>
            </a:pPr>
            <a:r>
              <a:rPr lang="ar-SA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  للنتيجة ؟؟؟؟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 smtClean="0"/>
          </a:p>
          <a:p>
            <a:pPr algn="r" rtl="1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616466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332656"/>
            <a:ext cx="8964488" cy="1066800"/>
          </a:xfrm>
        </p:spPr>
        <p:txBody>
          <a:bodyPr/>
          <a:lstStyle/>
          <a:p>
            <a:pPr algn="r" rtl="1"/>
            <a:r>
              <a:rPr lang="ar-SA" sz="3200" b="1" dirty="0" smtClean="0">
                <a:cs typeface="Tahoma" pitchFamily="34" charset="0"/>
              </a:rPr>
              <a:t>أساسيات البحث في  </a:t>
            </a:r>
            <a:r>
              <a:rPr lang="en-US" sz="3200" b="1" dirty="0" smtClean="0">
                <a:cs typeface="Tahoma" pitchFamily="34" charset="0"/>
              </a:rPr>
              <a:t>Google</a:t>
            </a:r>
            <a:r>
              <a:rPr lang="ar-SA" sz="3200" b="1" dirty="0" smtClean="0">
                <a:cs typeface="Tahoma" pitchFamily="34" charset="0"/>
              </a:rPr>
              <a:t> :</a:t>
            </a:r>
            <a:endParaRPr lang="en-US" sz="3200" b="1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1052736"/>
            <a:ext cx="8316416" cy="5040560"/>
          </a:xfrm>
        </p:spPr>
        <p:txBody>
          <a:bodyPr/>
          <a:lstStyle/>
          <a:p>
            <a:pPr marL="623888" indent="-514350" algn="r" rtl="1">
              <a:buNone/>
            </a:pPr>
            <a:r>
              <a:rPr lang="ar-SA" sz="3200" b="1" dirty="0" smtClean="0">
                <a:solidFill>
                  <a:schemeClr val="accent2">
                    <a:lumMod val="75000"/>
                  </a:schemeClr>
                </a:solidFill>
              </a:rPr>
              <a:t>كيف أزيل كلمات البحث السابقة عندما أبدأ ببحث جديد ؟</a:t>
            </a:r>
          </a:p>
          <a:p>
            <a:pPr marL="0" indent="0" algn="r" rtl="1">
              <a:buNone/>
            </a:pPr>
            <a:r>
              <a:rPr lang="ar-SA" dirty="0" smtClean="0"/>
              <a:t> </a:t>
            </a:r>
          </a:p>
          <a:p>
            <a:pPr marL="0" indent="0" algn="r" rtl="1">
              <a:buNone/>
            </a:pPr>
            <a:endParaRPr lang="ar-SA" sz="2700" dirty="0" smtClean="0"/>
          </a:p>
          <a:p>
            <a:pPr marL="0" indent="0" algn="r" rtl="1">
              <a:buNone/>
            </a:pPr>
            <a:endParaRPr lang="ar-SA" sz="2700" dirty="0" smtClean="0"/>
          </a:p>
          <a:p>
            <a:pPr marL="0" indent="0" algn="r" rtl="1">
              <a:buNone/>
            </a:pPr>
            <a:r>
              <a:rPr lang="ar-SA" sz="2500" dirty="0" smtClean="0"/>
              <a:t>من قائمة أدوات </a:t>
            </a:r>
            <a:r>
              <a:rPr lang="en-US" sz="2500" dirty="0" smtClean="0"/>
              <a:t>             (Tools)</a:t>
            </a:r>
          </a:p>
          <a:p>
            <a:pPr marL="0" indent="0" algn="r" rtl="1">
              <a:buNone/>
            </a:pPr>
            <a:r>
              <a:rPr lang="en-US" sz="2500" dirty="0" smtClean="0"/>
              <a:t>             </a:t>
            </a:r>
            <a:r>
              <a:rPr lang="ar-SA" sz="2500" dirty="0" smtClean="0"/>
              <a:t>خيارات انترنت </a:t>
            </a:r>
            <a:r>
              <a:rPr lang="en-US" sz="2500" dirty="0" smtClean="0"/>
              <a:t>(Internet Options)</a:t>
            </a:r>
            <a:r>
              <a:rPr lang="ar-SA" sz="2500" dirty="0" smtClean="0"/>
              <a:t>  </a:t>
            </a:r>
          </a:p>
          <a:p>
            <a:pPr marL="0" indent="0" algn="r" rtl="1">
              <a:buNone/>
            </a:pPr>
            <a:r>
              <a:rPr lang="ar-SA" sz="2500" dirty="0" smtClean="0"/>
              <a:t>            تبويب محتوى </a:t>
            </a:r>
            <a:r>
              <a:rPr lang="en-US" sz="2500" dirty="0" smtClean="0"/>
              <a:t>(Content)</a:t>
            </a:r>
            <a:r>
              <a:rPr lang="ar-SA" sz="2500" dirty="0" smtClean="0"/>
              <a:t>.</a:t>
            </a:r>
          </a:p>
          <a:p>
            <a:pPr marL="0" indent="0" algn="r" rtl="1">
              <a:buNone/>
            </a:pPr>
            <a:r>
              <a:rPr lang="ar-SA" sz="2500" dirty="0" smtClean="0"/>
              <a:t>وفي حيز إكمال تلقائي</a:t>
            </a:r>
            <a:r>
              <a:rPr lang="en-US" sz="2500" dirty="0" smtClean="0"/>
              <a:t> (AutoComplete) </a:t>
            </a:r>
            <a:r>
              <a:rPr lang="ar-SA" sz="2500" dirty="0" smtClean="0"/>
              <a:t> </a:t>
            </a:r>
            <a:r>
              <a:rPr lang="en-US" sz="2500" dirty="0" smtClean="0"/>
              <a:t> </a:t>
            </a:r>
            <a:r>
              <a:rPr lang="ar-SA" sz="2500" dirty="0" smtClean="0"/>
              <a:t>         </a:t>
            </a:r>
          </a:p>
          <a:p>
            <a:pPr marL="0" indent="0" algn="r" rtl="1">
              <a:buNone/>
            </a:pPr>
            <a:r>
              <a:rPr lang="ar-SA" sz="2500" dirty="0" smtClean="0"/>
              <a:t>            ننقر على زر إعدادات </a:t>
            </a:r>
            <a:r>
              <a:rPr lang="en-US" sz="2500" dirty="0" smtClean="0"/>
              <a:t>(Settings)</a:t>
            </a:r>
            <a:r>
              <a:rPr lang="ar-SA" sz="2500" dirty="0" smtClean="0"/>
              <a:t> .  </a:t>
            </a:r>
          </a:p>
          <a:p>
            <a:pPr marL="0" indent="0" algn="r" rtl="1">
              <a:buNone/>
            </a:pPr>
            <a:r>
              <a:rPr lang="ar-SA" sz="2500" dirty="0" smtClean="0"/>
              <a:t>            ثم حذف محفوظات الإكمال التلقائي </a:t>
            </a:r>
            <a:endParaRPr lang="en-US" sz="2500" dirty="0" smtClean="0"/>
          </a:p>
          <a:p>
            <a:pPr marL="0" indent="0" algn="r" rtl="1">
              <a:buNone/>
            </a:pPr>
            <a:r>
              <a:rPr lang="en-US" sz="2500" dirty="0" smtClean="0"/>
              <a:t>(Delete AutoComplete History)</a:t>
            </a:r>
            <a:r>
              <a:rPr lang="ar-SA" sz="2500" dirty="0" smtClean="0"/>
              <a:t>.</a:t>
            </a:r>
            <a:endParaRPr lang="en-US" sz="2500" dirty="0" smtClean="0"/>
          </a:p>
          <a:p>
            <a:pPr marL="0" indent="0" algn="r" rtl="1">
              <a:buNone/>
            </a:pPr>
            <a:r>
              <a:rPr lang="en-US" sz="2500" dirty="0" smtClean="0"/>
              <a:t>  </a:t>
            </a:r>
            <a:r>
              <a:rPr lang="ar-SA" sz="2500" dirty="0" smtClean="0"/>
              <a:t>          تحديد خانة الاختيار لبيانات النماذج </a:t>
            </a:r>
            <a:r>
              <a:rPr lang="en-US" sz="2500" dirty="0" smtClean="0"/>
              <a:t>(Forms Data)</a:t>
            </a:r>
            <a:r>
              <a:rPr lang="ar-SA" sz="2500" dirty="0" smtClean="0"/>
              <a:t>.</a:t>
            </a:r>
            <a:endParaRPr lang="en-US" sz="2500" dirty="0" smtClean="0"/>
          </a:p>
          <a:p>
            <a:pPr marL="0" indent="0" algn="r" rtl="1">
              <a:buNone/>
            </a:pPr>
            <a:r>
              <a:rPr lang="ar-SA" sz="2500" dirty="0" smtClean="0"/>
              <a:t>            ثم النقر على زر حذف </a:t>
            </a:r>
            <a:r>
              <a:rPr lang="en-US" sz="2500" dirty="0" smtClean="0"/>
              <a:t>(Delete)</a:t>
            </a:r>
            <a:r>
              <a:rPr lang="ar-SA" sz="2500" dirty="0" smtClean="0"/>
              <a:t> .</a:t>
            </a:r>
          </a:p>
          <a:p>
            <a:pPr marL="0" indent="0" algn="r" rtl="1">
              <a:buNone/>
            </a:pPr>
            <a:r>
              <a:rPr lang="ar-SA" sz="2700" dirty="0" smtClean="0"/>
              <a:t>   </a:t>
            </a:r>
            <a:endParaRPr lang="en-US" sz="2700" dirty="0" smtClean="0"/>
          </a:p>
          <a:p>
            <a:pPr marL="0" indent="0" algn="r" rtl="1">
              <a:buNone/>
            </a:pPr>
            <a:endParaRPr lang="en-US" dirty="0" smtClean="0"/>
          </a:p>
          <a:p>
            <a:pPr marL="0" indent="0" algn="r" rtl="1">
              <a:buNone/>
            </a:pPr>
            <a:endParaRPr lang="ar-SA" dirty="0" smtClean="0"/>
          </a:p>
          <a:p>
            <a:pPr marL="0" indent="0" algn="r" rtl="1">
              <a:buNone/>
            </a:pPr>
            <a:r>
              <a:rPr lang="en-US" dirty="0" smtClean="0"/>
              <a:t> </a:t>
            </a:r>
            <a:endParaRPr lang="ar-SA" dirty="0" smtClean="0"/>
          </a:p>
        </p:txBody>
      </p:sp>
      <p:sp>
        <p:nvSpPr>
          <p:cNvPr id="4" name="سهم إلى اليمين 3"/>
          <p:cNvSpPr/>
          <p:nvPr/>
        </p:nvSpPr>
        <p:spPr>
          <a:xfrm rot="10800000">
            <a:off x="7884368" y="3861048"/>
            <a:ext cx="936104" cy="288032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سهم إلى اليمين 4"/>
          <p:cNvSpPr/>
          <p:nvPr/>
        </p:nvSpPr>
        <p:spPr>
          <a:xfrm rot="10800000">
            <a:off x="7884368" y="3429000"/>
            <a:ext cx="936104" cy="288032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سهم إلى اليمين 7"/>
          <p:cNvSpPr/>
          <p:nvPr/>
        </p:nvSpPr>
        <p:spPr>
          <a:xfrm rot="10800000">
            <a:off x="7884368" y="6021287"/>
            <a:ext cx="936104" cy="288032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سهم إلى اليمين 11"/>
          <p:cNvSpPr/>
          <p:nvPr/>
        </p:nvSpPr>
        <p:spPr>
          <a:xfrm rot="10800000">
            <a:off x="7884368" y="4653135"/>
            <a:ext cx="936104" cy="288032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سهم إلى اليمين 12"/>
          <p:cNvSpPr/>
          <p:nvPr/>
        </p:nvSpPr>
        <p:spPr>
          <a:xfrm rot="10800000">
            <a:off x="7884368" y="6453335"/>
            <a:ext cx="936104" cy="288032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سهم إلى اليمين 13"/>
          <p:cNvSpPr/>
          <p:nvPr/>
        </p:nvSpPr>
        <p:spPr>
          <a:xfrm rot="10800000">
            <a:off x="7884368" y="5085183"/>
            <a:ext cx="936104" cy="288032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صورة 14" descr="images1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556792"/>
            <a:ext cx="5544616" cy="1872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8" grpId="0" animBg="1"/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مجموعة 11"/>
          <p:cNvGrpSpPr/>
          <p:nvPr/>
        </p:nvGrpSpPr>
        <p:grpSpPr>
          <a:xfrm>
            <a:off x="2195737" y="620688"/>
            <a:ext cx="5256584" cy="5904656"/>
            <a:chOff x="2195737" y="620688"/>
            <a:chExt cx="5256584" cy="5904656"/>
          </a:xfrm>
        </p:grpSpPr>
        <p:pic>
          <p:nvPicPr>
            <p:cNvPr id="8198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195737" y="620688"/>
              <a:ext cx="5256584" cy="5904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مستطيل 9"/>
            <p:cNvSpPr/>
            <p:nvPr/>
          </p:nvSpPr>
          <p:spPr>
            <a:xfrm>
              <a:off x="2555776" y="4005064"/>
              <a:ext cx="4608512" cy="72008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مستطيل 10"/>
            <p:cNvSpPr/>
            <p:nvPr/>
          </p:nvSpPr>
          <p:spPr>
            <a:xfrm>
              <a:off x="2627784" y="4149080"/>
              <a:ext cx="1440160" cy="36004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3"/>
          <p:cNvGrpSpPr/>
          <p:nvPr/>
        </p:nvGrpSpPr>
        <p:grpSpPr>
          <a:xfrm>
            <a:off x="2339752" y="908720"/>
            <a:ext cx="4752528" cy="5544615"/>
            <a:chOff x="2339752" y="908720"/>
            <a:chExt cx="4752528" cy="5544615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339752" y="908720"/>
              <a:ext cx="4752528" cy="55446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مستطيل 2"/>
            <p:cNvSpPr/>
            <p:nvPr/>
          </p:nvSpPr>
          <p:spPr>
            <a:xfrm>
              <a:off x="2555776" y="5157192"/>
              <a:ext cx="2592288" cy="50405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مجموعة 4"/>
          <p:cNvGrpSpPr/>
          <p:nvPr/>
        </p:nvGrpSpPr>
        <p:grpSpPr>
          <a:xfrm>
            <a:off x="2657475" y="823913"/>
            <a:ext cx="3829050" cy="5210175"/>
            <a:chOff x="2657475" y="823913"/>
            <a:chExt cx="3829050" cy="5210175"/>
          </a:xfrm>
        </p:grpSpPr>
        <p:pic>
          <p:nvPicPr>
            <p:cNvPr id="1024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657475" y="823913"/>
              <a:ext cx="3829050" cy="5210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مستطيل 2"/>
            <p:cNvSpPr/>
            <p:nvPr/>
          </p:nvSpPr>
          <p:spPr>
            <a:xfrm>
              <a:off x="3707904" y="3645024"/>
              <a:ext cx="2592288" cy="43204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مستطيل 3"/>
            <p:cNvSpPr/>
            <p:nvPr/>
          </p:nvSpPr>
          <p:spPr>
            <a:xfrm>
              <a:off x="3707904" y="5445224"/>
              <a:ext cx="1008112" cy="43204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260648"/>
            <a:ext cx="8964488" cy="1066800"/>
          </a:xfrm>
        </p:spPr>
        <p:txBody>
          <a:bodyPr/>
          <a:lstStyle/>
          <a:p>
            <a:pPr algn="r" rtl="1"/>
            <a:r>
              <a:rPr lang="ar-SA" sz="3200" b="1" dirty="0" smtClean="0">
                <a:cs typeface="Tahoma" pitchFamily="34" charset="0"/>
              </a:rPr>
              <a:t>أساسيات البحث في  </a:t>
            </a:r>
            <a:r>
              <a:rPr lang="en-US" sz="3200" b="1" dirty="0" smtClean="0">
                <a:cs typeface="Tahoma" pitchFamily="34" charset="0"/>
              </a:rPr>
              <a:t>Google</a:t>
            </a:r>
            <a:r>
              <a:rPr lang="ar-SA" sz="3200" b="1" dirty="0" smtClean="0">
                <a:cs typeface="Tahoma" pitchFamily="34" charset="0"/>
              </a:rPr>
              <a:t> :</a:t>
            </a:r>
            <a:endParaRPr lang="en-US" sz="3200" b="1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040560"/>
          </a:xfrm>
        </p:spPr>
        <p:txBody>
          <a:bodyPr/>
          <a:lstStyle/>
          <a:p>
            <a:pPr marL="623888" indent="-514350" algn="r" rtl="1">
              <a:buNone/>
            </a:pPr>
            <a:r>
              <a:rPr lang="ar-SA" sz="3200" b="1" dirty="0" smtClean="0">
                <a:solidFill>
                  <a:schemeClr val="accent2">
                    <a:lumMod val="75000"/>
                  </a:schemeClr>
                </a:solidFill>
              </a:rPr>
              <a:t>كيف أزيل كلمات البحث السابقة عندما أبدأ ببحث جديد ؟</a:t>
            </a:r>
          </a:p>
          <a:p>
            <a:pPr marL="0" indent="0" algn="r" rtl="1">
              <a:buNone/>
            </a:pPr>
            <a:r>
              <a:rPr lang="ar-SA" dirty="0" smtClean="0"/>
              <a:t>ويمكنكِ أيضا أن تقومي بإلغاء التحديد في مربع النماذج </a:t>
            </a:r>
            <a:r>
              <a:rPr lang="en-US" dirty="0" smtClean="0"/>
              <a:t>Forms</a:t>
            </a:r>
            <a:r>
              <a:rPr lang="ar-SA" dirty="0" smtClean="0"/>
              <a:t> في نفس الإطار حتى لا يظهر في المستقبل ما سبق وبحثتي عنه .</a:t>
            </a:r>
          </a:p>
          <a:p>
            <a:pPr marL="0" indent="0" algn="r" rtl="1">
              <a:buNone/>
            </a:pPr>
            <a:endParaRPr lang="ar-SA" dirty="0" smtClean="0"/>
          </a:p>
          <a:p>
            <a:pPr marL="0" indent="0" algn="r" rtl="1">
              <a:buNone/>
            </a:pPr>
            <a:r>
              <a:rPr lang="en-US" dirty="0" smtClean="0"/>
              <a:t> </a:t>
            </a:r>
            <a:endParaRPr lang="ar-SA" dirty="0" smtClean="0"/>
          </a:p>
        </p:txBody>
      </p:sp>
      <p:grpSp>
        <p:nvGrpSpPr>
          <p:cNvPr id="11" name="مجموعة 10"/>
          <p:cNvGrpSpPr/>
          <p:nvPr/>
        </p:nvGrpSpPr>
        <p:grpSpPr>
          <a:xfrm>
            <a:off x="2483768" y="2564904"/>
            <a:ext cx="4536504" cy="4293096"/>
            <a:chOff x="2483768" y="2564904"/>
            <a:chExt cx="4536504" cy="4293096"/>
          </a:xfrm>
        </p:grpSpPr>
        <p:pic>
          <p:nvPicPr>
            <p:cNvPr id="11268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83768" y="2564904"/>
              <a:ext cx="4536504" cy="4293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مستطيل 8"/>
            <p:cNvSpPr/>
            <p:nvPr/>
          </p:nvSpPr>
          <p:spPr>
            <a:xfrm>
              <a:off x="5580112" y="4869160"/>
              <a:ext cx="1224136" cy="36004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مستطيل 9"/>
            <p:cNvSpPr/>
            <p:nvPr/>
          </p:nvSpPr>
          <p:spPr>
            <a:xfrm>
              <a:off x="3779912" y="6309320"/>
              <a:ext cx="1224136" cy="43204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1143000"/>
            <a:ext cx="8964488" cy="2141984"/>
          </a:xfrm>
        </p:spPr>
        <p:txBody>
          <a:bodyPr/>
          <a:lstStyle/>
          <a:p>
            <a:pPr algn="r" rtl="1">
              <a:buFont typeface="Arial" pitchFamily="34" charset="0"/>
              <a:buChar char="•"/>
            </a:pPr>
            <a:r>
              <a:rPr lang="ar-SA" sz="3200" dirty="0" smtClean="0"/>
              <a:t> </a:t>
            </a:r>
            <a:r>
              <a:rPr lang="ar-SA" sz="3200" dirty="0" smtClean="0">
                <a:solidFill>
                  <a:schemeClr val="accent2">
                    <a:lumMod val="75000"/>
                  </a:schemeClr>
                </a:solidFill>
              </a:rPr>
              <a:t>لمعرفة أكثر حول البحث في 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</a:rPr>
              <a:t>Google</a:t>
            </a:r>
            <a:r>
              <a:rPr lang="ar-SA" sz="3200" dirty="0" smtClean="0">
                <a:solidFill>
                  <a:schemeClr val="accent2">
                    <a:lumMod val="75000"/>
                  </a:schemeClr>
                </a:solidFill>
              </a:rPr>
              <a:t> يُرجى تحميل كتاب</a:t>
            </a:r>
            <a:br>
              <a:rPr lang="ar-SA" sz="32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sz="3200" dirty="0" smtClean="0">
                <a:solidFill>
                  <a:schemeClr val="accent2">
                    <a:lumMod val="75000"/>
                  </a:schemeClr>
                </a:solidFill>
              </a:rPr>
              <a:t> ” ما لا تعرفه عن </a:t>
            </a:r>
            <a:r>
              <a:rPr lang="ar-SA" sz="3200" dirty="0" err="1" smtClean="0">
                <a:solidFill>
                  <a:schemeClr val="accent2">
                    <a:lumMod val="75000"/>
                  </a:schemeClr>
                </a:solidFill>
              </a:rPr>
              <a:t>جوجل</a:t>
            </a:r>
            <a:r>
              <a:rPr lang="ar-SA" sz="3200" dirty="0" smtClean="0">
                <a:solidFill>
                  <a:schemeClr val="accent2">
                    <a:lumMod val="75000"/>
                  </a:schemeClr>
                </a:solidFill>
              </a:rPr>
              <a:t> ” للكاتب وليد محمد من الرابط </a:t>
            </a:r>
            <a:r>
              <a:rPr lang="ar-SA" sz="3200" dirty="0" err="1" smtClean="0">
                <a:solidFill>
                  <a:schemeClr val="accent2">
                    <a:lumMod val="75000"/>
                  </a:schemeClr>
                </a:solidFill>
              </a:rPr>
              <a:t>التالي :*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2"/>
              </a:rPr>
              <a:t>http://www.flootr.com/download.php?file=ea5d76d62a59975a4a7fa6b016d5557a</a:t>
            </a:r>
            <a:r>
              <a:rPr lang="ar-SA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6660232" y="5517232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dirty="0" smtClean="0">
                <a:solidFill>
                  <a:schemeClr val="accent2">
                    <a:lumMod val="75000"/>
                  </a:schemeClr>
                </a:solidFill>
              </a:rPr>
              <a:t>* للفائدة.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حضري">
  <a:themeElements>
    <a:clrScheme name="حضري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حضري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حضري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3806</TotalTime>
  <Words>969</Words>
  <Application>Microsoft Office PowerPoint</Application>
  <PresentationFormat>On-screen Show (4:3)</PresentationFormat>
  <Paragraphs>123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حضري</vt:lpstr>
      <vt:lpstr>الانترنت والاتصالات   Internet &amp; communications </vt:lpstr>
      <vt:lpstr>أدوات اللغة Language Tools :</vt:lpstr>
      <vt:lpstr>PowerPoint Presentation</vt:lpstr>
      <vt:lpstr>أساسيات البحث في  Google :</vt:lpstr>
      <vt:lpstr>أساسيات البحث في  Google :</vt:lpstr>
      <vt:lpstr>أساسيات البحث في  Google :</vt:lpstr>
      <vt:lpstr>أساسيات البحث في  Google :</vt:lpstr>
      <vt:lpstr>أساسيات البحث في  Google :</vt:lpstr>
      <vt:lpstr>أساسيات البحث في  Google :</vt:lpstr>
      <vt:lpstr>أساسيات البحث في  Google :</vt:lpstr>
      <vt:lpstr>أساسيات البحث في  Google :</vt:lpstr>
      <vt:lpstr>PowerPoint Presentation</vt:lpstr>
      <vt:lpstr>PowerPoint Presentation</vt:lpstr>
      <vt:lpstr>PowerPoint Presentation</vt:lpstr>
      <vt:lpstr>أساسيات البحث في  Google :</vt:lpstr>
      <vt:lpstr> لمعرفة أكثر حول البحث في Google يُرجى تحميل كتاب  ” ما لا تعرفه عن جوجل ” للكاتب وليد محمد من الرابط التالي :*  http://www.flootr.com/download.php?file=ea5d76d62a59975a4a7fa6b016d5557a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الانترنت والاتصالات   Internet &amp; communications</dc:title>
  <dc:creator>user</dc:creator>
  <cp:lastModifiedBy>user</cp:lastModifiedBy>
  <cp:revision>281</cp:revision>
  <dcterms:created xsi:type="dcterms:W3CDTF">2011-09-25T15:34:18Z</dcterms:created>
  <dcterms:modified xsi:type="dcterms:W3CDTF">2013-10-29T01:19:18Z</dcterms:modified>
</cp:coreProperties>
</file>