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80" r:id="rId1"/>
  </p:sldMasterIdLst>
  <p:notesMasterIdLst>
    <p:notesMasterId r:id="rId14"/>
  </p:notesMasterIdLst>
  <p:sldIdLst>
    <p:sldId id="259" r:id="rId2"/>
    <p:sldId id="256" r:id="rId3"/>
    <p:sldId id="257" r:id="rId4"/>
    <p:sldId id="262" r:id="rId5"/>
    <p:sldId id="265" r:id="rId6"/>
    <p:sldId id="266" r:id="rId7"/>
    <p:sldId id="267" r:id="rId8"/>
    <p:sldId id="268" r:id="rId9"/>
    <p:sldId id="269" r:id="rId10"/>
    <p:sldId id="272" r:id="rId11"/>
    <p:sldId id="270" r:id="rId12"/>
    <p:sldId id="271"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ECE473-F832-46BA-BD05-C8ED721C16A4}">
          <p14:sldIdLst>
            <p14:sldId id="259"/>
            <p14:sldId id="256"/>
            <p14:sldId id="257"/>
            <p14:sldId id="262"/>
            <p14:sldId id="265"/>
            <p14:sldId id="266"/>
            <p14:sldId id="267"/>
            <p14:sldId id="268"/>
          </p14:sldIdLst>
        </p14:section>
        <p14:section name="Untitled Section" id="{6219B10E-9E1E-43AD-86D9-0A999C4ADEE8}">
          <p14:sldIdLst>
            <p14:sldId id="269"/>
            <p14:sldId id="272"/>
            <p14:sldId id="270"/>
            <p14:sldId id="27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52E5FFB-9553-4866-A667-4FA9605A6EC6}" type="datetimeFigureOut">
              <a:rPr lang="ar-SA" smtClean="0"/>
              <a:t>30/11/34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C32CCBD-6556-4EBC-AB88-F1995D7D5BB8}" type="slidenum">
              <a:rPr lang="ar-SA" smtClean="0"/>
              <a:t>‹#›</a:t>
            </a:fld>
            <a:endParaRPr lang="ar-SA"/>
          </a:p>
        </p:txBody>
      </p:sp>
    </p:spTree>
    <p:extLst>
      <p:ext uri="{BB962C8B-B14F-4D97-AF65-F5344CB8AC3E}">
        <p14:creationId xmlns:p14="http://schemas.microsoft.com/office/powerpoint/2010/main" val="271325842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EC32CCBD-6556-4EBC-AB88-F1995D7D5BB8}" type="slidenum">
              <a:rPr lang="ar-SA" smtClean="0"/>
              <a:t>11</a:t>
            </a:fld>
            <a:endParaRPr lang="ar-SA"/>
          </a:p>
        </p:txBody>
      </p:sp>
    </p:spTree>
    <p:extLst>
      <p:ext uri="{BB962C8B-B14F-4D97-AF65-F5344CB8AC3E}">
        <p14:creationId xmlns:p14="http://schemas.microsoft.com/office/powerpoint/2010/main" val="1502650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CAD4393A-AC68-4117-A2B3-73694712863C}" type="datetimeFigureOut">
              <a:rPr lang="ar-SA" smtClean="0"/>
              <a:t>30/11/34</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AD4393A-AC68-4117-A2B3-73694712863C}" type="datetimeFigureOut">
              <a:rPr lang="ar-SA" smtClean="0"/>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AD4393A-AC68-4117-A2B3-73694712863C}" type="datetimeFigureOut">
              <a:rPr lang="ar-SA" smtClean="0"/>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AD4393A-AC68-4117-A2B3-73694712863C}" type="datetimeFigureOut">
              <a:rPr lang="ar-SA" smtClean="0"/>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CAD4393A-AC68-4117-A2B3-73694712863C}" type="datetimeFigureOut">
              <a:rPr lang="ar-SA" smtClean="0"/>
              <a:t>30/11/34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CAD4393A-AC68-4117-A2B3-73694712863C}" type="datetimeFigureOut">
              <a:rPr lang="ar-SA" smtClean="0"/>
              <a:t>30/11/34</a:t>
            </a:fld>
            <a:endParaRPr lang="ar-SA"/>
          </a:p>
        </p:txBody>
      </p:sp>
      <p:sp>
        <p:nvSpPr>
          <p:cNvPr id="8" name="عنصر نائب لرقم الشريحة 7"/>
          <p:cNvSpPr>
            <a:spLocks noGrp="1"/>
          </p:cNvSpPr>
          <p:nvPr>
            <p:ph type="sldNum" sz="quarter" idx="11"/>
          </p:nvPr>
        </p:nvSpPr>
        <p:spPr/>
        <p:txBody>
          <a:bodyPr/>
          <a:lstStyle/>
          <a:p>
            <a:fld id="{1846B85A-03A3-42CF-800E-DBD86B500858}" type="slidenum">
              <a:rPr lang="ar-SA" smtClean="0"/>
              <a:t>‹#›</a:t>
            </a:fld>
            <a:endParaRPr lang="ar-SA"/>
          </a:p>
        </p:txBody>
      </p:sp>
      <p:sp>
        <p:nvSpPr>
          <p:cNvPr id="9" name="عنصر نائب للتذييل 8"/>
          <p:cNvSpPr>
            <a:spLocks noGrp="1"/>
          </p:cNvSpPr>
          <p:nvPr>
            <p:ph type="ftr" sz="quarter" idx="12"/>
          </p:nvPr>
        </p:nvSpPr>
        <p:spPr/>
        <p:txBody>
          <a:bodyPr/>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AD4393A-AC68-4117-A2B3-73694712863C}" type="datetimeFigureOut">
              <a:rPr lang="ar-SA" smtClean="0"/>
              <a:t>30/11/34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AD4393A-AC68-4117-A2B3-73694712863C}" type="datetimeFigureOut">
              <a:rPr lang="ar-SA" smtClean="0"/>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156448" y="6422064"/>
            <a:ext cx="762000" cy="365125"/>
          </a:xfrm>
        </p:spPr>
        <p:txBody>
          <a:bodyPr/>
          <a:lstStyle/>
          <a:p>
            <a:fld id="{1846B85A-03A3-42CF-800E-DBD86B500858}"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CAD4393A-AC68-4117-A2B3-73694712863C}" type="datetimeFigureOut">
              <a:rPr lang="ar-SA" smtClean="0"/>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AD4393A-AC68-4117-A2B3-73694712863C}" type="datetimeFigureOut">
              <a:rPr lang="ar-SA" smtClean="0"/>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AD4393A-AC68-4117-A2B3-73694712863C}" type="datetimeFigureOut">
              <a:rPr lang="ar-SA" smtClean="0"/>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CAD4393A-AC68-4117-A2B3-73694712863C}" type="datetimeFigureOut">
              <a:rPr lang="ar-SA" smtClean="0"/>
              <a:t>30/11/34</a:t>
            </a:fld>
            <a:endParaRPr lang="ar-SA"/>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ar-SA"/>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1846B85A-03A3-42CF-800E-DBD86B500858}"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29064" y="1916832"/>
            <a:ext cx="8175384" cy="4248472"/>
          </a:xfrm>
          <a:solidFill>
            <a:schemeClr val="bg2">
              <a:lumMod val="20000"/>
              <a:lumOff val="80000"/>
            </a:schemeClr>
          </a:solidFill>
        </p:spPr>
        <p:txBody>
          <a:bodyPr>
            <a:normAutofit/>
          </a:bodyPr>
          <a:lstStyle/>
          <a:p>
            <a:r>
              <a:rPr lang="ar-SA" sz="3200" dirty="0" smtClean="0"/>
              <a:t/>
            </a:r>
            <a:br>
              <a:rPr lang="ar-SA" sz="3200" dirty="0" smtClean="0"/>
            </a:br>
            <a:r>
              <a:rPr lang="ar-SA" sz="3200" dirty="0" smtClean="0">
                <a:solidFill>
                  <a:srgbClr val="0070C0"/>
                </a:solidFill>
              </a:rPr>
              <a:t>- التعريف بالنظام السياسي الإسلامي .</a:t>
            </a:r>
            <a:br>
              <a:rPr lang="ar-SA" sz="3200" dirty="0" smtClean="0">
                <a:solidFill>
                  <a:srgbClr val="0070C0"/>
                </a:solidFill>
              </a:rPr>
            </a:br>
            <a:r>
              <a:rPr lang="ar-SA" sz="3200" dirty="0" smtClean="0">
                <a:solidFill>
                  <a:srgbClr val="0070C0"/>
                </a:solidFill>
              </a:rPr>
              <a:t>- الإسلام دين ودولة .</a:t>
            </a:r>
            <a:br>
              <a:rPr lang="ar-SA" sz="3200" dirty="0" smtClean="0">
                <a:solidFill>
                  <a:srgbClr val="0070C0"/>
                </a:solidFill>
              </a:rPr>
            </a:br>
            <a:r>
              <a:rPr lang="ar-SA" sz="3200" dirty="0" smtClean="0">
                <a:solidFill>
                  <a:srgbClr val="0070C0"/>
                </a:solidFill>
              </a:rPr>
              <a:t>- سمات النظام السياسي الإسلامي (رباني - أخلاقي - عقيدي - كامل شامل عادل -عالمي) </a:t>
            </a:r>
            <a:br>
              <a:rPr lang="ar-SA" sz="3200" dirty="0" smtClean="0">
                <a:solidFill>
                  <a:srgbClr val="0070C0"/>
                </a:solidFill>
              </a:rPr>
            </a:br>
            <a:r>
              <a:rPr lang="ar-SA" sz="3200" dirty="0" smtClean="0">
                <a:solidFill>
                  <a:srgbClr val="0070C0"/>
                </a:solidFill>
              </a:rPr>
              <a:t>- أهداف النظام السياسي الإسلامي .</a:t>
            </a:r>
            <a:endParaRPr lang="ar-SA" sz="3200" dirty="0">
              <a:solidFill>
                <a:srgbClr val="0070C0"/>
              </a:solidFill>
            </a:endParaRPr>
          </a:p>
        </p:txBody>
      </p:sp>
      <p:sp>
        <p:nvSpPr>
          <p:cNvPr id="3" name="عنوان فرعي 2"/>
          <p:cNvSpPr>
            <a:spLocks noGrp="1"/>
          </p:cNvSpPr>
          <p:nvPr>
            <p:ph type="subTitle" idx="1"/>
          </p:nvPr>
        </p:nvSpPr>
        <p:spPr>
          <a:xfrm>
            <a:off x="611560" y="476672"/>
            <a:ext cx="7704856" cy="1440160"/>
          </a:xfrm>
          <a:solidFill>
            <a:srgbClr val="00B0F0"/>
          </a:solidFill>
        </p:spPr>
        <p:txBody>
          <a:bodyPr>
            <a:normAutofit/>
          </a:bodyPr>
          <a:lstStyle/>
          <a:p>
            <a:pPr algn="ctr"/>
            <a:r>
              <a:rPr lang="ar-SA" sz="3600" b="1" dirty="0" smtClean="0"/>
              <a:t>المحاضرة الأولى</a:t>
            </a:r>
            <a:endParaRPr lang="ar-SA" sz="3600" b="1" dirty="0"/>
          </a:p>
        </p:txBody>
      </p:sp>
    </p:spTree>
    <p:extLst>
      <p:ext uri="{BB962C8B-B14F-4D97-AF65-F5344CB8AC3E}">
        <p14:creationId xmlns:p14="http://schemas.microsoft.com/office/powerpoint/2010/main" val="397607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260648"/>
            <a:ext cx="7772400" cy="648071"/>
          </a:xfrm>
        </p:spPr>
        <p:txBody>
          <a:bodyPr>
            <a:normAutofit/>
          </a:bodyPr>
          <a:lstStyle/>
          <a:p>
            <a:r>
              <a:rPr lang="ar-SA" sz="3200" dirty="0" smtClean="0"/>
              <a:t>التعريف بالنظام السياسي في الإسلام </a:t>
            </a:r>
            <a:endParaRPr lang="ar-SA" sz="3200" dirty="0"/>
          </a:p>
        </p:txBody>
      </p:sp>
      <p:sp>
        <p:nvSpPr>
          <p:cNvPr id="3" name="عنوان فرعي 2"/>
          <p:cNvSpPr>
            <a:spLocks noGrp="1"/>
          </p:cNvSpPr>
          <p:nvPr>
            <p:ph type="subTitle" idx="1"/>
          </p:nvPr>
        </p:nvSpPr>
        <p:spPr>
          <a:xfrm>
            <a:off x="107504" y="764704"/>
            <a:ext cx="8856984" cy="6093296"/>
          </a:xfrm>
        </p:spPr>
        <p:txBody>
          <a:bodyPr>
            <a:normAutofit fontScale="92500" lnSpcReduction="10000"/>
          </a:bodyPr>
          <a:lstStyle/>
          <a:p>
            <a:pPr marL="571500" indent="-571500">
              <a:buFont typeface="Wingdings" pitchFamily="2" charset="2"/>
              <a:buChar char="v"/>
            </a:pPr>
            <a:r>
              <a:rPr lang="ar-SA" sz="2800" dirty="0" smtClean="0">
                <a:solidFill>
                  <a:schemeClr val="accent1">
                    <a:lumMod val="75000"/>
                  </a:schemeClr>
                </a:solidFill>
              </a:rPr>
              <a:t>السياسة في لغة العرب: </a:t>
            </a:r>
            <a:endParaRPr lang="en-US" sz="2800" dirty="0" smtClean="0">
              <a:solidFill>
                <a:schemeClr val="accent1">
                  <a:lumMod val="75000"/>
                </a:schemeClr>
              </a:solidFill>
            </a:endParaRPr>
          </a:p>
          <a:p>
            <a:pPr marL="571500" indent="-571500">
              <a:buFont typeface="Wingdings" pitchFamily="2" charset="2"/>
              <a:buChar char="v"/>
            </a:pPr>
            <a:r>
              <a:rPr lang="ar-SA" sz="2800" dirty="0" smtClean="0"/>
              <a:t>السياسية كلمة عربية وأصيلة لها معاني متعددة، أهمها التدبير والقيام على الشىء بما يصلحه. </a:t>
            </a:r>
          </a:p>
          <a:p>
            <a:pPr algn="just"/>
            <a:r>
              <a:rPr lang="ar-SA" sz="2800" dirty="0" smtClean="0"/>
              <a:t>والعصر الحديث تعني تدبير شؤون الدولة.</a:t>
            </a:r>
          </a:p>
          <a:p>
            <a:pPr algn="just"/>
            <a:r>
              <a:rPr lang="ar-SA" sz="2800" dirty="0"/>
              <a:t>وفي الحديث: </a:t>
            </a:r>
            <a:r>
              <a:rPr lang="ar-SA" sz="2800" dirty="0" smtClean="0"/>
              <a:t>(كانت </a:t>
            </a:r>
            <a:r>
              <a:rPr lang="ar-SA" sz="2800" dirty="0"/>
              <a:t>بنو إسرائيل تسوسهم </a:t>
            </a:r>
            <a:r>
              <a:rPr lang="ar-SA" sz="2800" dirty="0" smtClean="0"/>
              <a:t>الأنبياء). أي </a:t>
            </a:r>
            <a:r>
              <a:rPr lang="ar-SA" sz="2800" dirty="0"/>
              <a:t>تتولَى أمورهم كما تفعل الأمراء والولاة </a:t>
            </a:r>
            <a:r>
              <a:rPr lang="ar-SA" sz="2800" dirty="0" smtClean="0"/>
              <a:t>بالرعية</a:t>
            </a:r>
          </a:p>
          <a:p>
            <a:pPr marL="571500" indent="-571500" algn="r">
              <a:buFont typeface="Wingdings" pitchFamily="2" charset="2"/>
              <a:buChar char="v"/>
            </a:pPr>
            <a:r>
              <a:rPr lang="ar-SA" sz="2800" dirty="0" smtClean="0">
                <a:solidFill>
                  <a:srgbClr val="00B0F0"/>
                </a:solidFill>
              </a:rPr>
              <a:t>السياسية في  الاصطلاح: </a:t>
            </a:r>
            <a:r>
              <a:rPr lang="ar-SA" sz="2800" dirty="0" smtClean="0"/>
              <a:t>لها تعريفات عديدة مختلفة </a:t>
            </a:r>
          </a:p>
          <a:p>
            <a:pPr marL="514350" indent="-514350" algn="r">
              <a:buAutoNum type="arabic1Minus"/>
            </a:pPr>
            <a:r>
              <a:rPr lang="ar-SA" sz="2800" dirty="0" smtClean="0"/>
              <a:t>هي تدبير أمور الدولة .</a:t>
            </a:r>
          </a:p>
          <a:p>
            <a:pPr marL="514350" indent="-514350" algn="r">
              <a:buAutoNum type="arabic1Minus"/>
            </a:pPr>
            <a:r>
              <a:rPr lang="ar-SA" sz="2800" dirty="0" smtClean="0"/>
              <a:t>علم أوفن حكم الدولة .</a:t>
            </a:r>
          </a:p>
          <a:p>
            <a:pPr algn="r"/>
            <a:r>
              <a:rPr lang="ar-SA" sz="2800" dirty="0" smtClean="0">
                <a:solidFill>
                  <a:srgbClr val="00B0F0"/>
                </a:solidFill>
              </a:rPr>
              <a:t>النظام السياسي : </a:t>
            </a:r>
          </a:p>
          <a:p>
            <a:pPr algn="just"/>
            <a:r>
              <a:rPr lang="ar-SA" sz="2800" dirty="0" smtClean="0"/>
              <a:t>فهو </a:t>
            </a:r>
            <a:r>
              <a:rPr lang="ar-SA" sz="2800" dirty="0"/>
              <a:t>الهيكل الذي ينظم العلاقات بين الحاكمين والمحكومين، </a:t>
            </a:r>
            <a:r>
              <a:rPr lang="ar-SA" sz="2800" dirty="0" smtClean="0"/>
              <a:t>ويتَشكل </a:t>
            </a:r>
            <a:r>
              <a:rPr lang="ar-SA" sz="2800" dirty="0"/>
              <a:t>من مجموع المؤسسات التي تنظم المجتمع المدنِي، وتلك التي تنظم السلطة، ويرد النص على النظام السياسي في دساتير البلاد المختلفة.. وتختلف الأنظمة السياسية بِحسب: مصدر السلطة.. وطريقة تنظيم السلطات... وبنية </a:t>
            </a:r>
            <a:r>
              <a:rPr lang="ar-SA" sz="2800" dirty="0" smtClean="0"/>
              <a:t>الدولة.</a:t>
            </a:r>
            <a:endParaRPr lang="ar-SA" sz="2800" dirty="0"/>
          </a:p>
        </p:txBody>
      </p:sp>
    </p:spTree>
    <p:extLst>
      <p:ext uri="{BB962C8B-B14F-4D97-AF65-F5344CB8AC3E}">
        <p14:creationId xmlns:p14="http://schemas.microsoft.com/office/powerpoint/2010/main" val="401446667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260648"/>
            <a:ext cx="8712968" cy="6408712"/>
          </a:xfrm>
        </p:spPr>
        <p:txBody>
          <a:bodyPr>
            <a:normAutofit fontScale="92500"/>
          </a:bodyPr>
          <a:lstStyle/>
          <a:p>
            <a:pPr marL="36576" indent="0">
              <a:buNone/>
            </a:pPr>
            <a:r>
              <a:rPr lang="ar-SA" b="1" dirty="0" smtClean="0">
                <a:solidFill>
                  <a:srgbClr val="00B0F0"/>
                </a:solidFill>
              </a:rPr>
              <a:t>السياسة </a:t>
            </a:r>
            <a:r>
              <a:rPr lang="ar-SA" b="1" dirty="0">
                <a:solidFill>
                  <a:srgbClr val="00B0F0"/>
                </a:solidFill>
              </a:rPr>
              <a:t>في المنظور الإسلامي: </a:t>
            </a:r>
            <a:endParaRPr lang="ar-SA" b="1" dirty="0" smtClean="0">
              <a:solidFill>
                <a:srgbClr val="00B0F0"/>
              </a:solidFill>
            </a:endParaRPr>
          </a:p>
          <a:p>
            <a:pPr marL="36576" indent="0" algn="just">
              <a:buNone/>
            </a:pPr>
            <a:r>
              <a:rPr lang="ar-SA" dirty="0" smtClean="0"/>
              <a:t>رعاية </a:t>
            </a:r>
            <a:r>
              <a:rPr lang="ar-SA" dirty="0"/>
              <a:t>شئون الأمة في الداخل والخارج بِما لا يخالف الشريعة الإسلامية.</a:t>
            </a:r>
          </a:p>
          <a:p>
            <a:pPr marL="36576" indent="0" algn="just">
              <a:buNone/>
            </a:pPr>
            <a:r>
              <a:rPr lang="ar-SA" dirty="0"/>
              <a:t>فالسياسة الشرعية لا تقف على ما نطق به الشرعُ الشريف، وإنَّما يشترط أن لا تخالف نصوص القرآن والسنة، وإجماع الأمة، وقواعد الشريعة وأصولها العامة</a:t>
            </a:r>
            <a:r>
              <a:rPr lang="ar-SA" dirty="0" smtClean="0"/>
              <a:t>.</a:t>
            </a:r>
          </a:p>
          <a:p>
            <a:pPr marL="36576" indent="0" algn="just">
              <a:buNone/>
            </a:pPr>
            <a:r>
              <a:rPr lang="ar-SA" dirty="0">
                <a:solidFill>
                  <a:srgbClr val="00B0F0"/>
                </a:solidFill>
              </a:rPr>
              <a:t>قال ابن قيم الجوزية: </a:t>
            </a:r>
            <a:r>
              <a:rPr lang="ar-SA" dirty="0"/>
              <a:t>"ومن قال: لا سياسة إلا ما نطق به الشرع فغلط، وتغليط للصحابة، وهذا موضع.. فرط فيه طائفة، وجعلوا الشريعة قاصرة لا تقوم بِمصالح العباد، محتاجة إلى غيرها.. فلما رأى ولاة الأمور ذلك.. أحدثوا من أوضاع سياساتِهم شرًّا طويلاً، وفسادًا عريضًا، فتفاقم الأمر، وتعذر استدراكه.. فإن الله -سبحانه- أرسل رسله، وأنزل كتبه، ليقوم الناس بالقسط، وهو العدل.. فإذا ظهرت أمارته وأسفر وجهه بأي طريق كان، فثم شرع الله </a:t>
            </a:r>
            <a:r>
              <a:rPr lang="ar-SA" dirty="0" smtClean="0"/>
              <a:t>ودينه.</a:t>
            </a:r>
            <a:endParaRPr lang="ar-SA" dirty="0"/>
          </a:p>
          <a:p>
            <a:endParaRPr lang="ar-SA" dirty="0"/>
          </a:p>
        </p:txBody>
      </p:sp>
    </p:spTree>
    <p:extLst>
      <p:ext uri="{BB962C8B-B14F-4D97-AF65-F5344CB8AC3E}">
        <p14:creationId xmlns:p14="http://schemas.microsoft.com/office/powerpoint/2010/main" val="39894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16632"/>
            <a:ext cx="8784976" cy="6513587"/>
          </a:xfrm>
        </p:spPr>
        <p:txBody>
          <a:bodyPr>
            <a:normAutofit/>
          </a:bodyPr>
          <a:lstStyle/>
          <a:p>
            <a:pPr marL="36576" indent="0" algn="just">
              <a:buNone/>
            </a:pPr>
            <a:r>
              <a:rPr lang="ar-SA" dirty="0" smtClean="0"/>
              <a:t>ولِهذا </a:t>
            </a:r>
            <a:r>
              <a:rPr lang="ar-SA" dirty="0"/>
              <a:t>لابد أن نضيف بأنفسنا القوانين الملائمة لزماننا، ومقتضيات حياتنا، شريطة أن لا نبيح لأنفسنا سنَّ قوانين تتعارض مع نص الشريعة أو </a:t>
            </a:r>
            <a:r>
              <a:rPr lang="ar-SA" dirty="0" smtClean="0"/>
              <a:t>روحها.</a:t>
            </a:r>
          </a:p>
          <a:p>
            <a:pPr marL="36576" indent="0" algn="just">
              <a:buNone/>
            </a:pPr>
            <a:r>
              <a:rPr lang="ar-SA" dirty="0" smtClean="0"/>
              <a:t> </a:t>
            </a:r>
            <a:r>
              <a:rPr lang="ar-SA" dirty="0"/>
              <a:t>فقد حذرنا الله من ذلك، فقال: ﴿مَا كَانَ لِمُؤْمِنٍ </a:t>
            </a:r>
            <a:r>
              <a:rPr lang="ar-SA" dirty="0" smtClean="0"/>
              <a:t>وَلاَ </a:t>
            </a:r>
            <a:r>
              <a:rPr lang="ar-SA" dirty="0"/>
              <a:t>مُؤْمِنَةٍ إِذَا قَضَى اللَّهُ وَرَسُولُهُ أَمْرًا أَن يَكُونَ لَهُمُ الْخِيَرَةُ مِنْ أَمْرِهِمْ﴾ [الأحزاب: 36]. وعلى هذا فإن دستور الدولة يَجب أن ينص على أن أية قوانين إدارية لا تصبح سارية المفعول إذا وجدت متناقضة مع أي نصٍّ من نصوص </a:t>
            </a:r>
            <a:r>
              <a:rPr lang="ar-SA" dirty="0" smtClean="0"/>
              <a:t>الشريعة.</a:t>
            </a:r>
          </a:p>
          <a:p>
            <a:pPr marL="36576" indent="0" algn="just">
              <a:buNone/>
            </a:pPr>
            <a:r>
              <a:rPr lang="ar-SA" sz="2400" u="sng" dirty="0" smtClean="0">
                <a:solidFill>
                  <a:srgbClr val="00B0F0"/>
                </a:solidFill>
              </a:rPr>
              <a:t>أقسام نظم </a:t>
            </a:r>
            <a:r>
              <a:rPr lang="ar-SA" sz="2400" u="sng" dirty="0">
                <a:solidFill>
                  <a:srgbClr val="00B0F0"/>
                </a:solidFill>
              </a:rPr>
              <a:t>الحكم </a:t>
            </a:r>
            <a:r>
              <a:rPr lang="ar-SA" sz="2400" u="sng" dirty="0" smtClean="0">
                <a:solidFill>
                  <a:srgbClr val="00B0F0"/>
                </a:solidFill>
              </a:rPr>
              <a:t>عند شراح القانون الدستوري إلى </a:t>
            </a:r>
            <a:r>
              <a:rPr lang="ar-SA" sz="2400" u="sng" dirty="0">
                <a:solidFill>
                  <a:srgbClr val="00B0F0"/>
                </a:solidFill>
              </a:rPr>
              <a:t>ثلاثة </a:t>
            </a:r>
            <a:r>
              <a:rPr lang="ar-SA" sz="2400" u="sng" dirty="0" smtClean="0">
                <a:solidFill>
                  <a:srgbClr val="00B0F0"/>
                </a:solidFill>
              </a:rPr>
              <a:t>أنواع:</a:t>
            </a:r>
            <a:endParaRPr lang="ar-SA" sz="2400" u="sng" dirty="0">
              <a:solidFill>
                <a:srgbClr val="00B0F0"/>
              </a:solidFill>
            </a:endParaRPr>
          </a:p>
          <a:p>
            <a:pPr marL="36576" indent="0" algn="just">
              <a:buNone/>
            </a:pPr>
            <a:r>
              <a:rPr lang="ar-SA" dirty="0"/>
              <a:t>1- نُظم الحكم الغربية أو </a:t>
            </a:r>
            <a:r>
              <a:rPr lang="ar-SA" dirty="0" smtClean="0"/>
              <a:t>الديْمقراطية.</a:t>
            </a:r>
          </a:p>
          <a:p>
            <a:pPr marL="36576" indent="0" algn="just">
              <a:buNone/>
            </a:pPr>
            <a:r>
              <a:rPr lang="ar-SA" dirty="0"/>
              <a:t>2- نُظم الحكم </a:t>
            </a:r>
            <a:r>
              <a:rPr lang="ar-SA" dirty="0" smtClean="0"/>
              <a:t>الشرقية.</a:t>
            </a:r>
          </a:p>
          <a:p>
            <a:pPr marL="36576" indent="0" algn="just">
              <a:buNone/>
            </a:pPr>
            <a:r>
              <a:rPr lang="ar-SA" dirty="0" smtClean="0"/>
              <a:t>3- نظم </a:t>
            </a:r>
            <a:r>
              <a:rPr lang="ar-SA" dirty="0"/>
              <a:t>الحكم </a:t>
            </a:r>
            <a:r>
              <a:rPr lang="ar-SA" dirty="0" smtClean="0"/>
              <a:t>الديكتاتورية. </a:t>
            </a:r>
          </a:p>
          <a:p>
            <a:pPr marL="36576" indent="0" algn="just">
              <a:buNone/>
            </a:pPr>
            <a:endParaRPr lang="ar-SA" dirty="0"/>
          </a:p>
        </p:txBody>
      </p:sp>
    </p:spTree>
    <p:extLst>
      <p:ext uri="{BB962C8B-B14F-4D97-AF65-F5344CB8AC3E}">
        <p14:creationId xmlns:p14="http://schemas.microsoft.com/office/powerpoint/2010/main" val="36252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188640"/>
            <a:ext cx="8856984" cy="6408712"/>
          </a:xfrm>
        </p:spPr>
        <p:txBody>
          <a:bodyPr>
            <a:normAutofit fontScale="92500"/>
          </a:bodyPr>
          <a:lstStyle/>
          <a:p>
            <a:pPr marL="36576" indent="0">
              <a:buNone/>
            </a:pPr>
            <a:r>
              <a:rPr lang="ar-SA" sz="2800" b="1" dirty="0">
                <a:solidFill>
                  <a:srgbClr val="00B0F0"/>
                </a:solidFill>
              </a:rPr>
              <a:t>أين توجد مباحث النظام السياسي </a:t>
            </a:r>
            <a:r>
              <a:rPr lang="ar-SA" sz="2800" b="1" dirty="0" smtClean="0">
                <a:solidFill>
                  <a:srgbClr val="00B0F0"/>
                </a:solidFill>
              </a:rPr>
              <a:t>في </a:t>
            </a:r>
            <a:r>
              <a:rPr lang="ar-SA" sz="2800" b="1" dirty="0">
                <a:solidFill>
                  <a:srgbClr val="00B0F0"/>
                </a:solidFill>
              </a:rPr>
              <a:t>الإسلام </a:t>
            </a:r>
            <a:r>
              <a:rPr lang="ar-SA" sz="2800" b="1" dirty="0" smtClean="0">
                <a:solidFill>
                  <a:srgbClr val="00B0F0"/>
                </a:solidFill>
              </a:rPr>
              <a:t>؟</a:t>
            </a:r>
          </a:p>
          <a:p>
            <a:pPr marL="36576" indent="0" algn="just">
              <a:buNone/>
            </a:pPr>
            <a:r>
              <a:rPr lang="ar-SA" sz="2800" dirty="0">
                <a:solidFill>
                  <a:schemeClr val="tx1">
                    <a:lumMod val="95000"/>
                  </a:schemeClr>
                </a:solidFill>
              </a:rPr>
              <a:t>لقد كتب العلماءُ من مختلف المذاهب الإسلامية في أسس النظام السياسي الإسلامي </a:t>
            </a:r>
            <a:r>
              <a:rPr lang="ar-SA" sz="2800" dirty="0" smtClean="0">
                <a:solidFill>
                  <a:schemeClr val="tx1">
                    <a:lumMod val="95000"/>
                  </a:schemeClr>
                </a:solidFill>
              </a:rPr>
              <a:t>وكان </a:t>
            </a:r>
            <a:r>
              <a:rPr lang="ar-SA" sz="2800" dirty="0">
                <a:solidFill>
                  <a:schemeClr val="tx1">
                    <a:lumMod val="95000"/>
                  </a:schemeClr>
                </a:solidFill>
              </a:rPr>
              <a:t>التأليفُ في هذا العلم الشرعي يأخذ منحيين اثنين غالبًا</a:t>
            </a:r>
            <a:r>
              <a:rPr lang="ar-SA" sz="2800" dirty="0" smtClean="0">
                <a:solidFill>
                  <a:schemeClr val="tx1">
                    <a:lumMod val="95000"/>
                  </a:schemeClr>
                </a:solidFill>
              </a:rPr>
              <a:t>:</a:t>
            </a:r>
          </a:p>
          <a:p>
            <a:pPr marL="36576" indent="0" algn="just">
              <a:buNone/>
            </a:pPr>
            <a:r>
              <a:rPr lang="ar-SA" sz="2800" dirty="0">
                <a:solidFill>
                  <a:schemeClr val="tx1">
                    <a:lumMod val="95000"/>
                  </a:schemeClr>
                </a:solidFill>
              </a:rPr>
              <a:t>الأول: ضمن كتب الفقه الإسلامي والحديث </a:t>
            </a:r>
            <a:r>
              <a:rPr lang="ar-SA" sz="2800" dirty="0" smtClean="0">
                <a:solidFill>
                  <a:schemeClr val="tx1">
                    <a:lumMod val="95000"/>
                  </a:schemeClr>
                </a:solidFill>
              </a:rPr>
              <a:t>الشريف.</a:t>
            </a:r>
          </a:p>
          <a:p>
            <a:pPr marL="36576" indent="0" algn="just">
              <a:buNone/>
            </a:pPr>
            <a:r>
              <a:rPr lang="ar-SA" sz="2800" dirty="0">
                <a:solidFill>
                  <a:schemeClr val="tx1">
                    <a:lumMod val="95000"/>
                  </a:schemeClr>
                </a:solidFill>
              </a:rPr>
              <a:t>الثانِي: كتب مستقلة ومصنفات مفردة في السياسة الشرعية منها </a:t>
            </a:r>
            <a:r>
              <a:rPr lang="ar-SA" sz="2800" dirty="0" smtClean="0">
                <a:solidFill>
                  <a:schemeClr val="tx1">
                    <a:lumMod val="95000"/>
                  </a:schemeClr>
                </a:solidFill>
              </a:rPr>
              <a:t>الأحكام السلطانية.</a:t>
            </a:r>
          </a:p>
          <a:p>
            <a:pPr marL="36576" indent="0" algn="just">
              <a:buNone/>
            </a:pPr>
            <a:r>
              <a:rPr lang="ar-SA" sz="2800" b="1" dirty="0" smtClean="0">
                <a:solidFill>
                  <a:srgbClr val="00B0F0"/>
                </a:solidFill>
              </a:rPr>
              <a:t>مصادر </a:t>
            </a:r>
            <a:r>
              <a:rPr lang="ar-SA" sz="2800" b="1" dirty="0">
                <a:solidFill>
                  <a:srgbClr val="00B0F0"/>
                </a:solidFill>
              </a:rPr>
              <a:t>النظام السياسي في الإسلام </a:t>
            </a:r>
            <a:r>
              <a:rPr lang="ar-SA" sz="2800" b="1" dirty="0" smtClean="0">
                <a:solidFill>
                  <a:srgbClr val="00B0F0"/>
                </a:solidFill>
              </a:rPr>
              <a:t>:</a:t>
            </a:r>
          </a:p>
          <a:p>
            <a:pPr marL="36576" indent="0" algn="just">
              <a:buNone/>
            </a:pPr>
            <a:r>
              <a:rPr lang="ar-SA" sz="2800" b="1" u="sng" dirty="0">
                <a:solidFill>
                  <a:srgbClr val="92D050"/>
                </a:solidFill>
              </a:rPr>
              <a:t>المصدر الأول: القرآن الكريم</a:t>
            </a:r>
          </a:p>
          <a:p>
            <a:pPr marL="36576" indent="0" algn="just">
              <a:buNone/>
            </a:pPr>
            <a:r>
              <a:rPr lang="ar-SA" sz="2800" dirty="0" smtClean="0">
                <a:solidFill>
                  <a:schemeClr val="tx1">
                    <a:lumMod val="95000"/>
                  </a:schemeClr>
                </a:solidFill>
              </a:rPr>
              <a:t>قال تعالَى: ﴿</a:t>
            </a:r>
            <a:r>
              <a:rPr lang="ar-SA" sz="2800" dirty="0">
                <a:solidFill>
                  <a:schemeClr val="tx1">
                    <a:lumMod val="95000"/>
                  </a:schemeClr>
                </a:solidFill>
              </a:rPr>
              <a:t>إِنَّا أنزَلْنَا إِلَيْكَ الْكِتَابَ بِالْحَقِّ لِتَحْكُمَ بَيْنَ النَّاسِ بِمَا أَرَاكَ اللَّهُ﴾ [النساء: 105].</a:t>
            </a:r>
          </a:p>
          <a:p>
            <a:pPr marL="36576" indent="0" algn="just">
              <a:buNone/>
            </a:pPr>
            <a:r>
              <a:rPr lang="ar-SA" sz="2800" dirty="0">
                <a:solidFill>
                  <a:schemeClr val="tx1">
                    <a:lumMod val="95000"/>
                  </a:schemeClr>
                </a:solidFill>
              </a:rPr>
              <a:t>"فالمصدر العام للإسلام: هو كتاب الله تعالَى، ولَم يتعرض فيه لتفصيل الجزئيات، بل نص فيه على الأسس الثابتة والقواعد الكلية التي يُبنَى عليها تنظيم الشئون العامة </a:t>
            </a:r>
            <a:r>
              <a:rPr lang="ar-SA" sz="2800" dirty="0" smtClean="0">
                <a:solidFill>
                  <a:schemeClr val="tx1">
                    <a:lumMod val="95000"/>
                  </a:schemeClr>
                </a:solidFill>
              </a:rPr>
              <a:t>للدولة. </a:t>
            </a:r>
          </a:p>
          <a:p>
            <a:pPr marL="36576" indent="0" algn="just">
              <a:buNone/>
            </a:pPr>
            <a:endParaRPr lang="ar-SA" sz="2800" dirty="0">
              <a:solidFill>
                <a:schemeClr val="tx1">
                  <a:lumMod val="95000"/>
                </a:schemeClr>
              </a:solidFill>
            </a:endParaRPr>
          </a:p>
        </p:txBody>
      </p:sp>
    </p:spTree>
    <p:extLst>
      <p:ext uri="{BB962C8B-B14F-4D97-AF65-F5344CB8AC3E}">
        <p14:creationId xmlns:p14="http://schemas.microsoft.com/office/powerpoint/2010/main" val="400505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ircle(in)">
                                      <p:cBhvr>
                                        <p:cTn id="27" dur="2000"/>
                                        <p:tgtEl>
                                          <p:spTgt spid="3">
                                            <p:txEl>
                                              <p:pRg st="6" end="6"/>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circle(in)">
                                      <p:cBhvr>
                                        <p:cTn id="3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12968" cy="6480720"/>
          </a:xfrm>
        </p:spPr>
        <p:txBody>
          <a:bodyPr>
            <a:normAutofit lnSpcReduction="10000"/>
          </a:bodyPr>
          <a:lstStyle/>
          <a:p>
            <a:pPr marL="36576" indent="0" algn="just">
              <a:buNone/>
            </a:pPr>
            <a:r>
              <a:rPr lang="ar-SA" dirty="0">
                <a:solidFill>
                  <a:srgbClr val="00B0F0"/>
                </a:solidFill>
              </a:rPr>
              <a:t>وفي القانون الجنائي</a:t>
            </a:r>
            <a:r>
              <a:rPr lang="ar-SA" dirty="0"/>
              <a:t>: لَم يُحدد عقوبات مقدرة إلا لِخمس فئات من </a:t>
            </a:r>
            <a:r>
              <a:rPr lang="ar-SA" dirty="0" smtClean="0"/>
              <a:t>المجرمين، أما </a:t>
            </a:r>
            <a:r>
              <a:rPr lang="ar-SA" dirty="0"/>
              <a:t>سائر الجرائم فلم يُحدد </a:t>
            </a:r>
            <a:r>
              <a:rPr lang="ar-SA" dirty="0" smtClean="0"/>
              <a:t>لها، بل أرشد </a:t>
            </a:r>
            <a:r>
              <a:rPr lang="ar-SA" dirty="0"/>
              <a:t>الله سبحانه إلى أصل عام لا تَختلف فيه الأمم، وهو أن تكون العقوبة على قدر الجريْمة، فقال -عز من قائل-: ﴿وَإِنْ عَاقَبْتُمْ فَعَاقِبُوا بِمِثْلِ مَا عُوقِبْتُم بِهِ﴾ [النحل:126]. </a:t>
            </a:r>
            <a:endParaRPr lang="ar-SA" dirty="0" smtClean="0"/>
          </a:p>
          <a:p>
            <a:pPr marL="36576" indent="0" algn="just">
              <a:buNone/>
            </a:pPr>
            <a:r>
              <a:rPr lang="ar-SA" dirty="0">
                <a:solidFill>
                  <a:srgbClr val="00B0F0"/>
                </a:solidFill>
              </a:rPr>
              <a:t>وفي قانون المعاملات</a:t>
            </a:r>
            <a:r>
              <a:rPr lang="ar-SA" dirty="0"/>
              <a:t>: اكتفى بالنص على إباحة ما </a:t>
            </a:r>
            <a:r>
              <a:rPr lang="ar-SA" dirty="0" err="1"/>
              <a:t>يقتضيه</a:t>
            </a:r>
            <a:r>
              <a:rPr lang="ar-SA" dirty="0"/>
              <a:t> تبادل الحاجات ودفع </a:t>
            </a:r>
            <a:r>
              <a:rPr lang="ar-SA" dirty="0" smtClean="0"/>
              <a:t>الضرورات، فأحل </a:t>
            </a:r>
            <a:r>
              <a:rPr lang="ar-SA" dirty="0"/>
              <a:t>البيع </a:t>
            </a:r>
            <a:r>
              <a:rPr lang="ar-SA" dirty="0" smtClean="0"/>
              <a:t>وغيره من </a:t>
            </a:r>
            <a:r>
              <a:rPr lang="ar-SA" dirty="0"/>
              <a:t>عقود المعاملات، وأشار إلى الأساس الذي ينبغي أن تُبنَى عليه تلك المبادلات، وهو التراضي فقال -عز شأنه-: ﴿يَأَيُّهَا الَّذِينَ آمَنُوا </a:t>
            </a:r>
            <a:r>
              <a:rPr lang="ar-SA" dirty="0" smtClean="0"/>
              <a:t>لاَ </a:t>
            </a:r>
            <a:r>
              <a:rPr lang="ar-SA" dirty="0"/>
              <a:t>تَأْكُلُوا أَمْوَالَكُم بَيْنَكُم بِالْبَاطِلِ </a:t>
            </a:r>
            <a:r>
              <a:rPr lang="ar-SA" dirty="0" smtClean="0"/>
              <a:t>إِلاَّ أَن </a:t>
            </a:r>
            <a:r>
              <a:rPr lang="ar-SA" dirty="0"/>
              <a:t>تَكُونَ تِجَارَةً عَن تَرَاضٍ مِنكُمْ﴾ [النساء:29</a:t>
            </a:r>
            <a:r>
              <a:rPr lang="ar-SA" dirty="0" smtClean="0"/>
              <a:t>].</a:t>
            </a:r>
          </a:p>
          <a:p>
            <a:pPr marL="36576" indent="0" algn="just">
              <a:buNone/>
            </a:pPr>
            <a:r>
              <a:rPr lang="ar-SA" dirty="0"/>
              <a:t>وكذلك اكتفى بالنص على منع المعاملات التِي تفضي إلى النِّزاع وتوقع في العداوة والبغضاء، فحرم الربا والميسر </a:t>
            </a:r>
          </a:p>
        </p:txBody>
      </p:sp>
    </p:spTree>
    <p:extLst>
      <p:ext uri="{BB962C8B-B14F-4D97-AF65-F5344CB8AC3E}">
        <p14:creationId xmlns:p14="http://schemas.microsoft.com/office/powerpoint/2010/main" val="168307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712968" cy="6480720"/>
          </a:xfrm>
        </p:spPr>
        <p:txBody>
          <a:bodyPr>
            <a:normAutofit fontScale="85000" lnSpcReduction="20000"/>
          </a:bodyPr>
          <a:lstStyle/>
          <a:p>
            <a:pPr marL="36576" indent="0" algn="just">
              <a:buNone/>
            </a:pPr>
            <a:r>
              <a:rPr lang="ar-SA" dirty="0">
                <a:solidFill>
                  <a:srgbClr val="00B0F0"/>
                </a:solidFill>
              </a:rPr>
              <a:t>وفي النظام المالي</a:t>
            </a:r>
            <a:r>
              <a:rPr lang="ar-SA" dirty="0"/>
              <a:t>: فرض في أموال ذوي المال وعلى رءوس بعض الأنفس ضرائب وجهها في مصارف </a:t>
            </a:r>
            <a:r>
              <a:rPr lang="ar-SA" dirty="0" smtClean="0"/>
              <a:t>ثَمانية.</a:t>
            </a:r>
          </a:p>
          <a:p>
            <a:pPr marL="36576" indent="0" algn="just">
              <a:buNone/>
            </a:pPr>
            <a:r>
              <a:rPr lang="ar-SA" dirty="0">
                <a:solidFill>
                  <a:srgbClr val="00B0F0"/>
                </a:solidFill>
              </a:rPr>
              <a:t>وفي السياسة الخارجية: </a:t>
            </a:r>
            <a:r>
              <a:rPr lang="ar-SA" dirty="0"/>
              <a:t>أجمل علاقة المسلمين بغيرهم في قوله سبحانه: ﴿</a:t>
            </a:r>
            <a:r>
              <a:rPr lang="ar-SA" dirty="0" smtClean="0"/>
              <a:t>لاَ </a:t>
            </a:r>
            <a:r>
              <a:rPr lang="ar-SA" dirty="0"/>
              <a:t>يَنْهَاكُمُ اللَّهُ عَنِ الَّذِينَ لَمْ يُقَاتِلُوكُمْ فِي الدِينِ وَلَمْ يُخْرِجُوكُم مِن دِيَارِكُمْ أَن تَبَرُّوهُمْ وَتُقْسِطُوا إِلَيْهِمْ إِنَّ اللَّهَ يُحِبُّ </a:t>
            </a:r>
            <a:r>
              <a:rPr lang="ar-SA" dirty="0" smtClean="0"/>
              <a:t>الْمُقْسِطِينَ* إِنَّمَا </a:t>
            </a:r>
            <a:r>
              <a:rPr lang="ar-SA" dirty="0"/>
              <a:t>يَنْهَاكُمُ اللَّهُ عَنِ الَّذِينَ قَاتَلُوكُمْ فِي الدِّينِ وَأَخْرَجُوكُم مِن دِيَارِكُمْ وَظَاهَرُوا عَلَى إِخْرَاجِكُمْ أَن تَوَلَّوْهُمْ وَمَن يَتَوَلَّهُمْ فَأُوْلَئِكَ هُمُ الظَّالِمُونَ﴾ [الممتحنة: 8-9</a:t>
            </a:r>
            <a:r>
              <a:rPr lang="ar-SA" dirty="0" smtClean="0"/>
              <a:t>].</a:t>
            </a:r>
          </a:p>
          <a:p>
            <a:pPr marL="36576" indent="0" algn="just">
              <a:buNone/>
            </a:pPr>
            <a:r>
              <a:rPr lang="ar-SA" dirty="0">
                <a:solidFill>
                  <a:srgbClr val="00B0F0"/>
                </a:solidFill>
              </a:rPr>
              <a:t>المصدر الثاني: الحديث الشريف والسيرة النبوية:</a:t>
            </a:r>
          </a:p>
          <a:p>
            <a:pPr marL="36576" indent="0" algn="just">
              <a:buNone/>
            </a:pPr>
            <a:r>
              <a:rPr lang="ar-SA" dirty="0"/>
              <a:t>قال تعالَى: ﴿</a:t>
            </a:r>
            <a:r>
              <a:rPr lang="ar-SA" dirty="0" smtClean="0"/>
              <a:t>فَلاَ وَرَبِّكَ لاَ </a:t>
            </a:r>
            <a:r>
              <a:rPr lang="ar-SA" dirty="0"/>
              <a:t>يُؤْمِنُونَ حَتَّى يُحَكِّمُوكَ فِيمَا شَجَرَ بَيْنَهُمْ... الآية﴾ [النساء:65</a:t>
            </a:r>
            <a:r>
              <a:rPr lang="ar-SA" dirty="0" smtClean="0"/>
              <a:t>]. فهذا </a:t>
            </a:r>
            <a:r>
              <a:rPr lang="ar-SA" dirty="0"/>
              <a:t>المصدر يعرفنا على النموذج الأمثل للدولة </a:t>
            </a:r>
            <a:r>
              <a:rPr lang="ar-SA" dirty="0" smtClean="0"/>
              <a:t>الإسلامية.</a:t>
            </a:r>
          </a:p>
          <a:p>
            <a:pPr marL="36576" indent="0" algn="just">
              <a:buNone/>
            </a:pPr>
            <a:r>
              <a:rPr lang="ar-SA" dirty="0">
                <a:solidFill>
                  <a:srgbClr val="00B0F0"/>
                </a:solidFill>
              </a:rPr>
              <a:t>المصدر الثالث: إجماع الأمة، سيما الصحابة والخلفاء الراشدين:</a:t>
            </a:r>
          </a:p>
          <a:p>
            <a:pPr marL="36576" indent="0" algn="just">
              <a:buNone/>
            </a:pPr>
            <a:r>
              <a:rPr lang="ar-SA" dirty="0"/>
              <a:t>ويعرف الإجماع بأنه: اتفاق المُجتهدين من الأمة الإسلامية في عصر من العصور على حكم شرعي في واقعة</a:t>
            </a:r>
            <a:r>
              <a:rPr lang="ar-SA" dirty="0" smtClean="0"/>
              <a:t>.</a:t>
            </a:r>
          </a:p>
          <a:p>
            <a:pPr marL="36576" indent="0" algn="just">
              <a:buNone/>
            </a:pPr>
            <a:r>
              <a:rPr lang="ar-SA" dirty="0" smtClean="0"/>
              <a:t>ودليل حجيته قوله سبحانه: ﴿وَمَن يُشَاقِقِ الرَّسُولَ مِنْ بَعْدِ مَا تَبَيَّنَ لَهُ الْهُدَى وَيَتَّبِعْ غَيْرَ سَبِيلِ الْمُؤْمِنِينَ نُوَلِّهِ مَا تَوَلَّى وَنُصْلِهِ جَهَنَّمَ وَسَاءَتْ مَصِيرًا﴾ [النساء: 115]. </a:t>
            </a:r>
            <a:endParaRPr lang="ar-SA" dirty="0"/>
          </a:p>
        </p:txBody>
      </p:sp>
    </p:spTree>
    <p:extLst>
      <p:ext uri="{BB962C8B-B14F-4D97-AF65-F5344CB8AC3E}">
        <p14:creationId xmlns:p14="http://schemas.microsoft.com/office/powerpoint/2010/main" val="17155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640960" cy="6552728"/>
          </a:xfrm>
        </p:spPr>
        <p:txBody>
          <a:bodyPr>
            <a:normAutofit fontScale="92500"/>
          </a:bodyPr>
          <a:lstStyle/>
          <a:p>
            <a:pPr marL="36576" indent="0" algn="just">
              <a:buNone/>
            </a:pPr>
            <a:r>
              <a:rPr lang="ar-SA" dirty="0"/>
              <a:t> </a:t>
            </a:r>
            <a:r>
              <a:rPr lang="ar-SA" dirty="0">
                <a:solidFill>
                  <a:srgbClr val="00B0F0"/>
                </a:solidFill>
              </a:rPr>
              <a:t>المصدر الرابع: </a:t>
            </a:r>
            <a:r>
              <a:rPr lang="ar-SA" dirty="0" smtClean="0">
                <a:solidFill>
                  <a:srgbClr val="00B0F0"/>
                </a:solidFill>
              </a:rPr>
              <a:t>الاجتهاد</a:t>
            </a:r>
            <a:endParaRPr lang="ar-SA" dirty="0">
              <a:solidFill>
                <a:srgbClr val="00B0F0"/>
              </a:solidFill>
            </a:endParaRPr>
          </a:p>
          <a:p>
            <a:pPr marL="36576" indent="0" algn="just">
              <a:buNone/>
            </a:pPr>
            <a:r>
              <a:rPr lang="ar-SA" dirty="0"/>
              <a:t>وذلك إذا عُدم النص والإجماع، ويعرف الاجتهاد بأنه بذل الوسع في النظر في الأدلة الشرعية لاستنباط الأحكام الشرعية، للمسائل وللوقائع التي لا نص فيها، ولا انعقد إجماع عليها. قال سبحانه: ﴿وَإِذَا جَاءَهُمْ أَمْرٌ مِنَ الأَمْنِ أَوِ الْخَوْفِ أَذَاعُوا بِهِ وَلَوْ رَدُّوهُ إِلَى الرَّسُولِ وَإِلَى أُوْلِي الأَمْرِ مِنْهُمْ لَعَلِمَهُ الَّذِينَ يَسْتَنبِطُونَهُ مِنْهُمْ﴾ </a:t>
            </a:r>
            <a:r>
              <a:rPr lang="ar-SA" sz="2400" dirty="0"/>
              <a:t>[النساء: 83].</a:t>
            </a:r>
          </a:p>
          <a:p>
            <a:pPr marL="36576" indent="0" algn="just">
              <a:buNone/>
            </a:pPr>
            <a:r>
              <a:rPr lang="ar-SA" dirty="0">
                <a:solidFill>
                  <a:srgbClr val="00B0F0"/>
                </a:solidFill>
              </a:rPr>
              <a:t>وشروط الاجتهاد كثيرة منها: </a:t>
            </a:r>
            <a:r>
              <a:rPr lang="ar-SA" dirty="0"/>
              <a:t>أن يُحيط من الكتاب والسنة بِما </a:t>
            </a:r>
            <a:r>
              <a:rPr lang="ar-SA" dirty="0" smtClean="0"/>
              <a:t>يتعلق بالأحكام. </a:t>
            </a:r>
          </a:p>
          <a:p>
            <a:pPr marL="36576" indent="0" algn="just">
              <a:buNone/>
            </a:pPr>
            <a:r>
              <a:rPr lang="ar-SA" dirty="0">
                <a:solidFill>
                  <a:srgbClr val="00B0F0"/>
                </a:solidFill>
              </a:rPr>
              <a:t>وطرق الاجتهاد عديدة منها</a:t>
            </a:r>
            <a:r>
              <a:rPr lang="ar-SA" dirty="0"/>
              <a:t>: القياس، والاستصحاب، والمصالح المرسلة، وغير ذلك.</a:t>
            </a:r>
          </a:p>
          <a:p>
            <a:pPr marL="36576" indent="0" algn="just">
              <a:buNone/>
            </a:pPr>
            <a:r>
              <a:rPr lang="ar-SA" dirty="0">
                <a:solidFill>
                  <a:srgbClr val="00B0F0"/>
                </a:solidFill>
              </a:rPr>
              <a:t>ومن الاجتهاد في السياسة الشرعية: </a:t>
            </a:r>
            <a:r>
              <a:rPr lang="ar-SA" dirty="0"/>
              <a:t>الإفادة من تجارب غير المسلمين في النظم والإدارة إذا كانت تُحقق العدل للناس، وتُحقق مصالحهم، </a:t>
            </a:r>
            <a:r>
              <a:rPr lang="ar-SA" dirty="0">
                <a:solidFill>
                  <a:srgbClr val="00B0F0"/>
                </a:solidFill>
              </a:rPr>
              <a:t>ولَم تتعارض مع نص </a:t>
            </a:r>
            <a:r>
              <a:rPr lang="ar-SA" dirty="0" smtClean="0">
                <a:solidFill>
                  <a:srgbClr val="00B0F0"/>
                </a:solidFill>
              </a:rPr>
              <a:t>شرعي. </a:t>
            </a:r>
            <a:endParaRPr lang="ar-SA" dirty="0">
              <a:solidFill>
                <a:srgbClr val="00B0F0"/>
              </a:solidFill>
            </a:endParaRPr>
          </a:p>
        </p:txBody>
      </p:sp>
    </p:spTree>
    <p:extLst>
      <p:ext uri="{BB962C8B-B14F-4D97-AF65-F5344CB8AC3E}">
        <p14:creationId xmlns:p14="http://schemas.microsoft.com/office/powerpoint/2010/main" val="367010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712968" cy="6669360"/>
          </a:xfrm>
        </p:spPr>
        <p:txBody>
          <a:bodyPr>
            <a:normAutofit fontScale="92500" lnSpcReduction="10000"/>
          </a:bodyPr>
          <a:lstStyle/>
          <a:p>
            <a:pPr marL="36576" indent="0">
              <a:buNone/>
            </a:pPr>
            <a:r>
              <a:rPr lang="ar-SA" dirty="0">
                <a:solidFill>
                  <a:srgbClr val="00B0F0"/>
                </a:solidFill>
              </a:rPr>
              <a:t>سمات النظام السياسي في الإسلام </a:t>
            </a:r>
            <a:endParaRPr lang="ar-SA" dirty="0" smtClean="0">
              <a:solidFill>
                <a:srgbClr val="00B0F0"/>
              </a:solidFill>
            </a:endParaRPr>
          </a:p>
          <a:p>
            <a:pPr marL="36576" indent="0">
              <a:buNone/>
            </a:pPr>
            <a:r>
              <a:rPr lang="ar-SA" dirty="0">
                <a:solidFill>
                  <a:srgbClr val="00B0F0"/>
                </a:solidFill>
              </a:rPr>
              <a:t>السمة الأولى: نظام </a:t>
            </a:r>
            <a:r>
              <a:rPr lang="ar-SA" dirty="0" smtClean="0">
                <a:solidFill>
                  <a:srgbClr val="00B0F0"/>
                </a:solidFill>
              </a:rPr>
              <a:t>رباني</a:t>
            </a:r>
            <a:endParaRPr lang="ar-SA" dirty="0">
              <a:solidFill>
                <a:srgbClr val="00B0F0"/>
              </a:solidFill>
            </a:endParaRPr>
          </a:p>
          <a:p>
            <a:pPr marL="36576" indent="0" algn="just">
              <a:buNone/>
            </a:pPr>
            <a:r>
              <a:rPr lang="ar-SA" dirty="0">
                <a:solidFill>
                  <a:schemeClr val="tx1">
                    <a:lumMod val="95000"/>
                  </a:schemeClr>
                </a:solidFill>
              </a:rPr>
              <a:t>أهم ما يَمتاز به النظام السياسي الإسلامي عن الأنظمة السياسية: أنه نظام ربانِي، </a:t>
            </a:r>
            <a:r>
              <a:rPr lang="ar-SA" dirty="0" smtClean="0">
                <a:solidFill>
                  <a:schemeClr val="tx1">
                    <a:lumMod val="95000"/>
                  </a:schemeClr>
                </a:solidFill>
              </a:rPr>
              <a:t>كما </a:t>
            </a:r>
            <a:r>
              <a:rPr lang="ar-SA" dirty="0">
                <a:solidFill>
                  <a:schemeClr val="tx1">
                    <a:lumMod val="95000"/>
                  </a:schemeClr>
                </a:solidFill>
              </a:rPr>
              <a:t>قال تعالَى: ﴿</a:t>
            </a:r>
            <a:r>
              <a:rPr lang="ar-SA" dirty="0" smtClean="0">
                <a:solidFill>
                  <a:schemeClr val="tx1">
                    <a:lumMod val="95000"/>
                  </a:schemeClr>
                </a:solidFill>
              </a:rPr>
              <a:t>أَلاَ يَعْلَمُ </a:t>
            </a:r>
            <a:r>
              <a:rPr lang="ar-SA" dirty="0">
                <a:solidFill>
                  <a:schemeClr val="tx1">
                    <a:lumMod val="95000"/>
                  </a:schemeClr>
                </a:solidFill>
              </a:rPr>
              <a:t>مَنْ خَلَقَ وَهُوَ اللَّطِيفُ الْخَبِيرُ﴾ [الملك: 14] </a:t>
            </a:r>
            <a:endParaRPr lang="ar-SA" dirty="0" smtClean="0">
              <a:solidFill>
                <a:schemeClr val="tx1">
                  <a:lumMod val="95000"/>
                </a:schemeClr>
              </a:solidFill>
            </a:endParaRPr>
          </a:p>
          <a:p>
            <a:pPr marL="36576" indent="0" algn="just">
              <a:buNone/>
            </a:pPr>
            <a:r>
              <a:rPr lang="ar-SA" dirty="0">
                <a:solidFill>
                  <a:schemeClr val="tx1">
                    <a:lumMod val="95000"/>
                  </a:schemeClr>
                </a:solidFill>
              </a:rPr>
              <a:t>أما الأنظمة السياسية الأخرى: فالبشر هم الذين وضعوها واخترعوها من عند </a:t>
            </a:r>
            <a:r>
              <a:rPr lang="ar-SA" dirty="0" smtClean="0">
                <a:solidFill>
                  <a:schemeClr val="tx1">
                    <a:lumMod val="95000"/>
                  </a:schemeClr>
                </a:solidFill>
              </a:rPr>
              <a:t>أنفسهم.</a:t>
            </a:r>
          </a:p>
          <a:p>
            <a:pPr marL="36576" indent="0" algn="just">
              <a:buNone/>
            </a:pPr>
            <a:r>
              <a:rPr lang="ar-SA" dirty="0" smtClean="0">
                <a:solidFill>
                  <a:schemeClr val="tx1">
                    <a:lumMod val="95000"/>
                  </a:schemeClr>
                </a:solidFill>
              </a:rPr>
              <a:t>النظام </a:t>
            </a:r>
            <a:r>
              <a:rPr lang="ar-SA" dirty="0">
                <a:solidFill>
                  <a:schemeClr val="tx1">
                    <a:lumMod val="95000"/>
                  </a:schemeClr>
                </a:solidFill>
              </a:rPr>
              <a:t>السياسي الإسلامي يتميز بربانية المصدر، </a:t>
            </a:r>
            <a:r>
              <a:rPr lang="ar-SA" dirty="0" smtClean="0">
                <a:solidFill>
                  <a:schemeClr val="tx1">
                    <a:lumMod val="95000"/>
                  </a:schemeClr>
                </a:solidFill>
              </a:rPr>
              <a:t>وكذلك </a:t>
            </a:r>
            <a:r>
              <a:rPr lang="ar-SA" dirty="0">
                <a:solidFill>
                  <a:schemeClr val="tx1">
                    <a:lumMod val="95000"/>
                  </a:schemeClr>
                </a:solidFill>
              </a:rPr>
              <a:t>يتميز بربانية </a:t>
            </a:r>
            <a:r>
              <a:rPr lang="ar-SA" dirty="0" smtClean="0">
                <a:solidFill>
                  <a:schemeClr val="tx1">
                    <a:lumMod val="95000"/>
                  </a:schemeClr>
                </a:solidFill>
              </a:rPr>
              <a:t>الوجهة. </a:t>
            </a:r>
          </a:p>
          <a:p>
            <a:pPr marL="36576" indent="0" algn="just">
              <a:buNone/>
            </a:pPr>
            <a:r>
              <a:rPr lang="ar-SA" dirty="0">
                <a:solidFill>
                  <a:srgbClr val="00B0F0"/>
                </a:solidFill>
              </a:rPr>
              <a:t>السمة الثانية: نظام أخلاقي:</a:t>
            </a:r>
          </a:p>
          <a:p>
            <a:pPr marL="36576" indent="0" algn="just">
              <a:buNone/>
            </a:pPr>
            <a:r>
              <a:rPr lang="ar-SA" dirty="0">
                <a:solidFill>
                  <a:schemeClr val="tx1">
                    <a:lumMod val="95000"/>
                  </a:schemeClr>
                </a:solidFill>
              </a:rPr>
              <a:t>النظام السياسي الإسلامي يقوم على: الأخلاق والفضيلة واحترام حقوق الإنسان، فقد دعا إلى المحافظة على العهود والمواثيق ورعاية حقوق الإنسان ووقايته من الفتَن </a:t>
            </a:r>
            <a:r>
              <a:rPr lang="ar-SA" dirty="0" smtClean="0">
                <a:solidFill>
                  <a:schemeClr val="tx1">
                    <a:lumMod val="95000"/>
                  </a:schemeClr>
                </a:solidFill>
              </a:rPr>
              <a:t>والطغيان.        </a:t>
            </a:r>
          </a:p>
          <a:p>
            <a:pPr marL="36576" indent="0" algn="just">
              <a:buNone/>
            </a:pPr>
            <a:r>
              <a:rPr lang="ar-SA" dirty="0">
                <a:solidFill>
                  <a:schemeClr val="tx1">
                    <a:lumMod val="95000"/>
                  </a:schemeClr>
                </a:solidFill>
              </a:rPr>
              <a:t> </a:t>
            </a:r>
            <a:r>
              <a:rPr lang="ar-SA" sz="2600" dirty="0" smtClean="0">
                <a:solidFill>
                  <a:srgbClr val="FFC000"/>
                </a:solidFill>
              </a:rPr>
              <a:t>                       </a:t>
            </a:r>
            <a:endParaRPr lang="ar-SA" dirty="0">
              <a:solidFill>
                <a:srgbClr val="FFC000"/>
              </a:solidFill>
            </a:endParaRPr>
          </a:p>
        </p:txBody>
      </p:sp>
    </p:spTree>
    <p:extLst>
      <p:ext uri="{BB962C8B-B14F-4D97-AF65-F5344CB8AC3E}">
        <p14:creationId xmlns:p14="http://schemas.microsoft.com/office/powerpoint/2010/main" val="370183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r>
              <a:rPr lang="ar-SA" b="1" dirty="0" smtClean="0">
                <a:solidFill>
                  <a:srgbClr val="92D050"/>
                </a:solidFill>
              </a:rPr>
              <a:t>وإذا </a:t>
            </a:r>
            <a:r>
              <a:rPr lang="ar-SA" b="1" dirty="0">
                <a:solidFill>
                  <a:srgbClr val="92D050"/>
                </a:solidFill>
              </a:rPr>
              <a:t>كان هذا النظام يحسن إلى الحيوان فكيف الإنسان؟!.</a:t>
            </a:r>
            <a:endParaRPr lang="ar-SA" b="1" dirty="0">
              <a:solidFill>
                <a:srgbClr val="92D050"/>
              </a:solidFill>
            </a:endParaRPr>
          </a:p>
        </p:txBody>
      </p:sp>
      <p:graphicFrame>
        <p:nvGraphicFramePr>
          <p:cNvPr id="4" name="كائن 3"/>
          <p:cNvGraphicFramePr>
            <a:graphicFrameLocks noChangeAspect="1"/>
          </p:cNvGraphicFramePr>
          <p:nvPr>
            <p:extLst>
              <p:ext uri="{D42A27DB-BD31-4B8C-83A1-F6EECF244321}">
                <p14:modId xmlns:p14="http://schemas.microsoft.com/office/powerpoint/2010/main" val="341942011"/>
              </p:ext>
            </p:extLst>
          </p:nvPr>
        </p:nvGraphicFramePr>
        <p:xfrm>
          <a:off x="3707904" y="2780928"/>
          <a:ext cx="2203450" cy="688975"/>
        </p:xfrm>
        <a:graphic>
          <a:graphicData uri="http://schemas.openxmlformats.org/presentationml/2006/ole">
            <mc:AlternateContent xmlns:mc="http://schemas.openxmlformats.org/markup-compatibility/2006">
              <mc:Choice xmlns:v="urn:schemas-microsoft-com:vml" Requires="v">
                <p:oleObj spid="_x0000_s6162" name="Packager Shell Object" showAsIcon="1" r:id="rId3" imgW="2223000" imgH="685800" progId="Package">
                  <p:embed/>
                </p:oleObj>
              </mc:Choice>
              <mc:Fallback>
                <p:oleObj name="Packager Shell Object" showAsIcon="1" r:id="rId3" imgW="2223000" imgH="685800" progId="Package">
                  <p:embed/>
                  <p:pic>
                    <p:nvPicPr>
                      <p:cNvPr id="0" name="كائن 5"/>
                      <p:cNvPicPr>
                        <a:picLocks noChangeAspect="1" noChangeArrowheads="1"/>
                      </p:cNvPicPr>
                      <p:nvPr/>
                    </p:nvPicPr>
                    <p:blipFill>
                      <a:blip r:embed="rId4"/>
                      <a:srcRect/>
                      <a:stretch>
                        <a:fillRect/>
                      </a:stretch>
                    </p:blipFill>
                    <p:spPr bwMode="auto">
                      <a:xfrm>
                        <a:off x="3707904" y="2780928"/>
                        <a:ext cx="220345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764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arn(inVertical)">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16632"/>
            <a:ext cx="8712968" cy="6480720"/>
          </a:xfrm>
        </p:spPr>
        <p:txBody>
          <a:bodyPr>
            <a:normAutofit fontScale="77500" lnSpcReduction="20000"/>
          </a:bodyPr>
          <a:lstStyle/>
          <a:p>
            <a:pPr marL="36576" indent="0">
              <a:buNone/>
            </a:pPr>
            <a:r>
              <a:rPr lang="ar-SA" dirty="0">
                <a:solidFill>
                  <a:srgbClr val="00B0F0"/>
                </a:solidFill>
              </a:rPr>
              <a:t>السمة الثالثة: نظام </a:t>
            </a:r>
            <a:r>
              <a:rPr lang="ar-SA" dirty="0" smtClean="0">
                <a:solidFill>
                  <a:srgbClr val="00B0F0"/>
                </a:solidFill>
              </a:rPr>
              <a:t>عقيدي</a:t>
            </a:r>
            <a:endParaRPr lang="ar-SA" dirty="0">
              <a:solidFill>
                <a:srgbClr val="00B0F0"/>
              </a:solidFill>
            </a:endParaRPr>
          </a:p>
          <a:p>
            <a:pPr marL="36576" indent="0" algn="just">
              <a:buNone/>
            </a:pPr>
            <a:r>
              <a:rPr lang="ar-SA" dirty="0"/>
              <a:t>إن النظام </a:t>
            </a:r>
            <a:r>
              <a:rPr lang="ar-SA" dirty="0" smtClean="0"/>
              <a:t>الإسلامي: يقوم </a:t>
            </a:r>
            <a:r>
              <a:rPr lang="ar-SA" dirty="0"/>
              <a:t>على أساس العقيدة، ويستمد منها نظرته إلى الكون والحياة، ولَم يعتبر النظام السياسي الإسلامي في تكوين الدولة الجنسية أو العنصرية أو المواقع </a:t>
            </a:r>
            <a:r>
              <a:rPr lang="ar-SA" dirty="0" smtClean="0"/>
              <a:t>الجغرافية.</a:t>
            </a:r>
          </a:p>
          <a:p>
            <a:pPr marL="36576" indent="0" algn="just">
              <a:buNone/>
            </a:pPr>
            <a:endParaRPr lang="ar-SA" dirty="0" smtClean="0">
              <a:solidFill>
                <a:srgbClr val="00B0F0"/>
              </a:solidFill>
            </a:endParaRPr>
          </a:p>
          <a:p>
            <a:pPr marL="36576" indent="0" algn="just">
              <a:buNone/>
            </a:pPr>
            <a:r>
              <a:rPr lang="ar-SA" dirty="0" smtClean="0">
                <a:solidFill>
                  <a:srgbClr val="00B0F0"/>
                </a:solidFill>
              </a:rPr>
              <a:t>السمة </a:t>
            </a:r>
            <a:r>
              <a:rPr lang="ar-SA" dirty="0">
                <a:solidFill>
                  <a:srgbClr val="00B0F0"/>
                </a:solidFill>
              </a:rPr>
              <a:t>الرابعة: نظام كامل </a:t>
            </a:r>
            <a:r>
              <a:rPr lang="ar-SA" dirty="0" smtClean="0">
                <a:solidFill>
                  <a:srgbClr val="00B0F0"/>
                </a:solidFill>
              </a:rPr>
              <a:t>شامل</a:t>
            </a:r>
            <a:endParaRPr lang="ar-SA" dirty="0">
              <a:solidFill>
                <a:srgbClr val="00B0F0"/>
              </a:solidFill>
            </a:endParaRPr>
          </a:p>
          <a:p>
            <a:pPr marL="36576" indent="0" algn="just">
              <a:buNone/>
            </a:pPr>
            <a:r>
              <a:rPr lang="ar-SA" dirty="0"/>
              <a:t>من خصائص الحكم الإسلامي: تَميزه بالكمال وتَميزه بالشمول، وهذا الكمال دل عليه قوله تعالَى: ﴿الْيَوْمَ أَكْمَلْتُ لَكُمْ دِينَكُمْ وَأَتْمَمْتُ عَلَيْكُمْ نِعْمَتِي وَرَضِيتُ لَكُمُ الإِسْلاَمَ دِينًا﴾ [المائدة: 3</a:t>
            </a:r>
            <a:r>
              <a:rPr lang="ar-SA" dirty="0" smtClean="0"/>
              <a:t>].</a:t>
            </a:r>
          </a:p>
          <a:p>
            <a:pPr marL="36576" indent="0" algn="just">
              <a:buNone/>
            </a:pPr>
            <a:endParaRPr lang="ar-SA" dirty="0" smtClean="0">
              <a:solidFill>
                <a:srgbClr val="00B0F0"/>
              </a:solidFill>
            </a:endParaRPr>
          </a:p>
          <a:p>
            <a:pPr marL="36576" indent="0" algn="just">
              <a:buNone/>
            </a:pPr>
            <a:r>
              <a:rPr lang="ar-SA" dirty="0" smtClean="0">
                <a:solidFill>
                  <a:srgbClr val="00B0F0"/>
                </a:solidFill>
              </a:rPr>
              <a:t>السمة </a:t>
            </a:r>
            <a:r>
              <a:rPr lang="ar-SA" dirty="0">
                <a:solidFill>
                  <a:srgbClr val="00B0F0"/>
                </a:solidFill>
              </a:rPr>
              <a:t>الخامسة: نظام العدالة والمساواة:</a:t>
            </a:r>
          </a:p>
          <a:p>
            <a:pPr marL="36576" indent="0" algn="just">
              <a:buNone/>
            </a:pPr>
            <a:r>
              <a:rPr lang="ar-SA" dirty="0"/>
              <a:t>قال تعالَى: ﴿إِنَّ اللَّهَ يَأْمُرُكُمْ أَن تُؤَدُّوا الأَمَانَاتِ إِلَى أَهْلِهَا وَإِذَا حَكَمْتُم بَيْنَ النَّاسِ أَن تَحْكُمُوا بِالْعَدْلِ﴾ [النساء: 58]. فالآية تأمر بالعدل بين جنس الناس لا بين أمة منهم دون أمة، </a:t>
            </a:r>
            <a:endParaRPr lang="ar-SA" dirty="0" smtClean="0"/>
          </a:p>
          <a:p>
            <a:pPr marL="36576" indent="0" algn="just">
              <a:buNone/>
            </a:pPr>
            <a:endParaRPr lang="ar-SA" dirty="0" smtClean="0">
              <a:solidFill>
                <a:srgbClr val="00B0F0"/>
              </a:solidFill>
            </a:endParaRPr>
          </a:p>
          <a:p>
            <a:pPr marL="36576" indent="0" algn="just">
              <a:buNone/>
            </a:pPr>
            <a:r>
              <a:rPr lang="ar-SA" dirty="0" smtClean="0">
                <a:solidFill>
                  <a:srgbClr val="00B0F0"/>
                </a:solidFill>
              </a:rPr>
              <a:t>السمة </a:t>
            </a:r>
            <a:r>
              <a:rPr lang="ar-SA" dirty="0">
                <a:solidFill>
                  <a:srgbClr val="00B0F0"/>
                </a:solidFill>
              </a:rPr>
              <a:t>السادسة: نظام عالمي:</a:t>
            </a:r>
          </a:p>
          <a:p>
            <a:pPr marL="36576" indent="0" algn="just">
              <a:buNone/>
            </a:pPr>
            <a:r>
              <a:rPr lang="ar-SA" dirty="0"/>
              <a:t>خصائص النظام السياسي الإسلامي ومقوماته: جعلته نظامًا عالَميًّا، تشريعاته وقوانينه صالحة لكل زمان </a:t>
            </a:r>
            <a:r>
              <a:rPr lang="ar-SA" dirty="0" smtClean="0"/>
              <a:t>ومكان</a:t>
            </a:r>
            <a:r>
              <a:rPr lang="ar-SA" dirty="0"/>
              <a:t>.</a:t>
            </a:r>
          </a:p>
          <a:p>
            <a:pPr marL="36576" indent="0" algn="just">
              <a:buNone/>
            </a:pPr>
            <a:r>
              <a:rPr lang="ar-SA" dirty="0" smtClean="0"/>
              <a:t> </a:t>
            </a:r>
            <a:endParaRPr lang="ar-SA" dirty="0"/>
          </a:p>
        </p:txBody>
      </p:sp>
    </p:spTree>
    <p:extLst>
      <p:ext uri="{BB962C8B-B14F-4D97-AF65-F5344CB8AC3E}">
        <p14:creationId xmlns:p14="http://schemas.microsoft.com/office/powerpoint/2010/main" val="295397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p:cTn id="5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11" end="11"/>
                                            </p:txEl>
                                          </p:spTgt>
                                        </p:tgtEl>
                                        <p:attrNameLst>
                                          <p:attrName>style.visibility</p:attrName>
                                        </p:attrNameLst>
                                      </p:cBhvr>
                                      <p:to>
                                        <p:strVal val="visible"/>
                                      </p:to>
                                    </p:set>
                                    <p:anim calcmode="lin" valueType="num">
                                      <p:cBhvr>
                                        <p:cTn id="71"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712968" cy="6408712"/>
          </a:xfrm>
        </p:spPr>
        <p:txBody>
          <a:bodyPr>
            <a:normAutofit fontScale="77500" lnSpcReduction="20000"/>
          </a:bodyPr>
          <a:lstStyle/>
          <a:p>
            <a:pPr marL="36576" indent="0">
              <a:buNone/>
            </a:pPr>
            <a:r>
              <a:rPr lang="ar-SA" dirty="0">
                <a:solidFill>
                  <a:srgbClr val="00B0F0"/>
                </a:solidFill>
              </a:rPr>
              <a:t>أهداف النظام السياسي في الإسلام </a:t>
            </a:r>
            <a:endParaRPr lang="ar-SA" dirty="0" smtClean="0">
              <a:solidFill>
                <a:srgbClr val="00B0F0"/>
              </a:solidFill>
            </a:endParaRPr>
          </a:p>
          <a:p>
            <a:pPr marL="36576" indent="0" algn="just">
              <a:buNone/>
            </a:pPr>
            <a:r>
              <a:rPr lang="ar-SA" dirty="0"/>
              <a:t>يهدف النظام السياسي الإسلامي إلى غايات نبيلة، وأهداف سامية، أهمها:</a:t>
            </a:r>
          </a:p>
          <a:p>
            <a:pPr marL="36576" indent="0" algn="just">
              <a:buNone/>
            </a:pPr>
            <a:r>
              <a:rPr lang="ar-SA" dirty="0">
                <a:solidFill>
                  <a:srgbClr val="00B0F0"/>
                </a:solidFill>
              </a:rPr>
              <a:t>1- إقامة الدين وتحقيق العبودية لرب </a:t>
            </a:r>
            <a:r>
              <a:rPr lang="ar-SA" dirty="0" smtClean="0">
                <a:solidFill>
                  <a:srgbClr val="00B0F0"/>
                </a:solidFill>
              </a:rPr>
              <a:t>العالمين: </a:t>
            </a:r>
            <a:r>
              <a:rPr lang="ar-SA" dirty="0" smtClean="0"/>
              <a:t>إقامة </a:t>
            </a:r>
            <a:r>
              <a:rPr lang="ar-SA" dirty="0"/>
              <a:t>الدين في الأرض مقصد أساسي من مقاصد الحكم في </a:t>
            </a:r>
            <a:r>
              <a:rPr lang="ar-SA" dirty="0" smtClean="0"/>
              <a:t>الإسلام. </a:t>
            </a:r>
          </a:p>
          <a:p>
            <a:pPr marL="36576" indent="0" algn="just">
              <a:buNone/>
            </a:pPr>
            <a:endParaRPr lang="ar-SA" dirty="0" smtClean="0"/>
          </a:p>
          <a:p>
            <a:pPr marL="36576" indent="0" algn="just">
              <a:buNone/>
            </a:pPr>
            <a:r>
              <a:rPr lang="ar-SA" sz="3200" dirty="0" smtClean="0">
                <a:solidFill>
                  <a:srgbClr val="00B0F0"/>
                </a:solidFill>
              </a:rPr>
              <a:t>2-إقامة العدل: </a:t>
            </a:r>
            <a:r>
              <a:rPr lang="ar-SA" sz="3200" dirty="0" smtClean="0"/>
              <a:t>يهدف </a:t>
            </a:r>
            <a:r>
              <a:rPr lang="ar-SA" sz="3200" dirty="0"/>
              <a:t>النظام السياسي الإسلامي إلى تحقيق العدالة بأوسع معانيها، وفي شتى مَجالاتِها الاجتماعية والقضائية والإدارية والسياسية والدولية، </a:t>
            </a:r>
            <a:r>
              <a:rPr lang="ar-SA" sz="3200" dirty="0" smtClean="0"/>
              <a:t>ويتضمن ذلك حماية الحقوق والحريات والمساواة.</a:t>
            </a:r>
          </a:p>
          <a:p>
            <a:pPr marL="36576" indent="0" algn="just">
              <a:buNone/>
            </a:pPr>
            <a:r>
              <a:rPr lang="ar-SA" sz="3200" dirty="0" smtClean="0">
                <a:solidFill>
                  <a:srgbClr val="0070C0"/>
                </a:solidFill>
              </a:rPr>
              <a:t>3-إصلاح دينا الناس: </a:t>
            </a:r>
            <a:r>
              <a:rPr lang="ar-SA" sz="3200" dirty="0" smtClean="0"/>
              <a:t>فليس الحكم الإسلامي حدوداً فقط أو مجرد إمامة وخلافة تجمع شمل المسلمين </a:t>
            </a:r>
            <a:r>
              <a:rPr lang="ar-SA" sz="3200" dirty="0"/>
              <a:t>، </a:t>
            </a:r>
            <a:r>
              <a:rPr lang="ar-SA" sz="3200" dirty="0" smtClean="0"/>
              <a:t>فالحكم الإسلامي مسئول عن إصلاح دنيا الناس في عالم الاقتصاد والاجتماع والثقافة والإعلام والتعليم، والدفاع والاختراع إلى جانب الإصلاح السياسي.</a:t>
            </a:r>
          </a:p>
          <a:p>
            <a:pPr marL="36576" indent="0" algn="just">
              <a:buNone/>
            </a:pPr>
            <a:r>
              <a:rPr lang="ar-SA" sz="3200" dirty="0" smtClean="0"/>
              <a:t>  </a:t>
            </a:r>
          </a:p>
          <a:p>
            <a:pPr algn="just">
              <a:buFont typeface="Wingdings" pitchFamily="2" charset="2"/>
              <a:buChar char="v"/>
            </a:pPr>
            <a:r>
              <a:rPr lang="ar-SA" sz="3200" dirty="0" smtClean="0"/>
              <a:t>وإن المتأمل لجميع قواعد النظام السياسي الإسلامي وأحكامه يَجدها تَهدف إلى مقاصد ثلاثة: هي </a:t>
            </a:r>
            <a:r>
              <a:rPr lang="ar-SA" sz="3200" dirty="0" smtClean="0">
                <a:solidFill>
                  <a:srgbClr val="00B050"/>
                </a:solidFill>
              </a:rPr>
              <a:t>درء المفاسد، </a:t>
            </a:r>
            <a:r>
              <a:rPr lang="ar-SA" sz="3200" dirty="0" smtClean="0">
                <a:solidFill>
                  <a:srgbClr val="92D050"/>
                </a:solidFill>
              </a:rPr>
              <a:t>وجلب المصالح، </a:t>
            </a:r>
            <a:r>
              <a:rPr lang="ar-SA" sz="3200" dirty="0" smtClean="0">
                <a:solidFill>
                  <a:srgbClr val="FFFF00"/>
                </a:solidFill>
              </a:rPr>
              <a:t>والجري على مكارم الأخلاق</a:t>
            </a:r>
          </a:p>
          <a:p>
            <a:pPr marL="36576" indent="0" algn="just">
              <a:buNone/>
            </a:pPr>
            <a:endParaRPr lang="ar-SA" sz="3200" dirty="0"/>
          </a:p>
        </p:txBody>
      </p:sp>
    </p:spTree>
    <p:extLst>
      <p:ext uri="{BB962C8B-B14F-4D97-AF65-F5344CB8AC3E}">
        <p14:creationId xmlns:p14="http://schemas.microsoft.com/office/powerpoint/2010/main" val="342466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ircle(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ircle(in)">
                                      <p:cBhvr>
                                        <p:cTn id="3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939</TotalTime>
  <Words>1324</Words>
  <Application>Microsoft Office PowerPoint</Application>
  <PresentationFormat>عرض على الشاشة (3:4)‏</PresentationFormat>
  <Paragraphs>81</Paragraphs>
  <Slides>12</Slides>
  <Notes>1</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12</vt:i4>
      </vt:variant>
    </vt:vector>
  </HeadingPairs>
  <TitlesOfParts>
    <vt:vector size="14" baseType="lpstr">
      <vt:lpstr>تقنية</vt:lpstr>
      <vt:lpstr>Packager Shell Object</vt:lpstr>
      <vt:lpstr> - التعريف بالنظام السياسي الإسلامي . - الإسلام دين ودولة . - سمات النظام السياسي الإسلامي (رباني - أخلاقي - عقيدي - كامل شامل عادل -عالمي)  - أهداف النظام السياسي الإسلامي .</vt:lpstr>
      <vt:lpstr>التعريف بالنظام السياسي في الإسلام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التعريف بالنظام السياسي في الإسلام</dc:title>
  <dc:creator>ebtihaj altyb eneel</dc:creator>
  <cp:lastModifiedBy>ebtihaj altyb eneel</cp:lastModifiedBy>
  <cp:revision>69</cp:revision>
  <dcterms:created xsi:type="dcterms:W3CDTF">2013-08-28T11:51:46Z</dcterms:created>
  <dcterms:modified xsi:type="dcterms:W3CDTF">2013-10-04T06:38:05Z</dcterms:modified>
</cp:coreProperties>
</file>