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D4551F31-7337-4667-B14F-70683E5DE7CA}" type="datetimeFigureOut">
              <a:rPr lang="ar-SA" smtClean="0"/>
              <a:t>19/11/34</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E10FEA0-6125-4635-AB57-1817F9E9CBD1}"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4551F31-7337-4667-B14F-70683E5DE7CA}" type="datetimeFigureOut">
              <a:rPr lang="ar-SA" smtClean="0"/>
              <a:t>19/11/34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4551F31-7337-4667-B14F-70683E5DE7CA}" type="datetimeFigureOut">
              <a:rPr lang="ar-SA" smtClean="0"/>
              <a:t>19/11/34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D4551F31-7337-4667-B14F-70683E5DE7CA}" type="datetimeFigureOut">
              <a:rPr lang="ar-SA" smtClean="0"/>
              <a:t>19/11/34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D4551F31-7337-4667-B14F-70683E5DE7CA}" type="datetimeFigureOut">
              <a:rPr lang="ar-SA" smtClean="0"/>
              <a:t>19/11/34</a:t>
            </a:fld>
            <a:endParaRPr lang="ar-SA"/>
          </a:p>
        </p:txBody>
      </p:sp>
      <p:sp>
        <p:nvSpPr>
          <p:cNvPr id="27" name="عنصر نائب لرقم الشريحة 26"/>
          <p:cNvSpPr>
            <a:spLocks noGrp="1"/>
          </p:cNvSpPr>
          <p:nvPr>
            <p:ph type="sldNum" sz="quarter" idx="11"/>
          </p:nvPr>
        </p:nvSpPr>
        <p:spPr/>
        <p:txBody>
          <a:bodyPr rtlCol="0"/>
          <a:lstStyle/>
          <a:p>
            <a:fld id="{9E10FEA0-6125-4635-AB57-1817F9E9CBD1}" type="slidenum">
              <a:rPr lang="ar-SA" smtClean="0"/>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D4551F31-7337-4667-B14F-70683E5DE7CA}" type="datetimeFigureOut">
              <a:rPr lang="ar-SA" smtClean="0"/>
              <a:t>19/11/34</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9E10FEA0-6125-4635-AB57-1817F9E9CBD1}"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4551F31-7337-4667-B14F-70683E5DE7CA}" type="datetimeFigureOut">
              <a:rPr lang="ar-SA" smtClean="0"/>
              <a:t>19/11/34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D4551F31-7337-4667-B14F-70683E5DE7CA}" type="datetimeFigureOut">
              <a:rPr lang="ar-SA" smtClean="0"/>
              <a:t>19/11/34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4551F31-7337-4667-B14F-70683E5DE7CA}" type="datetimeFigureOut">
              <a:rPr lang="ar-SA" smtClean="0"/>
              <a:t>19/11/34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4551F31-7337-4667-B14F-70683E5DE7CA}" type="datetimeFigureOut">
              <a:rPr lang="ar-SA" smtClean="0"/>
              <a:t>19/11/34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4551F31-7337-4667-B14F-70683E5DE7CA}" type="datetimeFigureOut">
              <a:rPr lang="ar-SA" smtClean="0"/>
              <a:t>19/11/34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4551F31-7337-4667-B14F-70683E5DE7CA}" type="datetimeFigureOut">
              <a:rPr lang="ar-SA" smtClean="0"/>
              <a:t>19/11/34</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E10FEA0-6125-4635-AB57-1817F9E9CBD1}"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620688"/>
            <a:ext cx="7772400" cy="1872207"/>
          </a:xfrm>
        </p:spPr>
        <p:txBody>
          <a:bodyPr>
            <a:normAutofit fontScale="90000"/>
          </a:bodyPr>
          <a:lstStyle/>
          <a:p>
            <a:pPr algn="ctr"/>
            <a:r>
              <a:rPr lang="ar-SA" b="1" dirty="0" smtClean="0">
                <a:solidFill>
                  <a:srgbClr val="FFC000"/>
                </a:solidFill>
              </a:rPr>
              <a:t>المحاضرة الثانية</a:t>
            </a:r>
            <a:r>
              <a:rPr lang="ar-SA" b="1" dirty="0" smtClean="0"/>
              <a:t/>
            </a:r>
            <a:br>
              <a:rPr lang="ar-SA" b="1" dirty="0" smtClean="0"/>
            </a:br>
            <a:r>
              <a:rPr lang="ar-SA" b="1" dirty="0" smtClean="0"/>
              <a:t>قواعد </a:t>
            </a:r>
            <a:r>
              <a:rPr lang="ar-SA" b="1" dirty="0"/>
              <a:t>النظام السياسي الإسلامي</a:t>
            </a:r>
          </a:p>
        </p:txBody>
      </p:sp>
      <p:sp>
        <p:nvSpPr>
          <p:cNvPr id="3" name="عنوان فرعي 2"/>
          <p:cNvSpPr>
            <a:spLocks noGrp="1"/>
          </p:cNvSpPr>
          <p:nvPr>
            <p:ph type="subTitle" idx="1"/>
          </p:nvPr>
        </p:nvSpPr>
        <p:spPr>
          <a:xfrm>
            <a:off x="395536" y="2852936"/>
            <a:ext cx="8280920" cy="3588344"/>
          </a:xfrm>
        </p:spPr>
        <p:txBody>
          <a:bodyPr>
            <a:normAutofit/>
          </a:bodyPr>
          <a:lstStyle/>
          <a:p>
            <a:r>
              <a:rPr lang="ar-SA" b="1" dirty="0" smtClean="0"/>
              <a:t> </a:t>
            </a:r>
            <a:endParaRPr lang="ar-SA" b="1"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221088"/>
            <a:ext cx="2160240"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4221088"/>
            <a:ext cx="2376264" cy="252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ربع نص 4"/>
          <p:cNvSpPr txBox="1"/>
          <p:nvPr/>
        </p:nvSpPr>
        <p:spPr>
          <a:xfrm>
            <a:off x="0" y="5086424"/>
            <a:ext cx="3995936" cy="1323439"/>
          </a:xfrm>
          <a:prstGeom prst="rect">
            <a:avLst/>
          </a:prstGeom>
          <a:noFill/>
        </p:spPr>
        <p:txBody>
          <a:bodyPr wrap="square" rtlCol="1">
            <a:spAutoFit/>
          </a:bodyPr>
          <a:lstStyle/>
          <a:p>
            <a:r>
              <a:rPr lang="ar-SA" sz="2000" b="1" dirty="0" smtClean="0">
                <a:solidFill>
                  <a:schemeClr val="accent6">
                    <a:lumMod val="50000"/>
                  </a:schemeClr>
                </a:solidFill>
              </a:rPr>
              <a:t>1- الشورى</a:t>
            </a:r>
          </a:p>
          <a:p>
            <a:r>
              <a:rPr lang="ar-SA" sz="2000" b="1" dirty="0">
                <a:solidFill>
                  <a:schemeClr val="accent6">
                    <a:lumMod val="50000"/>
                  </a:schemeClr>
                </a:solidFill>
              </a:rPr>
              <a:t>2- السمع والطاعة والتقيد بالأنظمة </a:t>
            </a:r>
            <a:r>
              <a:rPr lang="ar-SA" sz="2000" b="1" dirty="0" smtClean="0">
                <a:solidFill>
                  <a:schemeClr val="accent6">
                    <a:lumMod val="50000"/>
                  </a:schemeClr>
                </a:solidFill>
              </a:rPr>
              <a:t>والقوانين</a:t>
            </a:r>
          </a:p>
          <a:p>
            <a:r>
              <a:rPr lang="ar-SA" sz="2000" b="1" dirty="0">
                <a:solidFill>
                  <a:schemeClr val="accent6">
                    <a:lumMod val="50000"/>
                  </a:schemeClr>
                </a:solidFill>
              </a:rPr>
              <a:t>3-العدل </a:t>
            </a:r>
            <a:r>
              <a:rPr lang="ar-SA" sz="2000" b="1" dirty="0" smtClean="0">
                <a:solidFill>
                  <a:schemeClr val="accent6">
                    <a:lumMod val="50000"/>
                  </a:schemeClr>
                </a:solidFill>
              </a:rPr>
              <a:t>والمساواة</a:t>
            </a:r>
          </a:p>
          <a:p>
            <a:r>
              <a:rPr lang="ar-SA" sz="2000" b="1" dirty="0" smtClean="0">
                <a:solidFill>
                  <a:schemeClr val="accent6">
                    <a:lumMod val="50000"/>
                  </a:schemeClr>
                </a:solidFill>
              </a:rPr>
              <a:t>4-الحرية</a:t>
            </a:r>
            <a:endParaRPr lang="ar-SA" sz="2000" b="1" dirty="0">
              <a:solidFill>
                <a:schemeClr val="accent6">
                  <a:lumMod val="50000"/>
                </a:schemeClr>
              </a:solidFill>
            </a:endParaRPr>
          </a:p>
        </p:txBody>
      </p:sp>
    </p:spTree>
    <p:extLst>
      <p:ext uri="{BB962C8B-B14F-4D97-AF65-F5344CB8AC3E}">
        <p14:creationId xmlns:p14="http://schemas.microsoft.com/office/powerpoint/2010/main" val="61959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wheel(1)">
                                      <p:cBhvr>
                                        <p:cTn id="12" dur="20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wheel(1)">
                                      <p:cBhvr>
                                        <p:cTn id="17" dur="2000"/>
                                        <p:tgtEl>
                                          <p:spTgt spid="20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down)">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down)">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wipe(down)">
                                      <p:cBhvr>
                                        <p:cTn id="32" dur="50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wipe(down)">
                                      <p:cBhvr>
                                        <p:cTn id="3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620688"/>
            <a:ext cx="8928992" cy="5976664"/>
          </a:xfrm>
        </p:spPr>
        <p:txBody>
          <a:bodyPr/>
          <a:lstStyle/>
          <a:p>
            <a:pPr algn="just">
              <a:buFont typeface="Wingdings" pitchFamily="2" charset="2"/>
              <a:buChar char="q"/>
            </a:pPr>
            <a:r>
              <a:rPr lang="ar-SA" b="1" dirty="0" smtClean="0">
                <a:solidFill>
                  <a:srgbClr val="7030A0"/>
                </a:solidFill>
              </a:rPr>
              <a:t>أولاً</a:t>
            </a:r>
            <a:r>
              <a:rPr lang="ar-SA" b="1" dirty="0">
                <a:solidFill>
                  <a:srgbClr val="7030A0"/>
                </a:solidFill>
              </a:rPr>
              <a:t>: الشورى</a:t>
            </a:r>
            <a:r>
              <a:rPr lang="ar-SA" b="1" dirty="0" smtClean="0">
                <a:solidFill>
                  <a:srgbClr val="7030A0"/>
                </a:solidFill>
              </a:rPr>
              <a:t>:</a:t>
            </a:r>
          </a:p>
          <a:p>
            <a:pPr marL="109728" indent="0" algn="just">
              <a:buNone/>
            </a:pPr>
            <a:r>
              <a:rPr lang="ar-SA" dirty="0" smtClean="0"/>
              <a:t>الشورى </a:t>
            </a:r>
            <a:r>
              <a:rPr lang="ar-SA" dirty="0"/>
              <a:t>من أهم قواعد الحكم في الإسلام، وهي الطريقة المثلى التي يتوصل بِها ولي الأمر والمسئولون إلى أفضل الحلول والآراء، فيما تتعرض له الدولة من مشكلات، </a:t>
            </a:r>
            <a:r>
              <a:rPr lang="ar-SA" dirty="0" smtClean="0"/>
              <a:t>فقال الله تعالَى</a:t>
            </a:r>
            <a:r>
              <a:rPr lang="ar-SA" dirty="0"/>
              <a:t>: ﴿فَاعْفُ عَنْهُمْ وَاسْتَغْفِرْ لَهُمْ وَشَاوِرْهُمْ فِي الأَمْرِ فَإِذَا عَزَمْتَ فَتَوَكَّلْ عَلَى اللَّهِ إِنَّ اللَّهَ يُحِبُّ الْمُتَوَكِّلِينَ﴾ </a:t>
            </a:r>
            <a:r>
              <a:rPr lang="ar-SA" dirty="0" smtClean="0"/>
              <a:t>.</a:t>
            </a:r>
          </a:p>
          <a:p>
            <a:pPr algn="just">
              <a:buFont typeface="Wingdings" pitchFamily="2" charset="2"/>
              <a:buChar char="q"/>
            </a:pPr>
            <a:r>
              <a:rPr lang="ar-SA" b="1" dirty="0" smtClean="0">
                <a:solidFill>
                  <a:srgbClr val="7030A0"/>
                </a:solidFill>
              </a:rPr>
              <a:t>إن </a:t>
            </a:r>
            <a:r>
              <a:rPr lang="ar-SA" b="1" dirty="0">
                <a:solidFill>
                  <a:srgbClr val="7030A0"/>
                </a:solidFill>
              </a:rPr>
              <a:t>الله أمر بِها نبيه </a:t>
            </a:r>
            <a:r>
              <a:rPr lang="ar-SA" b="1" dirty="0" smtClean="0">
                <a:solidFill>
                  <a:srgbClr val="7030A0"/>
                </a:solidFill>
              </a:rPr>
              <a:t>صلى الله عليه وسلم:</a:t>
            </a:r>
          </a:p>
          <a:p>
            <a:pPr algn="just">
              <a:buFont typeface="Wingdings" pitchFamily="2" charset="2"/>
              <a:buChar char="§"/>
            </a:pPr>
            <a:r>
              <a:rPr lang="ar-SA" dirty="0" smtClean="0"/>
              <a:t> </a:t>
            </a:r>
            <a:r>
              <a:rPr lang="ar-SA" dirty="0"/>
              <a:t>لتأليف قلوب </a:t>
            </a:r>
            <a:r>
              <a:rPr lang="ar-SA" dirty="0" smtClean="0"/>
              <a:t>أصحابه</a:t>
            </a:r>
          </a:p>
          <a:p>
            <a:pPr algn="just">
              <a:buFont typeface="Wingdings" pitchFamily="2" charset="2"/>
              <a:buChar char="§"/>
            </a:pPr>
            <a:r>
              <a:rPr lang="ar-SA" dirty="0" smtClean="0"/>
              <a:t> ليقتدي </a:t>
            </a:r>
            <a:r>
              <a:rPr lang="ar-SA" dirty="0"/>
              <a:t>به من </a:t>
            </a:r>
            <a:r>
              <a:rPr lang="ar-SA" dirty="0" smtClean="0"/>
              <a:t>بعده</a:t>
            </a:r>
          </a:p>
          <a:p>
            <a:pPr algn="just">
              <a:buFont typeface="Wingdings" pitchFamily="2" charset="2"/>
              <a:buChar char="§"/>
            </a:pPr>
            <a:r>
              <a:rPr lang="ar-SA" dirty="0" smtClean="0"/>
              <a:t> ليستخرج </a:t>
            </a:r>
            <a:r>
              <a:rPr lang="ar-SA" dirty="0"/>
              <a:t>منهم الرأي فيما لَم ينْزل فيه وحي من أمر الحروب والأمور الجزئية وغير </a:t>
            </a:r>
            <a:r>
              <a:rPr lang="ar-SA" dirty="0" smtClean="0"/>
              <a:t>ذلك.</a:t>
            </a:r>
            <a:endParaRPr lang="ar-S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690950"/>
            <a:ext cx="3187700" cy="218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42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836712"/>
            <a:ext cx="8507288" cy="5760640"/>
          </a:xfrm>
        </p:spPr>
        <p:txBody>
          <a:bodyPr/>
          <a:lstStyle/>
          <a:p>
            <a:pPr algn="just">
              <a:buFont typeface="Wingdings" pitchFamily="2" charset="2"/>
              <a:buChar char="v"/>
            </a:pPr>
            <a:r>
              <a:rPr lang="ar-SA" dirty="0"/>
              <a:t>وقد أثنَى الله تعالَى على المؤمنين بذلك في قوله: ﴿وَالَّذِينَ اسْتَجَابُوا لِرَبِّهِمْ وَأَقَامُوا </a:t>
            </a:r>
            <a:r>
              <a:rPr lang="ar-SA" dirty="0" smtClean="0"/>
              <a:t>الصَّلاَةَ </a:t>
            </a:r>
            <a:r>
              <a:rPr lang="ar-SA" dirty="0"/>
              <a:t>وَأَمْرُهُمْ شُورَى بَيْنَهُمْ وَمِمَّا رَزَقْنَاهُمْ يُنفِقُونَ﴾ </a:t>
            </a:r>
            <a:r>
              <a:rPr lang="ar-SA" sz="2000" dirty="0"/>
              <a:t>[الشورى: 38</a:t>
            </a:r>
            <a:r>
              <a:rPr lang="ar-SA" sz="2000" dirty="0" smtClean="0"/>
              <a:t>].</a:t>
            </a:r>
          </a:p>
          <a:p>
            <a:pPr algn="just">
              <a:buFont typeface="Wingdings" pitchFamily="2" charset="2"/>
              <a:buChar char="v"/>
            </a:pPr>
            <a:r>
              <a:rPr lang="ar-SA" b="1" dirty="0" smtClean="0">
                <a:solidFill>
                  <a:srgbClr val="7030A0"/>
                </a:solidFill>
              </a:rPr>
              <a:t>مواقف شاور فيها النبي صلى الله عليه وسلم أصحابه :</a:t>
            </a:r>
          </a:p>
          <a:p>
            <a:pPr algn="just"/>
            <a:r>
              <a:rPr lang="ar-SA" dirty="0"/>
              <a:t>يوم أحد في المقام والخروج، فرأوا </a:t>
            </a:r>
            <a:r>
              <a:rPr lang="ar-SA" dirty="0" smtClean="0"/>
              <a:t>الخروج.</a:t>
            </a:r>
          </a:p>
          <a:p>
            <a:pPr algn="just"/>
            <a:r>
              <a:rPr lang="ar-SA" dirty="0" smtClean="0"/>
              <a:t>وشاور </a:t>
            </a:r>
            <a:r>
              <a:rPr lang="ar-SA" dirty="0"/>
              <a:t>عليًّا وأسامة فيما رمى به أهلُ الإفك عائشة </a:t>
            </a:r>
            <a:r>
              <a:rPr lang="ar-SA" dirty="0" smtClean="0"/>
              <a:t>.</a:t>
            </a:r>
          </a:p>
          <a:p>
            <a:pPr algn="just"/>
            <a:r>
              <a:rPr lang="ar-SA" dirty="0"/>
              <a:t>فإذا وجد النبي صلى الله عليه وسلم </a:t>
            </a:r>
            <a:r>
              <a:rPr lang="ar-SA" dirty="0" smtClean="0"/>
              <a:t>وأصحابه </a:t>
            </a:r>
            <a:r>
              <a:rPr lang="ar-SA" dirty="0"/>
              <a:t>نص </a:t>
            </a:r>
            <a:r>
              <a:rPr lang="ar-SA" dirty="0" smtClean="0"/>
              <a:t>في </a:t>
            </a:r>
            <a:r>
              <a:rPr lang="ar-SA" dirty="0"/>
              <a:t>الكتابُ أو السنة لَم </a:t>
            </a:r>
            <a:r>
              <a:rPr lang="ar-SA" dirty="0" smtClean="0"/>
              <a:t>يلتفتوا إلى المشورة.</a:t>
            </a:r>
          </a:p>
          <a:p>
            <a:pPr algn="just">
              <a:buFont typeface="Wingdings" pitchFamily="2" charset="2"/>
              <a:buChar char="v"/>
            </a:pPr>
            <a:r>
              <a:rPr lang="ar-SA" b="1" dirty="0">
                <a:solidFill>
                  <a:srgbClr val="7030A0"/>
                </a:solidFill>
              </a:rPr>
              <a:t>حكم الشورى:</a:t>
            </a:r>
          </a:p>
          <a:p>
            <a:pPr marL="0" indent="0" algn="just">
              <a:buNone/>
            </a:pPr>
            <a:r>
              <a:rPr lang="ar-SA" dirty="0" smtClean="0"/>
              <a:t>الراجح </a:t>
            </a:r>
            <a:r>
              <a:rPr lang="ar-SA" dirty="0"/>
              <a:t>من أقوال أهل العلم: القول بوجوب الشورى، لأن الأمر في الآية يدل على </a:t>
            </a:r>
            <a:r>
              <a:rPr lang="ar-SA" dirty="0" smtClean="0"/>
              <a:t>الوجوب.</a:t>
            </a:r>
            <a:endParaRPr lang="ar-SA" dirty="0"/>
          </a:p>
        </p:txBody>
      </p:sp>
    </p:spTree>
    <p:extLst>
      <p:ext uri="{BB962C8B-B14F-4D97-AF65-F5344CB8AC3E}">
        <p14:creationId xmlns:p14="http://schemas.microsoft.com/office/powerpoint/2010/main" val="356232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1000"/>
                                        <p:tgtEl>
                                          <p:spTgt spid="3">
                                            <p:txEl>
                                              <p:pRg st="5" end="5"/>
                                            </p:txEl>
                                          </p:spTgt>
                                        </p:tgtEl>
                                      </p:cBhvr>
                                    </p:animEffect>
                                    <p:anim calcmode="lin" valueType="num">
                                      <p:cBhvr>
                                        <p:cTn id="3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620688"/>
            <a:ext cx="8784976" cy="6120680"/>
          </a:xfrm>
        </p:spPr>
        <p:txBody>
          <a:bodyPr>
            <a:normAutofit fontScale="92500" lnSpcReduction="10000"/>
          </a:bodyPr>
          <a:lstStyle/>
          <a:p>
            <a:pPr algn="just">
              <a:buFont typeface="Wingdings" pitchFamily="2" charset="2"/>
              <a:buChar char="q"/>
            </a:pPr>
            <a:r>
              <a:rPr lang="ar-SA" b="1" dirty="0">
                <a:solidFill>
                  <a:srgbClr val="7030A0"/>
                </a:solidFill>
              </a:rPr>
              <a:t>نظام الشورى:</a:t>
            </a:r>
          </a:p>
          <a:p>
            <a:pPr marL="0" indent="0" algn="just">
              <a:buNone/>
            </a:pPr>
            <a:r>
              <a:rPr lang="ar-SA" dirty="0"/>
              <a:t>وليس هناك نص من الكتاب أو السنة يلزم الدولة الإسلامية بكيفية معينة </a:t>
            </a:r>
            <a:r>
              <a:rPr lang="ar-SA" dirty="0" smtClean="0"/>
              <a:t>للشورى.</a:t>
            </a:r>
          </a:p>
          <a:p>
            <a:pPr algn="just">
              <a:buFont typeface="Wingdings" pitchFamily="2" charset="2"/>
              <a:buChar char="q"/>
            </a:pPr>
            <a:r>
              <a:rPr lang="ar-SA" b="1" dirty="0" smtClean="0">
                <a:solidFill>
                  <a:srgbClr val="7030A0"/>
                </a:solidFill>
              </a:rPr>
              <a:t>شروط أعضاء </a:t>
            </a:r>
            <a:r>
              <a:rPr lang="ar-SA" b="1" dirty="0">
                <a:solidFill>
                  <a:srgbClr val="7030A0"/>
                </a:solidFill>
              </a:rPr>
              <a:t>مجلس الشورى </a:t>
            </a:r>
            <a:endParaRPr lang="ar-SA" b="1" dirty="0" smtClean="0">
              <a:solidFill>
                <a:srgbClr val="7030A0"/>
              </a:solidFill>
            </a:endParaRPr>
          </a:p>
          <a:p>
            <a:pPr marL="514350" indent="-514350" algn="just">
              <a:buFont typeface="+mj-lt"/>
              <a:buAutoNum type="arabicPeriod"/>
            </a:pPr>
            <a:r>
              <a:rPr lang="ar-SA" dirty="0" smtClean="0"/>
              <a:t>من العدول </a:t>
            </a:r>
            <a:r>
              <a:rPr lang="ar-SA" dirty="0"/>
              <a:t>لا من </a:t>
            </a:r>
            <a:r>
              <a:rPr lang="ar-SA" dirty="0" smtClean="0"/>
              <a:t>غيرهم.</a:t>
            </a:r>
          </a:p>
          <a:p>
            <a:pPr marL="514350" indent="-514350" algn="just">
              <a:buFont typeface="+mj-lt"/>
              <a:buAutoNum type="arabicPeriod"/>
            </a:pPr>
            <a:r>
              <a:rPr lang="ar-SA" dirty="0" smtClean="0"/>
              <a:t> من </a:t>
            </a:r>
            <a:r>
              <a:rPr lang="ar-SA" dirty="0"/>
              <a:t>ذوي الاختصاص والخبرة في كل فن من </a:t>
            </a:r>
            <a:r>
              <a:rPr lang="ar-SA" dirty="0" smtClean="0"/>
              <a:t>الفنون.</a:t>
            </a:r>
          </a:p>
          <a:p>
            <a:pPr marL="514350" indent="-514350" algn="just">
              <a:buFont typeface="+mj-lt"/>
              <a:buAutoNum type="arabicPeriod"/>
            </a:pPr>
            <a:r>
              <a:rPr lang="ar-SA" dirty="0" smtClean="0"/>
              <a:t>من </a:t>
            </a:r>
            <a:r>
              <a:rPr lang="ar-SA" dirty="0"/>
              <a:t>أصحاب الرأي وأرباب السياسة </a:t>
            </a:r>
            <a:r>
              <a:rPr lang="ar-SA" dirty="0" smtClean="0"/>
              <a:t>الشرعية. </a:t>
            </a:r>
          </a:p>
          <a:p>
            <a:pPr algn="just">
              <a:buFont typeface="Wingdings" pitchFamily="2" charset="2"/>
              <a:buChar char="q"/>
            </a:pPr>
            <a:r>
              <a:rPr lang="ar-SA" dirty="0"/>
              <a:t> </a:t>
            </a:r>
            <a:r>
              <a:rPr lang="ar-SA" b="1" dirty="0">
                <a:solidFill>
                  <a:srgbClr val="7030A0"/>
                </a:solidFill>
              </a:rPr>
              <a:t>بين الشورى </a:t>
            </a:r>
            <a:r>
              <a:rPr lang="ar-SA" b="1" dirty="0" smtClean="0">
                <a:solidFill>
                  <a:srgbClr val="7030A0"/>
                </a:solidFill>
              </a:rPr>
              <a:t>والديمقراطية:</a:t>
            </a:r>
            <a:endParaRPr lang="ar-SA" b="1" dirty="0">
              <a:solidFill>
                <a:srgbClr val="7030A0"/>
              </a:solidFill>
            </a:endParaRPr>
          </a:p>
          <a:p>
            <a:pPr algn="just">
              <a:buFont typeface="Wingdings" pitchFamily="2" charset="2"/>
              <a:buChar char="q"/>
            </a:pPr>
            <a:r>
              <a:rPr lang="ar-SA" dirty="0" smtClean="0"/>
              <a:t>هل يوجد فرق بين الشورى والديمقراطية؟</a:t>
            </a:r>
          </a:p>
          <a:p>
            <a:pPr marL="514350" indent="-514350" algn="just">
              <a:buFont typeface="+mj-lt"/>
              <a:buAutoNum type="arabicPeriod"/>
            </a:pPr>
            <a:r>
              <a:rPr lang="ar-SA" dirty="0"/>
              <a:t>فالشورى مقيدة فيما لَم ينْزل فيه وحي، </a:t>
            </a:r>
            <a:r>
              <a:rPr lang="ar-SA" dirty="0" smtClean="0"/>
              <a:t>والديمقراطية </a:t>
            </a:r>
            <a:r>
              <a:rPr lang="ar-SA" dirty="0"/>
              <a:t>مطلقة متعدية على أحكام العلي </a:t>
            </a:r>
            <a:r>
              <a:rPr lang="ar-SA" dirty="0" smtClean="0"/>
              <a:t>الكبير.</a:t>
            </a:r>
          </a:p>
          <a:p>
            <a:pPr marL="514350" indent="-514350" algn="just">
              <a:buFont typeface="+mj-lt"/>
              <a:buAutoNum type="arabicPeriod"/>
            </a:pPr>
            <a:r>
              <a:rPr lang="ar-SA" dirty="0"/>
              <a:t> وأعضاء مجلس الشورى من المسلمين العدول أهل </a:t>
            </a:r>
            <a:r>
              <a:rPr lang="ar-SA" dirty="0" smtClean="0"/>
              <a:t>العلم، </a:t>
            </a:r>
            <a:r>
              <a:rPr lang="ar-SA" dirty="0"/>
              <a:t>ومَجلس النواب في النظام الديمقراطي يجمع الحابل </a:t>
            </a:r>
            <a:r>
              <a:rPr lang="ar-SA" dirty="0" smtClean="0"/>
              <a:t>والنابل.</a:t>
            </a:r>
          </a:p>
          <a:p>
            <a:pPr marL="514350" indent="-514350" algn="just">
              <a:buFont typeface="+mj-lt"/>
              <a:buAutoNum type="arabicPeriod"/>
            </a:pPr>
            <a:r>
              <a:rPr lang="ar-SA" smtClean="0"/>
              <a:t>ولا </a:t>
            </a:r>
            <a:r>
              <a:rPr lang="ar-SA" dirty="0"/>
              <a:t>يعرف الحق في نظام الشورى بالأكثرية دائمًا أبدًا كما قال تعالَى: ﴿وَإِن تُطِعْ أَكْثَرَ مَن فِي الأَرْضِ يُضِلُّوكَ عَن سَبِيلِ اللَّهِ﴾ [الأنعام: 116]. بل بالدليل والبرهان، </a:t>
            </a:r>
            <a:r>
              <a:rPr lang="ar-SA" dirty="0" smtClean="0"/>
              <a:t>فأغلبية </a:t>
            </a:r>
            <a:r>
              <a:rPr lang="ar-SA" dirty="0"/>
              <a:t>الأصوات في النظام الديمقراطي </a:t>
            </a:r>
            <a:r>
              <a:rPr lang="ar-SA" dirty="0" smtClean="0"/>
              <a:t>دائماً الفاصل.</a:t>
            </a:r>
            <a:endParaRPr lang="ar-SA" dirty="0"/>
          </a:p>
        </p:txBody>
      </p:sp>
    </p:spTree>
    <p:extLst>
      <p:ext uri="{BB962C8B-B14F-4D97-AF65-F5344CB8AC3E}">
        <p14:creationId xmlns:p14="http://schemas.microsoft.com/office/powerpoint/2010/main" val="4208001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 calcmode="lin" valueType="num">
                                      <p:cBhvr additive="base">
                                        <p:cTn id="3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additive="base">
                                        <p:cTn id="3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down)">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548680"/>
            <a:ext cx="8640960" cy="720080"/>
          </a:xfrm>
        </p:spPr>
        <p:txBody>
          <a:bodyPr>
            <a:normAutofit/>
          </a:bodyPr>
          <a:lstStyle/>
          <a:p>
            <a:pPr algn="r"/>
            <a:r>
              <a:rPr lang="ar-SA" sz="3200" dirty="0">
                <a:solidFill>
                  <a:schemeClr val="accent2">
                    <a:lumMod val="50000"/>
                  </a:schemeClr>
                </a:solidFill>
              </a:rPr>
              <a:t>ثانيًا: السمع والطاعة والتقيد بالأنظمة والقوانين:</a:t>
            </a:r>
          </a:p>
        </p:txBody>
      </p:sp>
      <p:sp>
        <p:nvSpPr>
          <p:cNvPr id="3" name="عنصر نائب للمحتوى 2"/>
          <p:cNvSpPr>
            <a:spLocks noGrp="1"/>
          </p:cNvSpPr>
          <p:nvPr>
            <p:ph idx="1"/>
          </p:nvPr>
        </p:nvSpPr>
        <p:spPr>
          <a:xfrm>
            <a:off x="179512" y="1340768"/>
            <a:ext cx="8795320" cy="5328592"/>
          </a:xfrm>
        </p:spPr>
        <p:txBody>
          <a:bodyPr>
            <a:normAutofit/>
          </a:bodyPr>
          <a:lstStyle/>
          <a:p>
            <a:pPr marL="624078" indent="-514350" algn="just">
              <a:buFont typeface="+mj-lt"/>
              <a:buAutoNum type="arabicPeriod"/>
            </a:pPr>
            <a:r>
              <a:rPr lang="ar-SA" dirty="0"/>
              <a:t>انعقد إجماعُ أهل السنة والجماعة على وجوب السمع والطاعة لولِي الأمر والمسئولين والتقيد بالأنظمة والقوانين، فيما ليس فيه مخالفة للنصوص الشرعية</a:t>
            </a:r>
            <a:r>
              <a:rPr lang="ar-SA" dirty="0" smtClean="0"/>
              <a:t>:(فلا </a:t>
            </a:r>
            <a:r>
              <a:rPr lang="ar-SA" dirty="0"/>
              <a:t>طاعة في المعصية، إنَّما الطاعة في </a:t>
            </a:r>
            <a:r>
              <a:rPr lang="ar-SA" dirty="0" smtClean="0"/>
              <a:t>المعروف).</a:t>
            </a:r>
          </a:p>
          <a:p>
            <a:pPr marL="624078" indent="-514350" algn="just">
              <a:buFont typeface="+mj-lt"/>
              <a:buAutoNum type="arabicPeriod"/>
            </a:pPr>
            <a:r>
              <a:rPr lang="ar-SA" dirty="0"/>
              <a:t>والسمع والطاعة لولاة الأمور والمسئولين، ليست في حال دون حال، بل دائمًا أبدًا، في العسر واليسر، وفي الرضى والسخط، وفيما تكرهه النفوس ويشق عليها، وغير ذلك</a:t>
            </a:r>
            <a:r>
              <a:rPr lang="ar-SA" dirty="0" smtClean="0"/>
              <a:t>.</a:t>
            </a:r>
          </a:p>
          <a:p>
            <a:pPr algn="just">
              <a:buFont typeface="Courier New" pitchFamily="49" charset="0"/>
              <a:buChar char="o"/>
            </a:pPr>
            <a:r>
              <a:rPr lang="ar-SA" b="1" dirty="0" smtClean="0">
                <a:solidFill>
                  <a:srgbClr val="7030A0"/>
                </a:solidFill>
              </a:rPr>
              <a:t>ماذا نستنتج من قول شيخ الإسلام؟</a:t>
            </a:r>
            <a:endParaRPr lang="ar-SA" b="1" dirty="0">
              <a:solidFill>
                <a:srgbClr val="7030A0"/>
              </a:solidFill>
            </a:endParaRPr>
          </a:p>
          <a:p>
            <a:pPr marL="624078" indent="-514350" algn="just">
              <a:buFont typeface="+mj-lt"/>
              <a:buAutoNum type="arabicPeriod"/>
            </a:pPr>
            <a:endParaRPr lang="ar-SA" dirty="0" smtClean="0"/>
          </a:p>
          <a:p>
            <a:pPr marL="624078" indent="-514350" algn="just">
              <a:buFont typeface="+mj-lt"/>
              <a:buAutoNum type="arabicPeriod"/>
            </a:pPr>
            <a:endParaRPr lang="ar-SA" dirty="0" smtClean="0"/>
          </a:p>
          <a:p>
            <a:pPr marL="624078" indent="-514350" algn="just">
              <a:buFont typeface="+mj-lt"/>
              <a:buAutoNum type="arabicPeriod"/>
            </a:pPr>
            <a:endParaRPr lang="ar-SA" dirty="0"/>
          </a:p>
        </p:txBody>
      </p:sp>
      <p:sp>
        <p:nvSpPr>
          <p:cNvPr id="5" name="مستطيل مستدير الزوايا 4"/>
          <p:cNvSpPr/>
          <p:nvPr/>
        </p:nvSpPr>
        <p:spPr>
          <a:xfrm>
            <a:off x="0" y="4476824"/>
            <a:ext cx="9071429" cy="2160240"/>
          </a:xfrm>
          <a:prstGeom prst="round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800" dirty="0">
                <a:solidFill>
                  <a:schemeClr val="bg1"/>
                </a:solidFill>
              </a:rPr>
              <a:t>يقول شيخ الإسلام ابن تيمية -رحمه الله-: "وليس للإنسان أن يكذب على من يكذب عليه، ولا يفعل الفاحشة بأهل من فعل الفاحشة مع أهله، بل ولو </a:t>
            </a:r>
            <a:r>
              <a:rPr lang="ar-SA" sz="2800" dirty="0" err="1">
                <a:solidFill>
                  <a:schemeClr val="bg1"/>
                </a:solidFill>
              </a:rPr>
              <a:t>استكرهه</a:t>
            </a:r>
            <a:r>
              <a:rPr lang="ar-SA" sz="2800" dirty="0">
                <a:solidFill>
                  <a:schemeClr val="bg1"/>
                </a:solidFill>
              </a:rPr>
              <a:t> رجل على اللواطة لَم يكن له أن </a:t>
            </a:r>
            <a:r>
              <a:rPr lang="ar-SA" sz="2800" dirty="0" err="1">
                <a:solidFill>
                  <a:schemeClr val="bg1"/>
                </a:solidFill>
              </a:rPr>
              <a:t>يستكرهه</a:t>
            </a:r>
            <a:r>
              <a:rPr lang="ar-SA" sz="2800" dirty="0">
                <a:solidFill>
                  <a:schemeClr val="bg1"/>
                </a:solidFill>
              </a:rPr>
              <a:t> على ذلك .. لأن هذا حرام لحق الله تعالَى، ولو سب النصارى نبينا ج، لَم يكن لنا أن نسب المسيح، والرافضة إذا كفروا أبا بكر وعمر، فليس لنا أن نكفر عليًّا.." </a:t>
            </a:r>
          </a:p>
        </p:txBody>
      </p:sp>
    </p:spTree>
    <p:extLst>
      <p:ext uri="{BB962C8B-B14F-4D97-AF65-F5344CB8AC3E}">
        <p14:creationId xmlns:p14="http://schemas.microsoft.com/office/powerpoint/2010/main" val="28790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908720"/>
            <a:ext cx="8712968" cy="5688632"/>
          </a:xfrm>
        </p:spPr>
        <p:txBody>
          <a:bodyPr>
            <a:normAutofit lnSpcReduction="10000"/>
          </a:bodyPr>
          <a:lstStyle/>
          <a:p>
            <a:pPr marL="109728" indent="0" algn="just">
              <a:buNone/>
            </a:pPr>
            <a:r>
              <a:rPr lang="ar-SA" dirty="0" smtClean="0"/>
              <a:t>3- وتَجب </a:t>
            </a:r>
            <a:r>
              <a:rPr lang="ar-SA" dirty="0"/>
              <a:t>الطاعة للحكام والمسئولين، وإن منعوا حقوق الرعية، لأن معصيتهم حرام لحق الله </a:t>
            </a:r>
            <a:r>
              <a:rPr lang="ar-SA" dirty="0" smtClean="0"/>
              <a:t>تعالَى.</a:t>
            </a:r>
          </a:p>
          <a:p>
            <a:pPr algn="just">
              <a:buFont typeface="Wingdings" pitchFamily="2" charset="2"/>
              <a:buChar char="Ø"/>
            </a:pPr>
            <a:r>
              <a:rPr lang="ar-SA" dirty="0">
                <a:solidFill>
                  <a:srgbClr val="7030A0"/>
                </a:solidFill>
              </a:rPr>
              <a:t>عن عدي بن حاتم </a:t>
            </a:r>
            <a:r>
              <a:rPr lang="ar-SA" dirty="0" smtClean="0">
                <a:solidFill>
                  <a:srgbClr val="7030A0"/>
                </a:solidFill>
              </a:rPr>
              <a:t>رضي الله عنه قال</a:t>
            </a:r>
            <a:r>
              <a:rPr lang="ar-SA" dirty="0">
                <a:solidFill>
                  <a:srgbClr val="7030A0"/>
                </a:solidFill>
              </a:rPr>
              <a:t>: قلنا يا رسول الله: لا نسألك عن طاعة من اتقى، ولكن من فعل وفعل -فذكر الشر- فقال: </a:t>
            </a:r>
            <a:r>
              <a:rPr lang="ar-SA" dirty="0" smtClean="0">
                <a:solidFill>
                  <a:srgbClr val="7030A0"/>
                </a:solidFill>
              </a:rPr>
              <a:t>(اتقوا </a:t>
            </a:r>
            <a:r>
              <a:rPr lang="ar-SA" dirty="0">
                <a:solidFill>
                  <a:srgbClr val="7030A0"/>
                </a:solidFill>
              </a:rPr>
              <a:t>الله واسمعوا </a:t>
            </a:r>
            <a:r>
              <a:rPr lang="ar-SA" dirty="0" smtClean="0">
                <a:solidFill>
                  <a:srgbClr val="7030A0"/>
                </a:solidFill>
              </a:rPr>
              <a:t>وأطيعوا).</a:t>
            </a:r>
          </a:p>
          <a:p>
            <a:pPr algn="just">
              <a:buFont typeface="Wingdings" pitchFamily="2" charset="2"/>
              <a:buChar char="Ø"/>
            </a:pPr>
            <a:r>
              <a:rPr lang="ar-SA" dirty="0">
                <a:solidFill>
                  <a:srgbClr val="7030A0"/>
                </a:solidFill>
              </a:rPr>
              <a:t>ماذا نستنتج من </a:t>
            </a:r>
            <a:r>
              <a:rPr lang="ar-SA" dirty="0" smtClean="0">
                <a:solidFill>
                  <a:srgbClr val="7030A0"/>
                </a:solidFill>
              </a:rPr>
              <a:t>قول عدي </a:t>
            </a:r>
            <a:r>
              <a:rPr lang="ar-SA" dirty="0">
                <a:solidFill>
                  <a:srgbClr val="7030A0"/>
                </a:solidFill>
              </a:rPr>
              <a:t>بن حاتم  </a:t>
            </a:r>
            <a:r>
              <a:rPr lang="ar-SA" dirty="0" smtClean="0">
                <a:solidFill>
                  <a:srgbClr val="7030A0"/>
                </a:solidFill>
              </a:rPr>
              <a:t>؟</a:t>
            </a:r>
          </a:p>
          <a:p>
            <a:pPr marL="109728" indent="0" algn="just">
              <a:buNone/>
            </a:pPr>
            <a:r>
              <a:rPr lang="ar-SA" dirty="0"/>
              <a:t>4- ويَجب السمع والطاعة للحكام والمسئولين وإن فسقوا وفجروا، وجاروا وظلموا</a:t>
            </a:r>
            <a:r>
              <a:rPr lang="ar-SA" dirty="0" smtClean="0"/>
              <a:t>.</a:t>
            </a:r>
          </a:p>
          <a:p>
            <a:pPr marL="109728" indent="0" algn="just">
              <a:buNone/>
            </a:pPr>
            <a:r>
              <a:rPr lang="ar-SA" dirty="0" smtClean="0"/>
              <a:t>5- </a:t>
            </a:r>
            <a:r>
              <a:rPr lang="ar-SA" dirty="0"/>
              <a:t>وتَجب طاعة الحاكم المسلم إذا قيَّد المباح من الأمر، ورأى في ذلك مصلحة، فقد منع عمرُ خروج أكابر الصحابة من المدينة النبوية، وأمر عثمانُ أبا ذر أن يخرج من الشام، ويقطن المدينة، فاستأذنه أن يخرج إلى </a:t>
            </a:r>
            <a:r>
              <a:rPr lang="ar-SA" dirty="0" err="1" smtClean="0"/>
              <a:t>الربذة</a:t>
            </a:r>
            <a:r>
              <a:rPr lang="ar-SA" dirty="0" smtClean="0"/>
              <a:t> ، </a:t>
            </a:r>
            <a:r>
              <a:rPr lang="ar-SA" dirty="0"/>
              <a:t>فأذن </a:t>
            </a:r>
            <a:r>
              <a:rPr lang="ar-SA" dirty="0" smtClean="0"/>
              <a:t>له.</a:t>
            </a:r>
          </a:p>
          <a:p>
            <a:pPr marL="109728" indent="0" algn="just">
              <a:buNone/>
            </a:pPr>
            <a:r>
              <a:rPr lang="ar-SA" dirty="0" smtClean="0"/>
              <a:t>6-كما أنه يجب طاعة الحاكم فيما يختاره من رأي فيما اختلف فيه أهل العلم أو تعددت فيه آراء العلماء واجتهاداتهم.</a:t>
            </a:r>
          </a:p>
          <a:p>
            <a:pPr marL="109728" indent="0" algn="just">
              <a:buNone/>
            </a:pPr>
            <a:endParaRPr lang="ar-SA" dirty="0"/>
          </a:p>
          <a:p>
            <a:endParaRPr lang="ar-SA" dirty="0"/>
          </a:p>
        </p:txBody>
      </p:sp>
    </p:spTree>
    <p:extLst>
      <p:ext uri="{BB962C8B-B14F-4D97-AF65-F5344CB8AC3E}">
        <p14:creationId xmlns:p14="http://schemas.microsoft.com/office/powerpoint/2010/main" val="9320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circle(in)">
                                      <p:cBhvr>
                                        <p:cTn id="28" dur="20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circle(in)">
                                      <p:cBhvr>
                                        <p:cTn id="3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881840"/>
          </a:xfrm>
        </p:spPr>
        <p:txBody>
          <a:bodyPr/>
          <a:lstStyle/>
          <a:p>
            <a:pPr marL="109728" indent="0" algn="just">
              <a:buNone/>
            </a:pPr>
            <a:r>
              <a:rPr lang="ar-SA" dirty="0"/>
              <a:t>7-  وإن طاعة الأمراء في المعروف مع القيام بأركان الإسلام، سبب لدخول الجنات</a:t>
            </a:r>
            <a:r>
              <a:rPr lang="ar-SA" dirty="0" smtClean="0"/>
              <a:t>.</a:t>
            </a:r>
          </a:p>
          <a:p>
            <a:pPr algn="just">
              <a:buFont typeface="Wingdings" pitchFamily="2" charset="2"/>
              <a:buChar char="Ø"/>
            </a:pPr>
            <a:r>
              <a:rPr lang="ar-SA" b="1" dirty="0" smtClean="0">
                <a:solidFill>
                  <a:srgbClr val="7030A0"/>
                </a:solidFill>
              </a:rPr>
              <a:t>وقد طبق </a:t>
            </a:r>
            <a:r>
              <a:rPr lang="ar-SA" b="1" dirty="0">
                <a:solidFill>
                  <a:srgbClr val="7030A0"/>
                </a:solidFill>
              </a:rPr>
              <a:t>السلف الصالح مبدأ السمع والطاعة خير تطبيق:</a:t>
            </a:r>
          </a:p>
          <a:p>
            <a:pPr marL="109728" indent="0" algn="just">
              <a:buNone/>
            </a:pPr>
            <a:r>
              <a:rPr lang="ar-SA" dirty="0"/>
              <a:t>1- عن زيد بن وهب، قال: "لما بعث عثمان إلى ابن مسعود، يأمره بالمجيء إلى المدينة، اجتمع إليه الناس، فقالوا: أقم، فلا تَخرج، ونَحن نَمنعك أن يصل إليك شيء تكرهه. فقال: إن له عليَّ طاعة، وإنَّها ستكون أمور وفتَن، ولا أحب أن أكون أول من فتحها. فرد الناس، وخرج إليه</a:t>
            </a:r>
            <a:r>
              <a:rPr lang="ar-SA" dirty="0" smtClean="0"/>
              <a:t>".</a:t>
            </a:r>
          </a:p>
          <a:p>
            <a:pPr marL="109728" indent="0" algn="just">
              <a:buNone/>
            </a:pPr>
            <a:r>
              <a:rPr lang="ar-SA" dirty="0" smtClean="0"/>
              <a:t>2-قيل </a:t>
            </a:r>
            <a:r>
              <a:rPr lang="ar-SA" dirty="0"/>
              <a:t>لأبي وهب الزاهد (ت344) ليلة: قم بنا لزيارة فلان. فقال: وأين العلم؟ ولي الأمر له طاعة، وقد منع من المشي </a:t>
            </a:r>
            <a:r>
              <a:rPr lang="ar-SA" dirty="0" smtClean="0"/>
              <a:t>ليلاً.</a:t>
            </a:r>
            <a:endParaRPr lang="ar-SA" dirty="0"/>
          </a:p>
          <a:p>
            <a:pPr marL="109728" indent="0" algn="just">
              <a:buNone/>
            </a:pPr>
            <a:endParaRPr lang="ar-SA" dirty="0"/>
          </a:p>
        </p:txBody>
      </p:sp>
    </p:spTree>
    <p:extLst>
      <p:ext uri="{BB962C8B-B14F-4D97-AF65-F5344CB8AC3E}">
        <p14:creationId xmlns:p14="http://schemas.microsoft.com/office/powerpoint/2010/main" val="22933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marL="109728" indent="0" algn="just">
              <a:buNone/>
            </a:pPr>
            <a:r>
              <a:rPr lang="ar-SA" sz="3200" dirty="0">
                <a:solidFill>
                  <a:schemeClr val="accent2">
                    <a:lumMod val="75000"/>
                  </a:schemeClr>
                </a:solidFill>
                <a:latin typeface="+mj-lt"/>
                <a:ea typeface="+mj-ea"/>
                <a:cs typeface="+mj-cs"/>
              </a:rPr>
              <a:t>ثالثًا: العدل والمساواة:</a:t>
            </a:r>
          </a:p>
          <a:p>
            <a:pPr algn="just">
              <a:buFont typeface="Wingdings" pitchFamily="2" charset="2"/>
              <a:buChar char="v"/>
            </a:pPr>
            <a:r>
              <a:rPr lang="ar-SA" b="1" dirty="0" smtClean="0">
                <a:solidFill>
                  <a:schemeClr val="accent3">
                    <a:lumMod val="75000"/>
                  </a:schemeClr>
                </a:solidFill>
              </a:rPr>
              <a:t>أمر الله تعالى بالعدل في مواقف كثيرة منها:</a:t>
            </a:r>
          </a:p>
          <a:p>
            <a:pPr marL="109728" indent="0" algn="just">
              <a:buNone/>
            </a:pPr>
            <a:endParaRPr lang="ar-SA" sz="1400" dirty="0" smtClean="0"/>
          </a:p>
          <a:p>
            <a:pPr marL="109728" indent="0" algn="just">
              <a:buNone/>
            </a:pPr>
            <a:endParaRPr lang="ar-SA" sz="1400" dirty="0"/>
          </a:p>
          <a:p>
            <a:pPr algn="just">
              <a:buFont typeface="Wingdings" pitchFamily="2" charset="2"/>
              <a:buChar char="v"/>
            </a:pPr>
            <a:r>
              <a:rPr lang="ar-SA" sz="3200" dirty="0" smtClean="0"/>
              <a:t>وقد </a:t>
            </a:r>
            <a:r>
              <a:rPr lang="ar-SA" sz="3200" dirty="0"/>
              <a:t>أمر الله رسوله </a:t>
            </a:r>
            <a:r>
              <a:rPr lang="ar-SA" sz="3200" dirty="0" smtClean="0"/>
              <a:t>صلى الله عليه وسلم، </a:t>
            </a:r>
            <a:r>
              <a:rPr lang="ar-SA" sz="3200" dirty="0"/>
              <a:t>في قوله تعالَى: ﴿وَأُمِرْتُ لأَعْدِلَ بَيْنَكُمُ﴾ </a:t>
            </a:r>
            <a:r>
              <a:rPr lang="ar-SA" sz="2000" dirty="0"/>
              <a:t>[الشورى: 15</a:t>
            </a:r>
            <a:r>
              <a:rPr lang="ar-SA" sz="2000" dirty="0" smtClean="0"/>
              <a:t>].</a:t>
            </a:r>
          </a:p>
          <a:p>
            <a:pPr marL="109728" indent="0" algn="just">
              <a:buNone/>
            </a:pPr>
            <a:endParaRPr lang="ar-SA" sz="1800" dirty="0"/>
          </a:p>
          <a:p>
            <a:pPr algn="just">
              <a:buFont typeface="Wingdings" pitchFamily="2" charset="2"/>
              <a:buChar char="v"/>
            </a:pPr>
            <a:r>
              <a:rPr lang="ar-SA" sz="3200" dirty="0"/>
              <a:t>وأمر المؤمنين بالعدل فقال: ﴿اعْدِلُوا هُوَ أَقْرَبُ لِلتَّقْوَى﴾ </a:t>
            </a:r>
            <a:r>
              <a:rPr lang="ar-SA" sz="2000" dirty="0"/>
              <a:t>[المائدة: 8]. </a:t>
            </a:r>
            <a:endParaRPr lang="ar-SA" sz="2000" dirty="0" smtClean="0"/>
          </a:p>
          <a:p>
            <a:pPr marL="109728" indent="0" algn="just">
              <a:buNone/>
            </a:pPr>
            <a:endParaRPr lang="ar-SA" sz="1800" dirty="0"/>
          </a:p>
          <a:p>
            <a:pPr algn="just">
              <a:buFont typeface="Wingdings" pitchFamily="2" charset="2"/>
              <a:buChar char="v"/>
            </a:pPr>
            <a:r>
              <a:rPr lang="ar-SA" sz="3200" dirty="0"/>
              <a:t>أمرهم بالعدل في الأمور القولية فقال: ﴿وَإِذَا قُلْتُمْ فَاعْدِلُوا وَلَوْ كَانَ ذَا قُرْبَى﴾ </a:t>
            </a:r>
            <a:r>
              <a:rPr lang="ar-SA" sz="2000" dirty="0"/>
              <a:t>[الأنعام: 152</a:t>
            </a:r>
            <a:r>
              <a:rPr lang="ar-SA" sz="2000" dirty="0" smtClean="0"/>
              <a:t>].</a:t>
            </a:r>
          </a:p>
          <a:p>
            <a:pPr marL="109728" indent="0" algn="just">
              <a:buNone/>
            </a:pPr>
            <a:endParaRPr lang="ar-SA" sz="1800" dirty="0"/>
          </a:p>
          <a:p>
            <a:pPr algn="just">
              <a:buFont typeface="Wingdings" pitchFamily="2" charset="2"/>
              <a:buChar char="v"/>
            </a:pPr>
            <a:r>
              <a:rPr lang="ar-SA" sz="3200" dirty="0" smtClean="0"/>
              <a:t>وأمرهم </a:t>
            </a:r>
            <a:r>
              <a:rPr lang="ar-SA" sz="3200" dirty="0"/>
              <a:t>بالعدل في الأمور الفعلية فقال: ﴿يَأَيُّهَا الَّذِينَ آمَنُوا كُونُوا قَوَّامِينَ بِالْقِسْطِ شُهَدَاءَ لِلَّهِ وَلَوْ عَلَى أَنفُسِكُمْ أَوِ الْوَالِدَيْنِ وَالأَقْرَبِينَ﴾ </a:t>
            </a:r>
            <a:r>
              <a:rPr lang="ar-SA" sz="2000" dirty="0"/>
              <a:t>[النساء: 135</a:t>
            </a:r>
            <a:r>
              <a:rPr lang="ar-SA" sz="2000" dirty="0" smtClean="0"/>
              <a:t>].</a:t>
            </a:r>
            <a:endParaRPr lang="ar-SA"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707903" cy="198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75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fade">
                                      <p:cBhvr>
                                        <p:cTn id="40" dur="1000"/>
                                        <p:tgtEl>
                                          <p:spTgt spid="3">
                                            <p:txEl>
                                              <p:pRg st="10" end="10"/>
                                            </p:txEl>
                                          </p:spTgt>
                                        </p:tgtEl>
                                      </p:cBhvr>
                                    </p:animEffect>
                                    <p:anim calcmode="lin" valueType="num">
                                      <p:cBhvr>
                                        <p:cTn id="4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fontScale="92500" lnSpcReduction="10000"/>
          </a:bodyPr>
          <a:lstStyle/>
          <a:p>
            <a:pPr algn="just">
              <a:buFont typeface="Wingdings" pitchFamily="2" charset="2"/>
              <a:buChar char="v"/>
            </a:pPr>
            <a:endParaRPr lang="ar-SA" sz="3200" dirty="0" smtClean="0"/>
          </a:p>
          <a:p>
            <a:pPr algn="just">
              <a:buFont typeface="Wingdings" pitchFamily="2" charset="2"/>
              <a:buChar char="v"/>
            </a:pPr>
            <a:r>
              <a:rPr lang="ar-SA" sz="3200" dirty="0" smtClean="0"/>
              <a:t>وأمرهم </a:t>
            </a:r>
            <a:r>
              <a:rPr lang="ar-SA" sz="3200" dirty="0"/>
              <a:t>بالعدل في الأمور المالية فقال: ﴿وَلْيَكْتُب بَّيْنَكُمْ كَاتِبٌ بِالْعَدْلِ﴾ وقال: ﴿فَلْيُمْلِلْ وَلِيُّهُ بِالْعَدْلِ﴾ </a:t>
            </a:r>
            <a:r>
              <a:rPr lang="ar-SA" sz="2000" dirty="0"/>
              <a:t>[البقرة: 282</a:t>
            </a:r>
            <a:r>
              <a:rPr lang="ar-SA" sz="2000" dirty="0" smtClean="0"/>
              <a:t>].</a:t>
            </a:r>
          </a:p>
          <a:p>
            <a:pPr marL="109728" indent="0" algn="just">
              <a:buNone/>
            </a:pPr>
            <a:endParaRPr lang="ar-SA" sz="1800" dirty="0" smtClean="0"/>
          </a:p>
          <a:p>
            <a:pPr algn="just">
              <a:buFont typeface="Wingdings" pitchFamily="2" charset="2"/>
              <a:buChar char="v"/>
            </a:pPr>
            <a:r>
              <a:rPr lang="ar-SA" sz="3200" dirty="0" smtClean="0"/>
              <a:t>وأمرهم بالعدل في الأمور القضائية فقال: ﴿وَأَشْهِدُوا ذَوَيْ عَدْلٍ مِنكُمْ وَأَقِيمُوا الشَّهَادَةَ لِلَّهِ﴾ </a:t>
            </a:r>
            <a:r>
              <a:rPr lang="ar-SA" sz="2000" dirty="0"/>
              <a:t>[الطلاق: 2</a:t>
            </a:r>
            <a:r>
              <a:rPr lang="ar-SA" sz="2000" dirty="0" smtClean="0"/>
              <a:t>].</a:t>
            </a:r>
          </a:p>
          <a:p>
            <a:pPr marL="109728" indent="0" algn="just">
              <a:buNone/>
            </a:pPr>
            <a:endParaRPr lang="ar-SA" sz="1800" dirty="0"/>
          </a:p>
          <a:p>
            <a:pPr algn="just">
              <a:buFont typeface="Wingdings" pitchFamily="2" charset="2"/>
              <a:buChar char="v"/>
            </a:pPr>
            <a:r>
              <a:rPr lang="ar-SA" sz="3200" dirty="0" smtClean="0"/>
              <a:t>وأمرهم بالعدل في الأمور السياسية والحكمية فقال: ﴿وَإِذَا حَكَمْتُم بَيْنَ النَّاسِ أَن تَحْكُمُوا بِالْعَدْلِ﴾ </a:t>
            </a:r>
            <a:r>
              <a:rPr lang="ar-SA" sz="2000" dirty="0"/>
              <a:t>[النساء: 58</a:t>
            </a:r>
            <a:r>
              <a:rPr lang="ar-SA" sz="2000" dirty="0" smtClean="0"/>
              <a:t>].</a:t>
            </a:r>
          </a:p>
          <a:p>
            <a:pPr marL="109728" indent="0" algn="just">
              <a:buNone/>
            </a:pPr>
            <a:endParaRPr lang="ar-SA" sz="1800" dirty="0"/>
          </a:p>
          <a:p>
            <a:pPr algn="just">
              <a:buFont typeface="Wingdings" pitchFamily="2" charset="2"/>
              <a:buChar char="v"/>
            </a:pPr>
            <a:r>
              <a:rPr lang="ar-SA" sz="3200" dirty="0" smtClean="0"/>
              <a:t>وأمرهم بالعدل مع الأعداء فقال: ﴿وَقَاتِلُوهُمْ حَتَّى لاَ تَكُونَ فِتْنَةٌ وَيَكُونَ الدِّينُ لِلَّهِ فَإِنِ انتَهَوْا فَلاَ عُدْوَانَ إِلاَّ عَلَى الظَّالِمِينَ﴾ </a:t>
            </a:r>
            <a:r>
              <a:rPr lang="ar-SA" sz="2000" dirty="0"/>
              <a:t>[البقرة: 193</a:t>
            </a:r>
            <a:r>
              <a:rPr lang="ar-SA" sz="2000" dirty="0" smtClean="0"/>
              <a:t>].</a:t>
            </a:r>
          </a:p>
          <a:p>
            <a:pPr marL="109728" indent="0" algn="just">
              <a:buNone/>
            </a:pPr>
            <a:endParaRPr lang="ar-SA" sz="1800" dirty="0"/>
          </a:p>
          <a:p>
            <a:pPr algn="just">
              <a:buFont typeface="Wingdings" pitchFamily="2" charset="2"/>
              <a:buChar char="v"/>
            </a:pPr>
            <a:r>
              <a:rPr lang="ar-SA" sz="3200" dirty="0" smtClean="0"/>
              <a:t>وحذرهم سبحانه أن يتركوا العدل أبدًا، فقال: ﴿فَلاَ تَتَّبِعُوا الْهَوَى أَن تَعْدِلُوا﴾ </a:t>
            </a:r>
            <a:r>
              <a:rPr lang="ar-SA" sz="2000" dirty="0"/>
              <a:t>[النساء: 135]. </a:t>
            </a:r>
          </a:p>
        </p:txBody>
      </p:sp>
    </p:spTree>
    <p:extLst>
      <p:ext uri="{BB962C8B-B14F-4D97-AF65-F5344CB8AC3E}">
        <p14:creationId xmlns:p14="http://schemas.microsoft.com/office/powerpoint/2010/main" val="233382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02762"/>
          </a:xfrm>
        </p:spPr>
        <p:txBody>
          <a:bodyPr>
            <a:normAutofit/>
          </a:bodyPr>
          <a:lstStyle/>
          <a:p>
            <a:pPr algn="just">
              <a:buFont typeface="Wingdings" pitchFamily="2" charset="2"/>
              <a:buChar char="v"/>
            </a:pPr>
            <a:endParaRPr lang="ar-SA" sz="3200" dirty="0" smtClean="0"/>
          </a:p>
          <a:p>
            <a:pPr algn="just">
              <a:buFont typeface="Wingdings" pitchFamily="2" charset="2"/>
              <a:buChar char="v"/>
            </a:pPr>
            <a:r>
              <a:rPr lang="ar-SA" sz="3200" dirty="0" smtClean="0"/>
              <a:t>إن </a:t>
            </a:r>
            <a:r>
              <a:rPr lang="ar-SA" sz="3200" dirty="0"/>
              <a:t>هذه العدالة لا تقوم إلا بعد أن يترسخ مفهوم المساواة بين </a:t>
            </a:r>
            <a:r>
              <a:rPr lang="ar-SA" sz="3200" dirty="0" smtClean="0"/>
              <a:t>الناس، قال </a:t>
            </a:r>
            <a:r>
              <a:rPr lang="ar-SA" sz="3200" dirty="0"/>
              <a:t>تعالَى: </a:t>
            </a:r>
            <a:r>
              <a:rPr lang="ar-SA" sz="3200" dirty="0" smtClean="0"/>
              <a:t>(يَأيُّهَا </a:t>
            </a:r>
            <a:r>
              <a:rPr lang="ar-SA" sz="3200" dirty="0"/>
              <a:t>النَّاسُ إِنَّا خَلَقْنَاكُم مِن ذَكَرٍ وَأُنثَى وَجَعَلْنَاكُمْ شُعُوبًا وَقَبَائِلَ لِتَعَارَفُوا </a:t>
            </a:r>
            <a:r>
              <a:rPr lang="ar-SA" sz="3200" dirty="0" smtClean="0"/>
              <a:t>إِنَّ </a:t>
            </a:r>
            <a:r>
              <a:rPr lang="ar-SA" sz="3200" dirty="0"/>
              <a:t>أَكْرَمَكُمْ عِندَ اللَّهِ </a:t>
            </a:r>
            <a:r>
              <a:rPr lang="ar-SA" sz="3200" dirty="0" smtClean="0"/>
              <a:t>أَتْقَاكُمْ) </a:t>
            </a:r>
            <a:r>
              <a:rPr lang="ar-SA" sz="1600" dirty="0"/>
              <a:t>[الحجرات: 13</a:t>
            </a:r>
            <a:r>
              <a:rPr lang="ar-SA" sz="1600" dirty="0" smtClean="0"/>
              <a:t>].</a:t>
            </a:r>
          </a:p>
          <a:p>
            <a:pPr marL="109728" indent="0" algn="just">
              <a:buNone/>
            </a:pPr>
            <a:endParaRPr lang="ar-SA" sz="1400" dirty="0" smtClean="0"/>
          </a:p>
          <a:p>
            <a:pPr algn="just">
              <a:buFont typeface="Wingdings" pitchFamily="2" charset="2"/>
              <a:buChar char="v"/>
            </a:pPr>
            <a:r>
              <a:rPr lang="ar-SA" sz="3200" dirty="0"/>
              <a:t>وكما رفع الإسلام من شأن المساواة، فقد حط من شأن العصبيات والعنصريات. </a:t>
            </a:r>
            <a:endParaRPr lang="ar-SA" sz="3200" dirty="0" smtClean="0"/>
          </a:p>
          <a:p>
            <a:pPr marL="109728" indent="0" algn="just">
              <a:buNone/>
            </a:pPr>
            <a:endParaRPr lang="ar-SA" dirty="0" smtClean="0"/>
          </a:p>
          <a:p>
            <a:pPr algn="just">
              <a:buFont typeface="Wingdings" pitchFamily="2" charset="2"/>
              <a:buChar char="v"/>
            </a:pPr>
            <a:r>
              <a:rPr lang="ar-SA" sz="3200" dirty="0"/>
              <a:t>وإذا كان الحق ما شهدت به الأعادي، فإن أعداء الإسلام قديْمًا وحديثًا، شهدوا للحكم الإسلامي بأنه حكم العدالة والمساواة، فمنذ عهد النبوة جاء كفار بنِي إسرائيل ينشدون العدالة عند نبينا </a:t>
            </a:r>
            <a:r>
              <a:rPr lang="ar-SA" sz="3200" dirty="0" smtClean="0"/>
              <a:t>صلى الله عليه وسلم </a:t>
            </a:r>
            <a:r>
              <a:rPr lang="ar-SA" sz="3200" dirty="0"/>
              <a:t>بعد أن أيسوا من تحصيلها عند قضائهم وحكامهم.</a:t>
            </a:r>
          </a:p>
        </p:txBody>
      </p:sp>
    </p:spTree>
    <p:extLst>
      <p:ext uri="{BB962C8B-B14F-4D97-AF65-F5344CB8AC3E}">
        <p14:creationId xmlns:p14="http://schemas.microsoft.com/office/powerpoint/2010/main" val="172981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2571" y="548680"/>
            <a:ext cx="9144000" cy="6120680"/>
          </a:xfrm>
        </p:spPr>
        <p:txBody>
          <a:bodyPr>
            <a:noAutofit/>
          </a:bodyPr>
          <a:lstStyle/>
          <a:p>
            <a:pPr marL="109728" indent="0">
              <a:buNone/>
            </a:pPr>
            <a:r>
              <a:rPr lang="ar-SA" sz="3200" b="1" dirty="0">
                <a:solidFill>
                  <a:srgbClr val="002060"/>
                </a:solidFill>
              </a:rPr>
              <a:t>رابعًا: الحرية</a:t>
            </a:r>
            <a:r>
              <a:rPr lang="ar-SA" sz="3200" b="1" dirty="0">
                <a:solidFill>
                  <a:srgbClr val="002060"/>
                </a:solidFill>
              </a:rPr>
              <a:t>:</a:t>
            </a:r>
          </a:p>
          <a:p>
            <a:pPr marL="109728" indent="0">
              <a:buNone/>
            </a:pPr>
            <a:r>
              <a:rPr lang="ar-SA" sz="3200" dirty="0"/>
              <a:t>الحرية من أهم مقومات الشخصية </a:t>
            </a:r>
            <a:r>
              <a:rPr lang="ar-SA" sz="3200" dirty="0" smtClean="0"/>
              <a:t>الإنسانية. </a:t>
            </a:r>
          </a:p>
          <a:p>
            <a:pPr marL="109728" indent="0">
              <a:buNone/>
            </a:pPr>
            <a:r>
              <a:rPr lang="ar-SA" sz="3200" b="1" dirty="0" smtClean="0">
                <a:solidFill>
                  <a:srgbClr val="002060"/>
                </a:solidFill>
              </a:rPr>
              <a:t>حرية </a:t>
            </a:r>
            <a:r>
              <a:rPr lang="ar-SA" sz="3200" b="1" dirty="0">
                <a:solidFill>
                  <a:srgbClr val="002060"/>
                </a:solidFill>
              </a:rPr>
              <a:t>الدين والمعتقد:</a:t>
            </a:r>
          </a:p>
          <a:p>
            <a:pPr marL="109728" indent="0">
              <a:buNone/>
            </a:pPr>
            <a:r>
              <a:rPr lang="ar-SA" sz="3200" dirty="0"/>
              <a:t>لقد أعلن الإسلام الحرية الدينية في الآية الصريحة الواضحة: ﴿</a:t>
            </a:r>
            <a:r>
              <a:rPr lang="ar-SA" sz="3200" dirty="0" err="1" smtClean="0"/>
              <a:t>لاَإِكْرَاهَ</a:t>
            </a:r>
            <a:r>
              <a:rPr lang="ar-SA" sz="3200" dirty="0" smtClean="0"/>
              <a:t> </a:t>
            </a:r>
            <a:r>
              <a:rPr lang="ar-SA" sz="3200" dirty="0"/>
              <a:t>فِي الدِّينِ قَد تَّبَيَّنَ </a:t>
            </a:r>
            <a:r>
              <a:rPr lang="ar-SA" sz="3200" dirty="0" smtClean="0"/>
              <a:t>الرُّشْدُ </a:t>
            </a:r>
            <a:r>
              <a:rPr lang="ar-SA" sz="3200" dirty="0"/>
              <a:t>مِنَ الْغَيِّ﴾ [البقرة: 256]. </a:t>
            </a:r>
            <a:endParaRPr lang="ar-SA" sz="3200" dirty="0" smtClean="0"/>
          </a:p>
          <a:p>
            <a:pPr marL="109728" indent="0">
              <a:buNone/>
            </a:pPr>
            <a:r>
              <a:rPr lang="ar-SA" sz="3200" b="1" dirty="0">
                <a:solidFill>
                  <a:srgbClr val="002060"/>
                </a:solidFill>
              </a:rPr>
              <a:t>الحرية السياسية:</a:t>
            </a:r>
          </a:p>
          <a:p>
            <a:pPr marL="109728" indent="0" algn="just">
              <a:buNone/>
            </a:pPr>
            <a:r>
              <a:rPr lang="ar-SA" sz="3200" dirty="0"/>
              <a:t>أفراد الأمة الإسلامية مكلفون بالدعوة إلى الإصلاح، والأمر بالمعروف والنهي عن الفساد في </a:t>
            </a:r>
            <a:r>
              <a:rPr lang="ar-SA" sz="3200" dirty="0" smtClean="0"/>
              <a:t>الأرض.</a:t>
            </a:r>
          </a:p>
          <a:p>
            <a:pPr marL="109728" indent="0">
              <a:buNone/>
            </a:pPr>
            <a:r>
              <a:rPr lang="ar-SA" sz="3200" b="1" dirty="0">
                <a:solidFill>
                  <a:srgbClr val="002060"/>
                </a:solidFill>
              </a:rPr>
              <a:t>حرية التفكير والرأي:</a:t>
            </a:r>
          </a:p>
          <a:p>
            <a:pPr marL="109728" indent="0" algn="just">
              <a:buNone/>
            </a:pPr>
            <a:r>
              <a:rPr lang="ar-SA" sz="3200" dirty="0"/>
              <a:t>جاء الإسلام ليطلق العقل من إساره ويضع عنه الأغلال التي عطلته زمنًا طويلاً، فكثيرة هي الآيات التي تنتهي بقوله سبحانه: ﴿يَعْقِلُون﴾، ﴿يَتَفَكَّرُون﴾، ﴿يَتَدَبَرُون</a:t>
            </a:r>
            <a:r>
              <a:rPr lang="ar-SA" sz="3200" dirty="0" smtClean="0"/>
              <a:t>﴾.</a:t>
            </a:r>
            <a:endParaRPr lang="ar-SA" sz="3200" dirty="0"/>
          </a:p>
        </p:txBody>
      </p:sp>
      <p:pic>
        <p:nvPicPr>
          <p:cNvPr id="2050" name="Picture 2" descr="https://encrypted-tbn3.gstatic.com/images?q=tbn:ANd9GcRiX2PIKaD2XmjjpGNK7AHA8yUFe4WVIWR0lRs7CyO5BkbHnYc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58"/>
            <a:ext cx="3275856" cy="2111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89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additive="base">
                                        <p:cTn id="4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585</TotalTime>
  <Words>1170</Words>
  <Application>Microsoft Office PowerPoint</Application>
  <PresentationFormat>عرض على الشاشة (3:4)‏</PresentationFormat>
  <Paragraphs>81</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حضري</vt:lpstr>
      <vt:lpstr>المحاضرة الثانية قواعد النظام السياسي الإسلامي</vt:lpstr>
      <vt:lpstr>عرض تقديمي في PowerPoint</vt:lpstr>
      <vt:lpstr>عرض تقديمي في PowerPoint</vt:lpstr>
      <vt:lpstr>عرض تقديمي في PowerPoint</vt:lpstr>
      <vt:lpstr>ثانيًا: السمع والطاعة والتقيد بالأنظمة والقوانين: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dc:title>
  <dc:creator>ebtihaj altyb eneel</dc:creator>
  <cp:lastModifiedBy>ebtihaj altyb eneel</cp:lastModifiedBy>
  <cp:revision>53</cp:revision>
  <dcterms:created xsi:type="dcterms:W3CDTF">2013-08-28T19:12:22Z</dcterms:created>
  <dcterms:modified xsi:type="dcterms:W3CDTF">2013-09-23T05:53:28Z</dcterms:modified>
</cp:coreProperties>
</file>