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08" r:id="rId1"/>
  </p:sldMasterIdLst>
  <p:sldIdLst>
    <p:sldId id="256" r:id="rId2"/>
    <p:sldId id="269" r:id="rId3"/>
    <p:sldId id="257" r:id="rId4"/>
    <p:sldId id="258" r:id="rId5"/>
    <p:sldId id="259" r:id="rId6"/>
    <p:sldId id="260" r:id="rId7"/>
    <p:sldId id="265" r:id="rId8"/>
    <p:sldId id="268" r:id="rId9"/>
    <p:sldId id="266" r:id="rId10"/>
    <p:sldId id="262" r:id="rId11"/>
    <p:sldId id="271" r:id="rId12"/>
    <p:sldId id="272" r:id="rId13"/>
    <p:sldId id="273" r:id="rId14"/>
    <p:sldId id="270" r:id="rId15"/>
    <p:sldId id="267" r:id="rId16"/>
    <p:sldId id="274" r:id="rId17"/>
    <p:sldId id="275" r:id="rId18"/>
    <p:sldId id="276" r:id="rId1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8066D621-A99C-413C-B5D8-D9EE14101838}" type="datetimeFigureOut">
              <a:rPr lang="ar-SA" smtClean="0"/>
              <a:t>30/11/34</a:t>
            </a:fld>
            <a:endParaRPr lang="ar-SA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2EF5C4D-D856-419B-9B24-F090BB140563}" type="slidenum">
              <a:rPr lang="ar-SA" smtClean="0"/>
              <a:t>‹#›</a:t>
            </a:fld>
            <a:endParaRPr lang="ar-SA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6D621-A99C-413C-B5D8-D9EE14101838}" type="datetimeFigureOut">
              <a:rPr lang="ar-SA" smtClean="0"/>
              <a:t>30/11/34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F5C4D-D856-419B-9B24-F090BB14056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6D621-A99C-413C-B5D8-D9EE14101838}" type="datetimeFigureOut">
              <a:rPr lang="ar-SA" smtClean="0"/>
              <a:t>30/11/34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F5C4D-D856-419B-9B24-F090BB14056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6D621-A99C-413C-B5D8-D9EE14101838}" type="datetimeFigureOut">
              <a:rPr lang="ar-SA" smtClean="0"/>
              <a:t>30/11/34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F5C4D-D856-419B-9B24-F090BB140563}" type="slidenum">
              <a:rPr lang="ar-SA" smtClean="0"/>
              <a:t>‹#›</a:t>
            </a:fld>
            <a:endParaRPr lang="ar-S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6D621-A99C-413C-B5D8-D9EE14101838}" type="datetimeFigureOut">
              <a:rPr lang="ar-SA" smtClean="0"/>
              <a:t>30/11/34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F5C4D-D856-419B-9B24-F090BB14056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6D621-A99C-413C-B5D8-D9EE14101838}" type="datetimeFigureOut">
              <a:rPr lang="ar-SA" smtClean="0"/>
              <a:t>30/11/34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F5C4D-D856-419B-9B24-F090BB14056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6D621-A99C-413C-B5D8-D9EE14101838}" type="datetimeFigureOut">
              <a:rPr lang="ar-SA" smtClean="0"/>
              <a:t>30/11/34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F5C4D-D856-419B-9B24-F090BB14056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6D621-A99C-413C-B5D8-D9EE14101838}" type="datetimeFigureOut">
              <a:rPr lang="ar-SA" smtClean="0"/>
              <a:t>30/11/34</a:t>
            </a:fld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F5C4D-D856-419B-9B24-F090BB140563}" type="slidenum">
              <a:rPr lang="ar-SA" smtClean="0"/>
              <a:t>‹#›</a:t>
            </a:fld>
            <a:endParaRPr lang="ar-SA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6D621-A99C-413C-B5D8-D9EE14101838}" type="datetimeFigureOut">
              <a:rPr lang="ar-SA" smtClean="0"/>
              <a:t>30/11/34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F5C4D-D856-419B-9B24-F090BB14056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6D621-A99C-413C-B5D8-D9EE14101838}" type="datetimeFigureOut">
              <a:rPr lang="ar-SA" smtClean="0"/>
              <a:t>30/11/34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F5C4D-D856-419B-9B24-F090BB14056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6D621-A99C-413C-B5D8-D9EE14101838}" type="datetimeFigureOut">
              <a:rPr lang="ar-SA" smtClean="0"/>
              <a:t>30/11/34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F5C4D-D856-419B-9B24-F090BB14056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8066D621-A99C-413C-B5D8-D9EE14101838}" type="datetimeFigureOut">
              <a:rPr lang="ar-SA" smtClean="0"/>
              <a:t>30/11/34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2EF5C4D-D856-419B-9B24-F090BB140563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1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27432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4788024" y="2492896"/>
            <a:ext cx="3313355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ar-SA" b="1" dirty="0" smtClean="0">
                <a:solidFill>
                  <a:srgbClr val="C00000"/>
                </a:solidFill>
              </a:rPr>
              <a:t>المحاضرة الثالثة</a:t>
            </a:r>
            <a:endParaRPr lang="ar-SA" b="1" dirty="0">
              <a:solidFill>
                <a:srgbClr val="C0000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4499992" y="4149080"/>
            <a:ext cx="3888432" cy="1548661"/>
          </a:xfrm>
        </p:spPr>
        <p:txBody>
          <a:bodyPr>
            <a:noAutofit/>
          </a:bodyPr>
          <a:lstStyle/>
          <a:p>
            <a:pPr algn="ctr"/>
            <a:r>
              <a:rPr lang="ar-SA" sz="2400" b="1" dirty="0" smtClean="0">
                <a:solidFill>
                  <a:srgbClr val="C00000"/>
                </a:solidFill>
              </a:rPr>
              <a:t>أركان </a:t>
            </a:r>
            <a:r>
              <a:rPr lang="ar-SA" sz="2400" b="1" dirty="0">
                <a:solidFill>
                  <a:srgbClr val="C00000"/>
                </a:solidFill>
              </a:rPr>
              <a:t>الدولة الإسلامية :</a:t>
            </a:r>
          </a:p>
          <a:p>
            <a:pPr algn="ctr"/>
            <a:r>
              <a:rPr lang="ar-SA" sz="2400" b="1" dirty="0">
                <a:solidFill>
                  <a:srgbClr val="C00000"/>
                </a:solidFill>
              </a:rPr>
              <a:t> </a:t>
            </a:r>
            <a:r>
              <a:rPr lang="ar-SA" sz="2400" b="1" dirty="0" smtClean="0">
                <a:solidFill>
                  <a:srgbClr val="C00000"/>
                </a:solidFill>
              </a:rPr>
              <a:t>  الركن </a:t>
            </a:r>
            <a:r>
              <a:rPr lang="ar-SA" sz="2400" b="1" dirty="0">
                <a:solidFill>
                  <a:srgbClr val="C00000"/>
                </a:solidFill>
              </a:rPr>
              <a:t>الأول : الحكم بما أنزل الله .</a:t>
            </a:r>
          </a:p>
        </p:txBody>
      </p:sp>
    </p:spTree>
    <p:extLst>
      <p:ext uri="{BB962C8B-B14F-4D97-AF65-F5344CB8AC3E}">
        <p14:creationId xmlns:p14="http://schemas.microsoft.com/office/powerpoint/2010/main" val="737660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08912" cy="1008112"/>
          </a:xfrm>
          <a:solidFill>
            <a:schemeClr val="bg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r>
              <a:rPr lang="ar-SA" b="1" dirty="0">
                <a:solidFill>
                  <a:srgbClr val="C00000"/>
                </a:solidFill>
              </a:rPr>
              <a:t>أركان الدولة الإسلامية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03648" y="1268760"/>
            <a:ext cx="6552728" cy="5184576"/>
          </a:xfrm>
          <a:solidFill>
            <a:schemeClr val="bg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just"/>
            <a:r>
              <a:rPr lang="ar-SA" sz="3200" dirty="0"/>
              <a:t>يتفق معظم كُتَّاب السياسة والقانون على أن الأركان الأساسية للدولة هي السيادة، والحكومة، والشعب، والإقليم، فالدولة الإسلامية كذلك تقوم على أركان أربعة:</a:t>
            </a:r>
          </a:p>
          <a:p>
            <a:pPr marL="68580" indent="0">
              <a:buNone/>
            </a:pPr>
            <a:r>
              <a:rPr lang="ar-SA" sz="3200" dirty="0">
                <a:solidFill>
                  <a:srgbClr val="C00000"/>
                </a:solidFill>
              </a:rPr>
              <a:t>الركن الأول</a:t>
            </a:r>
            <a:r>
              <a:rPr lang="ar-SA" sz="3200" dirty="0"/>
              <a:t>: الحكم بِما أنزل الله.</a:t>
            </a:r>
          </a:p>
          <a:p>
            <a:pPr marL="68580" indent="0">
              <a:buNone/>
            </a:pPr>
            <a:r>
              <a:rPr lang="ar-SA" sz="3200" dirty="0">
                <a:solidFill>
                  <a:srgbClr val="C00000"/>
                </a:solidFill>
              </a:rPr>
              <a:t>الركن الثانِي</a:t>
            </a:r>
            <a:r>
              <a:rPr lang="ar-SA" sz="3200" dirty="0"/>
              <a:t>: أولو الأمر.</a:t>
            </a:r>
          </a:p>
          <a:p>
            <a:pPr marL="68580" indent="0">
              <a:buNone/>
            </a:pPr>
            <a:r>
              <a:rPr lang="ar-SA" sz="3200" dirty="0">
                <a:solidFill>
                  <a:srgbClr val="C00000"/>
                </a:solidFill>
              </a:rPr>
              <a:t>الركن الثالث</a:t>
            </a:r>
            <a:r>
              <a:rPr lang="ar-SA" sz="3200" dirty="0"/>
              <a:t>: الشعب.</a:t>
            </a:r>
          </a:p>
          <a:p>
            <a:pPr marL="68580" indent="0">
              <a:buNone/>
            </a:pPr>
            <a:r>
              <a:rPr lang="ar-SA" sz="3200" dirty="0">
                <a:solidFill>
                  <a:srgbClr val="C00000"/>
                </a:solidFill>
              </a:rPr>
              <a:t>الركن الرابع: </a:t>
            </a:r>
            <a:r>
              <a:rPr lang="ar-SA" sz="3200" dirty="0"/>
              <a:t>الدار أو الإقليم.</a:t>
            </a:r>
          </a:p>
          <a:p>
            <a:endParaRPr lang="ar-SA" sz="1400" dirty="0"/>
          </a:p>
        </p:txBody>
      </p:sp>
    </p:spTree>
    <p:extLst>
      <p:ext uri="{BB962C8B-B14F-4D97-AF65-F5344CB8AC3E}">
        <p14:creationId xmlns:p14="http://schemas.microsoft.com/office/powerpoint/2010/main" val="235547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115616" y="908720"/>
            <a:ext cx="7024744" cy="864096"/>
          </a:xfrm>
        </p:spPr>
        <p:txBody>
          <a:bodyPr>
            <a:normAutofit fontScale="90000"/>
          </a:bodyPr>
          <a:lstStyle/>
          <a:p>
            <a:r>
              <a:rPr lang="ar-SA" b="1" dirty="0">
                <a:solidFill>
                  <a:srgbClr val="C00000"/>
                </a:solidFill>
              </a:rPr>
              <a:t>الركن الأول: الحكم بما أنزل الله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9552" y="2132856"/>
            <a:ext cx="8136904" cy="4392488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ar-SA" sz="2800" dirty="0"/>
              <a:t>يعني كُتَّابُ السياسة بالسيادة: صاحب السلطة العليا في المجتمع والدولة، وهي القضية الأولَى في أي نظام سياسي، ويعبر عن ذلك في النظام السياسي الإسلامي بالحكم بِما أنزل الله، أو الحاكمية لله -كما يسميها البعض- وتفصيل القول في ذلك الركن بِما يلي:</a:t>
            </a:r>
          </a:p>
          <a:p>
            <a:pPr marL="68580" indent="0" algn="just">
              <a:buNone/>
            </a:pPr>
            <a:r>
              <a:rPr lang="ar-SA" sz="2800" dirty="0" smtClean="0"/>
              <a:t>1- </a:t>
            </a:r>
            <a:r>
              <a:rPr lang="ar-SA" sz="2800" dirty="0"/>
              <a:t>وجوب الحكم بِما أنزل الله.</a:t>
            </a:r>
          </a:p>
          <a:p>
            <a:pPr marL="68580" indent="0" algn="just">
              <a:buNone/>
            </a:pPr>
            <a:r>
              <a:rPr lang="ar-SA" sz="2800" dirty="0"/>
              <a:t>2- الحكم بغير ما أنزل الله.</a:t>
            </a:r>
          </a:p>
          <a:p>
            <a:pPr marL="68580" indent="0" algn="just">
              <a:buNone/>
            </a:pPr>
            <a:r>
              <a:rPr lang="ar-SA" sz="2800" dirty="0"/>
              <a:t>3- الطريق إلى الحكم بِما أنزل الله.</a:t>
            </a:r>
          </a:p>
          <a:p>
            <a:pPr>
              <a:buFont typeface="Wingdings" pitchFamily="2" charset="2"/>
              <a:buChar char="Ø"/>
            </a:pPr>
            <a:endParaRPr lang="ar-SA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37112"/>
            <a:ext cx="3491880" cy="2420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4743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115616" y="404664"/>
            <a:ext cx="7024744" cy="1008112"/>
          </a:xfrm>
        </p:spPr>
        <p:txBody>
          <a:bodyPr>
            <a:normAutofit fontScale="90000"/>
          </a:bodyPr>
          <a:lstStyle/>
          <a:p>
            <a:r>
              <a:rPr lang="ar-SA" b="1" dirty="0">
                <a:solidFill>
                  <a:srgbClr val="C00000"/>
                </a:solidFill>
              </a:rPr>
              <a:t>أولاً: وجوب الحكم بما أنزل الله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1412776"/>
            <a:ext cx="8280920" cy="5445224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ar-SA" sz="2800" dirty="0"/>
              <a:t>إن تحكيم شرع الله -جل وعلا- </a:t>
            </a:r>
            <a:r>
              <a:rPr lang="ar-SA" sz="2800" dirty="0" err="1"/>
              <a:t>والتحاكم</a:t>
            </a:r>
            <a:r>
              <a:rPr lang="ar-SA" sz="2800" dirty="0"/>
              <a:t> إليه مِما أوجبه الله ورسوله، إنه مقتضى العبودية لله، والشهادة بالرسالة لنبيه </a:t>
            </a:r>
            <a:r>
              <a:rPr lang="ar-SA" sz="2800" dirty="0" smtClean="0"/>
              <a:t>صلى الله عليه وسلم، </a:t>
            </a:r>
            <a:r>
              <a:rPr lang="ar-SA" sz="2800" dirty="0"/>
              <a:t>وإن الإعراض عن ذلك "أو شيء منه" موجب لعذاب الله </a:t>
            </a:r>
            <a:r>
              <a:rPr lang="ar-SA" sz="2800" dirty="0" smtClean="0"/>
              <a:t>وعقابه.</a:t>
            </a:r>
          </a:p>
          <a:p>
            <a:pPr marL="68580" indent="0" algn="just">
              <a:buNone/>
            </a:pPr>
            <a:endParaRPr lang="ar-SA" dirty="0" smtClean="0"/>
          </a:p>
          <a:p>
            <a:pPr algn="just">
              <a:buFont typeface="Wingdings" pitchFamily="2" charset="2"/>
              <a:buChar char="v"/>
            </a:pPr>
            <a:r>
              <a:rPr lang="ar-SA" sz="2800" dirty="0"/>
              <a:t>قوله تعالى: ﴿فَإِن تَنَازَعْتُمْ فِي شَيْءٍ فَرُدُّوهُ إِلَى اللَّهِ وَالرَّسُولِ﴾ </a:t>
            </a:r>
            <a:r>
              <a:rPr lang="ar-SA" sz="1600" dirty="0"/>
              <a:t>[النساء: 59]. </a:t>
            </a:r>
            <a:endParaRPr lang="ar-SA" sz="1600" dirty="0" smtClean="0"/>
          </a:p>
          <a:p>
            <a:pPr marL="68580" indent="0" algn="just">
              <a:buNone/>
            </a:pPr>
            <a:endParaRPr lang="ar-SA" sz="1400" dirty="0" smtClean="0"/>
          </a:p>
          <a:p>
            <a:pPr algn="just">
              <a:buFont typeface="Wingdings" pitchFamily="2" charset="2"/>
              <a:buChar char="v"/>
            </a:pPr>
            <a:r>
              <a:rPr lang="ar-SA" sz="2800" dirty="0"/>
              <a:t>و</a:t>
            </a:r>
            <a:r>
              <a:rPr lang="ar-SA" sz="2800" dirty="0" smtClean="0"/>
              <a:t>قوله: </a:t>
            </a:r>
            <a:r>
              <a:rPr lang="ar-SA" sz="2800" dirty="0"/>
              <a:t>﴿وَمَا كَانَ لِمُؤْمِنٍ </a:t>
            </a:r>
            <a:r>
              <a:rPr lang="ar-SA" sz="2800" dirty="0" err="1" smtClean="0"/>
              <a:t>وَلاَمُؤْمِنَةٍ</a:t>
            </a:r>
            <a:r>
              <a:rPr lang="ar-SA" sz="2800" dirty="0" smtClean="0"/>
              <a:t> </a:t>
            </a:r>
            <a:r>
              <a:rPr lang="ar-SA" sz="2800" dirty="0"/>
              <a:t>إِذَا قَضَى اللَّهُ وَرَسُولُهُ أَمْرًا أَن يَكُونَ لَهُمُ الْخِيَرَةُ مِنْ أَمْرِهِمْ﴾ </a:t>
            </a:r>
            <a:r>
              <a:rPr lang="ar-SA" sz="1600" dirty="0"/>
              <a:t>[الأحزاب: 36].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1958210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1052736"/>
            <a:ext cx="8208912" cy="5472608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v"/>
            </a:pPr>
            <a:endParaRPr lang="ar-SA" dirty="0" smtClean="0"/>
          </a:p>
          <a:p>
            <a:pPr algn="just">
              <a:buFont typeface="Wingdings" pitchFamily="2" charset="2"/>
              <a:buChar char="v"/>
            </a:pPr>
            <a:r>
              <a:rPr lang="ar-SA" sz="2800" dirty="0" smtClean="0"/>
              <a:t>وقال </a:t>
            </a:r>
            <a:r>
              <a:rPr lang="ar-SA" sz="2800" dirty="0"/>
              <a:t>الله تعالَى: ﴿وَأَنزَلْنَا إِلَيْكَ الْكِتَابَ بِالْحَقِّ مُصَدِّقًا لِمَا بَيْنَ يَدَيْهِ مِنَ الْكِتَابِ وَمُهَيْمِنًا عَلَيْهِ فَاحْكُم بَيْنَهُم بِمَا أَنزَلَ اللَّهُ </a:t>
            </a:r>
            <a:r>
              <a:rPr lang="ar-SA" sz="2800" dirty="0" smtClean="0"/>
              <a:t>وَلاَ </a:t>
            </a:r>
            <a:r>
              <a:rPr lang="ar-SA" sz="2800" dirty="0"/>
              <a:t>تَتَّبِعْ أَهْواءَهُمْ عَمَّا جَاءَكَ مِنَ الْحَقِّ﴾ </a:t>
            </a:r>
            <a:r>
              <a:rPr lang="ar-SA" sz="1200" dirty="0"/>
              <a:t>[المائدة: 48</a:t>
            </a:r>
            <a:r>
              <a:rPr lang="ar-SA" sz="1200" dirty="0" smtClean="0"/>
              <a:t>].</a:t>
            </a:r>
          </a:p>
          <a:p>
            <a:pPr marL="68580" indent="0" algn="just">
              <a:buNone/>
            </a:pPr>
            <a:endParaRPr lang="ar-SA" sz="1800" dirty="0" smtClean="0"/>
          </a:p>
          <a:p>
            <a:pPr algn="just">
              <a:buFont typeface="Wingdings" pitchFamily="2" charset="2"/>
              <a:buChar char="v"/>
            </a:pPr>
            <a:r>
              <a:rPr lang="ar-SA" sz="2800" dirty="0"/>
              <a:t>ولا يكفي </a:t>
            </a:r>
            <a:r>
              <a:rPr lang="ar-SA" sz="2800" dirty="0" smtClean="0"/>
              <a:t>في </a:t>
            </a:r>
            <a:r>
              <a:rPr lang="ar-SA" sz="2800" dirty="0"/>
              <a:t>حصول الإيمان حتى يزول الحرج من نفوسهم بِما حكم به في ذلك أيضًا حتى يحصل منهم الرضا والتسليم فقال تعالَى: ﴿</a:t>
            </a:r>
            <a:r>
              <a:rPr lang="ar-SA" sz="2800" dirty="0" err="1" smtClean="0"/>
              <a:t>فَلاَوَرَبِّكَ</a:t>
            </a:r>
            <a:r>
              <a:rPr lang="ar-SA" sz="2800" dirty="0" smtClean="0"/>
              <a:t> لاَ </a:t>
            </a:r>
            <a:r>
              <a:rPr lang="ar-SA" sz="2800" dirty="0"/>
              <a:t>يُؤْمِنُونَ حَتَّى يُحَكِّمُوكَ فِيمَا شَجَرَ بَيْنَهُمْ ثُمَّ </a:t>
            </a:r>
            <a:r>
              <a:rPr lang="ar-SA" sz="2800" dirty="0" err="1" smtClean="0"/>
              <a:t>لاَيَجِدُوا</a:t>
            </a:r>
            <a:r>
              <a:rPr lang="ar-SA" sz="2800" dirty="0" smtClean="0"/>
              <a:t> </a:t>
            </a:r>
            <a:r>
              <a:rPr lang="ar-SA" sz="2800" dirty="0"/>
              <a:t>فِي أَنفُسِهِمْ حَرَجًا مِمَّا قَضَيْتَ وَيُسَلِّمُوا تَسْلِيمًا﴾  </a:t>
            </a:r>
            <a:r>
              <a:rPr lang="ar-SA" sz="1800" dirty="0"/>
              <a:t>[النساء: 65].</a:t>
            </a:r>
          </a:p>
        </p:txBody>
      </p:sp>
    </p:spTree>
    <p:extLst>
      <p:ext uri="{BB962C8B-B14F-4D97-AF65-F5344CB8AC3E}">
        <p14:creationId xmlns:p14="http://schemas.microsoft.com/office/powerpoint/2010/main" val="1567052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764704"/>
            <a:ext cx="8208912" cy="5760640"/>
          </a:xfrm>
        </p:spPr>
        <p:txBody>
          <a:bodyPr>
            <a:normAutofit lnSpcReduction="10000"/>
          </a:bodyPr>
          <a:lstStyle/>
          <a:p>
            <a:pPr marL="68580" indent="0" algn="ctr">
              <a:buNone/>
            </a:pPr>
            <a:r>
              <a:rPr lang="ar-SA" b="1" dirty="0" smtClean="0">
                <a:solidFill>
                  <a:srgbClr val="C00000"/>
                </a:solidFill>
              </a:rPr>
              <a:t>المطلوب </a:t>
            </a:r>
            <a:r>
              <a:rPr lang="ar-SA" b="1" dirty="0">
                <a:solidFill>
                  <a:srgbClr val="C00000"/>
                </a:solidFill>
              </a:rPr>
              <a:t>شرعًا لتحقيق هذا الركن الركين</a:t>
            </a:r>
            <a:r>
              <a:rPr lang="ar-SA" b="1" dirty="0" smtClean="0">
                <a:solidFill>
                  <a:srgbClr val="C00000"/>
                </a:solidFill>
              </a:rPr>
              <a:t>:</a:t>
            </a:r>
          </a:p>
          <a:p>
            <a:pPr marL="68580" indent="0" algn="ctr">
              <a:buNone/>
            </a:pPr>
            <a:endParaRPr lang="ar-SA" b="1" dirty="0">
              <a:solidFill>
                <a:srgbClr val="C00000"/>
              </a:solidFill>
            </a:endParaRPr>
          </a:p>
          <a:p>
            <a:pPr marL="68580" indent="0" algn="just">
              <a:buNone/>
            </a:pPr>
            <a:r>
              <a:rPr lang="ar-SA" dirty="0"/>
              <a:t>1- التزام الدولة عقيدة أهل السنة والجماعة </a:t>
            </a:r>
            <a:r>
              <a:rPr lang="ar-SA" dirty="0" err="1"/>
              <a:t>المتلقاة</a:t>
            </a:r>
            <a:r>
              <a:rPr lang="ar-SA" dirty="0"/>
              <a:t> من الكتاب والسنة وما عليه سلف </a:t>
            </a:r>
            <a:r>
              <a:rPr lang="ar-SA" dirty="0" smtClean="0"/>
              <a:t>الأمة.</a:t>
            </a:r>
          </a:p>
          <a:p>
            <a:pPr marL="68580" indent="0" algn="just">
              <a:buNone/>
            </a:pPr>
            <a:endParaRPr lang="ar-SA" dirty="0"/>
          </a:p>
          <a:p>
            <a:pPr marL="68580" indent="0" algn="just">
              <a:buNone/>
            </a:pPr>
            <a:r>
              <a:rPr lang="ar-SA" dirty="0"/>
              <a:t>2- والتزام الأحكام المعلومة من الدين بالضرورة</a:t>
            </a:r>
            <a:r>
              <a:rPr lang="ar-SA" dirty="0" smtClean="0"/>
              <a:t>.</a:t>
            </a:r>
          </a:p>
          <a:p>
            <a:pPr marL="68580" indent="0" algn="just">
              <a:buNone/>
            </a:pPr>
            <a:endParaRPr lang="ar-SA" dirty="0"/>
          </a:p>
          <a:p>
            <a:pPr marL="68580" indent="0" algn="just">
              <a:buNone/>
            </a:pPr>
            <a:r>
              <a:rPr lang="ar-SA" dirty="0"/>
              <a:t>3- تحليل ما أحله الله ورسوله، وتحريم ما حرمه الله ورسوله، وإيجاب العقاب المقرر لما حرمه الله ورسوله</a:t>
            </a:r>
            <a:r>
              <a:rPr lang="ar-SA" dirty="0" smtClean="0"/>
              <a:t>.</a:t>
            </a:r>
          </a:p>
          <a:p>
            <a:pPr marL="68580" indent="0" algn="just">
              <a:buNone/>
            </a:pPr>
            <a:endParaRPr lang="ar-SA" dirty="0"/>
          </a:p>
          <a:p>
            <a:pPr marL="68580" indent="0" algn="just">
              <a:buNone/>
            </a:pPr>
            <a:r>
              <a:rPr lang="ar-SA" dirty="0"/>
              <a:t>4- تطبيق النظم السياسية والاقتصادية والاجتماعية الإسلامية</a:t>
            </a:r>
            <a:r>
              <a:rPr lang="ar-SA" dirty="0" smtClean="0"/>
              <a:t>.</a:t>
            </a:r>
          </a:p>
          <a:p>
            <a:pPr marL="68580" indent="0" algn="just">
              <a:buNone/>
            </a:pPr>
            <a:endParaRPr lang="ar-SA" dirty="0"/>
          </a:p>
          <a:p>
            <a:pPr marL="68580" indent="0" algn="just">
              <a:buNone/>
            </a:pPr>
            <a:r>
              <a:rPr lang="ar-SA" dirty="0"/>
              <a:t>5- عدم مخالفة الدولة لنصوص الكتاب والسنة، وإجماع الأمة، </a:t>
            </a:r>
            <a:r>
              <a:rPr lang="ar-SA" dirty="0" smtClean="0"/>
              <a:t>ومقاصد الشريعة، وقواعد </a:t>
            </a:r>
            <a:r>
              <a:rPr lang="ar-SA" dirty="0"/>
              <a:t>الشريعة، وأصولها العامة.</a:t>
            </a:r>
          </a:p>
          <a:p>
            <a:pPr algn="just">
              <a:buFont typeface="Wingdings" pitchFamily="2" charset="2"/>
              <a:buChar char="v"/>
            </a:pPr>
            <a:endParaRPr lang="ar-SA" dirty="0" smtClean="0"/>
          </a:p>
        </p:txBody>
      </p:sp>
    </p:spTree>
    <p:extLst>
      <p:ext uri="{BB962C8B-B14F-4D97-AF65-F5344CB8AC3E}">
        <p14:creationId xmlns:p14="http://schemas.microsoft.com/office/powerpoint/2010/main" val="4245033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43490" y="548680"/>
            <a:ext cx="7632966" cy="792088"/>
          </a:xfrm>
        </p:spPr>
        <p:txBody>
          <a:bodyPr>
            <a:normAutofit fontScale="90000"/>
          </a:bodyPr>
          <a:lstStyle/>
          <a:p>
            <a:pPr algn="r"/>
            <a:r>
              <a:rPr lang="ar-SA" sz="3600" b="1" dirty="0" smtClean="0">
                <a:solidFill>
                  <a:srgbClr val="C00000"/>
                </a:solidFill>
              </a:rPr>
              <a:t/>
            </a:r>
            <a:br>
              <a:rPr lang="ar-SA" sz="3600" b="1" dirty="0" smtClean="0">
                <a:solidFill>
                  <a:srgbClr val="C00000"/>
                </a:solidFill>
              </a:rPr>
            </a:br>
            <a:r>
              <a:rPr lang="ar-SA" sz="3600" b="1" dirty="0">
                <a:solidFill>
                  <a:srgbClr val="C00000"/>
                </a:solidFill>
              </a:rPr>
              <a:t/>
            </a:r>
            <a:br>
              <a:rPr lang="ar-SA" sz="3600" b="1" dirty="0">
                <a:solidFill>
                  <a:srgbClr val="C00000"/>
                </a:solidFill>
              </a:rPr>
            </a:br>
            <a:r>
              <a:rPr lang="ar-SA" sz="3600" b="1" dirty="0" smtClean="0">
                <a:solidFill>
                  <a:srgbClr val="C00000"/>
                </a:solidFill>
              </a:rPr>
              <a:t/>
            </a:r>
            <a:br>
              <a:rPr lang="ar-SA" sz="3600" b="1" dirty="0" smtClean="0">
                <a:solidFill>
                  <a:srgbClr val="C00000"/>
                </a:solidFill>
              </a:rPr>
            </a:br>
            <a:r>
              <a:rPr lang="ar-SA" sz="3600" b="1" dirty="0">
                <a:solidFill>
                  <a:srgbClr val="C00000"/>
                </a:solidFill>
              </a:rPr>
              <a:t/>
            </a:r>
            <a:br>
              <a:rPr lang="ar-SA" sz="3600" b="1" dirty="0">
                <a:solidFill>
                  <a:srgbClr val="C00000"/>
                </a:solidFill>
              </a:rPr>
            </a:br>
            <a:r>
              <a:rPr lang="ar-SA" b="1" dirty="0" smtClean="0">
                <a:solidFill>
                  <a:srgbClr val="C00000"/>
                </a:solidFill>
              </a:rPr>
              <a:t>ثانيًا</a:t>
            </a:r>
            <a:r>
              <a:rPr lang="ar-SA" b="1" dirty="0">
                <a:solidFill>
                  <a:srgbClr val="C00000"/>
                </a:solidFill>
              </a:rPr>
              <a:t>: الحكم بغير ما أنزل الله</a:t>
            </a:r>
            <a:endParaRPr lang="ar-SA" sz="3600" b="1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1484784"/>
            <a:ext cx="8136904" cy="5112568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q"/>
            </a:pPr>
            <a:endParaRPr lang="ar-SA" sz="2800" dirty="0" smtClean="0"/>
          </a:p>
          <a:p>
            <a:pPr algn="just">
              <a:buFont typeface="Wingdings" pitchFamily="2" charset="2"/>
              <a:buChar char="q"/>
            </a:pPr>
            <a:r>
              <a:rPr lang="ar-SA" sz="2800" dirty="0" smtClean="0"/>
              <a:t>الدول </a:t>
            </a:r>
            <a:r>
              <a:rPr lang="ar-SA" sz="2800" dirty="0"/>
              <a:t>التي </a:t>
            </a:r>
            <a:r>
              <a:rPr lang="ar-SA" sz="2800" dirty="0" smtClean="0"/>
              <a:t>تحكم </a:t>
            </a:r>
            <a:r>
              <a:rPr lang="ar-SA" sz="2800" dirty="0"/>
              <a:t>بغير ما أنزل </a:t>
            </a:r>
            <a:r>
              <a:rPr lang="ar-SA" sz="2800" dirty="0" smtClean="0"/>
              <a:t>الله، هل</a:t>
            </a:r>
          </a:p>
          <a:p>
            <a:pPr marL="68580" indent="0" algn="just">
              <a:buNone/>
            </a:pPr>
            <a:r>
              <a:rPr lang="ar-SA" sz="2800" dirty="0" smtClean="0"/>
              <a:t> يستمر وصفها بأنها دول إسلامية؟</a:t>
            </a:r>
            <a:endParaRPr lang="ar-SA" sz="2800" dirty="0"/>
          </a:p>
          <a:p>
            <a:pPr marL="68580" indent="0" algn="just">
              <a:buNone/>
            </a:pPr>
            <a:endParaRPr lang="ar-SA" sz="2000" dirty="0" smtClean="0"/>
          </a:p>
          <a:p>
            <a:pPr algn="just">
              <a:buFont typeface="Wingdings" pitchFamily="2" charset="2"/>
              <a:buChar char="q"/>
            </a:pPr>
            <a:r>
              <a:rPr lang="ar-SA" sz="2800" dirty="0" smtClean="0"/>
              <a:t>الأمر </a:t>
            </a:r>
            <a:r>
              <a:rPr lang="ar-SA" sz="2800" dirty="0"/>
              <a:t>الذي لا اختلاف فيه بين </a:t>
            </a:r>
            <a:r>
              <a:rPr lang="ar-SA" sz="2800" dirty="0" smtClean="0"/>
              <a:t>المتقدمين والمتأخرين </a:t>
            </a:r>
            <a:r>
              <a:rPr lang="ar-SA" sz="2800" dirty="0"/>
              <a:t>والمعاصرين أن من حكم بغير ما أنزل الله من القوانين الوضعية، والأحكام الجاهلية، منكرًا وجوب الحكم بالشريعة الربانية، أو رأى أنَّها لا تناسب </a:t>
            </a:r>
            <a:r>
              <a:rPr lang="ar-SA" sz="2800" dirty="0" err="1"/>
              <a:t>الأعصار</a:t>
            </a:r>
            <a:r>
              <a:rPr lang="ar-SA" sz="2800" dirty="0"/>
              <a:t> المتأخرة، أو أن الحكم بِها وبغيرها سواء، خرج من الملة </a:t>
            </a:r>
            <a:r>
              <a:rPr lang="ar-SA" sz="2800" dirty="0" smtClean="0"/>
              <a:t>بالكلية. </a:t>
            </a:r>
          </a:p>
          <a:p>
            <a:pPr marL="68580" indent="0" algn="just">
              <a:buNone/>
            </a:pPr>
            <a:endParaRPr lang="ar-SA" sz="2000" dirty="0" smtClean="0"/>
          </a:p>
          <a:p>
            <a:pPr marL="68580" indent="0" algn="just">
              <a:buNone/>
            </a:pPr>
            <a:endParaRPr lang="ar-SA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2304256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3190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064896" cy="936104"/>
          </a:xfrm>
        </p:spPr>
        <p:txBody>
          <a:bodyPr>
            <a:normAutofit/>
          </a:bodyPr>
          <a:lstStyle/>
          <a:p>
            <a:pPr algn="r"/>
            <a:r>
              <a:rPr lang="ar-SA" sz="3600" b="1" dirty="0" smtClean="0"/>
              <a:t>الأصل في الحكام الكفر أم الإسلام</a:t>
            </a:r>
            <a:endParaRPr lang="ar-SA" sz="36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1772816"/>
            <a:ext cx="8208912" cy="4752528"/>
          </a:xfrm>
        </p:spPr>
        <p:txBody>
          <a:bodyPr/>
          <a:lstStyle/>
          <a:p>
            <a:r>
              <a:rPr lang="ar-SA" b="1" dirty="0" smtClean="0">
                <a:solidFill>
                  <a:srgbClr val="C00000"/>
                </a:solidFill>
              </a:rPr>
              <a:t>عدم التساهل في تكفير المسلم حاكماً أو محكوماً:</a:t>
            </a:r>
          </a:p>
          <a:p>
            <a:pPr marL="68580" indent="0">
              <a:buNone/>
            </a:pPr>
            <a:r>
              <a:rPr lang="ar-SA" b="1" dirty="0">
                <a:solidFill>
                  <a:srgbClr val="C00000"/>
                </a:solidFill>
              </a:rPr>
              <a:t>أحدهما: </a:t>
            </a:r>
            <a:r>
              <a:rPr lang="ar-SA" dirty="0" smtClean="0"/>
              <a:t>الوقوع في </a:t>
            </a:r>
            <a:r>
              <a:rPr lang="ar-SA" dirty="0"/>
              <a:t>الوعيد </a:t>
            </a:r>
            <a:r>
              <a:rPr lang="ar-SA" dirty="0" smtClean="0"/>
              <a:t>الشديد، لقوله </a:t>
            </a:r>
            <a:r>
              <a:rPr lang="ar-SA" dirty="0"/>
              <a:t>- صلى الله عليه وسلم </a:t>
            </a:r>
            <a:r>
              <a:rPr lang="ar-SA" dirty="0" smtClean="0"/>
              <a:t>– :(إذا </a:t>
            </a:r>
            <a:r>
              <a:rPr lang="ar-SA" dirty="0"/>
              <a:t>كفر الرجل أخاه فقد باء بها </a:t>
            </a:r>
            <a:r>
              <a:rPr lang="ar-SA" dirty="0" smtClean="0"/>
              <a:t>أحدهما).</a:t>
            </a:r>
          </a:p>
          <a:p>
            <a:pPr marL="68580" indent="0">
              <a:buNone/>
            </a:pPr>
            <a:r>
              <a:rPr lang="ar-SA" b="1" dirty="0">
                <a:solidFill>
                  <a:srgbClr val="C00000"/>
                </a:solidFill>
              </a:rPr>
              <a:t>الثاني: </a:t>
            </a:r>
            <a:r>
              <a:rPr lang="ar-SA" dirty="0" smtClean="0"/>
              <a:t>افتراء الكذب على الله تعالى، لأن التكفير حكم شرعي، حق لله سبحانه.</a:t>
            </a:r>
          </a:p>
          <a:p>
            <a:pPr marL="68580" indent="0">
              <a:buNone/>
            </a:pPr>
            <a:endParaRPr lang="ar-SA" sz="1800" dirty="0" smtClean="0"/>
          </a:p>
          <a:p>
            <a:pPr marL="68580" indent="0">
              <a:buNone/>
            </a:pPr>
            <a:r>
              <a:rPr lang="ar-SA" b="1" dirty="0">
                <a:solidFill>
                  <a:srgbClr val="C00000"/>
                </a:solidFill>
              </a:rPr>
              <a:t>لاحتياط يوجب على العالم أو الباحث أن يراعي :</a:t>
            </a:r>
          </a:p>
          <a:p>
            <a:pPr marL="68580" indent="0">
              <a:buNone/>
            </a:pPr>
            <a:r>
              <a:rPr lang="ar-SA" dirty="0" smtClean="0"/>
              <a:t>1- دلالة نصوص الكتاب والسنة على أن ما صدر من المسلم (قولاً أو فعلاً) يوجب التكفير .</a:t>
            </a:r>
          </a:p>
          <a:p>
            <a:pPr marL="68580" indent="0">
              <a:buNone/>
            </a:pPr>
            <a:r>
              <a:rPr lang="ar-SA" dirty="0" smtClean="0"/>
              <a:t>2- التثبت من التوفير </a:t>
            </a:r>
            <a:r>
              <a:rPr lang="ar-SA" dirty="0"/>
              <a:t>شروط التكفير، </a:t>
            </a:r>
            <a:r>
              <a:rPr lang="ar-SA" dirty="0" smtClean="0"/>
              <a:t>لقوله </a:t>
            </a:r>
            <a:r>
              <a:rPr lang="ar-SA" dirty="0"/>
              <a:t>الله تعالى:" وَمَا كُنَّا مُعَذِّبِينَ حَتَّى نَبْعَثَ رَسُولاً"  </a:t>
            </a:r>
            <a:endParaRPr lang="ar-SA" dirty="0" smtClean="0"/>
          </a:p>
          <a:p>
            <a:pPr marL="6858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741854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9552" y="692696"/>
            <a:ext cx="8136904" cy="5832648"/>
          </a:xfrm>
        </p:spPr>
        <p:txBody>
          <a:bodyPr>
            <a:normAutofit/>
          </a:bodyPr>
          <a:lstStyle/>
          <a:p>
            <a:pPr marL="68580" indent="0" algn="just">
              <a:buNone/>
            </a:pPr>
            <a:endParaRPr lang="ar-SA" sz="2800" b="1" dirty="0" smtClean="0">
              <a:solidFill>
                <a:srgbClr val="C00000"/>
              </a:solidFill>
            </a:endParaRPr>
          </a:p>
          <a:p>
            <a:pPr marL="68580" indent="0" algn="just">
              <a:buNone/>
            </a:pPr>
            <a:r>
              <a:rPr lang="ar-SA" sz="2800" b="1" dirty="0" smtClean="0">
                <a:solidFill>
                  <a:srgbClr val="C00000"/>
                </a:solidFill>
              </a:rPr>
              <a:t>الحكم </a:t>
            </a:r>
            <a:r>
              <a:rPr lang="ar-SA" sz="2800" b="1" dirty="0">
                <a:solidFill>
                  <a:srgbClr val="C00000"/>
                </a:solidFill>
              </a:rPr>
              <a:t>بغير ما أنزل الله </a:t>
            </a:r>
            <a:r>
              <a:rPr lang="ar-SA" sz="2800" b="1" dirty="0" smtClean="0">
                <a:solidFill>
                  <a:srgbClr val="C00000"/>
                </a:solidFill>
              </a:rPr>
              <a:t>من </a:t>
            </a:r>
          </a:p>
          <a:p>
            <a:pPr marL="68580" indent="0" algn="just">
              <a:buNone/>
            </a:pPr>
            <a:r>
              <a:rPr lang="ar-SA" sz="2800" b="1" dirty="0" smtClean="0">
                <a:solidFill>
                  <a:srgbClr val="C00000"/>
                </a:solidFill>
              </a:rPr>
              <a:t>أي الكفر ين؟</a:t>
            </a:r>
            <a:endParaRPr lang="ar-SA" sz="2800" b="1" dirty="0">
              <a:solidFill>
                <a:srgbClr val="C00000"/>
              </a:solidFill>
            </a:endParaRPr>
          </a:p>
          <a:p>
            <a:pPr algn="just">
              <a:buFont typeface="Wingdings" pitchFamily="2" charset="2"/>
              <a:buChar char="v"/>
            </a:pPr>
            <a:r>
              <a:rPr lang="ar-SA" sz="2800" dirty="0" smtClean="0"/>
              <a:t>وإذا كان الله سبحانه قد </a:t>
            </a:r>
            <a:r>
              <a:rPr lang="ar-SA" sz="2800" dirty="0"/>
              <a:t>جعل الحكم بغير ما أنزل الله من </a:t>
            </a:r>
            <a:r>
              <a:rPr lang="ar-SA" sz="2800" dirty="0" smtClean="0"/>
              <a:t>الكفر العملي.</a:t>
            </a:r>
          </a:p>
          <a:p>
            <a:pPr marL="68580" indent="0" algn="just">
              <a:buNone/>
            </a:pPr>
            <a:endParaRPr lang="ar-SA" dirty="0" smtClean="0"/>
          </a:p>
          <a:p>
            <a:pPr algn="just">
              <a:buFont typeface="Wingdings" pitchFamily="2" charset="2"/>
              <a:buChar char="v"/>
            </a:pPr>
            <a:r>
              <a:rPr lang="ar-SA" sz="2800" b="1" dirty="0">
                <a:solidFill>
                  <a:srgbClr val="C00000"/>
                </a:solidFill>
              </a:rPr>
              <a:t>أن الكفر العملي في لغة الشارع نوعان:</a:t>
            </a:r>
          </a:p>
          <a:p>
            <a:pPr marL="68580" indent="0" algn="just">
              <a:buNone/>
            </a:pPr>
            <a:r>
              <a:rPr lang="ar-SA" sz="2800" dirty="0"/>
              <a:t>1- </a:t>
            </a:r>
            <a:r>
              <a:rPr lang="ar-SA" sz="2800" dirty="0" smtClean="0"/>
              <a:t>كفر عملي مخرج </a:t>
            </a:r>
            <a:r>
              <a:rPr lang="ar-SA" sz="2800" dirty="0"/>
              <a:t>من </a:t>
            </a:r>
            <a:r>
              <a:rPr lang="ar-SA" sz="2800" dirty="0" smtClean="0"/>
              <a:t>الملة بالكلية، إذا كان فساد الاعتقاد أو فساد عمل القلب.</a:t>
            </a:r>
            <a:endParaRPr lang="ar-SA" sz="1600" dirty="0"/>
          </a:p>
          <a:p>
            <a:pPr marL="68580" indent="0" algn="just">
              <a:buNone/>
            </a:pPr>
            <a:r>
              <a:rPr lang="ar-SA" sz="2800" dirty="0"/>
              <a:t>2- كفر عملي غير مخرج من الدائرة الإسلامية إلا إذا دل على فساد الاعتقاد من الجحود والاستحلال </a:t>
            </a:r>
            <a:r>
              <a:rPr lang="ar-SA" sz="2800" dirty="0" smtClean="0"/>
              <a:t>.</a:t>
            </a:r>
            <a:endParaRPr lang="ar-SA" sz="2800" dirty="0"/>
          </a:p>
          <a:p>
            <a:pPr marL="68580" indent="0" algn="just">
              <a:buNone/>
            </a:pPr>
            <a:endParaRPr lang="ar-SA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4032448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4622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5536" y="332656"/>
            <a:ext cx="8352928" cy="6192688"/>
          </a:xfrm>
          <a:ln>
            <a:solidFill>
              <a:schemeClr val="accent1"/>
            </a:solidFill>
          </a:ln>
        </p:spPr>
        <p:txBody>
          <a:bodyPr>
            <a:normAutofit fontScale="70000" lnSpcReduction="20000"/>
          </a:bodyPr>
          <a:lstStyle/>
          <a:p>
            <a:pPr marL="68580" indent="0" algn="just">
              <a:buNone/>
            </a:pPr>
            <a:endParaRPr lang="ar-SA" sz="2600" b="1" dirty="0">
              <a:solidFill>
                <a:srgbClr val="C00000"/>
              </a:solidFill>
            </a:endParaRPr>
          </a:p>
          <a:p>
            <a:pPr marL="68580" indent="0" algn="just">
              <a:buNone/>
            </a:pPr>
            <a:endParaRPr lang="ar-SA" sz="2000" b="1" dirty="0" smtClean="0">
              <a:solidFill>
                <a:srgbClr val="C00000"/>
              </a:solidFill>
            </a:endParaRPr>
          </a:p>
          <a:p>
            <a:pPr marL="68580" indent="0" algn="just">
              <a:buNone/>
            </a:pPr>
            <a:r>
              <a:rPr lang="ar-SA" sz="3800" b="1" dirty="0" smtClean="0">
                <a:solidFill>
                  <a:srgbClr val="C00000"/>
                </a:solidFill>
              </a:rPr>
              <a:t>فالحكم </a:t>
            </a:r>
            <a:r>
              <a:rPr lang="ar-SA" sz="3800" b="1" dirty="0">
                <a:solidFill>
                  <a:srgbClr val="C00000"/>
                </a:solidFill>
              </a:rPr>
              <a:t>بغير ما أنزل الله من </a:t>
            </a:r>
            <a:r>
              <a:rPr lang="ar-SA" sz="3800" b="1" dirty="0" smtClean="0">
                <a:solidFill>
                  <a:srgbClr val="C00000"/>
                </a:solidFill>
              </a:rPr>
              <a:t>أي  النوعين؟</a:t>
            </a:r>
          </a:p>
          <a:p>
            <a:pPr marL="68580" indent="0" algn="just">
              <a:buNone/>
            </a:pPr>
            <a:endParaRPr lang="ar-SA" sz="3800" b="1" dirty="0" smtClean="0">
              <a:solidFill>
                <a:srgbClr val="C00000"/>
              </a:solidFill>
            </a:endParaRPr>
          </a:p>
          <a:p>
            <a:pPr marL="68580" indent="0" algn="just">
              <a:buNone/>
            </a:pPr>
            <a:r>
              <a:rPr lang="ar-SA" sz="3800" b="1" dirty="0" smtClean="0">
                <a:solidFill>
                  <a:srgbClr val="C00000"/>
                </a:solidFill>
              </a:rPr>
              <a:t>الجواب </a:t>
            </a:r>
            <a:r>
              <a:rPr lang="ar-SA" sz="3800" dirty="0" smtClean="0">
                <a:solidFill>
                  <a:schemeClr val="tx1"/>
                </a:solidFill>
              </a:rPr>
              <a:t>:أنه من الثاني دون الأول</a:t>
            </a:r>
            <a:r>
              <a:rPr lang="ar-SA" sz="3800" b="1" dirty="0" smtClean="0">
                <a:solidFill>
                  <a:schemeClr val="tx1"/>
                </a:solidFill>
              </a:rPr>
              <a:t>، </a:t>
            </a:r>
            <a:r>
              <a:rPr lang="ar-SA" sz="3800" dirty="0" smtClean="0">
                <a:solidFill>
                  <a:schemeClr val="tx1"/>
                </a:solidFill>
              </a:rPr>
              <a:t>وذلك بإجماع أهل السنة.</a:t>
            </a:r>
          </a:p>
          <a:p>
            <a:pPr marL="68580" indent="0" algn="just">
              <a:buNone/>
            </a:pPr>
            <a:r>
              <a:rPr lang="ar-SA" sz="3800" b="1" dirty="0" smtClean="0">
                <a:solidFill>
                  <a:schemeClr val="accent1">
                    <a:lumMod val="50000"/>
                  </a:schemeClr>
                </a:solidFill>
              </a:rPr>
              <a:t>يدل على ذلك ثلاثة </a:t>
            </a:r>
            <a:r>
              <a:rPr lang="ar-SA" sz="3800" b="1" dirty="0" err="1" smtClean="0">
                <a:solidFill>
                  <a:schemeClr val="accent1">
                    <a:lumMod val="50000"/>
                  </a:schemeClr>
                </a:solidFill>
              </a:rPr>
              <a:t>تقريرات</a:t>
            </a:r>
            <a:r>
              <a:rPr lang="ar-SA" sz="3800" b="1" dirty="0" smtClean="0">
                <a:solidFill>
                  <a:schemeClr val="accent1">
                    <a:lumMod val="50000"/>
                  </a:schemeClr>
                </a:solidFill>
              </a:rPr>
              <a:t> في هذه المسالة:</a:t>
            </a:r>
          </a:p>
          <a:p>
            <a:pPr marL="68580" indent="0" algn="just">
              <a:buNone/>
            </a:pPr>
            <a:endParaRPr lang="ar-SA" sz="38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68580" indent="0" algn="just">
              <a:buNone/>
            </a:pPr>
            <a:r>
              <a:rPr lang="ar-SA" sz="3800" b="1" dirty="0" smtClean="0">
                <a:solidFill>
                  <a:srgbClr val="C00000"/>
                </a:solidFill>
              </a:rPr>
              <a:t>التقدير الأول: </a:t>
            </a:r>
            <a:r>
              <a:rPr lang="ar-SA" sz="3800" dirty="0" smtClean="0">
                <a:solidFill>
                  <a:schemeClr val="tx1"/>
                </a:solidFill>
              </a:rPr>
              <a:t>أن تكفير الحكام بإطلاق ، ليس من منهج أهل السنة، بل هو من اعتقاد فرق الخوارج.</a:t>
            </a:r>
          </a:p>
          <a:p>
            <a:pPr marL="68580" indent="0" algn="just">
              <a:buNone/>
            </a:pPr>
            <a:endParaRPr lang="ar-SA" sz="3800" dirty="0" smtClean="0">
              <a:solidFill>
                <a:schemeClr val="tx1"/>
              </a:solidFill>
            </a:endParaRPr>
          </a:p>
          <a:p>
            <a:pPr marL="68580" indent="0" algn="just">
              <a:buNone/>
            </a:pPr>
            <a:r>
              <a:rPr lang="ar-SA" sz="3800" b="1" dirty="0">
                <a:solidFill>
                  <a:srgbClr val="C00000"/>
                </a:solidFill>
              </a:rPr>
              <a:t>التقدير الثاني: </a:t>
            </a:r>
            <a:r>
              <a:rPr lang="ar-SA" sz="3800" dirty="0" smtClean="0">
                <a:solidFill>
                  <a:schemeClr val="tx1"/>
                </a:solidFill>
              </a:rPr>
              <a:t>الحكم </a:t>
            </a:r>
            <a:r>
              <a:rPr lang="ar-SA" sz="3800" dirty="0">
                <a:solidFill>
                  <a:schemeClr val="tx1"/>
                </a:solidFill>
              </a:rPr>
              <a:t>بغير ما أنزل الله من </a:t>
            </a:r>
            <a:r>
              <a:rPr lang="ar-SA" sz="3800" dirty="0" smtClean="0">
                <a:solidFill>
                  <a:schemeClr val="tx1"/>
                </a:solidFill>
              </a:rPr>
              <a:t>غير جحود كفر لا يخرج من الملة في إجماع أهل السنة.</a:t>
            </a:r>
          </a:p>
          <a:p>
            <a:pPr marL="68580" indent="0" algn="just">
              <a:buNone/>
            </a:pPr>
            <a:r>
              <a:rPr lang="ar-SA" sz="3800" dirty="0" smtClean="0">
                <a:solidFill>
                  <a:schemeClr val="tx1"/>
                </a:solidFill>
              </a:rPr>
              <a:t> </a:t>
            </a:r>
            <a:endParaRPr lang="ar-SA" sz="3800" dirty="0">
              <a:solidFill>
                <a:schemeClr val="tx1"/>
              </a:solidFill>
            </a:endParaRPr>
          </a:p>
          <a:p>
            <a:pPr marL="68580" indent="0" algn="just">
              <a:buNone/>
            </a:pPr>
            <a:endParaRPr lang="ar-SA" sz="2600" dirty="0" smtClean="0">
              <a:solidFill>
                <a:schemeClr val="tx1"/>
              </a:solidFill>
            </a:endParaRPr>
          </a:p>
          <a:p>
            <a:pPr marL="68580" indent="0" algn="just">
              <a:buNone/>
            </a:pPr>
            <a:endParaRPr lang="ar-SA" sz="2600" b="1" dirty="0" smtClean="0">
              <a:solidFill>
                <a:srgbClr val="C00000"/>
              </a:solidFill>
            </a:endParaRPr>
          </a:p>
          <a:p>
            <a:pPr marL="68580" indent="0" algn="just">
              <a:buNone/>
            </a:pPr>
            <a:r>
              <a:rPr lang="ar-SA" sz="26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ar-SA" sz="26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68580" indent="0" algn="just">
              <a:buNone/>
            </a:pPr>
            <a:endParaRPr lang="ar-SA" sz="2000" dirty="0" smtClean="0"/>
          </a:p>
        </p:txBody>
      </p:sp>
    </p:spTree>
    <p:extLst>
      <p:ext uri="{BB962C8B-B14F-4D97-AF65-F5344CB8AC3E}">
        <p14:creationId xmlns:p14="http://schemas.microsoft.com/office/powerpoint/2010/main" val="593024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5536" y="332656"/>
            <a:ext cx="8352928" cy="6192688"/>
          </a:xfrm>
          <a:ln>
            <a:solidFill>
              <a:schemeClr val="accent1"/>
            </a:solidFill>
          </a:ln>
        </p:spPr>
        <p:txBody>
          <a:bodyPr>
            <a:normAutofit fontScale="62500" lnSpcReduction="20000"/>
          </a:bodyPr>
          <a:lstStyle/>
          <a:p>
            <a:pPr marL="68580" indent="0" algn="just">
              <a:buNone/>
            </a:pPr>
            <a:endParaRPr lang="ar-SA" sz="2600" b="1" dirty="0">
              <a:solidFill>
                <a:srgbClr val="C00000"/>
              </a:solidFill>
            </a:endParaRPr>
          </a:p>
          <a:p>
            <a:pPr marL="68580" indent="0" algn="just">
              <a:buNone/>
            </a:pPr>
            <a:endParaRPr lang="ar-SA" sz="2000" b="1" dirty="0" smtClean="0">
              <a:solidFill>
                <a:srgbClr val="C00000"/>
              </a:solidFill>
            </a:endParaRPr>
          </a:p>
          <a:p>
            <a:pPr marL="68580" indent="0" algn="just">
              <a:buNone/>
            </a:pPr>
            <a:endParaRPr lang="ar-SA" sz="3800" b="1" dirty="0" smtClean="0">
              <a:solidFill>
                <a:srgbClr val="C00000"/>
              </a:solidFill>
            </a:endParaRPr>
          </a:p>
          <a:p>
            <a:pPr marL="68580" indent="0" algn="just">
              <a:buNone/>
            </a:pPr>
            <a:endParaRPr lang="ar-SA" sz="3800" b="1" dirty="0">
              <a:solidFill>
                <a:srgbClr val="C00000"/>
              </a:solidFill>
            </a:endParaRPr>
          </a:p>
          <a:p>
            <a:pPr marL="68580" indent="0" algn="just">
              <a:buNone/>
            </a:pPr>
            <a:r>
              <a:rPr lang="ar-SA" sz="3800" b="1" dirty="0" smtClean="0">
                <a:solidFill>
                  <a:srgbClr val="C00000"/>
                </a:solidFill>
              </a:rPr>
              <a:t>التقدير </a:t>
            </a:r>
            <a:r>
              <a:rPr lang="ar-SA" sz="3800" b="1" dirty="0">
                <a:solidFill>
                  <a:srgbClr val="C00000"/>
                </a:solidFill>
              </a:rPr>
              <a:t>الثالث</a:t>
            </a:r>
            <a:r>
              <a:rPr lang="ar-SA" sz="3800" b="1" dirty="0" smtClean="0">
                <a:solidFill>
                  <a:srgbClr val="C00000"/>
                </a:solidFill>
              </a:rPr>
              <a:t>: </a:t>
            </a:r>
            <a:r>
              <a:rPr lang="ar-SA" sz="3800" dirty="0" smtClean="0">
                <a:solidFill>
                  <a:schemeClr val="tx1"/>
                </a:solidFill>
              </a:rPr>
              <a:t>أن العلماء لم يكفروا من الحكام إلا </a:t>
            </a:r>
          </a:p>
          <a:p>
            <a:pPr marL="68580" indent="0" algn="just">
              <a:buNone/>
            </a:pPr>
            <a:endParaRPr lang="ar-SA" sz="3800" dirty="0" smtClean="0">
              <a:solidFill>
                <a:schemeClr val="tx1"/>
              </a:solidFill>
            </a:endParaRPr>
          </a:p>
          <a:p>
            <a:pPr marL="68580" indent="0" algn="just">
              <a:buNone/>
            </a:pPr>
            <a:r>
              <a:rPr lang="ar-SA" sz="3800" dirty="0" smtClean="0">
                <a:solidFill>
                  <a:schemeClr val="tx1"/>
                </a:solidFill>
              </a:rPr>
              <a:t>1- من جحد الحكم بالشريعة الإسلامية واستحل الحكم بما يخالفها من القوانين الوضعية.</a:t>
            </a:r>
          </a:p>
          <a:p>
            <a:pPr marL="68580" indent="0" algn="just">
              <a:buNone/>
            </a:pPr>
            <a:r>
              <a:rPr lang="ar-SA" sz="3800" dirty="0" smtClean="0">
                <a:solidFill>
                  <a:schemeClr val="tx1"/>
                </a:solidFill>
              </a:rPr>
              <a:t>2- إذا جحد وجوب الحكم بما أنزل الله.</a:t>
            </a:r>
          </a:p>
          <a:p>
            <a:pPr marL="68580" indent="0" algn="just">
              <a:buNone/>
            </a:pPr>
            <a:r>
              <a:rPr lang="ar-SA" sz="3800" dirty="0" smtClean="0">
                <a:solidFill>
                  <a:schemeClr val="tx1"/>
                </a:solidFill>
              </a:rPr>
              <a:t>3- ذهب إلى أن الحكم به وبغيره سواء .</a:t>
            </a:r>
          </a:p>
          <a:p>
            <a:pPr marL="68580" indent="0" algn="just">
              <a:buNone/>
            </a:pPr>
            <a:r>
              <a:rPr lang="ar-SA" sz="3800" dirty="0" smtClean="0">
                <a:solidFill>
                  <a:schemeClr val="tx1"/>
                </a:solidFill>
              </a:rPr>
              <a:t>4- أن الحكم بما شرع الله لا يناسب العصور المتأخرة .</a:t>
            </a:r>
          </a:p>
          <a:p>
            <a:pPr marL="68580" indent="0" algn="just">
              <a:buNone/>
            </a:pPr>
            <a:endParaRPr lang="ar-SA" sz="3800" dirty="0" smtClean="0">
              <a:solidFill>
                <a:schemeClr val="tx1"/>
              </a:solidFill>
            </a:endParaRPr>
          </a:p>
          <a:p>
            <a:pPr marL="68580" indent="0" algn="just">
              <a:buNone/>
            </a:pPr>
            <a:r>
              <a:rPr lang="ar-SA" sz="3800" b="1" dirty="0" smtClean="0">
                <a:solidFill>
                  <a:srgbClr val="C00000"/>
                </a:solidFill>
              </a:rPr>
              <a:t>خرج من الملة إذا وصفه بالصفات أعلاه.</a:t>
            </a:r>
          </a:p>
          <a:p>
            <a:pPr marL="68580" indent="0" algn="just">
              <a:buNone/>
            </a:pPr>
            <a:r>
              <a:rPr lang="ar-SA" sz="3800" dirty="0" smtClean="0">
                <a:solidFill>
                  <a:schemeClr val="tx1"/>
                </a:solidFill>
              </a:rPr>
              <a:t> </a:t>
            </a:r>
            <a:endParaRPr lang="ar-SA" sz="3800" dirty="0">
              <a:solidFill>
                <a:schemeClr val="tx1"/>
              </a:solidFill>
            </a:endParaRPr>
          </a:p>
          <a:p>
            <a:pPr marL="68580" indent="0" algn="just">
              <a:buNone/>
            </a:pPr>
            <a:endParaRPr lang="ar-SA" sz="2600" dirty="0" smtClean="0">
              <a:solidFill>
                <a:schemeClr val="tx1"/>
              </a:solidFill>
            </a:endParaRPr>
          </a:p>
          <a:p>
            <a:pPr marL="68580" indent="0" algn="just">
              <a:buNone/>
            </a:pPr>
            <a:endParaRPr lang="ar-SA" sz="2600" b="1" dirty="0" smtClean="0">
              <a:solidFill>
                <a:srgbClr val="C00000"/>
              </a:solidFill>
            </a:endParaRPr>
          </a:p>
          <a:p>
            <a:pPr marL="68580" indent="0" algn="just">
              <a:buNone/>
            </a:pPr>
            <a:r>
              <a:rPr lang="ar-SA" sz="26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ar-SA" sz="26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68580" indent="0" algn="just">
              <a:buNone/>
            </a:pPr>
            <a:endParaRPr lang="ar-SA" sz="2000" dirty="0" smtClean="0"/>
          </a:p>
        </p:txBody>
      </p:sp>
    </p:spTree>
    <p:extLst>
      <p:ext uri="{BB962C8B-B14F-4D97-AF65-F5344CB8AC3E}">
        <p14:creationId xmlns:p14="http://schemas.microsoft.com/office/powerpoint/2010/main" val="2633285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9552" y="332656"/>
            <a:ext cx="8208912" cy="6192688"/>
          </a:xfrm>
          <a:ln>
            <a:solidFill>
              <a:schemeClr val="accent1"/>
            </a:solidFill>
          </a:ln>
        </p:spPr>
        <p:txBody>
          <a:bodyPr>
            <a:normAutofit fontScale="77500" lnSpcReduction="20000"/>
          </a:bodyPr>
          <a:lstStyle/>
          <a:p>
            <a:pPr marL="68580" indent="0" algn="just">
              <a:buNone/>
            </a:pPr>
            <a:endParaRPr lang="ar-SA" sz="2600" b="1" dirty="0" smtClean="0">
              <a:solidFill>
                <a:srgbClr val="C00000"/>
              </a:solidFill>
            </a:endParaRPr>
          </a:p>
          <a:p>
            <a:pPr marL="68580" indent="0" algn="just">
              <a:buNone/>
            </a:pPr>
            <a:endParaRPr lang="ar-SA" sz="2000" b="1" dirty="0" smtClean="0">
              <a:solidFill>
                <a:srgbClr val="C00000"/>
              </a:solidFill>
            </a:endParaRPr>
          </a:p>
          <a:p>
            <a:pPr marL="68580" indent="0" algn="just">
              <a:buNone/>
            </a:pPr>
            <a:r>
              <a:rPr lang="ar-SA" sz="3800" b="1" dirty="0" smtClean="0">
                <a:solidFill>
                  <a:srgbClr val="C00000"/>
                </a:solidFill>
              </a:rPr>
              <a:t>من حكم بغير ما أنزل الله فلا يخرج عن أربعة أمور:</a:t>
            </a:r>
          </a:p>
          <a:p>
            <a:pPr marL="68580" indent="0" algn="just">
              <a:buNone/>
            </a:pPr>
            <a:r>
              <a:rPr lang="ar-SA" sz="3800" dirty="0" smtClean="0">
                <a:solidFill>
                  <a:schemeClr val="tx1"/>
                </a:solidFill>
              </a:rPr>
              <a:t>1- من قال: أنا أحكم بهذا يعني القانون الوضعي ، لأنه أفضل من الشريعة الإسلامية فهو كافر كفراً أكبر.</a:t>
            </a:r>
          </a:p>
          <a:p>
            <a:pPr marL="68580" indent="0" algn="just">
              <a:buNone/>
            </a:pPr>
            <a:endParaRPr lang="ar-SA" sz="3400" dirty="0" smtClean="0">
              <a:solidFill>
                <a:schemeClr val="tx1"/>
              </a:solidFill>
            </a:endParaRPr>
          </a:p>
          <a:p>
            <a:pPr marL="68580" indent="0" algn="just">
              <a:buNone/>
            </a:pPr>
            <a:r>
              <a:rPr lang="ar-SA" sz="3800" dirty="0" smtClean="0">
                <a:solidFill>
                  <a:schemeClr val="tx1"/>
                </a:solidFill>
              </a:rPr>
              <a:t>2- ومن قال: أنا أحكم بهذا، لأنه مثل الشريعة الإسلامية، فالحكم بهذا جائز، وبالشريعة جائز، فهو كافر كفراً أكبر.</a:t>
            </a:r>
          </a:p>
          <a:p>
            <a:pPr marL="68580" indent="0" algn="just">
              <a:buNone/>
            </a:pPr>
            <a:endParaRPr lang="ar-SA" sz="3400" dirty="0" smtClean="0">
              <a:solidFill>
                <a:schemeClr val="tx1"/>
              </a:solidFill>
            </a:endParaRPr>
          </a:p>
          <a:p>
            <a:pPr marL="68580" indent="0" algn="just">
              <a:buNone/>
            </a:pPr>
            <a:r>
              <a:rPr lang="ar-SA" sz="3800" dirty="0" smtClean="0">
                <a:solidFill>
                  <a:schemeClr val="tx1"/>
                </a:solidFill>
              </a:rPr>
              <a:t>3- ومن قال: أنا أحكم بهذا، والحكم بالشريعة الإسلامية أفضل، لكن الحكم بغير ما أنزل الله جائز</a:t>
            </a:r>
            <a:r>
              <a:rPr lang="ar-SA" sz="3800" dirty="0">
                <a:solidFill>
                  <a:schemeClr val="tx1"/>
                </a:solidFill>
              </a:rPr>
              <a:t>، </a:t>
            </a:r>
            <a:r>
              <a:rPr lang="ar-SA" sz="3700" dirty="0">
                <a:solidFill>
                  <a:schemeClr val="tx1"/>
                </a:solidFill>
              </a:rPr>
              <a:t>فهو كافر كفراً أكبر</a:t>
            </a:r>
            <a:r>
              <a:rPr lang="ar-SA" sz="3700" dirty="0" smtClean="0">
                <a:solidFill>
                  <a:schemeClr val="tx1"/>
                </a:solidFill>
              </a:rPr>
              <a:t>.</a:t>
            </a:r>
          </a:p>
          <a:p>
            <a:pPr marL="68580" indent="0" algn="just">
              <a:buNone/>
            </a:pPr>
            <a:endParaRPr lang="ar-SA" sz="3200" dirty="0">
              <a:solidFill>
                <a:schemeClr val="tx1"/>
              </a:solidFill>
            </a:endParaRPr>
          </a:p>
          <a:p>
            <a:pPr marL="68580" indent="0" algn="just">
              <a:buNone/>
            </a:pPr>
            <a:r>
              <a:rPr lang="ar-SA" sz="26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ar-SA" sz="26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68580" indent="0" algn="just">
              <a:buNone/>
            </a:pPr>
            <a:endParaRPr lang="ar-SA" sz="2000" dirty="0" smtClean="0"/>
          </a:p>
        </p:txBody>
      </p:sp>
    </p:spTree>
    <p:extLst>
      <p:ext uri="{BB962C8B-B14F-4D97-AF65-F5344CB8AC3E}">
        <p14:creationId xmlns:p14="http://schemas.microsoft.com/office/powerpoint/2010/main" val="625694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9552" y="332656"/>
            <a:ext cx="8208912" cy="6192688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68580" indent="0" algn="just">
              <a:buNone/>
            </a:pPr>
            <a:endParaRPr lang="ar-SA" sz="2600" b="1" dirty="0" smtClean="0">
              <a:solidFill>
                <a:srgbClr val="C00000"/>
              </a:solidFill>
            </a:endParaRPr>
          </a:p>
          <a:p>
            <a:pPr marL="68580" indent="0" algn="just">
              <a:buNone/>
            </a:pPr>
            <a:endParaRPr lang="ar-SA" sz="3200" dirty="0">
              <a:solidFill>
                <a:schemeClr val="tx1"/>
              </a:solidFill>
            </a:endParaRPr>
          </a:p>
          <a:p>
            <a:pPr marL="68580" indent="0">
              <a:buNone/>
            </a:pPr>
            <a:r>
              <a:rPr lang="ar-SA" sz="2800" dirty="0" smtClean="0">
                <a:solidFill>
                  <a:schemeClr val="tx1"/>
                </a:solidFill>
              </a:rPr>
              <a:t>4- ومن </a:t>
            </a:r>
            <a:r>
              <a:rPr lang="ar-SA" sz="2800" dirty="0">
                <a:solidFill>
                  <a:schemeClr val="tx1"/>
                </a:solidFill>
              </a:rPr>
              <a:t>قال: أنا أحكم بهذا،  وهو يعتقد أن الحكم بغير ما أنزل الله لا يجوز، </a:t>
            </a:r>
            <a:r>
              <a:rPr lang="ar-SA" sz="2800" dirty="0" smtClean="0">
                <a:solidFill>
                  <a:schemeClr val="tx1"/>
                </a:solidFill>
              </a:rPr>
              <a:t>ويقول: </a:t>
            </a:r>
            <a:r>
              <a:rPr lang="ar-SA" sz="2800" dirty="0">
                <a:solidFill>
                  <a:schemeClr val="tx1"/>
                </a:solidFill>
              </a:rPr>
              <a:t>الحكم بالشريعة الإسلامية أفضل، ولا يجوز الحكم </a:t>
            </a:r>
            <a:r>
              <a:rPr lang="ar-SA" sz="2800" dirty="0" smtClean="0">
                <a:solidFill>
                  <a:schemeClr val="tx1"/>
                </a:solidFill>
              </a:rPr>
              <a:t>بغيرها، ولكنه متساهل، أو يفعل هذا لأمر صادر من حكامه فهو كافر كفراً أصغر لا يخرج من الملة, ويعتبر من أكبر الكبائر.</a:t>
            </a:r>
            <a:r>
              <a:rPr lang="ar-SA" sz="2600" dirty="0" smtClean="0">
                <a:solidFill>
                  <a:schemeClr val="tx1"/>
                </a:solidFill>
              </a:rPr>
              <a:t/>
            </a:r>
            <a:br>
              <a:rPr lang="ar-SA" sz="2600" dirty="0" smtClean="0">
                <a:solidFill>
                  <a:schemeClr val="tx1"/>
                </a:solidFill>
              </a:rPr>
            </a:br>
            <a:endParaRPr lang="ar-SA" sz="2600" b="1" dirty="0" smtClean="0">
              <a:solidFill>
                <a:srgbClr val="C00000"/>
              </a:solidFill>
            </a:endParaRPr>
          </a:p>
          <a:p>
            <a:pPr marL="68580" indent="0" algn="just">
              <a:buNone/>
            </a:pPr>
            <a:r>
              <a:rPr lang="ar-SA" sz="26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ar-SA" sz="26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68580" indent="0" algn="just">
              <a:buNone/>
            </a:pPr>
            <a:endParaRPr lang="ar-SA" sz="20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789040"/>
            <a:ext cx="4572000" cy="2824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1452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9552" y="404664"/>
            <a:ext cx="8208912" cy="6048672"/>
          </a:xfrm>
        </p:spPr>
        <p:txBody>
          <a:bodyPr>
            <a:normAutofit/>
          </a:bodyPr>
          <a:lstStyle/>
          <a:p>
            <a:pPr algn="just"/>
            <a:endParaRPr lang="ar-SA" b="1" dirty="0" smtClean="0">
              <a:solidFill>
                <a:srgbClr val="C00000"/>
              </a:solidFill>
            </a:endParaRPr>
          </a:p>
          <a:p>
            <a:pPr algn="just">
              <a:buFont typeface="Wingdings" pitchFamily="2" charset="2"/>
              <a:buChar char="v"/>
            </a:pPr>
            <a:r>
              <a:rPr lang="ar-SA" b="1" dirty="0" smtClean="0">
                <a:solidFill>
                  <a:srgbClr val="C00000"/>
                </a:solidFill>
              </a:rPr>
              <a:t>الحكم بغير ما أنزل الله فهو كما في الكتاب العزيز ينقسم إلى ثلاثة أقسام:</a:t>
            </a:r>
          </a:p>
          <a:p>
            <a:pPr marL="68580" indent="0" algn="just">
              <a:buNone/>
            </a:pPr>
            <a:endParaRPr lang="ar-SA" b="1" dirty="0" smtClean="0">
              <a:solidFill>
                <a:srgbClr val="C00000"/>
              </a:solidFill>
            </a:endParaRPr>
          </a:p>
          <a:p>
            <a:pPr algn="just">
              <a:buFont typeface="Wingdings" pitchFamily="2" charset="2"/>
              <a:buChar char="v"/>
            </a:pPr>
            <a:r>
              <a:rPr lang="ar-SA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  كفر                       ظلم                        فسق.</a:t>
            </a:r>
          </a:p>
          <a:p>
            <a:pPr marL="68580" indent="0" algn="just">
              <a:buNone/>
            </a:pPr>
            <a:endParaRPr lang="ar-SA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>
              <a:buFont typeface="Wingdings" pitchFamily="2" charset="2"/>
              <a:buChar char="v"/>
            </a:pPr>
            <a:r>
              <a:rPr lang="ar-SA" b="1" dirty="0">
                <a:solidFill>
                  <a:srgbClr val="C00000"/>
                </a:solidFill>
              </a:rPr>
              <a:t>على حسب الأسباب التي بني عليها هذا الحكم :</a:t>
            </a:r>
          </a:p>
          <a:p>
            <a:pPr marL="68580" indent="0" algn="just">
              <a:buNone/>
            </a:pPr>
            <a:r>
              <a:rPr lang="ar-SA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1- </a:t>
            </a:r>
            <a:r>
              <a:rPr lang="ar-S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فإذا كان الرجل يحكم بغير ما أنزل الله تبعاً لهواه مع علمه بأن الحق فيما قضى الله به فهذا لا يكفر لكنه بين فاسق وظالم.</a:t>
            </a:r>
          </a:p>
          <a:p>
            <a:pPr marL="68580" indent="0" algn="just">
              <a:buNone/>
            </a:pPr>
            <a:endParaRPr lang="ar-SA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68580" indent="0" algn="just">
              <a:buNone/>
            </a:pPr>
            <a:r>
              <a:rPr lang="ar-S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2- وأما إذا كان يشرع حكماً عاماً تمشي عليه الأمة، ويرى أن ذلك من المصلحة، وقد لبس عليه فيه، فلا يكفر.</a:t>
            </a:r>
          </a:p>
          <a:p>
            <a:pPr marL="68580" indent="0" algn="just">
              <a:buNone/>
            </a:pPr>
            <a:endParaRPr lang="ar-SA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68580" indent="0" algn="just">
              <a:buNone/>
            </a:pPr>
            <a:endParaRPr lang="ar-SA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898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9552" y="404664"/>
            <a:ext cx="8208912" cy="6048672"/>
          </a:xfrm>
        </p:spPr>
        <p:txBody>
          <a:bodyPr>
            <a:normAutofit/>
          </a:bodyPr>
          <a:lstStyle/>
          <a:p>
            <a:pPr algn="just"/>
            <a:endParaRPr lang="ar-SA" b="1" dirty="0" smtClean="0">
              <a:solidFill>
                <a:srgbClr val="C00000"/>
              </a:solidFill>
            </a:endParaRPr>
          </a:p>
          <a:p>
            <a:pPr marL="68580" indent="0" algn="just">
              <a:buNone/>
            </a:pPr>
            <a:endParaRPr lang="ar-SA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68580" indent="0" algn="just">
              <a:buNone/>
            </a:pPr>
            <a:r>
              <a:rPr lang="ar-SA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3- وإذا كان يعلم الشرع، ولكنه حكم بهذا، ويعتقد أنه ظالماً  وأن الحق فيما جاء به الكتاب والسنة، لا نكفره.</a:t>
            </a:r>
          </a:p>
          <a:p>
            <a:pPr marL="68580" indent="0" algn="just">
              <a:buNone/>
            </a:pPr>
            <a:endParaRPr lang="ar-SA" sz="3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68580" indent="0" algn="just">
              <a:buNone/>
            </a:pPr>
            <a:r>
              <a:rPr lang="ar-SA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4- وإنما يكفر : من يرى أن حكم غير الله أولى أن يكون الناس عليه، أو مثل حكم الله. </a:t>
            </a:r>
          </a:p>
          <a:p>
            <a:pPr marL="68580" indent="0" algn="just">
              <a:buNone/>
            </a:pPr>
            <a:endParaRPr lang="ar-SA" sz="3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68580" indent="0" algn="just">
              <a:buNone/>
            </a:pPr>
            <a:r>
              <a:rPr lang="ar-SA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فإن هذا كافر، لأنه مكذب لقوله الله تبارك وتعالى : ( أليس الله بأحكم الحاكمين).</a:t>
            </a:r>
          </a:p>
          <a:p>
            <a:pPr marL="68580" indent="0" algn="just">
              <a:buNone/>
            </a:pPr>
            <a:endParaRPr lang="ar-SA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68580" indent="0" algn="just">
              <a:buNone/>
            </a:pPr>
            <a:endParaRPr lang="ar-SA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148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27584" y="548680"/>
            <a:ext cx="7416824" cy="648072"/>
          </a:xfrm>
        </p:spPr>
        <p:txBody>
          <a:bodyPr>
            <a:normAutofit/>
          </a:bodyPr>
          <a:lstStyle/>
          <a:p>
            <a:r>
              <a:rPr lang="ar-SA" sz="3200" b="1" dirty="0">
                <a:solidFill>
                  <a:srgbClr val="C00000"/>
                </a:solidFill>
              </a:rPr>
              <a:t>ثالثـًا: الطريق إلى الحكم بما أنزل </a:t>
            </a:r>
            <a:r>
              <a:rPr lang="ar-SA" sz="3200" b="1" dirty="0" smtClean="0">
                <a:solidFill>
                  <a:srgbClr val="C00000"/>
                </a:solidFill>
              </a:rPr>
              <a:t>الله</a:t>
            </a:r>
            <a:endParaRPr lang="ar-SA" sz="3200" b="1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9552" y="1412776"/>
            <a:ext cx="8064896" cy="5040560"/>
          </a:xfrm>
        </p:spPr>
        <p:txBody>
          <a:bodyPr>
            <a:normAutofit fontScale="92500" lnSpcReduction="10000"/>
          </a:bodyPr>
          <a:lstStyle/>
          <a:p>
            <a:pPr marL="68580" indent="0">
              <a:buNone/>
            </a:pPr>
            <a:r>
              <a:rPr lang="ar-SA" b="1" dirty="0" smtClean="0">
                <a:solidFill>
                  <a:schemeClr val="accent1">
                    <a:lumMod val="50000"/>
                  </a:schemeClr>
                </a:solidFill>
              </a:rPr>
              <a:t>ما هو الطريق إلى الحكم بما أنزل الله؟</a:t>
            </a:r>
          </a:p>
          <a:p>
            <a:pPr marL="68580" indent="0" algn="ctr">
              <a:buNone/>
            </a:pPr>
            <a:r>
              <a:rPr lang="ar-SA" b="1" dirty="0" smtClean="0">
                <a:solidFill>
                  <a:schemeClr val="accent3"/>
                </a:solidFill>
              </a:rPr>
              <a:t>الطريق هو السنة:</a:t>
            </a:r>
          </a:p>
          <a:p>
            <a:pPr marL="68580" indent="0" algn="ctr">
              <a:buNone/>
            </a:pPr>
            <a:endParaRPr lang="ar-SA" sz="800" b="1" dirty="0" smtClean="0">
              <a:solidFill>
                <a:schemeClr val="accent3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ar-SA" dirty="0" smtClean="0">
                <a:solidFill>
                  <a:schemeClr val="tx1"/>
                </a:solidFill>
              </a:rPr>
              <a:t>الرسول صلى الله عليه وسلم  معلم وقدوة.</a:t>
            </a:r>
          </a:p>
          <a:p>
            <a:pPr>
              <a:buFont typeface="Wingdings" pitchFamily="2" charset="2"/>
              <a:buChar char="v"/>
            </a:pPr>
            <a:r>
              <a:rPr lang="ar-SA" dirty="0">
                <a:solidFill>
                  <a:schemeClr val="tx1"/>
                </a:solidFill>
              </a:rPr>
              <a:t>وحذر رسول </a:t>
            </a:r>
            <a:r>
              <a:rPr lang="ar-SA" dirty="0" smtClean="0">
                <a:solidFill>
                  <a:schemeClr val="tx1"/>
                </a:solidFill>
              </a:rPr>
              <a:t>الله صلى </a:t>
            </a:r>
            <a:r>
              <a:rPr lang="ar-SA" dirty="0">
                <a:solidFill>
                  <a:schemeClr val="tx1"/>
                </a:solidFill>
              </a:rPr>
              <a:t>الله عليه وسلم  </a:t>
            </a:r>
            <a:r>
              <a:rPr lang="ar-SA" dirty="0" smtClean="0">
                <a:solidFill>
                  <a:schemeClr val="tx1"/>
                </a:solidFill>
              </a:rPr>
              <a:t>أمته </a:t>
            </a:r>
            <a:r>
              <a:rPr lang="ar-SA" dirty="0">
                <a:solidFill>
                  <a:schemeClr val="tx1"/>
                </a:solidFill>
              </a:rPr>
              <a:t>مغبة الحكم بغير ما أنزل </a:t>
            </a:r>
            <a:r>
              <a:rPr lang="ar-SA" dirty="0" smtClean="0">
                <a:solidFill>
                  <a:schemeClr val="tx1"/>
                </a:solidFill>
              </a:rPr>
              <a:t>الله.</a:t>
            </a:r>
          </a:p>
          <a:p>
            <a:pPr>
              <a:buFont typeface="Wingdings" pitchFamily="2" charset="2"/>
              <a:buChar char="v"/>
            </a:pPr>
            <a:r>
              <a:rPr lang="ar-SA" dirty="0">
                <a:solidFill>
                  <a:schemeClr val="tx1"/>
                </a:solidFill>
              </a:rPr>
              <a:t>التربية </a:t>
            </a:r>
            <a:r>
              <a:rPr lang="ar-SA" dirty="0" smtClean="0">
                <a:solidFill>
                  <a:schemeClr val="tx1"/>
                </a:solidFill>
              </a:rPr>
              <a:t>والتصفية.، وهذا العملية ذات شقين:</a:t>
            </a:r>
          </a:p>
          <a:p>
            <a:pPr marL="68580" indent="0">
              <a:buNone/>
            </a:pPr>
            <a:endParaRPr lang="ar-SA" sz="900" dirty="0" smtClean="0">
              <a:solidFill>
                <a:schemeClr val="tx1"/>
              </a:solidFill>
            </a:endParaRPr>
          </a:p>
          <a:p>
            <a:pPr marL="68580" indent="0">
              <a:buNone/>
            </a:pPr>
            <a:r>
              <a:rPr lang="ar-SA" dirty="0">
                <a:solidFill>
                  <a:schemeClr val="tx1"/>
                </a:solidFill>
              </a:rPr>
              <a:t>والشق الأول: هو تنقية العقيدة وتصفيتها من كل الشوائب التي خالطتها وشوهت وجهها البهيج. </a:t>
            </a:r>
            <a:endParaRPr lang="ar-SA" dirty="0" smtClean="0">
              <a:solidFill>
                <a:schemeClr val="tx1"/>
              </a:solidFill>
            </a:endParaRPr>
          </a:p>
          <a:p>
            <a:pPr marL="68580" indent="0">
              <a:buNone/>
            </a:pPr>
            <a:endParaRPr lang="ar-SA" sz="1200" dirty="0">
              <a:solidFill>
                <a:schemeClr val="tx1"/>
              </a:solidFill>
            </a:endParaRPr>
          </a:p>
          <a:p>
            <a:pPr marL="68580" indent="0">
              <a:buNone/>
            </a:pPr>
            <a:r>
              <a:rPr lang="ar-SA" dirty="0">
                <a:solidFill>
                  <a:schemeClr val="tx1"/>
                </a:solidFill>
              </a:rPr>
              <a:t>والشق الثانِي: هو تربية أفراد الأمة وتنشئتهم على أساس من الأحكام الشرعية، والآداب الإسلامية </a:t>
            </a:r>
            <a:endParaRPr lang="ar-SA" dirty="0" smtClean="0">
              <a:solidFill>
                <a:schemeClr val="tx1"/>
              </a:solidFill>
            </a:endParaRPr>
          </a:p>
          <a:p>
            <a:pPr marL="68580" indent="0">
              <a:buNone/>
            </a:pPr>
            <a:endParaRPr lang="ar-SA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ar-SA" dirty="0">
                <a:solidFill>
                  <a:schemeClr val="tx1"/>
                </a:solidFill>
              </a:rPr>
              <a:t>إرسال الرسل لهداية البشر وإنقاذهم من الشرك والضلال.</a:t>
            </a:r>
          </a:p>
          <a:p>
            <a:pPr>
              <a:buFont typeface="Wingdings" pitchFamily="2" charset="2"/>
              <a:buChar char="v"/>
            </a:pPr>
            <a:endParaRPr lang="ar-SA" dirty="0">
              <a:solidFill>
                <a:schemeClr val="tx1"/>
              </a:solidFill>
            </a:endParaRPr>
          </a:p>
          <a:p>
            <a:pPr marL="68580" indent="0">
              <a:buNone/>
            </a:pPr>
            <a:endParaRPr lang="ar-SA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v"/>
            </a:pPr>
            <a:endParaRPr lang="ar-S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2340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5536" y="620688"/>
            <a:ext cx="8208912" cy="5904656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ar-SA" sz="3200" b="1" dirty="0" smtClean="0">
                <a:solidFill>
                  <a:srgbClr val="C00000"/>
                </a:solidFill>
              </a:rPr>
              <a:t>السؤال </a:t>
            </a:r>
          </a:p>
          <a:p>
            <a:pPr marL="68580" indent="0" algn="ctr">
              <a:buNone/>
            </a:pPr>
            <a:r>
              <a:rPr lang="ar-SA" sz="3200" dirty="0" smtClean="0">
                <a:solidFill>
                  <a:schemeClr val="accent3">
                    <a:lumMod val="50000"/>
                  </a:schemeClr>
                </a:solidFill>
              </a:rPr>
              <a:t>هل </a:t>
            </a:r>
            <a:r>
              <a:rPr lang="ar-SA" sz="3200" dirty="0">
                <a:solidFill>
                  <a:schemeClr val="accent3">
                    <a:lumMod val="50000"/>
                  </a:schemeClr>
                </a:solidFill>
              </a:rPr>
              <a:t>يَجوز للدعاة والعاملين للإسلام في أي عصر من العصور العدول عن منهج الأنبياء القائم على التصفية والتربية في الدعوة إلى الله والتمكين لشرعه الحكيم؟</a:t>
            </a:r>
          </a:p>
          <a:p>
            <a:pPr>
              <a:buFont typeface="Wingdings" pitchFamily="2" charset="2"/>
              <a:buChar char="q"/>
            </a:pPr>
            <a:r>
              <a:rPr lang="ar-SA" sz="3200" b="1" dirty="0" smtClean="0">
                <a:solidFill>
                  <a:srgbClr val="C00000"/>
                </a:solidFill>
              </a:rPr>
              <a:t>الجواب</a:t>
            </a:r>
          </a:p>
          <a:p>
            <a:pPr marL="68580" indent="0" algn="ctr">
              <a:buNone/>
            </a:pPr>
            <a:r>
              <a:rPr lang="ar-SA" sz="3200" dirty="0" smtClean="0">
                <a:solidFill>
                  <a:schemeClr val="accent3">
                    <a:lumMod val="50000"/>
                  </a:schemeClr>
                </a:solidFill>
              </a:rPr>
              <a:t>أنه </a:t>
            </a:r>
            <a:r>
              <a:rPr lang="ar-SA" sz="3200" dirty="0">
                <a:solidFill>
                  <a:schemeClr val="accent3">
                    <a:lumMod val="50000"/>
                  </a:schemeClr>
                </a:solidFill>
              </a:rPr>
              <a:t>لا يَجوز شرعًا ولا عقلاً العدول عن هذا المنهج الذي رسمنا خطوطه العريضة واختيار </a:t>
            </a:r>
            <a:r>
              <a:rPr lang="ar-SA" sz="3200" dirty="0" smtClean="0">
                <a:solidFill>
                  <a:schemeClr val="accent3">
                    <a:lumMod val="50000"/>
                  </a:schemeClr>
                </a:solidFill>
              </a:rPr>
              <a:t>سواه. </a:t>
            </a:r>
          </a:p>
          <a:p>
            <a:pPr>
              <a:buFont typeface="Wingdings" pitchFamily="2" charset="2"/>
              <a:buChar char="q"/>
            </a:pPr>
            <a:r>
              <a:rPr lang="ar-SA" sz="3200" b="1" dirty="0" smtClean="0">
                <a:solidFill>
                  <a:srgbClr val="C00000"/>
                </a:solidFill>
              </a:rPr>
              <a:t>الأسباب</a:t>
            </a:r>
          </a:p>
          <a:p>
            <a:pPr marL="68580" indent="0" algn="ctr">
              <a:buNone/>
            </a:pPr>
            <a:r>
              <a:rPr lang="ar-SA" sz="3200" dirty="0">
                <a:solidFill>
                  <a:schemeClr val="accent3">
                    <a:lumMod val="50000"/>
                  </a:schemeClr>
                </a:solidFill>
              </a:rPr>
              <a:t>أن هذا هو الطريق </a:t>
            </a:r>
            <a:r>
              <a:rPr lang="ar-SA" sz="3200" dirty="0" err="1">
                <a:solidFill>
                  <a:schemeClr val="accent3">
                    <a:lumMod val="50000"/>
                  </a:schemeClr>
                </a:solidFill>
              </a:rPr>
              <a:t>الأقوم</a:t>
            </a:r>
            <a:r>
              <a:rPr lang="ar-SA" sz="3200" dirty="0">
                <a:solidFill>
                  <a:schemeClr val="accent3">
                    <a:lumMod val="50000"/>
                  </a:schemeClr>
                </a:solidFill>
              </a:rPr>
              <a:t> الذي شرعه الله لجميع الأنبياء، </a:t>
            </a:r>
            <a:r>
              <a:rPr lang="ar-SA" sz="3200" dirty="0" smtClean="0">
                <a:solidFill>
                  <a:schemeClr val="accent3">
                    <a:lumMod val="50000"/>
                  </a:schemeClr>
                </a:solidFill>
              </a:rPr>
              <a:t>قال تعالى: ﴿أَلاَ </a:t>
            </a:r>
            <a:r>
              <a:rPr lang="ar-SA" sz="3200" dirty="0">
                <a:solidFill>
                  <a:schemeClr val="accent3">
                    <a:lumMod val="50000"/>
                  </a:schemeClr>
                </a:solidFill>
              </a:rPr>
              <a:t>يَعْلَمُ مَنْ خَلَقَ وَهُوَ اللَّطِيفُ الْخَبِيرُ﴾ [الملك: 14</a:t>
            </a:r>
            <a:r>
              <a:rPr lang="ar-SA" sz="3200" dirty="0" smtClean="0">
                <a:solidFill>
                  <a:schemeClr val="accent3">
                    <a:lumMod val="50000"/>
                  </a:schemeClr>
                </a:solidFill>
              </a:rPr>
              <a:t>].</a:t>
            </a:r>
          </a:p>
          <a:p>
            <a:pPr marL="6858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954374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5536" y="620688"/>
            <a:ext cx="8208912" cy="5904656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ar-SA" sz="3200" b="1" dirty="0" smtClean="0">
                <a:solidFill>
                  <a:srgbClr val="C00000"/>
                </a:solidFill>
              </a:rPr>
              <a:t>مثال</a:t>
            </a:r>
          </a:p>
          <a:p>
            <a:pPr>
              <a:buFont typeface="Wingdings" pitchFamily="2" charset="2"/>
              <a:buChar char="§"/>
            </a:pPr>
            <a:r>
              <a:rPr lang="ar-SA" sz="2800" dirty="0" smtClean="0">
                <a:solidFill>
                  <a:schemeClr val="tx1"/>
                </a:solidFill>
              </a:rPr>
              <a:t>ثُمَّ </a:t>
            </a:r>
            <a:r>
              <a:rPr lang="ar-SA" sz="2800" dirty="0">
                <a:solidFill>
                  <a:schemeClr val="tx1"/>
                </a:solidFill>
              </a:rPr>
              <a:t>إن الأنبياء قد التزموه وطبقوه كاملاً، </a:t>
            </a:r>
            <a:endParaRPr lang="ar-SA" sz="280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ar-SA" sz="2800" dirty="0" smtClean="0">
                <a:solidFill>
                  <a:schemeClr val="tx1"/>
                </a:solidFill>
              </a:rPr>
              <a:t>وقد </a:t>
            </a:r>
            <a:r>
              <a:rPr lang="ar-SA" sz="2800" dirty="0">
                <a:solidFill>
                  <a:schemeClr val="tx1"/>
                </a:solidFill>
              </a:rPr>
              <a:t>أوجب الله على رسولنا الكريم صلى الله عليه وسلم  أن يقتدي بِهم في الدعوة إلى الله ويسلك </a:t>
            </a:r>
            <a:r>
              <a:rPr lang="ar-SA" sz="2800" dirty="0" smtClean="0">
                <a:solidFill>
                  <a:schemeClr val="tx1"/>
                </a:solidFill>
              </a:rPr>
              <a:t>منهجهم.</a:t>
            </a:r>
          </a:p>
          <a:p>
            <a:pPr>
              <a:buFont typeface="Wingdings" pitchFamily="2" charset="2"/>
              <a:buChar char="q"/>
            </a:pPr>
            <a:r>
              <a:rPr lang="ar-SA" sz="2800" b="1" dirty="0">
                <a:solidFill>
                  <a:srgbClr val="C00000"/>
                </a:solidFill>
              </a:rPr>
              <a:t>حكم </a:t>
            </a:r>
            <a:r>
              <a:rPr lang="ar-SA" sz="2800" b="1" dirty="0" smtClean="0">
                <a:solidFill>
                  <a:srgbClr val="C00000"/>
                </a:solidFill>
              </a:rPr>
              <a:t>اتباع رسول الله </a:t>
            </a:r>
            <a:r>
              <a:rPr lang="ar-SA" sz="2800" b="1" dirty="0">
                <a:solidFill>
                  <a:srgbClr val="C00000"/>
                </a:solidFill>
              </a:rPr>
              <a:t>صلى الله عليه وسلم </a:t>
            </a:r>
            <a:endParaRPr lang="ar-SA" sz="2800" b="1" dirty="0" smtClean="0">
              <a:solidFill>
                <a:srgbClr val="C0000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ar-SA" sz="2800" dirty="0">
                <a:solidFill>
                  <a:schemeClr val="tx1"/>
                </a:solidFill>
              </a:rPr>
              <a:t>الوجوب</a:t>
            </a:r>
          </a:p>
          <a:p>
            <a:pPr>
              <a:buFont typeface="Wingdings" pitchFamily="2" charset="2"/>
              <a:buChar char="q"/>
            </a:pPr>
            <a:r>
              <a:rPr lang="ar-SA" sz="2800" b="1" dirty="0">
                <a:solidFill>
                  <a:srgbClr val="C00000"/>
                </a:solidFill>
              </a:rPr>
              <a:t>الدليل:  </a:t>
            </a:r>
          </a:p>
          <a:p>
            <a:pPr>
              <a:buFont typeface="Wingdings" pitchFamily="2" charset="2"/>
              <a:buChar char="§"/>
            </a:pPr>
            <a:r>
              <a:rPr lang="ar-SA" sz="2800" dirty="0" smtClean="0">
                <a:solidFill>
                  <a:schemeClr val="tx1"/>
                </a:solidFill>
              </a:rPr>
              <a:t>قوله(صلوا </a:t>
            </a:r>
            <a:r>
              <a:rPr lang="ar-SA" sz="2800" dirty="0">
                <a:solidFill>
                  <a:schemeClr val="tx1"/>
                </a:solidFill>
              </a:rPr>
              <a:t>كما رأيتمونِي أصلي) </a:t>
            </a:r>
            <a:endParaRPr lang="ar-SA" sz="280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ar-SA" sz="2800" dirty="0" smtClean="0">
                <a:solidFill>
                  <a:schemeClr val="tx1"/>
                </a:solidFill>
              </a:rPr>
              <a:t>وقوله:( </a:t>
            </a:r>
            <a:r>
              <a:rPr lang="ar-SA" sz="2800" dirty="0">
                <a:solidFill>
                  <a:schemeClr val="tx1"/>
                </a:solidFill>
              </a:rPr>
              <a:t>خذوا عنِّي </a:t>
            </a:r>
            <a:r>
              <a:rPr lang="ar-SA" sz="2800" dirty="0" smtClean="0">
                <a:solidFill>
                  <a:schemeClr val="tx1"/>
                </a:solidFill>
              </a:rPr>
              <a:t>مناسككم).</a:t>
            </a:r>
            <a:endParaRPr lang="ar-SA" sz="2800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ar-SA" sz="2800" b="1" dirty="0">
                <a:solidFill>
                  <a:srgbClr val="C00000"/>
                </a:solidFill>
              </a:rPr>
              <a:t>الخلاصة</a:t>
            </a:r>
            <a:r>
              <a:rPr lang="ar-SA" sz="2800" b="1" dirty="0" smtClean="0">
                <a:solidFill>
                  <a:srgbClr val="C00000"/>
                </a:solidFill>
              </a:rPr>
              <a:t>:</a:t>
            </a:r>
          </a:p>
          <a:p>
            <a:pPr marL="68580" indent="0">
              <a:buNone/>
            </a:pPr>
            <a:r>
              <a:rPr lang="ar-SA" sz="2800" dirty="0">
                <a:solidFill>
                  <a:schemeClr val="tx1"/>
                </a:solidFill>
              </a:rPr>
              <a:t>وجوب الفهم الصحيح والتربية الإسلامية الصحيحة.</a:t>
            </a:r>
          </a:p>
          <a:p>
            <a:pPr marL="6858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765738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أوستن">
  <a:themeElements>
    <a:clrScheme name="أوستن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أوستن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أوستن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1051</TotalTime>
  <Words>1284</Words>
  <Application>Microsoft Office PowerPoint</Application>
  <PresentationFormat>عرض على الشاشة (3:4)‏</PresentationFormat>
  <Paragraphs>147</Paragraphs>
  <Slides>18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19" baseType="lpstr">
      <vt:lpstr>أوستن</vt:lpstr>
      <vt:lpstr>المحاضرة الثالثة</vt:lpstr>
      <vt:lpstr>أركان الدولة الإسلامية </vt:lpstr>
      <vt:lpstr>الركن الأول: الحكم بما أنزل الله</vt:lpstr>
      <vt:lpstr>أولاً: وجوب الحكم بما أنزل الله </vt:lpstr>
      <vt:lpstr>عرض تقديمي في PowerPoint</vt:lpstr>
      <vt:lpstr>عرض تقديمي في PowerPoint</vt:lpstr>
      <vt:lpstr>    ثانيًا: الحكم بغير ما أنزل الله</vt:lpstr>
      <vt:lpstr>الأصل في الحكام الكفر أم الإسلام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ثالثـًا: الطريق إلى الحكم بما أنزل الله</vt:lpstr>
      <vt:lpstr>عرض تقديمي في PowerPoint</vt:lpstr>
      <vt:lpstr>عرض تقديمي في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الرابعة </dc:title>
  <dc:creator>ebtihaj altyb eneel</dc:creator>
  <cp:lastModifiedBy>ebtihaj altyb eneel</cp:lastModifiedBy>
  <cp:revision>64</cp:revision>
  <dcterms:created xsi:type="dcterms:W3CDTF">2013-08-28T19:54:35Z</dcterms:created>
  <dcterms:modified xsi:type="dcterms:W3CDTF">2013-10-04T06:38:13Z</dcterms:modified>
</cp:coreProperties>
</file>