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72" r:id="rId2"/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63F538-B85A-40CC-8A28-66A1093599B3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690E6986-E2CD-4AA6-B4E8-99C18AA6E80C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b="1" dirty="0" smtClean="0"/>
            <a:t>شروط الحاكم</a:t>
          </a:r>
          <a:r>
            <a:rPr lang="ar-SA" dirty="0" smtClean="0"/>
            <a:t>.</a:t>
          </a:r>
          <a:endParaRPr lang="ar-SA" dirty="0"/>
        </a:p>
      </dgm:t>
    </dgm:pt>
    <dgm:pt modelId="{7679DE0A-572D-4AF4-AC6F-5F30C176832D}" type="parTrans" cxnId="{900B7271-FFC7-4976-AF25-F198C8C57DC9}">
      <dgm:prSet/>
      <dgm:spPr/>
      <dgm:t>
        <a:bodyPr/>
        <a:lstStyle/>
        <a:p>
          <a:pPr rtl="1"/>
          <a:endParaRPr lang="ar-SA"/>
        </a:p>
      </dgm:t>
    </dgm:pt>
    <dgm:pt modelId="{755E2002-F7E0-4111-9C1A-218F088984EC}" type="sibTrans" cxnId="{900B7271-FFC7-4976-AF25-F198C8C57DC9}">
      <dgm:prSet/>
      <dgm:spPr/>
      <dgm:t>
        <a:bodyPr/>
        <a:lstStyle/>
        <a:p>
          <a:pPr rtl="1"/>
          <a:endParaRPr lang="ar-SA"/>
        </a:p>
      </dgm:t>
    </dgm:pt>
    <dgm:pt modelId="{BF23AFC5-C117-4544-8498-BE3E59F9644B}">
      <dgm:prSet phldrT="[نص]"/>
      <dgm:spPr/>
      <dgm:t>
        <a:bodyPr/>
        <a:lstStyle/>
        <a:p>
          <a:pPr rtl="1"/>
          <a:r>
            <a:rPr lang="ar-SA" smtClean="0"/>
            <a:t>الذكورة</a:t>
          </a:r>
          <a:endParaRPr lang="ar-SA" dirty="0"/>
        </a:p>
      </dgm:t>
    </dgm:pt>
    <dgm:pt modelId="{04F5A8BC-4413-4A17-BCFD-A80198F0D5BC}" type="parTrans" cxnId="{1A2BE262-84D0-4A08-85BA-BC70500D46AA}">
      <dgm:prSet/>
      <dgm:spPr/>
      <dgm:t>
        <a:bodyPr/>
        <a:lstStyle/>
        <a:p>
          <a:pPr rtl="1"/>
          <a:endParaRPr lang="ar-SA"/>
        </a:p>
      </dgm:t>
    </dgm:pt>
    <dgm:pt modelId="{0AEE9F39-03F1-4F73-A5F6-FD603412F753}" type="sibTrans" cxnId="{1A2BE262-84D0-4A08-85BA-BC70500D46AA}">
      <dgm:prSet/>
      <dgm:spPr/>
      <dgm:t>
        <a:bodyPr/>
        <a:lstStyle/>
        <a:p>
          <a:pPr rtl="1"/>
          <a:endParaRPr lang="ar-SA"/>
        </a:p>
      </dgm:t>
    </dgm:pt>
    <dgm:pt modelId="{29A12F40-16CC-414C-A20C-55CB781671E7}">
      <dgm:prSet phldrT="[نص]"/>
      <dgm:spPr/>
      <dgm:t>
        <a:bodyPr/>
        <a:lstStyle/>
        <a:p>
          <a:pPr rtl="1"/>
          <a:r>
            <a:rPr lang="ar-SA" dirty="0" smtClean="0"/>
            <a:t>التكليف</a:t>
          </a:r>
          <a:endParaRPr lang="ar-SA" dirty="0"/>
        </a:p>
      </dgm:t>
    </dgm:pt>
    <dgm:pt modelId="{D81D38F8-BFE7-4744-8515-92AA2737E646}" type="parTrans" cxnId="{E593DE34-294E-4950-84A9-AA2C5DAD7EB7}">
      <dgm:prSet/>
      <dgm:spPr/>
      <dgm:t>
        <a:bodyPr/>
        <a:lstStyle/>
        <a:p>
          <a:pPr rtl="1"/>
          <a:endParaRPr lang="ar-SA"/>
        </a:p>
      </dgm:t>
    </dgm:pt>
    <dgm:pt modelId="{CECCF238-0A00-4A1B-8AB4-9CBDBA305C00}" type="sibTrans" cxnId="{E593DE34-294E-4950-84A9-AA2C5DAD7EB7}">
      <dgm:prSet/>
      <dgm:spPr/>
      <dgm:t>
        <a:bodyPr/>
        <a:lstStyle/>
        <a:p>
          <a:pPr rtl="1"/>
          <a:endParaRPr lang="ar-SA"/>
        </a:p>
      </dgm:t>
    </dgm:pt>
    <dgm:pt modelId="{701EE3B2-68D5-4D19-BD27-C899F6F24956}">
      <dgm:prSet phldrT="[نص]"/>
      <dgm:spPr/>
      <dgm:t>
        <a:bodyPr/>
        <a:lstStyle/>
        <a:p>
          <a:pPr rtl="1"/>
          <a:r>
            <a:rPr lang="ar-SA" dirty="0" smtClean="0"/>
            <a:t>العدالة</a:t>
          </a:r>
          <a:endParaRPr lang="ar-SA" dirty="0"/>
        </a:p>
      </dgm:t>
    </dgm:pt>
    <dgm:pt modelId="{DE31DF6E-666B-4C94-8FF9-9FDCDDF296A2}" type="parTrans" cxnId="{9B53D1E9-FE28-4C56-9092-2758B3455EE2}">
      <dgm:prSet/>
      <dgm:spPr/>
      <dgm:t>
        <a:bodyPr/>
        <a:lstStyle/>
        <a:p>
          <a:pPr rtl="1"/>
          <a:endParaRPr lang="ar-SA"/>
        </a:p>
      </dgm:t>
    </dgm:pt>
    <dgm:pt modelId="{780DD0B0-2534-4746-AA40-30E5BF8D3B1C}" type="sibTrans" cxnId="{9B53D1E9-FE28-4C56-9092-2758B3455EE2}">
      <dgm:prSet/>
      <dgm:spPr/>
      <dgm:t>
        <a:bodyPr/>
        <a:lstStyle/>
        <a:p>
          <a:pPr rtl="1"/>
          <a:endParaRPr lang="ar-SA"/>
        </a:p>
      </dgm:t>
    </dgm:pt>
    <dgm:pt modelId="{5B12548D-2987-4667-B465-0E46554EBD4E}">
      <dgm:prSet phldrT="[نص]"/>
      <dgm:spPr/>
      <dgm:t>
        <a:bodyPr/>
        <a:lstStyle/>
        <a:p>
          <a:pPr rtl="1"/>
          <a:r>
            <a:rPr lang="ar-SA" dirty="0" smtClean="0"/>
            <a:t>العلم والثقافة</a:t>
          </a:r>
          <a:endParaRPr lang="ar-SA" dirty="0"/>
        </a:p>
      </dgm:t>
    </dgm:pt>
    <dgm:pt modelId="{98F64F46-F660-4393-95B9-F1FDFE73E0E9}" type="parTrans" cxnId="{C15E5C74-4522-4EB6-823A-2041CF2B47B7}">
      <dgm:prSet/>
      <dgm:spPr/>
      <dgm:t>
        <a:bodyPr/>
        <a:lstStyle/>
        <a:p>
          <a:pPr rtl="1"/>
          <a:endParaRPr lang="ar-SA"/>
        </a:p>
      </dgm:t>
    </dgm:pt>
    <dgm:pt modelId="{511CC941-1A99-4D10-A4A1-8517F6CF9EE1}" type="sibTrans" cxnId="{C15E5C74-4522-4EB6-823A-2041CF2B47B7}">
      <dgm:prSet/>
      <dgm:spPr/>
      <dgm:t>
        <a:bodyPr/>
        <a:lstStyle/>
        <a:p>
          <a:pPr rtl="1"/>
          <a:endParaRPr lang="ar-SA"/>
        </a:p>
      </dgm:t>
    </dgm:pt>
    <dgm:pt modelId="{0D291732-329E-454F-A9D6-21C3952BED05}" type="pres">
      <dgm:prSet presAssocID="{F263F538-B85A-40CC-8A28-66A1093599B3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187D690-9DA6-44C4-B94B-8DB78141FD2E}" type="pres">
      <dgm:prSet presAssocID="{F263F538-B85A-40CC-8A28-66A1093599B3}" presName="matrix" presStyleCnt="0"/>
      <dgm:spPr/>
    </dgm:pt>
    <dgm:pt modelId="{9162AE07-3523-4758-8A0D-63234F22CBF1}" type="pres">
      <dgm:prSet presAssocID="{F263F538-B85A-40CC-8A28-66A1093599B3}" presName="tile1" presStyleLbl="node1" presStyleIdx="0" presStyleCnt="4" custScaleX="56474" custScaleY="72819" custLinFactNeighborX="-15681" custLinFactNeighborY="-16220"/>
      <dgm:spPr/>
      <dgm:t>
        <a:bodyPr/>
        <a:lstStyle/>
        <a:p>
          <a:pPr rtl="1"/>
          <a:endParaRPr lang="ar-SA"/>
        </a:p>
      </dgm:t>
    </dgm:pt>
    <dgm:pt modelId="{3E8A598D-FB44-4211-BC8A-61AD3AE62C2C}" type="pres">
      <dgm:prSet presAssocID="{F263F538-B85A-40CC-8A28-66A1093599B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18F385-4B80-4082-B959-29414CE89CB4}" type="pres">
      <dgm:prSet presAssocID="{F263F538-B85A-40CC-8A28-66A1093599B3}" presName="tile2" presStyleLbl="node1" presStyleIdx="1" presStyleCnt="4" custScaleX="59220" custScaleY="70450" custLinFactNeighborX="14769" custLinFactNeighborY="-20525"/>
      <dgm:spPr/>
      <dgm:t>
        <a:bodyPr/>
        <a:lstStyle/>
        <a:p>
          <a:pPr rtl="1"/>
          <a:endParaRPr lang="ar-SA"/>
        </a:p>
      </dgm:t>
    </dgm:pt>
    <dgm:pt modelId="{88379122-6B5C-42A9-B166-DB9FBB762413}" type="pres">
      <dgm:prSet presAssocID="{F263F538-B85A-40CC-8A28-66A1093599B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DCC933A-31B4-4755-8125-8D3AD2620D3D}" type="pres">
      <dgm:prSet presAssocID="{F263F538-B85A-40CC-8A28-66A1093599B3}" presName="tile3" presStyleLbl="node1" presStyleIdx="2" presStyleCnt="4" custScaleX="56957" custScaleY="57422" custLinFactNeighborX="1193" custLinFactNeighborY="19399"/>
      <dgm:spPr/>
      <dgm:t>
        <a:bodyPr/>
        <a:lstStyle/>
        <a:p>
          <a:pPr rtl="1"/>
          <a:endParaRPr lang="ar-SA"/>
        </a:p>
      </dgm:t>
    </dgm:pt>
    <dgm:pt modelId="{0168B68F-D6E8-480D-BA1A-E188C08A219B}" type="pres">
      <dgm:prSet presAssocID="{F263F538-B85A-40CC-8A28-66A1093599B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C36A02D-3053-4EDB-BB9B-1BE5C6D3F2E7}" type="pres">
      <dgm:prSet presAssocID="{F263F538-B85A-40CC-8A28-66A1093599B3}" presName="tile4" presStyleLbl="node1" presStyleIdx="3" presStyleCnt="4" custScaleX="55898" custScaleY="57606" custLinFactNeighborX="13790" custLinFactNeighborY="13581"/>
      <dgm:spPr/>
      <dgm:t>
        <a:bodyPr/>
        <a:lstStyle/>
        <a:p>
          <a:pPr rtl="1"/>
          <a:endParaRPr lang="ar-SA"/>
        </a:p>
      </dgm:t>
    </dgm:pt>
    <dgm:pt modelId="{447EC1DD-9426-49D0-A240-9C8984EF09D9}" type="pres">
      <dgm:prSet presAssocID="{F263F538-B85A-40CC-8A28-66A1093599B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7819023-4DCE-498B-860E-23CC23CA403F}" type="pres">
      <dgm:prSet presAssocID="{F263F538-B85A-40CC-8A28-66A1093599B3}" presName="centerTile" presStyleLbl="fgShp" presStyleIdx="0" presStyleCnt="1" custLinFactNeighborX="493" custLinFactNeighborY="5790">
        <dgm:presLayoutVars>
          <dgm:chMax val="0"/>
          <dgm:chPref val="0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00B7271-FFC7-4976-AF25-F198C8C57DC9}" srcId="{F263F538-B85A-40CC-8A28-66A1093599B3}" destId="{690E6986-E2CD-4AA6-B4E8-99C18AA6E80C}" srcOrd="0" destOrd="0" parTransId="{7679DE0A-572D-4AF4-AC6F-5F30C176832D}" sibTransId="{755E2002-F7E0-4111-9C1A-218F088984EC}"/>
    <dgm:cxn modelId="{3B7F672F-CB98-477C-9D29-13BF2C2EF848}" type="presOf" srcId="{5B12548D-2987-4667-B465-0E46554EBD4E}" destId="{447EC1DD-9426-49D0-A240-9C8984EF09D9}" srcOrd="1" destOrd="0" presId="urn:microsoft.com/office/officeart/2005/8/layout/matrix1"/>
    <dgm:cxn modelId="{3A32E76E-6483-4505-80EE-9882A0BA3D07}" type="presOf" srcId="{F263F538-B85A-40CC-8A28-66A1093599B3}" destId="{0D291732-329E-454F-A9D6-21C3952BED05}" srcOrd="0" destOrd="0" presId="urn:microsoft.com/office/officeart/2005/8/layout/matrix1"/>
    <dgm:cxn modelId="{C5F25FAE-365E-4928-B529-3102CFB8B389}" type="presOf" srcId="{701EE3B2-68D5-4D19-BD27-C899F6F24956}" destId="{0168B68F-D6E8-480D-BA1A-E188C08A219B}" srcOrd="1" destOrd="0" presId="urn:microsoft.com/office/officeart/2005/8/layout/matrix1"/>
    <dgm:cxn modelId="{820CE6FE-EAA6-4D6F-828F-37DE68CED637}" type="presOf" srcId="{29A12F40-16CC-414C-A20C-55CB781671E7}" destId="{88379122-6B5C-42A9-B166-DB9FBB762413}" srcOrd="1" destOrd="0" presId="urn:microsoft.com/office/officeart/2005/8/layout/matrix1"/>
    <dgm:cxn modelId="{100A570D-210A-433B-8B19-468CA09ED53E}" type="presOf" srcId="{690E6986-E2CD-4AA6-B4E8-99C18AA6E80C}" destId="{A7819023-4DCE-498B-860E-23CC23CA403F}" srcOrd="0" destOrd="0" presId="urn:microsoft.com/office/officeart/2005/8/layout/matrix1"/>
    <dgm:cxn modelId="{E593DE34-294E-4950-84A9-AA2C5DAD7EB7}" srcId="{690E6986-E2CD-4AA6-B4E8-99C18AA6E80C}" destId="{29A12F40-16CC-414C-A20C-55CB781671E7}" srcOrd="1" destOrd="0" parTransId="{D81D38F8-BFE7-4744-8515-92AA2737E646}" sibTransId="{CECCF238-0A00-4A1B-8AB4-9CBDBA305C00}"/>
    <dgm:cxn modelId="{C15E5C74-4522-4EB6-823A-2041CF2B47B7}" srcId="{690E6986-E2CD-4AA6-B4E8-99C18AA6E80C}" destId="{5B12548D-2987-4667-B465-0E46554EBD4E}" srcOrd="3" destOrd="0" parTransId="{98F64F46-F660-4393-95B9-F1FDFE73E0E9}" sibTransId="{511CC941-1A99-4D10-A4A1-8517F6CF9EE1}"/>
    <dgm:cxn modelId="{F947C3E8-D0A5-4CD2-9B82-229CBAF9F85C}" type="presOf" srcId="{29A12F40-16CC-414C-A20C-55CB781671E7}" destId="{2B18F385-4B80-4082-B959-29414CE89CB4}" srcOrd="0" destOrd="0" presId="urn:microsoft.com/office/officeart/2005/8/layout/matrix1"/>
    <dgm:cxn modelId="{1A2BE262-84D0-4A08-85BA-BC70500D46AA}" srcId="{690E6986-E2CD-4AA6-B4E8-99C18AA6E80C}" destId="{BF23AFC5-C117-4544-8498-BE3E59F9644B}" srcOrd="0" destOrd="0" parTransId="{04F5A8BC-4413-4A17-BCFD-A80198F0D5BC}" sibTransId="{0AEE9F39-03F1-4F73-A5F6-FD603412F753}"/>
    <dgm:cxn modelId="{9B53D1E9-FE28-4C56-9092-2758B3455EE2}" srcId="{690E6986-E2CD-4AA6-B4E8-99C18AA6E80C}" destId="{701EE3B2-68D5-4D19-BD27-C899F6F24956}" srcOrd="2" destOrd="0" parTransId="{DE31DF6E-666B-4C94-8FF9-9FDCDDF296A2}" sibTransId="{780DD0B0-2534-4746-AA40-30E5BF8D3B1C}"/>
    <dgm:cxn modelId="{E1AB62E4-67BA-4103-9E31-F437D3680683}" type="presOf" srcId="{5B12548D-2987-4667-B465-0E46554EBD4E}" destId="{0C36A02D-3053-4EDB-BB9B-1BE5C6D3F2E7}" srcOrd="0" destOrd="0" presId="urn:microsoft.com/office/officeart/2005/8/layout/matrix1"/>
    <dgm:cxn modelId="{2F817B60-5069-46C8-BF9D-79DBDA97EE2E}" type="presOf" srcId="{701EE3B2-68D5-4D19-BD27-C899F6F24956}" destId="{9DCC933A-31B4-4755-8125-8D3AD2620D3D}" srcOrd="0" destOrd="0" presId="urn:microsoft.com/office/officeart/2005/8/layout/matrix1"/>
    <dgm:cxn modelId="{5463C71A-02D5-49F6-A86B-A7DA2DD30D5D}" type="presOf" srcId="{BF23AFC5-C117-4544-8498-BE3E59F9644B}" destId="{9162AE07-3523-4758-8A0D-63234F22CBF1}" srcOrd="0" destOrd="0" presId="urn:microsoft.com/office/officeart/2005/8/layout/matrix1"/>
    <dgm:cxn modelId="{CA2F233D-FB2B-44A0-890D-BD89FA37C15D}" type="presOf" srcId="{BF23AFC5-C117-4544-8498-BE3E59F9644B}" destId="{3E8A598D-FB44-4211-BC8A-61AD3AE62C2C}" srcOrd="1" destOrd="0" presId="urn:microsoft.com/office/officeart/2005/8/layout/matrix1"/>
    <dgm:cxn modelId="{CB5F0837-95FF-4400-B045-CAAD381DF371}" type="presParOf" srcId="{0D291732-329E-454F-A9D6-21C3952BED05}" destId="{D187D690-9DA6-44C4-B94B-8DB78141FD2E}" srcOrd="0" destOrd="0" presId="urn:microsoft.com/office/officeart/2005/8/layout/matrix1"/>
    <dgm:cxn modelId="{15DCF154-2A87-478C-84E6-918C4152E17B}" type="presParOf" srcId="{D187D690-9DA6-44C4-B94B-8DB78141FD2E}" destId="{9162AE07-3523-4758-8A0D-63234F22CBF1}" srcOrd="0" destOrd="0" presId="urn:microsoft.com/office/officeart/2005/8/layout/matrix1"/>
    <dgm:cxn modelId="{1A983FA0-E456-421F-9599-A7F7EBA7F0FF}" type="presParOf" srcId="{D187D690-9DA6-44C4-B94B-8DB78141FD2E}" destId="{3E8A598D-FB44-4211-BC8A-61AD3AE62C2C}" srcOrd="1" destOrd="0" presId="urn:microsoft.com/office/officeart/2005/8/layout/matrix1"/>
    <dgm:cxn modelId="{3073A27E-3C4E-49B3-B129-F83E2232718A}" type="presParOf" srcId="{D187D690-9DA6-44C4-B94B-8DB78141FD2E}" destId="{2B18F385-4B80-4082-B959-29414CE89CB4}" srcOrd="2" destOrd="0" presId="urn:microsoft.com/office/officeart/2005/8/layout/matrix1"/>
    <dgm:cxn modelId="{870A48A4-612E-4EC3-8AE8-2C4F0F2CD80E}" type="presParOf" srcId="{D187D690-9DA6-44C4-B94B-8DB78141FD2E}" destId="{88379122-6B5C-42A9-B166-DB9FBB762413}" srcOrd="3" destOrd="0" presId="urn:microsoft.com/office/officeart/2005/8/layout/matrix1"/>
    <dgm:cxn modelId="{4D656E52-38B6-49CB-80D6-003DBC49519A}" type="presParOf" srcId="{D187D690-9DA6-44C4-B94B-8DB78141FD2E}" destId="{9DCC933A-31B4-4755-8125-8D3AD2620D3D}" srcOrd="4" destOrd="0" presId="urn:microsoft.com/office/officeart/2005/8/layout/matrix1"/>
    <dgm:cxn modelId="{5845A7C7-61DE-4B87-9EA4-3ABED399B035}" type="presParOf" srcId="{D187D690-9DA6-44C4-B94B-8DB78141FD2E}" destId="{0168B68F-D6E8-480D-BA1A-E188C08A219B}" srcOrd="5" destOrd="0" presId="urn:microsoft.com/office/officeart/2005/8/layout/matrix1"/>
    <dgm:cxn modelId="{E46EE610-ACFB-44EA-AD86-0E87438C28D8}" type="presParOf" srcId="{D187D690-9DA6-44C4-B94B-8DB78141FD2E}" destId="{0C36A02D-3053-4EDB-BB9B-1BE5C6D3F2E7}" srcOrd="6" destOrd="0" presId="urn:microsoft.com/office/officeart/2005/8/layout/matrix1"/>
    <dgm:cxn modelId="{1812150B-0320-4F1E-AA2D-2A6050CDE5DA}" type="presParOf" srcId="{D187D690-9DA6-44C4-B94B-8DB78141FD2E}" destId="{447EC1DD-9426-49D0-A240-9C8984EF09D9}" srcOrd="7" destOrd="0" presId="urn:microsoft.com/office/officeart/2005/8/layout/matrix1"/>
    <dgm:cxn modelId="{8E9E0BD9-11AB-4466-8F64-83E0C7D5C560}" type="presParOf" srcId="{0D291732-329E-454F-A9D6-21C3952BED05}" destId="{A7819023-4DCE-498B-860E-23CC23CA403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2AE07-3523-4758-8A0D-63234F22CBF1}">
      <dsp:nvSpPr>
        <dsp:cNvPr id="0" name=""/>
        <dsp:cNvSpPr/>
      </dsp:nvSpPr>
      <dsp:spPr>
        <a:xfrm rot="16200000">
          <a:off x="373047" y="-138479"/>
          <a:ext cx="1774462" cy="210862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smtClean="0"/>
            <a:t>الذكورة</a:t>
          </a:r>
          <a:endParaRPr lang="ar-SA" sz="3300" kern="1200" dirty="0"/>
        </a:p>
      </dsp:txBody>
      <dsp:txXfrm rot="5400000">
        <a:off x="205965" y="28603"/>
        <a:ext cx="2108626" cy="1330846"/>
      </dsp:txXfrm>
    </dsp:sp>
    <dsp:sp modelId="{2B18F385-4B80-4082-B959-29414CE89CB4}">
      <dsp:nvSpPr>
        <dsp:cNvPr id="0" name=""/>
        <dsp:cNvSpPr/>
      </dsp:nvSpPr>
      <dsp:spPr>
        <a:xfrm>
          <a:off x="5025442" y="0"/>
          <a:ext cx="2211156" cy="1716734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التكليف</a:t>
          </a:r>
          <a:endParaRPr lang="ar-SA" sz="3300" kern="1200" dirty="0"/>
        </a:p>
      </dsp:txBody>
      <dsp:txXfrm>
        <a:off x="5025442" y="0"/>
        <a:ext cx="2211156" cy="1287550"/>
      </dsp:txXfrm>
    </dsp:sp>
    <dsp:sp modelId="{9DCC933A-31B4-4755-8125-8D3AD2620D3D}">
      <dsp:nvSpPr>
        <dsp:cNvPr id="0" name=""/>
        <dsp:cNvSpPr/>
      </dsp:nvSpPr>
      <dsp:spPr>
        <a:xfrm rot="10800000">
          <a:off x="826990" y="3474358"/>
          <a:ext cx="2126660" cy="139926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العدالة</a:t>
          </a:r>
          <a:endParaRPr lang="ar-SA" sz="3300" kern="1200" dirty="0"/>
        </a:p>
      </dsp:txBody>
      <dsp:txXfrm rot="10800000">
        <a:off x="826990" y="3824175"/>
        <a:ext cx="2126660" cy="1049449"/>
      </dsp:txXfrm>
    </dsp:sp>
    <dsp:sp modelId="{0C36A02D-3053-4EDB-BB9B-1BE5C6D3F2E7}">
      <dsp:nvSpPr>
        <dsp:cNvPr id="0" name=""/>
        <dsp:cNvSpPr/>
      </dsp:nvSpPr>
      <dsp:spPr>
        <a:xfrm rot="5400000">
          <a:off x="5392591" y="3035280"/>
          <a:ext cx="1403750" cy="208711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العلم والثقافة</a:t>
          </a:r>
          <a:endParaRPr lang="ar-SA" sz="3300" kern="1200" dirty="0"/>
        </a:p>
      </dsp:txBody>
      <dsp:txXfrm rot="-5400000">
        <a:off x="5050907" y="3727902"/>
        <a:ext cx="2087119" cy="1052812"/>
      </dsp:txXfrm>
    </dsp:sp>
    <dsp:sp modelId="{A7819023-4DCE-498B-860E-23CC23CA403F}">
      <dsp:nvSpPr>
        <dsp:cNvPr id="0" name=""/>
        <dsp:cNvSpPr/>
      </dsp:nvSpPr>
      <dsp:spPr>
        <a:xfrm>
          <a:off x="2624704" y="1898155"/>
          <a:ext cx="2240280" cy="1218406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b="1" kern="1200" dirty="0" smtClean="0"/>
            <a:t>شروط الحاكم</a:t>
          </a:r>
          <a:r>
            <a:rPr lang="ar-SA" sz="3300" kern="1200" dirty="0" smtClean="0"/>
            <a:t>.</a:t>
          </a:r>
          <a:endParaRPr lang="ar-SA" sz="3300" kern="1200" dirty="0"/>
        </a:p>
      </dsp:txBody>
      <dsp:txXfrm>
        <a:off x="2684182" y="1957633"/>
        <a:ext cx="2121324" cy="1099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B2DE7D1-5E0B-4D9D-9F35-EA47C709CCB2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BF635E-3E38-43BA-AB8E-B100AE0E5C38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899591" y="1988840"/>
            <a:ext cx="7056785" cy="4392488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772072"/>
            <a:ext cx="7056785" cy="4609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476672"/>
            <a:ext cx="8424934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81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979712" y="260648"/>
            <a:ext cx="6478488" cy="10801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ar-SA" sz="4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ar-SA" sz="4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>الركن الثاني: الحكام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339752" y="1412776"/>
            <a:ext cx="6624736" cy="5112568"/>
          </a:xfrm>
        </p:spPr>
        <p:txBody>
          <a:bodyPr>
            <a:noAutofit/>
          </a:bodyPr>
          <a:lstStyle/>
          <a:p>
            <a:pPr algn="r"/>
            <a:endParaRPr lang="ar-SA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مكانتهم.</a:t>
            </a:r>
          </a:p>
          <a:p>
            <a:pPr algn="r"/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2- وجوب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نصب الحكام.</a:t>
            </a:r>
            <a:endParaRPr lang="ar-SA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3- شروط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الحاكم.</a:t>
            </a:r>
            <a:endParaRPr lang="ar-SA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4- طرق تولية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الحكام الأمر</a:t>
            </a:r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r"/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5- تعدد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الحكام والدول.</a:t>
            </a:r>
            <a:endParaRPr lang="ar-SA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6- </a:t>
            </a:r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قواعد تتعلق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بالبيعة الشرعية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ar-SA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4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6048672" cy="92211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</a:rPr>
              <a:t>مكانة الحكام</a:t>
            </a:r>
            <a:endParaRPr lang="ar-SA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4" y="1196752"/>
            <a:ext cx="8640960" cy="5400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endParaRPr lang="ar-SA" sz="3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لماذا الإسلام يعزز مكانة الحكام، ويؤكد على مهابتهم وتعظيم قدرهم؟ 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  <a:t>لأ</a:t>
            </a:r>
            <a:r>
              <a:rPr lang="ar-SA" sz="3200" dirty="0">
                <a:solidFill>
                  <a:schemeClr val="accent1">
                    <a:lumMod val="50000"/>
                  </a:schemeClr>
                </a:solidFill>
              </a:rPr>
              <a:t>ن</a:t>
            </a:r>
            <a: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  <a:t> عز السلطان عز الأمة 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  <a:t>استقرار الأمن والسلام الاجتماعي.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  <a:t>إذا هان ولي الأمر هانت الأمة وتفرقت واستخف بها.</a:t>
            </a:r>
          </a:p>
          <a:p>
            <a:pPr algn="just">
              <a:buFont typeface="Wingdings" pitchFamily="2" charset="2"/>
              <a:buChar char="§"/>
            </a:pPr>
            <a: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  <a:t>انتشار الفوضى </a:t>
            </a:r>
            <a: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  <a:t>وعموم </a:t>
            </a:r>
            <a: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  <a:t>الخوف.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</a:rPr>
              <a:t>	</a:t>
            </a:r>
            <a:endParaRPr lang="ar-SA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22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4" y="260648"/>
            <a:ext cx="8640960" cy="4896544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algn="just"/>
            <a:r>
              <a:rPr lang="ar-SA" sz="3200" b="1" dirty="0">
                <a:solidFill>
                  <a:srgbClr val="C00000"/>
                </a:solidFill>
              </a:rPr>
              <a:t>ومما يدلُّ على رفيع منْزلة أولِي الأمر في الشرع المطهر -لاسيما- إذا عدلوا:</a:t>
            </a:r>
          </a:p>
          <a:p>
            <a:pPr marL="0" indent="0" algn="just">
              <a:buNone/>
            </a:pPr>
            <a:r>
              <a:rPr lang="ar-SA" sz="3200" dirty="0"/>
              <a:t>1- </a:t>
            </a:r>
            <a:r>
              <a:rPr lang="ar-SA" sz="3200" dirty="0" smtClean="0"/>
              <a:t>أن الله </a:t>
            </a:r>
            <a:r>
              <a:rPr lang="ar-SA" sz="3200" dirty="0"/>
              <a:t>قرن طاعته سبحانه وطاعة رسوله </a:t>
            </a:r>
            <a:r>
              <a:rPr lang="ar-SA" sz="3200" dirty="0" smtClean="0"/>
              <a:t>صلى الله عليه وسلم </a:t>
            </a:r>
            <a:r>
              <a:rPr lang="ar-SA" sz="3200" dirty="0"/>
              <a:t>بطاعتهم، كما في آية الأمراء</a:t>
            </a:r>
            <a:r>
              <a:rPr lang="ar-SA" sz="3200" dirty="0" smtClean="0"/>
              <a:t>.</a:t>
            </a:r>
          </a:p>
          <a:p>
            <a:pPr marL="0" indent="0" algn="just">
              <a:buNone/>
            </a:pPr>
            <a:endParaRPr lang="ar-SA" sz="1100" dirty="0"/>
          </a:p>
          <a:p>
            <a:pPr marL="0" indent="0" algn="just">
              <a:buNone/>
            </a:pPr>
            <a:r>
              <a:rPr lang="ar-SA" sz="3200" dirty="0"/>
              <a:t>2- أن الله يدفع به القوي عن الضعيف، والظالم عن المظلوم، فلولا الله ثُمَّ السلطان، ما استتب الأمن </a:t>
            </a:r>
            <a:r>
              <a:rPr lang="ar-SA" sz="3200" dirty="0" err="1"/>
              <a:t>ولضاعت</a:t>
            </a:r>
            <a:r>
              <a:rPr lang="ar-SA" sz="3200" dirty="0"/>
              <a:t> الحقوق ويدل على ذلك قوله صلى الله عليه وسلم: </a:t>
            </a:r>
            <a:r>
              <a:rPr lang="ar-SA" sz="3200" dirty="0" smtClean="0"/>
              <a:t>(السلطان </a:t>
            </a:r>
            <a:r>
              <a:rPr lang="ar-SA" sz="3200" dirty="0"/>
              <a:t>ظلُّ الله في الأرض، فمن أكرمه </a:t>
            </a:r>
            <a:r>
              <a:rPr lang="ar-SA" sz="3200" dirty="0" err="1"/>
              <a:t>أكرمه</a:t>
            </a:r>
            <a:r>
              <a:rPr lang="ar-SA" sz="3200" dirty="0"/>
              <a:t> الله، ومن أهانه </a:t>
            </a:r>
            <a:r>
              <a:rPr lang="ar-SA" sz="3200" dirty="0" err="1"/>
              <a:t>أهانه</a:t>
            </a:r>
            <a:r>
              <a:rPr lang="ar-SA" sz="3200" dirty="0"/>
              <a:t> </a:t>
            </a:r>
            <a:r>
              <a:rPr lang="ar-SA" sz="3200" dirty="0" smtClean="0"/>
              <a:t>الله).</a:t>
            </a:r>
          </a:p>
          <a:p>
            <a:pPr marL="0" indent="0" algn="just">
              <a:buNone/>
            </a:pPr>
            <a:endParaRPr lang="ar-SA" sz="1100" dirty="0" smtClean="0"/>
          </a:p>
          <a:p>
            <a:pPr marL="0" indent="0" algn="just">
              <a:buNone/>
            </a:pPr>
            <a:r>
              <a:rPr lang="ar-SA" sz="3200" dirty="0" smtClean="0"/>
              <a:t>3- الإجماع </a:t>
            </a:r>
            <a:r>
              <a:rPr lang="ar-SA" sz="3200" dirty="0"/>
              <a:t>المنعقد من الأمة على أن الناس لا يستقيم لَهم أمر من أمور دينهم ولا دنياهم إلا بالإمامة، فلولا الله ثُمَّ الإمامة لضاع الدين وفسدت الدنيا.</a:t>
            </a:r>
          </a:p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869160"/>
            <a:ext cx="4536503" cy="1887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163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rgbClr val="C00000"/>
                </a:solidFill>
              </a:rPr>
              <a:t/>
            </a:r>
            <a:br>
              <a:rPr lang="ar-SA" sz="3600" b="1" dirty="0" smtClean="0">
                <a:solidFill>
                  <a:srgbClr val="C00000"/>
                </a:solidFill>
              </a:rPr>
            </a:br>
            <a:r>
              <a:rPr lang="ar-SA" sz="3600" b="1" dirty="0" smtClean="0">
                <a:solidFill>
                  <a:srgbClr val="C00000"/>
                </a:solidFill>
              </a:rPr>
              <a:t>وجوب </a:t>
            </a:r>
            <a:r>
              <a:rPr lang="ar-SA" sz="3600" b="1" dirty="0">
                <a:solidFill>
                  <a:srgbClr val="C00000"/>
                </a:solidFill>
              </a:rPr>
              <a:t>نصب </a:t>
            </a:r>
            <a:r>
              <a:rPr lang="ar-SA" sz="3600" b="1" dirty="0" smtClean="0">
                <a:solidFill>
                  <a:srgbClr val="C00000"/>
                </a:solidFill>
              </a:rPr>
              <a:t>الحكام</a:t>
            </a:r>
            <a:r>
              <a:rPr lang="ar-SA" dirty="0">
                <a:solidFill>
                  <a:srgbClr val="C00000"/>
                </a:solidFill>
              </a:rPr>
              <a:t/>
            </a:r>
            <a:br>
              <a:rPr lang="ar-SA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51520" y="980728"/>
            <a:ext cx="8424936" cy="5544616"/>
          </a:xfrm>
        </p:spPr>
        <p:txBody>
          <a:bodyPr>
            <a:normAutofit/>
          </a:bodyPr>
          <a:lstStyle/>
          <a:p>
            <a:pPr algn="just"/>
            <a:r>
              <a:rPr lang="ar-SA" sz="3200" b="1" dirty="0">
                <a:solidFill>
                  <a:srgbClr val="C00000"/>
                </a:solidFill>
              </a:rPr>
              <a:t>يجب نصب إمام: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/>
              <a:t> ليقوم </a:t>
            </a:r>
            <a:r>
              <a:rPr lang="ar-SA" sz="3200" dirty="0"/>
              <a:t>بِحراسة </a:t>
            </a:r>
            <a:r>
              <a:rPr lang="ar-SA" sz="3200" dirty="0" smtClean="0"/>
              <a:t>الدين.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/>
              <a:t>سياسة </a:t>
            </a:r>
            <a:r>
              <a:rPr lang="ar-SA" sz="3200" dirty="0"/>
              <a:t>أمور </a:t>
            </a:r>
            <a:r>
              <a:rPr lang="ar-SA" sz="3200" dirty="0" smtClean="0"/>
              <a:t>المسلمين.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/>
              <a:t> </a:t>
            </a:r>
            <a:r>
              <a:rPr lang="ar-SA" sz="3200" dirty="0"/>
              <a:t>وكف أيدي </a:t>
            </a:r>
            <a:r>
              <a:rPr lang="ar-SA" sz="3200" dirty="0" smtClean="0"/>
              <a:t>المعتدين.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/>
              <a:t> </a:t>
            </a:r>
            <a:r>
              <a:rPr lang="ar-SA" sz="3200" dirty="0"/>
              <a:t>وإنصاف المظلومين من </a:t>
            </a:r>
            <a:r>
              <a:rPr lang="ar-SA" sz="3200" dirty="0" smtClean="0"/>
              <a:t>الظالمين.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/>
              <a:t> </a:t>
            </a:r>
            <a:r>
              <a:rPr lang="ar-SA" sz="3200" dirty="0"/>
              <a:t>ويأخذ الحقوق من مواقعها، ويضعها جمعًا وصرفًا </a:t>
            </a:r>
            <a:r>
              <a:rPr lang="ar-SA" sz="3200" dirty="0" smtClean="0"/>
              <a:t>في  مواضعها.</a:t>
            </a:r>
          </a:p>
          <a:p>
            <a:pPr algn="just"/>
            <a:r>
              <a:rPr lang="ar-SA" sz="3200" dirty="0"/>
              <a:t> </a:t>
            </a:r>
            <a:r>
              <a:rPr lang="ar-SA" sz="3200" b="1" dirty="0" smtClean="0">
                <a:solidFill>
                  <a:srgbClr val="C00000"/>
                </a:solidFill>
              </a:rPr>
              <a:t>فائدة وجوب </a:t>
            </a:r>
            <a:r>
              <a:rPr lang="ar-SA" sz="3200" b="1" dirty="0">
                <a:solidFill>
                  <a:srgbClr val="C00000"/>
                </a:solidFill>
              </a:rPr>
              <a:t>نصب </a:t>
            </a:r>
            <a:r>
              <a:rPr lang="ar-SA" sz="3200" b="1" dirty="0" smtClean="0">
                <a:solidFill>
                  <a:srgbClr val="C00000"/>
                </a:solidFill>
              </a:rPr>
              <a:t>الحكام : </a:t>
            </a:r>
          </a:p>
          <a:p>
            <a:pPr marL="0" indent="0" algn="just">
              <a:buNone/>
            </a:pPr>
            <a:r>
              <a:rPr lang="ar-SA" sz="3200" dirty="0" smtClean="0"/>
              <a:t>     صلاح البلاد</a:t>
            </a:r>
            <a:r>
              <a:rPr lang="ar-SA" sz="3200" dirty="0"/>
              <a:t>.</a:t>
            </a:r>
            <a:r>
              <a:rPr lang="ar-SA" sz="3200" dirty="0" smtClean="0"/>
              <a:t>        وأمن العباد.       وقطع </a:t>
            </a:r>
            <a:r>
              <a:rPr lang="ar-SA" sz="3200" dirty="0"/>
              <a:t>مواد </a:t>
            </a:r>
            <a:r>
              <a:rPr lang="ar-SA" sz="3200" dirty="0" smtClean="0"/>
              <a:t>الفساد.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94919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23528" y="764704"/>
            <a:ext cx="8424936" cy="597666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just"/>
            <a:r>
              <a:rPr lang="ar-SA" sz="3200" b="1" dirty="0" smtClean="0">
                <a:solidFill>
                  <a:srgbClr val="C00000"/>
                </a:solidFill>
              </a:rPr>
              <a:t>الإمامة فرض </a:t>
            </a:r>
            <a:r>
              <a:rPr lang="ar-SA" sz="3200" b="1" dirty="0">
                <a:solidFill>
                  <a:srgbClr val="C00000"/>
                </a:solidFill>
              </a:rPr>
              <a:t>على الكفاية، يُخاطب بِها طائفتان من الناس: </a:t>
            </a:r>
          </a:p>
          <a:p>
            <a:pPr algn="just"/>
            <a:r>
              <a:rPr lang="ar-SA" sz="3200" dirty="0"/>
              <a:t>أحدهما: أهل الاجتهاد حتى يختاروا. </a:t>
            </a:r>
          </a:p>
          <a:p>
            <a:pPr algn="just"/>
            <a:r>
              <a:rPr lang="ar-SA" sz="3200" dirty="0"/>
              <a:t>والثانية: من يوجد فيه شرائط الإمامة حتى ينتصب أحدهم </a:t>
            </a:r>
            <a:r>
              <a:rPr lang="ar-SA" sz="3200" dirty="0" smtClean="0"/>
              <a:t>للإمامة.</a:t>
            </a:r>
            <a:endParaRPr lang="ar-SA" sz="3200" dirty="0"/>
          </a:p>
          <a:p>
            <a:pPr marL="0" indent="0" algn="just">
              <a:buNone/>
            </a:pPr>
            <a:r>
              <a:rPr lang="ar-SA" sz="3200" b="1" dirty="0">
                <a:solidFill>
                  <a:srgbClr val="C00000"/>
                </a:solidFill>
              </a:rPr>
              <a:t>ألقاب الإمام:</a:t>
            </a:r>
          </a:p>
          <a:p>
            <a:pPr marL="0" indent="0" algn="just">
              <a:buNone/>
            </a:pPr>
            <a:r>
              <a:rPr lang="ar-SA" sz="3200" dirty="0"/>
              <a:t>يلقب رئيس الدولة الإسلامية بعدة </a:t>
            </a:r>
            <a:r>
              <a:rPr lang="ar-SA" sz="3200" dirty="0" smtClean="0"/>
              <a:t>ألقاب:</a:t>
            </a:r>
            <a:endParaRPr lang="ar-SA" sz="3200" dirty="0"/>
          </a:p>
          <a:p>
            <a:pPr algn="just">
              <a:buFont typeface="Wingdings" pitchFamily="2" charset="2"/>
              <a:buChar char="v"/>
            </a:pPr>
            <a:r>
              <a:rPr lang="ar-SA" sz="3200" b="1" dirty="0">
                <a:solidFill>
                  <a:srgbClr val="C00000"/>
                </a:solidFill>
              </a:rPr>
              <a:t>الخليفة: </a:t>
            </a:r>
            <a:r>
              <a:rPr lang="ar-SA" sz="3200" dirty="0"/>
              <a:t>لكونه يخلف النَّبِي صلى الله عليه وسلم في أمته، ولقوله تعالى: ﴿يَا دَاوُدُ إِنَّا جَعَلْنَاكَ خَلِيفَةً فِي الأَرْضِ</a:t>
            </a:r>
            <a:r>
              <a:rPr lang="ar-SA" sz="3200" dirty="0" smtClean="0"/>
              <a:t>﴾ </a:t>
            </a:r>
            <a:r>
              <a:rPr lang="ar-SA" sz="1800" dirty="0" smtClean="0"/>
              <a:t>[ص: 26].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b="1" dirty="0">
                <a:solidFill>
                  <a:srgbClr val="C00000"/>
                </a:solidFill>
              </a:rPr>
              <a:t>الإمام</a:t>
            </a:r>
            <a:r>
              <a:rPr lang="ar-SA" sz="3200" dirty="0"/>
              <a:t>: </a:t>
            </a:r>
            <a:r>
              <a:rPr lang="ar-SA" sz="2800" dirty="0"/>
              <a:t>لحديث</a:t>
            </a:r>
            <a:r>
              <a:rPr lang="ar-SA" sz="2800" dirty="0" smtClean="0"/>
              <a:t>:(من </a:t>
            </a:r>
            <a:r>
              <a:rPr lang="ar-SA" sz="2800" dirty="0"/>
              <a:t>بايع إمامًا فأعطاه صفقة يده وثَمرة قلبه </a:t>
            </a:r>
            <a:r>
              <a:rPr lang="ar-SA" sz="2800" dirty="0" err="1"/>
              <a:t>فليطعه</a:t>
            </a:r>
            <a:r>
              <a:rPr lang="ar-SA" sz="2800" dirty="0"/>
              <a:t> إن استطاع، فإن جاء آخر ينازعه، فاضربوا عنق </a:t>
            </a:r>
            <a:r>
              <a:rPr lang="ar-SA" sz="2800" dirty="0" smtClean="0"/>
              <a:t>الآخر</a:t>
            </a:r>
            <a:r>
              <a:rPr lang="ar-SA" sz="3200" dirty="0" smtClean="0"/>
              <a:t>) </a:t>
            </a:r>
            <a:endParaRPr lang="ar-SA" sz="3200" dirty="0"/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95322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23528" y="764704"/>
            <a:ext cx="8424936" cy="597666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ar-SA" sz="3200" b="1" dirty="0">
                <a:solidFill>
                  <a:srgbClr val="C00000"/>
                </a:solidFill>
              </a:rPr>
              <a:t>السلطان: </a:t>
            </a:r>
            <a:r>
              <a:rPr lang="ar-SA" sz="3200" dirty="0"/>
              <a:t>لحديث الصحيحين</a:t>
            </a:r>
            <a:r>
              <a:rPr lang="ar-SA" sz="3200" dirty="0" smtClean="0"/>
              <a:t>:(من </a:t>
            </a:r>
            <a:r>
              <a:rPr lang="ar-SA" sz="3200" dirty="0"/>
              <a:t>خرج من السلطان شبرًا فمات، </a:t>
            </a:r>
            <a:r>
              <a:rPr lang="ar-SA" sz="3200" dirty="0" err="1"/>
              <a:t>فميتته</a:t>
            </a:r>
            <a:r>
              <a:rPr lang="ar-SA" sz="3200" dirty="0"/>
              <a:t> </a:t>
            </a:r>
            <a:r>
              <a:rPr lang="ar-SA" sz="3200" dirty="0" smtClean="0"/>
              <a:t>الجاهلية).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b="1" dirty="0">
                <a:solidFill>
                  <a:srgbClr val="C00000"/>
                </a:solidFill>
              </a:rPr>
              <a:t>الملك: </a:t>
            </a:r>
            <a:r>
              <a:rPr lang="ar-SA" sz="3200" dirty="0"/>
              <a:t>لأنه قد </a:t>
            </a:r>
            <a:r>
              <a:rPr lang="ar-SA" sz="3200" dirty="0" smtClean="0"/>
              <a:t>صار </a:t>
            </a:r>
            <a:r>
              <a:rPr lang="ar-SA" sz="3200" dirty="0"/>
              <a:t>مالكًا لأمر </a:t>
            </a:r>
            <a:r>
              <a:rPr lang="ar-SA" sz="3200" dirty="0" smtClean="0"/>
              <a:t>الرعية.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b="1" dirty="0" smtClean="0">
                <a:solidFill>
                  <a:srgbClr val="C00000"/>
                </a:solidFill>
              </a:rPr>
              <a:t>أمير </a:t>
            </a:r>
            <a:r>
              <a:rPr lang="ar-SA" sz="3200" b="1" dirty="0">
                <a:solidFill>
                  <a:srgbClr val="C00000"/>
                </a:solidFill>
              </a:rPr>
              <a:t>المؤمنين: </a:t>
            </a:r>
            <a:r>
              <a:rPr lang="ar-SA" sz="3200" dirty="0"/>
              <a:t>وإن كان فاسقًا، لقيامه بأمر المؤمنين وطاعتهم له، وأول من نودي بذلك عمر بن الخطاب </a:t>
            </a:r>
            <a:r>
              <a:rPr lang="ar-SA" sz="3200" dirty="0" smtClean="0"/>
              <a:t>رضى الله عنه.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b="1" dirty="0" smtClean="0">
                <a:solidFill>
                  <a:srgbClr val="C00000"/>
                </a:solidFill>
              </a:rPr>
              <a:t>ينبغي </a:t>
            </a:r>
            <a:r>
              <a:rPr lang="ar-SA" sz="3200" b="1" dirty="0">
                <a:solidFill>
                  <a:srgbClr val="C00000"/>
                </a:solidFill>
              </a:rPr>
              <a:t>أن لا يقال له: 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7030A0"/>
                </a:solidFill>
              </a:rPr>
              <a:t>"</a:t>
            </a:r>
            <a:r>
              <a:rPr lang="ar-SA" sz="3200" b="1" dirty="0">
                <a:solidFill>
                  <a:srgbClr val="7030A0"/>
                </a:solidFill>
              </a:rPr>
              <a:t>خليفة الله</a:t>
            </a:r>
            <a:r>
              <a:rPr lang="ar-SA" sz="3200" b="1" dirty="0" smtClean="0">
                <a:solidFill>
                  <a:srgbClr val="7030A0"/>
                </a:solidFill>
              </a:rPr>
              <a:t>" </a:t>
            </a:r>
            <a:r>
              <a:rPr lang="ar-SA" sz="3200" dirty="0" smtClean="0"/>
              <a:t>لأنه </a:t>
            </a:r>
            <a:r>
              <a:rPr lang="ar-SA" sz="3200" dirty="0"/>
              <a:t>إنَّما يستخلف من يغيب أو يَموت، والله لا يغيب أو يموت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7030A0"/>
                </a:solidFill>
              </a:rPr>
              <a:t>"</a:t>
            </a:r>
            <a:r>
              <a:rPr lang="ar-SA" sz="3200" b="1" dirty="0">
                <a:solidFill>
                  <a:srgbClr val="7030A0"/>
                </a:solidFill>
              </a:rPr>
              <a:t>شاهان شاه" </a:t>
            </a:r>
            <a:r>
              <a:rPr lang="ar-SA" sz="3200" dirty="0"/>
              <a:t>لأن معناه "ملك الملوك" ولا يوصف بذلك غير </a:t>
            </a:r>
            <a:r>
              <a:rPr lang="ar-SA" sz="3200" dirty="0" smtClean="0"/>
              <a:t>الله عز وخل ويحرم </a:t>
            </a:r>
            <a:r>
              <a:rPr lang="ar-SA" sz="3200" dirty="0"/>
              <a:t>تحريما </a:t>
            </a:r>
            <a:r>
              <a:rPr lang="ar-SA" sz="3200" dirty="0" smtClean="0"/>
              <a:t>غليظًا.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25192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/>
            </a:r>
            <a:br>
              <a:rPr lang="ar-SA" dirty="0"/>
            </a:b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33213219"/>
              </p:ext>
            </p:extLst>
          </p:nvPr>
        </p:nvGraphicFramePr>
        <p:xfrm>
          <a:off x="467544" y="980728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شكل بيضاوي 5"/>
          <p:cNvSpPr/>
          <p:nvPr/>
        </p:nvSpPr>
        <p:spPr>
          <a:xfrm>
            <a:off x="3131840" y="1411401"/>
            <a:ext cx="187220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الكفاية</a:t>
            </a:r>
            <a:endParaRPr lang="ar-SA" sz="3200" dirty="0"/>
          </a:p>
        </p:txBody>
      </p:sp>
      <p:sp>
        <p:nvSpPr>
          <p:cNvPr id="7" name="شكل بيضاوي 6"/>
          <p:cNvSpPr/>
          <p:nvPr/>
        </p:nvSpPr>
        <p:spPr>
          <a:xfrm>
            <a:off x="5954960" y="3068960"/>
            <a:ext cx="2001416" cy="1028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أن يكون قرشياً</a:t>
            </a:r>
            <a:endParaRPr lang="ar-SA" sz="3200" dirty="0"/>
          </a:p>
        </p:txBody>
      </p:sp>
      <p:sp>
        <p:nvSpPr>
          <p:cNvPr id="8" name="شكل بيضاوي 7"/>
          <p:cNvSpPr/>
          <p:nvPr/>
        </p:nvSpPr>
        <p:spPr>
          <a:xfrm>
            <a:off x="971600" y="3125924"/>
            <a:ext cx="187220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الحرية</a:t>
            </a:r>
            <a:endParaRPr lang="ar-SA" sz="3200" dirty="0"/>
          </a:p>
        </p:txBody>
      </p:sp>
      <p:sp>
        <p:nvSpPr>
          <p:cNvPr id="9" name="شكل بيضاوي 8"/>
          <p:cNvSpPr/>
          <p:nvPr/>
        </p:nvSpPr>
        <p:spPr>
          <a:xfrm>
            <a:off x="3511464" y="4293096"/>
            <a:ext cx="1924631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/>
              <a:t>سلامة الحواس </a:t>
            </a:r>
            <a:r>
              <a:rPr lang="ar-SA" sz="2800" dirty="0" smtClean="0"/>
              <a:t>والأعضاء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43047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79512" y="260648"/>
            <a:ext cx="7776864" cy="65973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endParaRPr lang="ar-SA" dirty="0" smtClean="0"/>
          </a:p>
          <a:p>
            <a:pPr>
              <a:buFont typeface="Wingdings" pitchFamily="2" charset="2"/>
              <a:buChar char="q"/>
            </a:pPr>
            <a:endParaRPr lang="ar-SA" dirty="0"/>
          </a:p>
          <a:p>
            <a:pPr>
              <a:buFont typeface="Wingdings" pitchFamily="2" charset="2"/>
              <a:buChar char="q"/>
            </a:pPr>
            <a:endParaRPr lang="ar-SA" dirty="0" smtClean="0"/>
          </a:p>
          <a:p>
            <a:pPr marL="0" indent="0" algn="just">
              <a:buNone/>
            </a:pPr>
            <a:r>
              <a:rPr lang="ar-SA" sz="3300" dirty="0" smtClean="0"/>
              <a:t>قال </a:t>
            </a:r>
            <a:r>
              <a:rPr lang="ar-SA" sz="3300" dirty="0"/>
              <a:t>تعالى: ﴿</a:t>
            </a:r>
            <a:r>
              <a:rPr lang="ar-SA" sz="3300" dirty="0" err="1" smtClean="0"/>
              <a:t>لاَيَتَّخِذِ</a:t>
            </a:r>
            <a:r>
              <a:rPr lang="ar-SA" sz="3300" dirty="0" smtClean="0"/>
              <a:t> </a:t>
            </a:r>
            <a:r>
              <a:rPr lang="ar-SA" sz="3300" dirty="0"/>
              <a:t>الْمُؤْمِنُونَ الْكَافِرِينَ أَوْلِيَاءَ مِن دُونِ الْمُؤْمِنِينَ وَمَن يَفْعَلْ ذَلِكَ فَلَيْسَ مِنَ اللَّهِ فِي شَيْءٍ﴾ </a:t>
            </a:r>
            <a:r>
              <a:rPr lang="ar-SA" sz="1600" dirty="0"/>
              <a:t>[آل عمران: 28]. </a:t>
            </a: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r>
              <a:rPr lang="ar-SA" sz="1600" dirty="0" smtClean="0"/>
              <a:t>  </a:t>
            </a:r>
          </a:p>
          <a:p>
            <a:pPr marL="0" indent="0" algn="just">
              <a:buNone/>
            </a:pPr>
            <a:r>
              <a:rPr lang="ar-SA" sz="1600" dirty="0" smtClean="0"/>
              <a:t>  </a:t>
            </a:r>
            <a:r>
              <a:rPr lang="ar-SA" sz="3200" dirty="0">
                <a:solidFill>
                  <a:schemeClr val="accent3">
                    <a:lumMod val="50000"/>
                  </a:schemeClr>
                </a:solidFill>
              </a:rPr>
              <a:t>4- العلم والثقافة: فلابد أن يكون على درجة كبيرة من العلم والثقافة، ليتمكن من معرفة الحق من الباطل وسياسة أمور </a:t>
            </a: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الدولة، </a:t>
            </a: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</a:rPr>
              <a:t>وتحقيق</a:t>
            </a: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3">
                    <a:lumMod val="50000"/>
                  </a:schemeClr>
                </a:solidFill>
              </a:rPr>
              <a:t>مصالح الأمة، ومفاوضة الخصوم </a:t>
            </a: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والأعداء. </a:t>
            </a:r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  <a:p>
            <a:pPr marL="0" indent="0" algn="just">
              <a:buNone/>
            </a:pPr>
            <a:endParaRPr lang="ar-SA" sz="1600" dirty="0"/>
          </a:p>
          <a:p>
            <a:pPr marL="0" indent="0" algn="just">
              <a:buNone/>
            </a:pPr>
            <a:endParaRPr lang="ar-SA" sz="1600" dirty="0" smtClean="0"/>
          </a:p>
        </p:txBody>
      </p:sp>
      <p:sp>
        <p:nvSpPr>
          <p:cNvPr id="4" name="مستطيل 3"/>
          <p:cNvSpPr/>
          <p:nvPr/>
        </p:nvSpPr>
        <p:spPr>
          <a:xfrm>
            <a:off x="612981" y="476672"/>
            <a:ext cx="7379748" cy="8640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1-التكليف</a:t>
            </a: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</a:rPr>
              <a:t>: ويشمل الإسلام، والبلوغ، والعقل</a:t>
            </a:r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646541" y="2708920"/>
            <a:ext cx="7488832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2-الذكورة</a:t>
            </a: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الدليل </a:t>
            </a: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</a:rPr>
              <a:t>قوله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صلى الله عليه وسلم: (لا </a:t>
            </a: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</a:rPr>
              <a:t>يفلح قوم ولوا أمرهم </a:t>
            </a:r>
            <a:r>
              <a:rPr lang="ar-SA" sz="2800" b="1" dirty="0" err="1" smtClean="0">
                <a:solidFill>
                  <a:schemeClr val="accent1">
                    <a:lumMod val="50000"/>
                  </a:schemeClr>
                </a:solidFill>
              </a:rPr>
              <a:t>امراة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endParaRPr lang="ar-SA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12981" y="3861048"/>
            <a:ext cx="7488832" cy="10801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3-العدالة</a:t>
            </a: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</a:rPr>
              <a:t>: وهي التحلي بالفضائل، والتخلي عن الرذائل، وترك المعاصي، وكل ما يخل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بالمروءة.</a:t>
            </a:r>
            <a:endParaRPr lang="ar-SA" sz="4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896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4" y="260648"/>
            <a:ext cx="7992888" cy="640871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</a:rPr>
              <a:t>5- الكفاية </a:t>
            </a: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السياسية: </a:t>
            </a:r>
            <a:r>
              <a:rPr lang="ar-SA" sz="3200" dirty="0" smtClean="0"/>
              <a:t>والمقصود </a:t>
            </a:r>
            <a:r>
              <a:rPr lang="ar-SA" sz="3200" dirty="0"/>
              <a:t>بِهذا الشرط </a:t>
            </a:r>
            <a:endParaRPr lang="ar-SA" sz="3200" dirty="0" smtClean="0"/>
          </a:p>
          <a:p>
            <a:pPr>
              <a:buFont typeface="Wingdings" pitchFamily="2" charset="2"/>
              <a:buChar char="v"/>
            </a:pPr>
            <a:r>
              <a:rPr lang="ar-SA" sz="3200" dirty="0" smtClean="0"/>
              <a:t>أن </a:t>
            </a:r>
            <a:r>
              <a:rPr lang="ar-SA" sz="3200" dirty="0"/>
              <a:t>يكون عالمًا بوجوه فن </a:t>
            </a:r>
            <a:r>
              <a:rPr lang="ar-SA" sz="3200" dirty="0" smtClean="0"/>
              <a:t>السياسة.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/>
              <a:t> </a:t>
            </a:r>
            <a:r>
              <a:rPr lang="ar-SA" sz="3200" dirty="0"/>
              <a:t>وتدبير </a:t>
            </a:r>
            <a:r>
              <a:rPr lang="ar-SA" sz="3200" dirty="0" smtClean="0"/>
              <a:t>المصالح.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/>
              <a:t> </a:t>
            </a:r>
            <a:r>
              <a:rPr lang="ar-SA" sz="3200" dirty="0"/>
              <a:t>قادرًا على إدارة شئون </a:t>
            </a:r>
            <a:r>
              <a:rPr lang="ar-SA" sz="3200" dirty="0" smtClean="0"/>
              <a:t>البلاد.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/>
              <a:t>والنهوض </a:t>
            </a:r>
            <a:r>
              <a:rPr lang="ar-SA" sz="3200" dirty="0"/>
              <a:t>بتبعة الحكم </a:t>
            </a:r>
            <a:r>
              <a:rPr lang="ar-SA" sz="3200" dirty="0" smtClean="0"/>
              <a:t>وأعبائه.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/>
              <a:t>وأن </a:t>
            </a:r>
            <a:r>
              <a:rPr lang="ar-SA" sz="3200" dirty="0"/>
              <a:t>يكون ذا خبرة ورأي حصيف بأمر </a:t>
            </a:r>
            <a:r>
              <a:rPr lang="ar-SA" sz="3200" dirty="0" smtClean="0"/>
              <a:t>الحرب.</a:t>
            </a:r>
          </a:p>
          <a:p>
            <a:pPr marL="0" indent="0">
              <a:buNone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6- أن 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</a:rPr>
              <a:t>يكون قرشيًا:</a:t>
            </a:r>
          </a:p>
          <a:p>
            <a:pPr marL="0" indent="0">
              <a:buNone/>
            </a:pPr>
            <a:r>
              <a:rPr lang="ar-SA" sz="2800" dirty="0"/>
              <a:t>لقوله </a:t>
            </a:r>
            <a:r>
              <a:rPr lang="ar-SA" sz="2800" dirty="0" smtClean="0"/>
              <a:t>صلى الله عليه وسلم: (الأئمة </a:t>
            </a:r>
            <a:r>
              <a:rPr lang="ar-SA" sz="2800" dirty="0"/>
              <a:t>من </a:t>
            </a:r>
            <a:r>
              <a:rPr lang="ar-SA" sz="2800" dirty="0" smtClean="0"/>
              <a:t>قريش).</a:t>
            </a:r>
          </a:p>
          <a:p>
            <a:pPr marL="0" indent="0">
              <a:buNone/>
            </a:pP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</a:rPr>
              <a:t>7- الحرية: </a:t>
            </a:r>
            <a:r>
              <a:rPr lang="ar-SA" sz="2800" dirty="0"/>
              <a:t>فالعبد لا يصلح أن يكون رئيس دولة</a:t>
            </a:r>
          </a:p>
          <a:p>
            <a:pPr marL="0" indent="0" algn="just">
              <a:buNone/>
            </a:pP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8- سلامة الحواس والأعضاء: </a:t>
            </a:r>
            <a:r>
              <a:rPr lang="ar-SA" sz="2800" dirty="0"/>
              <a:t>فأما ما يتعلق بالحواس فيشترط سلامة البصر، والسمع، والنطق، </a:t>
            </a:r>
            <a:r>
              <a:rPr lang="ar-SA" sz="2800" dirty="0" smtClean="0"/>
              <a:t>لأنَّها </a:t>
            </a:r>
            <a:r>
              <a:rPr lang="ar-SA" sz="2800" dirty="0"/>
              <a:t>تؤثر في العمل المنوط بولي </a:t>
            </a:r>
            <a:r>
              <a:rPr lang="ar-SA" sz="2800" dirty="0" smtClean="0"/>
              <a:t>الأمر.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15633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sz="3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طرق تولية الحكام الأمر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79512" y="1052736"/>
            <a:ext cx="8568952" cy="5616624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الطريق الأولى "بيعة أهل الحل والعقد":</a:t>
            </a:r>
          </a:p>
          <a:p>
            <a:pPr marL="0" indent="0" algn="just">
              <a:buNone/>
            </a:pPr>
            <a:r>
              <a:rPr lang="ar-SA" sz="2800" b="1" dirty="0">
                <a:solidFill>
                  <a:schemeClr val="bg1"/>
                </a:solidFill>
              </a:rPr>
              <a:t>يقوم </a:t>
            </a:r>
            <a:r>
              <a:rPr lang="ar-SA" sz="2800" b="1" dirty="0">
                <a:solidFill>
                  <a:schemeClr val="bg1"/>
                </a:solidFill>
              </a:rPr>
              <a:t>بعقدها طائفتان من الأمة الإسلامية:</a:t>
            </a:r>
          </a:p>
          <a:p>
            <a:pPr marL="0" indent="0" algn="just">
              <a:buNone/>
            </a:pPr>
            <a:endParaRPr lang="ar-SA" sz="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الطائفة 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الأولى: </a:t>
            </a:r>
            <a:r>
              <a:rPr lang="ar-SA" sz="2800" b="1" dirty="0">
                <a:solidFill>
                  <a:schemeClr val="bg1"/>
                </a:solidFill>
              </a:rPr>
              <a:t>أهل الاختيار، وهم أهل الحل والعقد من الأمراء والعلماء </a:t>
            </a:r>
            <a:r>
              <a:rPr lang="ar-SA" sz="2800" b="1" dirty="0" smtClean="0">
                <a:solidFill>
                  <a:schemeClr val="bg1"/>
                </a:solidFill>
              </a:rPr>
              <a:t>والشيوخ ووجهاء المجتمع</a:t>
            </a:r>
            <a:r>
              <a:rPr lang="ar-SA" sz="2800" b="1" dirty="0" smtClean="0">
                <a:solidFill>
                  <a:schemeClr val="bg1"/>
                </a:solidFill>
              </a:rPr>
              <a:t>.</a:t>
            </a:r>
            <a:endParaRPr lang="ar-SA" sz="8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ويشترط فيهم شروط ثلاثة:</a:t>
            </a:r>
          </a:p>
          <a:p>
            <a:pPr marL="0" indent="0" algn="just">
              <a:buNone/>
            </a:pPr>
            <a:r>
              <a:rPr lang="ar-SA" sz="2800" b="1" dirty="0">
                <a:solidFill>
                  <a:schemeClr val="bg1"/>
                </a:solidFill>
              </a:rPr>
              <a:t>1- العدالة.</a:t>
            </a:r>
          </a:p>
          <a:p>
            <a:pPr marL="0" indent="0" algn="just">
              <a:buNone/>
            </a:pPr>
            <a:r>
              <a:rPr lang="ar-SA" sz="2800" b="1" dirty="0">
                <a:solidFill>
                  <a:schemeClr val="bg1"/>
                </a:solidFill>
              </a:rPr>
              <a:t>2- العلم </a:t>
            </a:r>
            <a:r>
              <a:rPr lang="ar-SA" sz="2800" b="1" dirty="0">
                <a:solidFill>
                  <a:schemeClr val="bg1"/>
                </a:solidFill>
              </a:rPr>
              <a:t>.</a:t>
            </a:r>
            <a:endParaRPr lang="ar-SA" sz="2800" b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ar-SA" sz="2800" b="1" dirty="0">
                <a:solidFill>
                  <a:schemeClr val="bg1"/>
                </a:solidFill>
              </a:rPr>
              <a:t>3- الرأي والحكمة </a:t>
            </a:r>
            <a:r>
              <a:rPr lang="ar-SA" sz="2800" b="1" dirty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buNone/>
            </a:pPr>
            <a:endParaRPr lang="ar-SA" sz="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الطائفة الثانية: </a:t>
            </a:r>
            <a:endParaRPr lang="ar-SA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2800" b="1" dirty="0">
                <a:solidFill>
                  <a:schemeClr val="bg1"/>
                </a:solidFill>
              </a:rPr>
              <a:t>المؤهلون </a:t>
            </a:r>
            <a:r>
              <a:rPr lang="ar-SA" sz="2800" b="1" dirty="0">
                <a:solidFill>
                  <a:schemeClr val="bg1"/>
                </a:solidFill>
              </a:rPr>
              <a:t>للحكم والسياسة . </a:t>
            </a:r>
            <a:r>
              <a:rPr lang="ar-SA" sz="2800" b="1" dirty="0">
                <a:solidFill>
                  <a:schemeClr val="accent2">
                    <a:lumMod val="50000"/>
                  </a:schemeClr>
                </a:solidFill>
              </a:rPr>
              <a:t>مثل</a:t>
            </a:r>
            <a:r>
              <a:rPr lang="ar-SA" sz="2800" b="1" dirty="0">
                <a:solidFill>
                  <a:schemeClr val="bg1"/>
                </a:solidFill>
              </a:rPr>
              <a:t> </a:t>
            </a:r>
            <a:r>
              <a:rPr lang="ar-SA" sz="2800" b="1" dirty="0">
                <a:solidFill>
                  <a:schemeClr val="bg1"/>
                </a:solidFill>
              </a:rPr>
              <a:t>بيعة أبوبكر رضى الله عنه</a:t>
            </a:r>
            <a:r>
              <a:rPr lang="ar-SA" sz="2800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905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79512" y="260648"/>
            <a:ext cx="8568952" cy="6453336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ar-SA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الطريق 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الثانية 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الاستخلاف وولاية العهد:</a:t>
            </a:r>
          </a:p>
          <a:p>
            <a:pPr marL="0" indent="0" algn="just">
              <a:buNone/>
            </a:pPr>
            <a:r>
              <a:rPr lang="ar-SA" sz="3200" dirty="0" smtClean="0">
                <a:solidFill>
                  <a:schemeClr val="bg1"/>
                </a:solidFill>
              </a:rPr>
              <a:t>استخلاف </a:t>
            </a:r>
            <a:r>
              <a:rPr lang="ar-SA" sz="3200" dirty="0">
                <a:solidFill>
                  <a:schemeClr val="bg1"/>
                </a:solidFill>
              </a:rPr>
              <a:t>الإمام القائم وعهده بالإمامة إلى من </a:t>
            </a:r>
            <a:r>
              <a:rPr lang="ar-SA" sz="3200" dirty="0" smtClean="0">
                <a:solidFill>
                  <a:schemeClr val="bg1"/>
                </a:solidFill>
              </a:rPr>
              <a:t>بعده </a:t>
            </a:r>
            <a:r>
              <a:rPr lang="ar-SA" sz="3200" dirty="0">
                <a:solidFill>
                  <a:schemeClr val="bg1"/>
                </a:solidFill>
              </a:rPr>
              <a:t>، فقد عهد الصديق إلى </a:t>
            </a:r>
            <a:r>
              <a:rPr lang="ar-SA" sz="3200" dirty="0" smtClean="0">
                <a:solidFill>
                  <a:schemeClr val="bg1"/>
                </a:solidFill>
              </a:rPr>
              <a:t>عمر، </a:t>
            </a:r>
            <a:r>
              <a:rPr lang="ar-SA" sz="3200" dirty="0">
                <a:solidFill>
                  <a:schemeClr val="bg1"/>
                </a:solidFill>
              </a:rPr>
              <a:t>وعهد بِها عمر إلى أهل </a:t>
            </a:r>
            <a:r>
              <a:rPr lang="ar-SA" sz="3200" dirty="0" smtClean="0">
                <a:solidFill>
                  <a:schemeClr val="bg1"/>
                </a:solidFill>
              </a:rPr>
              <a:t>الشورى.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أولها وأفضلها وأصحها: </a:t>
            </a:r>
            <a:r>
              <a:rPr lang="ar-SA" sz="3200" dirty="0">
                <a:solidFill>
                  <a:schemeClr val="bg1"/>
                </a:solidFill>
              </a:rPr>
              <a:t>أن يعهد الإمام </a:t>
            </a:r>
            <a:r>
              <a:rPr lang="ar-SA" sz="3200" dirty="0">
                <a:solidFill>
                  <a:schemeClr val="bg1"/>
                </a:solidFill>
              </a:rPr>
              <a:t>إلى </a:t>
            </a:r>
            <a:r>
              <a:rPr lang="ar-SA" sz="3200" dirty="0">
                <a:solidFill>
                  <a:schemeClr val="bg1"/>
                </a:solidFill>
              </a:rPr>
              <a:t>إنسان يَختاره إمامًا بعد موته، وسواء فعل ذلك في صحته، أو في مرضه، أو عند </a:t>
            </a:r>
            <a:r>
              <a:rPr lang="ar-SA" sz="3200" dirty="0">
                <a:solidFill>
                  <a:schemeClr val="bg1"/>
                </a:solidFill>
              </a:rPr>
              <a:t>موته.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الطريق 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الثالثة القهرية: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>
                <a:solidFill>
                  <a:schemeClr val="bg1"/>
                </a:solidFill>
              </a:rPr>
              <a:t>تُعقد في حال استثنائية تمر بها البلاد مبنية على مبدأ ارتكاب أخف الضررين.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>
                <a:solidFill>
                  <a:schemeClr val="bg1"/>
                </a:solidFill>
              </a:rPr>
              <a:t>من غلب فتولى الحكم واستتب له فهو إمام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 تجب </a:t>
            </a:r>
            <a:r>
              <a:rPr lang="ar-SA" sz="3200" dirty="0">
                <a:solidFill>
                  <a:schemeClr val="bg1"/>
                </a:solidFill>
              </a:rPr>
              <a:t>بيعته وطاعته، 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وتَحرم</a:t>
            </a:r>
            <a:r>
              <a:rPr lang="ar-SA" sz="3200" dirty="0">
                <a:solidFill>
                  <a:schemeClr val="bg1"/>
                </a:solidFill>
              </a:rPr>
              <a:t> منازعته ومعصيته، وإن لَم يستجمع الشروط"</a:t>
            </a:r>
          </a:p>
        </p:txBody>
      </p:sp>
    </p:spTree>
    <p:extLst>
      <p:ext uri="{BB962C8B-B14F-4D97-AF65-F5344CB8AC3E}">
        <p14:creationId xmlns:p14="http://schemas.microsoft.com/office/powerpoint/2010/main" val="2202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6408712" cy="93610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algn="ctr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تعدد </a:t>
            </a:r>
            <a:r>
              <a:rPr lang="ar-SA" sz="36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الحكام </a:t>
            </a:r>
            <a:r>
              <a:rPr lang="ar-SA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والدول</a:t>
            </a:r>
            <a:r>
              <a:rPr lang="ar-SA" b="1" dirty="0"/>
              <a:t/>
            </a:r>
            <a:br>
              <a:rPr lang="ar-SA" b="1" dirty="0"/>
            </a:b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/>
          <a:lstStyle/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الأصل </a:t>
            </a:r>
            <a:r>
              <a:rPr lang="ar-SA" sz="3200" b="1" dirty="0">
                <a:solidFill>
                  <a:srgbClr val="7030A0"/>
                </a:solidFill>
              </a:rPr>
              <a:t>أن يكون للمسلمين جميعًا إمام </a:t>
            </a:r>
            <a:r>
              <a:rPr lang="ar-SA" sz="3200" b="1" dirty="0" smtClean="0">
                <a:solidFill>
                  <a:srgbClr val="7030A0"/>
                </a:solidFill>
              </a:rPr>
              <a:t>واحد.</a:t>
            </a:r>
          </a:p>
          <a:p>
            <a:pPr marL="0" indent="0" algn="just">
              <a:buNone/>
            </a:pPr>
            <a:endParaRPr lang="ar-SA" sz="3200" dirty="0" smtClean="0"/>
          </a:p>
          <a:p>
            <a:pPr algn="just"/>
            <a:r>
              <a:rPr lang="ar-SA" sz="3200" b="1" dirty="0">
                <a:solidFill>
                  <a:srgbClr val="7030A0"/>
                </a:solidFill>
              </a:rPr>
              <a:t>فلا بأس بتعدد الأئمة والسلاطين، ويجب الطاعة لكل واحد منهم بعد البيعة له على أهل القطر الذي تنفذ فيه أوامره ونواهيه. وكذلك صاحب القطر الآخر</a:t>
            </a:r>
            <a:r>
              <a:rPr lang="ar-SA" sz="3200" b="1" dirty="0" smtClean="0">
                <a:solidFill>
                  <a:srgbClr val="7030A0"/>
                </a:solidFill>
              </a:rPr>
              <a:t>.</a:t>
            </a:r>
          </a:p>
          <a:p>
            <a:pPr marL="0" indent="0" algn="just">
              <a:buNone/>
            </a:pPr>
            <a:endParaRPr lang="ar-SA" sz="3200" dirty="0"/>
          </a:p>
          <a:p>
            <a:pPr algn="just"/>
            <a:r>
              <a:rPr lang="ar-SA" sz="3200" b="1" dirty="0">
                <a:solidFill>
                  <a:srgbClr val="7030A0"/>
                </a:solidFill>
              </a:rPr>
              <a:t>فإذا قام من ينازعه في القطر الذي قد ثبتت فيه ولايته، وبايعه أهله، كان الحكم فيه أن يقتل إذا لَم </a:t>
            </a:r>
            <a:r>
              <a:rPr lang="ar-SA" sz="3200" b="1" dirty="0" smtClean="0">
                <a:solidFill>
                  <a:srgbClr val="7030A0"/>
                </a:solidFill>
              </a:rPr>
              <a:t>يتب.</a:t>
            </a:r>
            <a:endParaRPr lang="ar-SA" sz="3200" b="1" dirty="0">
              <a:solidFill>
                <a:srgbClr val="7030A0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2758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27584" y="159030"/>
            <a:ext cx="7467600" cy="850106"/>
          </a:xfrm>
        </p:spPr>
        <p:txBody>
          <a:bodyPr/>
          <a:lstStyle/>
          <a:p>
            <a:pPr algn="ctr"/>
            <a:r>
              <a:rPr lang="ar-SA" b="1" dirty="0">
                <a:solidFill>
                  <a:srgbClr val="00B050"/>
                </a:solidFill>
              </a:rPr>
              <a:t>قواعد تتعلق بالبيعة الشرعية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07504" y="1052736"/>
            <a:ext cx="8640960" cy="554461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ar-SA" sz="3000" b="1" cap="small" dirty="0" smtClean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r>
              <a:rPr lang="ar-SA" sz="3000" b="1" cap="small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القاعدة </a:t>
            </a:r>
            <a:r>
              <a:rPr lang="ar-SA" sz="3000" b="1" cap="small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الأولى: 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</a:rPr>
              <a:t>وجوب عقد البيعة وتحريم نقضها:</a:t>
            </a:r>
          </a:p>
          <a:p>
            <a:pPr marL="0" indent="0" algn="just">
              <a:buNone/>
            </a:pPr>
            <a:r>
              <a:rPr lang="ar-SA" sz="3000" b="1" cap="small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1-</a:t>
            </a:r>
            <a:r>
              <a:rPr lang="ar-SA" sz="3200" dirty="0" smtClean="0"/>
              <a:t> </a:t>
            </a:r>
            <a:r>
              <a:rPr lang="ar-SA" sz="3000" b="1" cap="small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البيعة هي</a:t>
            </a:r>
            <a:r>
              <a:rPr lang="ar-SA" sz="3200" dirty="0"/>
              <a:t>: معاهدة بين </a:t>
            </a:r>
            <a:r>
              <a:rPr lang="ar-SA" sz="3200" dirty="0" smtClean="0"/>
              <a:t>الحاكم </a:t>
            </a:r>
            <a:r>
              <a:rPr lang="ar-SA" sz="3200" dirty="0"/>
              <a:t>والرعية </a:t>
            </a:r>
            <a:r>
              <a:rPr lang="ar-SA" sz="3200" dirty="0" smtClean="0"/>
              <a:t>على الطاعة</a:t>
            </a:r>
            <a:r>
              <a:rPr lang="ar-SA" dirty="0" smtClean="0"/>
              <a:t> .</a:t>
            </a:r>
          </a:p>
          <a:p>
            <a:pPr marL="0" indent="0" algn="just">
              <a:buNone/>
            </a:pPr>
            <a:endParaRPr lang="ar-SA" sz="900" dirty="0" smtClean="0"/>
          </a:p>
          <a:p>
            <a:pPr marL="0" indent="0" algn="just">
              <a:buNone/>
            </a:pPr>
            <a:r>
              <a:rPr lang="ar-SA" sz="3000" b="1" cap="small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2- وإذا انعقدت الإمامة</a:t>
            </a:r>
            <a:r>
              <a:rPr lang="ar-SA" sz="3200" dirty="0" smtClean="0"/>
              <a:t>... </a:t>
            </a:r>
            <a:r>
              <a:rPr lang="ar-SA" sz="3200" dirty="0"/>
              <a:t>وجب على الناس كافة مبايعة </a:t>
            </a:r>
            <a:r>
              <a:rPr lang="ar-SA" sz="3200" dirty="0" smtClean="0"/>
              <a:t>الحاكم </a:t>
            </a:r>
            <a:r>
              <a:rPr lang="ar-SA" sz="3200" dirty="0"/>
              <a:t>على السمع </a:t>
            </a:r>
            <a:r>
              <a:rPr lang="ar-SA" sz="3200" dirty="0" smtClean="0"/>
              <a:t>والطاعة</a:t>
            </a:r>
            <a:r>
              <a:rPr lang="ar-SA" sz="3200" dirty="0"/>
              <a:t>، </a:t>
            </a:r>
            <a:r>
              <a:rPr lang="ar-SA" sz="3200" dirty="0" smtClean="0"/>
              <a:t>وإقامة </a:t>
            </a:r>
            <a:r>
              <a:rPr lang="ar-SA" sz="3200" dirty="0"/>
              <a:t>كتاب الله وسنة رسول الله </a:t>
            </a:r>
            <a:r>
              <a:rPr lang="ar-SA" dirty="0"/>
              <a:t>صلى الله عليه </a:t>
            </a:r>
            <a:r>
              <a:rPr lang="ar-SA" dirty="0" smtClean="0"/>
              <a:t>وسلم. </a:t>
            </a:r>
          </a:p>
          <a:p>
            <a:pPr marL="0" indent="0" algn="just">
              <a:buNone/>
            </a:pPr>
            <a:endParaRPr lang="ar-SA" sz="900" dirty="0" smtClean="0"/>
          </a:p>
          <a:p>
            <a:pPr marL="0" indent="0" algn="just">
              <a:buNone/>
            </a:pPr>
            <a:r>
              <a:rPr lang="ar-SA" sz="3000" b="1" cap="small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3-وهذه البيعة تسمى بيعة الأمراء</a:t>
            </a:r>
            <a:r>
              <a:rPr lang="ar-SA" sz="3200" dirty="0"/>
              <a:t>، وسميت بذلك؛ لأن المقصود بِها تأكيد السمع </a:t>
            </a:r>
            <a:r>
              <a:rPr lang="ar-SA" sz="3200" dirty="0" smtClean="0"/>
              <a:t>والطاعة. </a:t>
            </a:r>
            <a:r>
              <a:rPr lang="ar-SA" sz="3200" dirty="0"/>
              <a:t>وعدم الخروج </a:t>
            </a:r>
            <a:r>
              <a:rPr lang="ar-SA" sz="3200" dirty="0" smtClean="0"/>
              <a:t> </a:t>
            </a:r>
            <a:r>
              <a:rPr lang="ar-SA" sz="3200" dirty="0"/>
              <a:t>على </a:t>
            </a:r>
            <a:r>
              <a:rPr lang="ar-SA" sz="3200" dirty="0" smtClean="0"/>
              <a:t>الإمام.</a:t>
            </a:r>
          </a:p>
          <a:p>
            <a:pPr marL="0" indent="0" algn="just">
              <a:buNone/>
            </a:pPr>
            <a:endParaRPr lang="ar-SA" sz="900" dirty="0" smtClean="0"/>
          </a:p>
          <a:p>
            <a:pPr marL="0" indent="0" algn="just">
              <a:buNone/>
            </a:pPr>
            <a:r>
              <a:rPr lang="ar-SA" sz="3000" b="1" cap="small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4-</a:t>
            </a:r>
            <a:r>
              <a:rPr lang="ar-SA" sz="3200" dirty="0"/>
              <a:t> </a:t>
            </a:r>
            <a:r>
              <a:rPr lang="ar-SA" sz="3000" b="1" cap="small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فمن </a:t>
            </a:r>
            <a:r>
              <a:rPr lang="ar-SA" sz="3000" b="1" cap="small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كان من أهل الحل والعقد والشهرة </a:t>
            </a:r>
            <a:r>
              <a:rPr lang="ar-SA" sz="3200" dirty="0"/>
              <a:t>فبيعته بالقول والمباشرة باليد إن كان حاضرًا، أو بالقول والإشهاد عليه إن كان </a:t>
            </a:r>
            <a:r>
              <a:rPr lang="ar-SA" sz="3200" dirty="0" smtClean="0"/>
              <a:t>غائبًا.</a:t>
            </a:r>
          </a:p>
          <a:p>
            <a:pPr marL="0" indent="0" algn="just">
              <a:buNone/>
            </a:pPr>
            <a:endParaRPr lang="ar-SA" sz="900" dirty="0" smtClean="0"/>
          </a:p>
          <a:p>
            <a:pPr marL="0" indent="0" algn="just">
              <a:buNone/>
            </a:pPr>
            <a:r>
              <a:rPr lang="ar-SA" sz="3000" b="1" cap="small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5- </a:t>
            </a:r>
            <a:r>
              <a:rPr lang="ar-SA" sz="3000" b="1" cap="small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فليس </a:t>
            </a:r>
            <a:r>
              <a:rPr lang="ar-SA" sz="3000" b="1" cap="small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من شرط ثبوت الإمامة </a:t>
            </a:r>
            <a:r>
              <a:rPr lang="ar-SA" sz="3200" dirty="0"/>
              <a:t>أن يبايعه كل من يصلح للمبايعة، ولا من شرط الطاعة على الرجل أن يكون من جملة </a:t>
            </a:r>
            <a:r>
              <a:rPr lang="ar-SA" sz="3200" dirty="0" smtClean="0"/>
              <a:t>المبايعين.  </a:t>
            </a:r>
            <a:endParaRPr lang="ar-SA" sz="32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97832" cy="134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14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291264" cy="54932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6- وهذه البيعة لا تكون إلا للحاكم المسلم</a:t>
            </a:r>
            <a:r>
              <a:rPr lang="ar-SA" sz="3200" dirty="0" smtClean="0"/>
              <a:t>، لا يجوز أن تعطى لرئيس حزب أو أمير جماعة، كي لا تكون فتنة وفُرقة.</a:t>
            </a:r>
          </a:p>
          <a:p>
            <a:pPr marL="0" indent="0" algn="just">
              <a:buNone/>
            </a:pPr>
            <a:endParaRPr lang="ar-SA" sz="1000" dirty="0" smtClean="0"/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</a:rPr>
              <a:t>7- فإن خرج أحد على الإمام الذي تمت له البيعة، </a:t>
            </a:r>
            <a:r>
              <a:rPr lang="ar-SA" sz="3200" dirty="0"/>
              <a:t>فنازعه وطلب البيعة لنفسه، </a:t>
            </a:r>
            <a:r>
              <a:rPr lang="ar-SA" sz="3200" dirty="0" smtClean="0"/>
              <a:t>نُهي </a:t>
            </a:r>
            <a:r>
              <a:rPr lang="ar-SA" sz="3200" dirty="0"/>
              <a:t>عن ذلك، فإن لَم ينته قوتل، فإن لَم يندفع شره إلا بقتله، فقتل كان </a:t>
            </a:r>
            <a:r>
              <a:rPr lang="ar-SA" sz="3200" dirty="0" smtClean="0"/>
              <a:t>هدرًا.</a:t>
            </a:r>
          </a:p>
          <a:p>
            <a:pPr marL="0" indent="0" algn="just">
              <a:buNone/>
            </a:pPr>
            <a:endParaRPr lang="ar-SA" sz="1000" dirty="0"/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8- وهذه 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</a:rPr>
              <a:t>البيعة لا يجوز نقضها</a:t>
            </a:r>
            <a:r>
              <a:rPr lang="ar-SA" sz="3200" dirty="0"/>
              <a:t>، وإن كان الحاكم ظالِمًا أو فاسقًا. </a:t>
            </a:r>
            <a:r>
              <a:rPr lang="ar-SA" sz="3200" dirty="0" smtClean="0"/>
              <a:t>لقوله رسول </a:t>
            </a:r>
            <a:r>
              <a:rPr lang="ar-SA" sz="3200" dirty="0"/>
              <a:t>الله </a:t>
            </a:r>
            <a:r>
              <a:rPr lang="ar-SA" sz="3200" dirty="0" smtClean="0"/>
              <a:t>صلى الله عليه وسلم:(</a:t>
            </a:r>
            <a:r>
              <a:rPr lang="ar-SA" sz="3200" b="1" dirty="0">
                <a:solidFill>
                  <a:srgbClr val="FF0000"/>
                </a:solidFill>
              </a:rPr>
              <a:t>من خلع يدًا من طاعة</a:t>
            </a:r>
            <a:r>
              <a:rPr lang="ar-SA" sz="3200" dirty="0">
                <a:solidFill>
                  <a:srgbClr val="FF0000"/>
                </a:solidFill>
              </a:rPr>
              <a:t>، </a:t>
            </a:r>
            <a:r>
              <a:rPr lang="ar-SA" sz="3200" dirty="0"/>
              <a:t>لقي الله يوم القيامة لا حجة </a:t>
            </a:r>
            <a:r>
              <a:rPr lang="ar-SA" sz="3200" dirty="0" smtClean="0"/>
              <a:t>له ومن </a:t>
            </a:r>
            <a:r>
              <a:rPr lang="ar-SA" sz="3200" dirty="0"/>
              <a:t>مات ليس في عنقه بيعة مات ميتة </a:t>
            </a:r>
            <a:r>
              <a:rPr lang="ar-SA" sz="3200" dirty="0" smtClean="0"/>
              <a:t>جاهلية). </a:t>
            </a:r>
          </a:p>
          <a:p>
            <a:pPr marL="0" indent="0" algn="just">
              <a:buNone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69302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568952" cy="662473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ar-SA" b="1" dirty="0" smtClean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rgbClr val="7030A0"/>
                </a:solidFill>
              </a:rPr>
              <a:t>القاعدة </a:t>
            </a:r>
            <a:r>
              <a:rPr lang="ar-SA" sz="3200" b="1" dirty="0">
                <a:solidFill>
                  <a:srgbClr val="7030A0"/>
                </a:solidFill>
              </a:rPr>
              <a:t>الثانية: جواز نصب المفضول مع وجود الفاضل</a:t>
            </a:r>
          </a:p>
          <a:p>
            <a:pPr marL="0" indent="0" algn="just">
              <a:buNone/>
            </a:pPr>
            <a:r>
              <a:rPr lang="ar-SA" sz="3200" dirty="0" smtClean="0"/>
              <a:t>لم يشترط فقهاء النظام السياسي الإسلامي أن يكون الحاكم أكثر الناس ديانة أو أتقاهم، خوف  الفتنة وألا يستقيم أمر الأمة.</a:t>
            </a:r>
          </a:p>
          <a:p>
            <a:pPr marL="0" indent="0" algn="just">
              <a:buNone/>
            </a:pPr>
            <a:endParaRPr lang="ar-SA" sz="900" dirty="0" smtClean="0"/>
          </a:p>
          <a:p>
            <a:pPr marL="0" indent="0" algn="just">
              <a:buNone/>
            </a:pPr>
            <a:r>
              <a:rPr lang="ar-SA" sz="3200" b="1" dirty="0">
                <a:solidFill>
                  <a:srgbClr val="7030A0"/>
                </a:solidFill>
              </a:rPr>
              <a:t>القاعدة الثالثة: في الصبر على جور </a:t>
            </a:r>
            <a:r>
              <a:rPr lang="ar-SA" sz="3200" b="1" dirty="0" smtClean="0">
                <a:solidFill>
                  <a:srgbClr val="7030A0"/>
                </a:solidFill>
              </a:rPr>
              <a:t>الحكام:</a:t>
            </a:r>
            <a:endParaRPr lang="ar-SA" sz="3200" b="1" dirty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ar-SA" sz="3200" dirty="0" smtClean="0"/>
              <a:t>الصبر </a:t>
            </a:r>
            <a:r>
              <a:rPr lang="ar-SA" sz="3200" dirty="0"/>
              <a:t>على جور الأئمة أصل من أصول أهل السنة </a:t>
            </a:r>
            <a:r>
              <a:rPr lang="ar-SA" sz="3200" dirty="0" smtClean="0"/>
              <a:t>والجماعة.</a:t>
            </a:r>
          </a:p>
          <a:p>
            <a:pPr marL="0" indent="0" algn="just">
              <a:buNone/>
            </a:pPr>
            <a:r>
              <a:rPr lang="ar-SA" sz="2800" b="1" dirty="0">
                <a:solidFill>
                  <a:srgbClr val="7030A0"/>
                </a:solidFill>
              </a:rPr>
              <a:t>قال تعالى:﴿وَكَذَلِكَ نُوَلِّي بَعْضَ الظَّالِمِينَ بَعْضًا بِمَا كَانُوا يَكْسِبُونَ</a:t>
            </a:r>
            <a:r>
              <a:rPr lang="ar-SA" sz="3200" b="1" dirty="0">
                <a:solidFill>
                  <a:srgbClr val="7030A0"/>
                </a:solidFill>
              </a:rPr>
              <a:t>﴾ </a:t>
            </a:r>
            <a:r>
              <a:rPr lang="ar-SA" sz="1800" b="1" dirty="0">
                <a:solidFill>
                  <a:srgbClr val="7030A0"/>
                </a:solidFill>
              </a:rPr>
              <a:t>[الأنعام:129].</a:t>
            </a:r>
          </a:p>
          <a:p>
            <a:pPr marL="0" indent="0" algn="just">
              <a:buNone/>
            </a:pPr>
            <a:r>
              <a:rPr lang="ar-SA" sz="3200" dirty="0" smtClean="0"/>
              <a:t> </a:t>
            </a:r>
            <a:r>
              <a:rPr lang="ar-SA" sz="3200" dirty="0"/>
              <a:t>فإذا أراد الرعية أن يتخلصوا من ظلم الأمير فليتركوا </a:t>
            </a:r>
            <a:r>
              <a:rPr lang="ar-SA" sz="3200" dirty="0" smtClean="0"/>
              <a:t>الظلم.</a:t>
            </a:r>
          </a:p>
          <a:p>
            <a:pPr marL="0" indent="0" algn="just">
              <a:buNone/>
            </a:pPr>
            <a:endParaRPr lang="ar-SA" sz="900" dirty="0" smtClean="0"/>
          </a:p>
          <a:p>
            <a:pPr marL="0" indent="0" algn="just">
              <a:buNone/>
            </a:pPr>
            <a:r>
              <a:rPr lang="ar-SA" sz="3200" b="1" dirty="0">
                <a:solidFill>
                  <a:srgbClr val="7030A0"/>
                </a:solidFill>
              </a:rPr>
              <a:t>القاعدة الرابعة: تَحريْم الخروج على أئمة الظلم والجور بالثورات والانقلابات</a:t>
            </a:r>
            <a:r>
              <a:rPr lang="ar-SA" sz="3200" b="1" dirty="0" smtClean="0">
                <a:solidFill>
                  <a:srgbClr val="7030A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ar-SA" sz="3200" dirty="0"/>
              <a:t>أجمع أهل السنة والجماعة على تحريم الخروج على الحكام </a:t>
            </a:r>
            <a:r>
              <a:rPr lang="ar-SA" sz="3200" dirty="0" smtClean="0"/>
              <a:t>الظلمة.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42274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568952" cy="662473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ar-SA" sz="1000" b="1" dirty="0" smtClean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endParaRPr lang="ar-SA" sz="1000" b="1" dirty="0" smtClean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ar-SA" sz="2800" b="1" dirty="0" smtClean="0">
                <a:solidFill>
                  <a:srgbClr val="7030A0"/>
                </a:solidFill>
              </a:rPr>
              <a:t>والأدلة </a:t>
            </a:r>
            <a:r>
              <a:rPr lang="ar-SA" sz="2800" b="1" dirty="0">
                <a:solidFill>
                  <a:srgbClr val="7030A0"/>
                </a:solidFill>
              </a:rPr>
              <a:t>على إجماع أهل السنة على تحريم الخروج على الحاكم الجائر من الكثرة بمكان منها</a:t>
            </a:r>
            <a:r>
              <a:rPr lang="ar-SA" sz="2800" b="1" dirty="0" smtClean="0">
                <a:solidFill>
                  <a:srgbClr val="7030A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ar-SA" sz="2800" b="1" dirty="0">
                <a:solidFill>
                  <a:srgbClr val="00B050"/>
                </a:solidFill>
              </a:rPr>
              <a:t>1- </a:t>
            </a:r>
            <a:r>
              <a:rPr lang="ar-SA" sz="3200" dirty="0">
                <a:solidFill>
                  <a:srgbClr val="00B050"/>
                </a:solidFill>
              </a:rPr>
              <a:t>النصوص التي ورد فيها الأمر بالطاعة، وعدم نكث البيعة، والصبر </a:t>
            </a:r>
            <a:r>
              <a:rPr lang="ar-SA" sz="3200" dirty="0" smtClean="0">
                <a:solidFill>
                  <a:srgbClr val="00B050"/>
                </a:solidFill>
              </a:rPr>
              <a:t>على </a:t>
            </a:r>
            <a:r>
              <a:rPr lang="ar-SA" sz="3200" dirty="0">
                <a:solidFill>
                  <a:srgbClr val="00B050"/>
                </a:solidFill>
              </a:rPr>
              <a:t>جور </a:t>
            </a:r>
            <a:r>
              <a:rPr lang="ar-SA" sz="3200" dirty="0" smtClean="0">
                <a:solidFill>
                  <a:srgbClr val="00B050"/>
                </a:solidFill>
              </a:rPr>
              <a:t>الأئمة.</a:t>
            </a:r>
          </a:p>
          <a:p>
            <a:pPr marL="0" indent="0" algn="just">
              <a:buNone/>
            </a:pPr>
            <a:endParaRPr lang="ar-SA" sz="1000" dirty="0" smtClean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r>
              <a:rPr lang="ar-SA" sz="3200" dirty="0">
                <a:solidFill>
                  <a:srgbClr val="00B050"/>
                </a:solidFill>
              </a:rPr>
              <a:t>2- ومن براهين إجماع أهل السنة على عدم جواز الخروج على الحكام الفاسقين أو الظالمين بالثورات أو الانقلابات مراعاة مقاصد </a:t>
            </a:r>
            <a:r>
              <a:rPr lang="ar-SA" sz="3200" dirty="0" smtClean="0">
                <a:solidFill>
                  <a:srgbClr val="00B050"/>
                </a:solidFill>
              </a:rPr>
              <a:t>الشريعة.</a:t>
            </a:r>
          </a:p>
          <a:p>
            <a:pPr marL="0" indent="0" algn="just">
              <a:buNone/>
            </a:pPr>
            <a:endParaRPr lang="ar-SA" sz="1000" dirty="0" smtClean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r>
              <a:rPr lang="ar-SA" sz="3200" dirty="0">
                <a:solidFill>
                  <a:srgbClr val="00B050"/>
                </a:solidFill>
              </a:rPr>
              <a:t>3- ومن الأدلة أنه باستقراء التاريخ القديْم والحديث يتبين أنه لا يتحقق للخارجين مقاصدهم </a:t>
            </a:r>
            <a:r>
              <a:rPr lang="ar-SA" sz="3200" dirty="0" err="1" smtClean="0">
                <a:solidFill>
                  <a:srgbClr val="00B050"/>
                </a:solidFill>
              </a:rPr>
              <a:t>ومراداتِهم</a:t>
            </a:r>
            <a:r>
              <a:rPr lang="ar-SA" sz="3200" dirty="0" smtClean="0">
                <a:solidFill>
                  <a:srgbClr val="00B050"/>
                </a:solidFill>
              </a:rPr>
              <a:t>، </a:t>
            </a:r>
            <a:r>
              <a:rPr lang="ar-SA" sz="3200" dirty="0">
                <a:solidFill>
                  <a:srgbClr val="00B050"/>
                </a:solidFill>
              </a:rPr>
              <a:t>بل لا يرون من الخروج إلا </a:t>
            </a:r>
            <a:r>
              <a:rPr lang="ar-SA" sz="3200" dirty="0" smtClean="0">
                <a:solidFill>
                  <a:srgbClr val="00B050"/>
                </a:solidFill>
              </a:rPr>
              <a:t>الشر.</a:t>
            </a:r>
          </a:p>
        </p:txBody>
      </p:sp>
    </p:spTree>
    <p:extLst>
      <p:ext uri="{BB962C8B-B14F-4D97-AF65-F5344CB8AC3E}">
        <p14:creationId xmlns:p14="http://schemas.microsoft.com/office/powerpoint/2010/main" val="23417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687</TotalTime>
  <Words>1256</Words>
  <Application>Microsoft Office PowerPoint</Application>
  <PresentationFormat>عرض على الشاشة (3:4)‏</PresentationFormat>
  <Paragraphs>146</Paragraphs>
  <Slides>17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مشربية</vt:lpstr>
      <vt:lpstr>عرض تقديمي في PowerPoint</vt:lpstr>
      <vt:lpstr>     الركن الثاني: الحكام </vt:lpstr>
      <vt:lpstr>مكانة الحكام</vt:lpstr>
      <vt:lpstr>عرض تقديمي في PowerPoint</vt:lpstr>
      <vt:lpstr> وجوب نصب الحكام </vt:lpstr>
      <vt:lpstr>عرض تقديمي في PowerPoint</vt:lpstr>
      <vt:lpstr>عرض تقديمي في PowerPoint</vt:lpstr>
      <vt:lpstr> </vt:lpstr>
      <vt:lpstr>عرض تقديمي في PowerPoint</vt:lpstr>
      <vt:lpstr>عرض تقديمي في PowerPoint</vt:lpstr>
      <vt:lpstr>طرق تولية الحكام الأمر</vt:lpstr>
      <vt:lpstr>عرض تقديمي في PowerPoint</vt:lpstr>
      <vt:lpstr>              تعدد الحكام والدول </vt:lpstr>
      <vt:lpstr>قواعد تتعلق بالبيعة الشرعية 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ebtihaj altyb eneel</dc:creator>
  <cp:lastModifiedBy>ebtihaj altyb eneel</cp:lastModifiedBy>
  <cp:revision>49</cp:revision>
  <dcterms:created xsi:type="dcterms:W3CDTF">2013-10-04T06:38:50Z</dcterms:created>
  <dcterms:modified xsi:type="dcterms:W3CDTF">2013-10-06T09:33:00Z</dcterms:modified>
</cp:coreProperties>
</file>