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 id="2147483708" r:id="rId2"/>
  </p:sldMasterIdLst>
  <p:notesMasterIdLst>
    <p:notesMasterId r:id="rId45"/>
  </p:notesMasterIdLst>
  <p:sldIdLst>
    <p:sldId id="258" r:id="rId3"/>
    <p:sldId id="259" r:id="rId4"/>
    <p:sldId id="260" r:id="rId5"/>
    <p:sldId id="310" r:id="rId6"/>
    <p:sldId id="307" r:id="rId7"/>
    <p:sldId id="308" r:id="rId8"/>
    <p:sldId id="311" r:id="rId9"/>
    <p:sldId id="335" r:id="rId10"/>
    <p:sldId id="262" r:id="rId11"/>
    <p:sldId id="309" r:id="rId12"/>
    <p:sldId id="265" r:id="rId13"/>
    <p:sldId id="312" r:id="rId14"/>
    <p:sldId id="315" r:id="rId15"/>
    <p:sldId id="313" r:id="rId16"/>
    <p:sldId id="314" r:id="rId17"/>
    <p:sldId id="279" r:id="rId18"/>
    <p:sldId id="316" r:id="rId19"/>
    <p:sldId id="317" r:id="rId20"/>
    <p:sldId id="318" r:id="rId21"/>
    <p:sldId id="319" r:id="rId22"/>
    <p:sldId id="272" r:id="rId23"/>
    <p:sldId id="320" r:id="rId24"/>
    <p:sldId id="321" r:id="rId25"/>
    <p:sldId id="323" r:id="rId26"/>
    <p:sldId id="286" r:id="rId27"/>
    <p:sldId id="322" r:id="rId28"/>
    <p:sldId id="324" r:id="rId29"/>
    <p:sldId id="325" r:id="rId30"/>
    <p:sldId id="326" r:id="rId31"/>
    <p:sldId id="336" r:id="rId32"/>
    <p:sldId id="327" r:id="rId33"/>
    <p:sldId id="328" r:id="rId34"/>
    <p:sldId id="329" r:id="rId35"/>
    <p:sldId id="297" r:id="rId36"/>
    <p:sldId id="330" r:id="rId37"/>
    <p:sldId id="331" r:id="rId38"/>
    <p:sldId id="283" r:id="rId39"/>
    <p:sldId id="332" r:id="rId40"/>
    <p:sldId id="333" r:id="rId41"/>
    <p:sldId id="306" r:id="rId42"/>
    <p:sldId id="334" r:id="rId43"/>
    <p:sldId id="285" r:id="rId4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6E616"/>
    <a:srgbClr val="24F62E"/>
    <a:srgbClr val="1FD9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088" autoAdjust="0"/>
    <p:restoredTop sz="94660"/>
  </p:normalViewPr>
  <p:slideViewPr>
    <p:cSldViewPr>
      <p:cViewPr>
        <p:scale>
          <a:sx n="75" d="100"/>
          <a:sy n="75" d="100"/>
        </p:scale>
        <p:origin x="-1182" y="25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diagrams/_rels/data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484826-69B6-457A-8153-122BC31EBEB5}" type="doc">
      <dgm:prSet loTypeId="urn:microsoft.com/office/officeart/2005/8/layout/radial2" loCatId="relationship" qsTypeId="urn:microsoft.com/office/officeart/2005/8/quickstyle/simple3" qsCatId="simple" csTypeId="urn:microsoft.com/office/officeart/2005/8/colors/accent1_2" csCatId="accent1" phldr="1"/>
      <dgm:spPr/>
      <dgm:t>
        <a:bodyPr/>
        <a:lstStyle/>
        <a:p>
          <a:pPr rtl="1"/>
          <a:endParaRPr lang="ar-SA"/>
        </a:p>
      </dgm:t>
    </dgm:pt>
    <dgm:pt modelId="{17264217-7CB8-41FC-B4A0-8075A7E64E01}">
      <dgm:prSet custT="1"/>
      <dgm:spPr>
        <a:blipFill rotWithShape="0">
          <a:blip xmlns:r="http://schemas.openxmlformats.org/officeDocument/2006/relationships" r:embed="rId1">
            <a:duotone>
              <a:schemeClr val="accent6">
                <a:shade val="45000"/>
                <a:satMod val="135000"/>
              </a:schemeClr>
              <a:prstClr val="white"/>
            </a:duotone>
          </a:blip>
          <a:tile tx="0" ty="0" sx="100000" sy="100000" flip="none" algn="tl"/>
        </a:blipFill>
      </dgm:spPr>
      <dgm:t>
        <a:bodyPr/>
        <a:lstStyle/>
        <a:p>
          <a:pPr rtl="1"/>
          <a:r>
            <a:rPr lang="ar-SA" sz="2000" b="1" dirty="0" smtClean="0"/>
            <a:t>هضبة بادية الشام شمالاً.</a:t>
          </a:r>
          <a:endParaRPr lang="ar-SA" sz="2000" b="1" dirty="0"/>
        </a:p>
      </dgm:t>
    </dgm:pt>
    <dgm:pt modelId="{22738910-3D27-4FA8-8A84-F91D9F526B9E}" type="parTrans" cxnId="{F66ECB63-65C0-4B0A-9C97-9EB5D1256862}">
      <dgm:prSet/>
      <dgm:spPr/>
      <dgm:t>
        <a:bodyPr/>
        <a:lstStyle/>
        <a:p>
          <a:pPr rtl="1"/>
          <a:endParaRPr lang="ar-SA"/>
        </a:p>
      </dgm:t>
    </dgm:pt>
    <dgm:pt modelId="{50B4298E-D089-46B7-BB47-34A591EFF632}" type="sibTrans" cxnId="{F66ECB63-65C0-4B0A-9C97-9EB5D1256862}">
      <dgm:prSet/>
      <dgm:spPr/>
      <dgm:t>
        <a:bodyPr/>
        <a:lstStyle/>
        <a:p>
          <a:pPr rtl="1"/>
          <a:endParaRPr lang="ar-SA"/>
        </a:p>
      </dgm:t>
    </dgm:pt>
    <dgm:pt modelId="{DE1E2949-B1A4-4C20-8851-A94EC3FFCF10}">
      <dgm:prSet custT="1"/>
      <dgm:spPr>
        <a:blipFill rotWithShape="0">
          <a:blip xmlns:r="http://schemas.openxmlformats.org/officeDocument/2006/relationships" r:embed="rId1">
            <a:duotone>
              <a:schemeClr val="accent2">
                <a:shade val="45000"/>
                <a:satMod val="135000"/>
              </a:schemeClr>
              <a:prstClr val="white"/>
            </a:duotone>
          </a:blip>
          <a:tile tx="0" ty="0" sx="100000" sy="100000" flip="none" algn="tl"/>
        </a:blipFill>
      </dgm:spPr>
      <dgm:t>
        <a:bodyPr/>
        <a:lstStyle/>
        <a:p>
          <a:pPr rtl="1"/>
          <a:r>
            <a:rPr lang="ar-SA" sz="1800" b="1" dirty="0" smtClean="0"/>
            <a:t>هضبة نجد في الوسط.</a:t>
          </a:r>
          <a:endParaRPr lang="ar-SA" sz="1800" b="1" dirty="0"/>
        </a:p>
      </dgm:t>
    </dgm:pt>
    <dgm:pt modelId="{0DB0FDEA-E5F1-44E0-B052-C4BB0B8AD482}" type="parTrans" cxnId="{B8C3E372-C29E-40BE-9ECF-12503A1AF7D8}">
      <dgm:prSet/>
      <dgm:spPr/>
      <dgm:t>
        <a:bodyPr/>
        <a:lstStyle/>
        <a:p>
          <a:pPr rtl="1"/>
          <a:endParaRPr lang="ar-SA"/>
        </a:p>
      </dgm:t>
    </dgm:pt>
    <dgm:pt modelId="{8F479CD1-E15D-45A2-B908-912D8781FE91}" type="sibTrans" cxnId="{B8C3E372-C29E-40BE-9ECF-12503A1AF7D8}">
      <dgm:prSet/>
      <dgm:spPr/>
      <dgm:t>
        <a:bodyPr/>
        <a:lstStyle/>
        <a:p>
          <a:pPr rtl="1"/>
          <a:endParaRPr lang="ar-SA"/>
        </a:p>
      </dgm:t>
    </dgm:pt>
    <dgm:pt modelId="{DB4E2381-BE97-4760-B67C-30698F00C22F}">
      <dgm:prSet custT="1"/>
      <dgm:spPr>
        <a:blipFill rotWithShape="0">
          <a:blip xmlns:r="http://schemas.openxmlformats.org/officeDocument/2006/relationships" r:embed="rId1">
            <a:duotone>
              <a:schemeClr val="bg2">
                <a:shade val="45000"/>
                <a:satMod val="135000"/>
              </a:schemeClr>
              <a:prstClr val="white"/>
            </a:duotone>
          </a:blip>
          <a:tile tx="0" ty="0" sx="100000" sy="100000" flip="none" algn="tl"/>
        </a:blipFill>
      </dgm:spPr>
      <dgm:t>
        <a:bodyPr/>
        <a:lstStyle/>
        <a:p>
          <a:pPr rtl="1"/>
          <a:r>
            <a:rPr lang="ar-SA" sz="2000" b="1" dirty="0" smtClean="0"/>
            <a:t>هضبة حضرموت في الجنوب</a:t>
          </a:r>
          <a:r>
            <a:rPr lang="ar-SA" sz="1400" dirty="0" smtClean="0"/>
            <a:t>.</a:t>
          </a:r>
          <a:endParaRPr lang="ar-SA" sz="1400" dirty="0"/>
        </a:p>
      </dgm:t>
    </dgm:pt>
    <dgm:pt modelId="{602FAC9F-9F08-48BE-B5CC-6DCB357D1CB8}" type="parTrans" cxnId="{B97D2845-AD5A-429D-869B-5810C02FC0F3}">
      <dgm:prSet/>
      <dgm:spPr/>
      <dgm:t>
        <a:bodyPr/>
        <a:lstStyle/>
        <a:p>
          <a:pPr rtl="1"/>
          <a:endParaRPr lang="ar-SA"/>
        </a:p>
      </dgm:t>
    </dgm:pt>
    <dgm:pt modelId="{AE59393E-594E-4FCE-88AE-854CF93264EF}" type="sibTrans" cxnId="{B97D2845-AD5A-429D-869B-5810C02FC0F3}">
      <dgm:prSet/>
      <dgm:spPr/>
      <dgm:t>
        <a:bodyPr/>
        <a:lstStyle/>
        <a:p>
          <a:pPr rtl="1"/>
          <a:endParaRPr lang="ar-SA"/>
        </a:p>
      </dgm:t>
    </dgm:pt>
    <dgm:pt modelId="{E79C2CAB-D2C3-4FCC-AEF6-8325A514264F}">
      <dgm:prSet custT="1"/>
      <dgm:spPr>
        <a:blipFill rotWithShape="0">
          <a:blip xmlns:r="http://schemas.openxmlformats.org/officeDocument/2006/relationships" r:embed="rId1">
            <a:duotone>
              <a:schemeClr val="accent5">
                <a:shade val="45000"/>
                <a:satMod val="135000"/>
              </a:schemeClr>
              <a:prstClr val="white"/>
            </a:duotone>
          </a:blip>
          <a:tile tx="0" ty="0" sx="100000" sy="100000" flip="none" algn="tl"/>
        </a:blipFill>
      </dgm:spPr>
      <dgm:t>
        <a:bodyPr/>
        <a:lstStyle/>
        <a:p>
          <a:pPr rtl="1"/>
          <a:r>
            <a:rPr lang="ar-SA" sz="2000" b="1" dirty="0" smtClean="0"/>
            <a:t>هضبة </a:t>
          </a:r>
          <a:r>
            <a:rPr lang="ar-SA" sz="2000" b="1" dirty="0" err="1" smtClean="0"/>
            <a:t>النفود</a:t>
          </a:r>
          <a:r>
            <a:rPr lang="ar-SA" sz="2000" b="1" dirty="0" smtClean="0"/>
            <a:t> الكبرى.</a:t>
          </a:r>
          <a:endParaRPr lang="ar-SA" sz="2000" b="1" dirty="0"/>
        </a:p>
      </dgm:t>
    </dgm:pt>
    <dgm:pt modelId="{227159F1-24AE-4969-BFCA-70A4BFF7F836}" type="parTrans" cxnId="{BEAC8857-FD6C-4E60-B4A3-8F5C9ADBBE55}">
      <dgm:prSet/>
      <dgm:spPr/>
      <dgm:t>
        <a:bodyPr/>
        <a:lstStyle/>
        <a:p>
          <a:pPr rtl="1"/>
          <a:endParaRPr lang="ar-SA"/>
        </a:p>
      </dgm:t>
    </dgm:pt>
    <dgm:pt modelId="{C2AA42CB-43B1-4E87-9A0B-A7911F78B706}" type="sibTrans" cxnId="{BEAC8857-FD6C-4E60-B4A3-8F5C9ADBBE55}">
      <dgm:prSet/>
      <dgm:spPr/>
      <dgm:t>
        <a:bodyPr/>
        <a:lstStyle/>
        <a:p>
          <a:pPr rtl="1"/>
          <a:endParaRPr lang="ar-SA"/>
        </a:p>
      </dgm:t>
    </dgm:pt>
    <dgm:pt modelId="{3D70988E-BE58-4FCA-8EE0-65F92932089F}">
      <dgm:prSet/>
      <dgm:spPr>
        <a:blipFill rotWithShape="0">
          <a:blip xmlns:r="http://schemas.openxmlformats.org/officeDocument/2006/relationships" r:embed="rId1">
            <a:duotone>
              <a:schemeClr val="bg2">
                <a:shade val="45000"/>
                <a:satMod val="135000"/>
              </a:schemeClr>
              <a:prstClr val="white"/>
            </a:duotone>
          </a:blip>
          <a:tile tx="0" ty="0" sx="100000" sy="100000" flip="none" algn="tl"/>
        </a:blipFill>
      </dgm:spPr>
      <dgm:t>
        <a:bodyPr/>
        <a:lstStyle/>
        <a:p>
          <a:pPr rtl="1"/>
          <a:r>
            <a:rPr lang="ar-SA" dirty="0" smtClean="0"/>
            <a:t>هضبة </a:t>
          </a:r>
          <a:r>
            <a:rPr lang="ar-SA" dirty="0" err="1" smtClean="0"/>
            <a:t>الدهناء</a:t>
          </a:r>
          <a:r>
            <a:rPr lang="ar-SA" dirty="0" smtClean="0"/>
            <a:t>.</a:t>
          </a:r>
          <a:endParaRPr lang="ar-SA" dirty="0"/>
        </a:p>
      </dgm:t>
    </dgm:pt>
    <dgm:pt modelId="{F295CC76-46D4-42EB-8D0E-C98AD9FE697E}" type="parTrans" cxnId="{F28F356A-2FAE-4AFA-B6ED-3522414AE47F}">
      <dgm:prSet/>
      <dgm:spPr/>
      <dgm:t>
        <a:bodyPr/>
        <a:lstStyle/>
        <a:p>
          <a:pPr rtl="1"/>
          <a:endParaRPr lang="ar-SA"/>
        </a:p>
      </dgm:t>
    </dgm:pt>
    <dgm:pt modelId="{0E4612FC-5436-436B-94FC-712644BCD7B8}" type="sibTrans" cxnId="{F28F356A-2FAE-4AFA-B6ED-3522414AE47F}">
      <dgm:prSet/>
      <dgm:spPr/>
      <dgm:t>
        <a:bodyPr/>
        <a:lstStyle/>
        <a:p>
          <a:pPr rtl="1"/>
          <a:endParaRPr lang="ar-SA"/>
        </a:p>
      </dgm:t>
    </dgm:pt>
    <dgm:pt modelId="{E9A9BDB1-15C3-4C62-B7CC-C6D356664EFF}">
      <dgm:prSet custT="1"/>
      <dgm:spPr>
        <a:blipFill rotWithShape="0">
          <a:blip xmlns:r="http://schemas.openxmlformats.org/officeDocument/2006/relationships" r:embed="rId1">
            <a:duotone>
              <a:schemeClr val="accent6">
                <a:shade val="45000"/>
                <a:satMod val="135000"/>
              </a:schemeClr>
              <a:prstClr val="white"/>
            </a:duotone>
          </a:blip>
          <a:tile tx="0" ty="0" sx="100000" sy="100000" flip="none" algn="tl"/>
        </a:blipFill>
      </dgm:spPr>
      <dgm:t>
        <a:bodyPr/>
        <a:lstStyle/>
        <a:p>
          <a:pPr rtl="1"/>
          <a:r>
            <a:rPr lang="ar-SA" sz="2400" b="1" dirty="0" smtClean="0"/>
            <a:t>هضبة الربع الخالي.</a:t>
          </a:r>
          <a:endParaRPr lang="ar-SA" sz="2400" b="1" dirty="0"/>
        </a:p>
      </dgm:t>
    </dgm:pt>
    <dgm:pt modelId="{B61F8B2C-A24E-4B0A-A90F-9D992A086189}" type="parTrans" cxnId="{EBB0B927-8FB9-4AA0-95CC-BAD09CD15ECF}">
      <dgm:prSet/>
      <dgm:spPr/>
      <dgm:t>
        <a:bodyPr/>
        <a:lstStyle/>
        <a:p>
          <a:pPr rtl="1"/>
          <a:endParaRPr lang="ar-SA"/>
        </a:p>
      </dgm:t>
    </dgm:pt>
    <dgm:pt modelId="{CFA7CC51-723B-4920-8EE5-D118AD7DC4AD}" type="sibTrans" cxnId="{EBB0B927-8FB9-4AA0-95CC-BAD09CD15ECF}">
      <dgm:prSet/>
      <dgm:spPr/>
      <dgm:t>
        <a:bodyPr/>
        <a:lstStyle/>
        <a:p>
          <a:pPr rtl="1"/>
          <a:endParaRPr lang="ar-SA"/>
        </a:p>
      </dgm:t>
    </dgm:pt>
    <dgm:pt modelId="{084FFD43-E6F3-421C-B210-02FE7189E7DE}" type="pres">
      <dgm:prSet presAssocID="{06484826-69B6-457A-8153-122BC31EBEB5}" presName="composite" presStyleCnt="0">
        <dgm:presLayoutVars>
          <dgm:chMax val="5"/>
          <dgm:dir/>
          <dgm:animLvl val="ctr"/>
          <dgm:resizeHandles val="exact"/>
        </dgm:presLayoutVars>
      </dgm:prSet>
      <dgm:spPr/>
      <dgm:t>
        <a:bodyPr/>
        <a:lstStyle/>
        <a:p>
          <a:pPr rtl="1"/>
          <a:endParaRPr lang="ar-SA"/>
        </a:p>
      </dgm:t>
    </dgm:pt>
    <dgm:pt modelId="{F1E21DD4-435C-4081-B1E1-941BE702DA1D}" type="pres">
      <dgm:prSet presAssocID="{06484826-69B6-457A-8153-122BC31EBEB5}" presName="cycle" presStyleCnt="0"/>
      <dgm:spPr/>
      <dgm:t>
        <a:bodyPr/>
        <a:lstStyle/>
        <a:p>
          <a:pPr rtl="1"/>
          <a:endParaRPr lang="ar-SA"/>
        </a:p>
      </dgm:t>
    </dgm:pt>
    <dgm:pt modelId="{2FE5968A-EAF2-4BA5-8CA9-A3EF1000EEC4}" type="pres">
      <dgm:prSet presAssocID="{06484826-69B6-457A-8153-122BC31EBEB5}" presName="centerShape" presStyleCnt="0"/>
      <dgm:spPr/>
      <dgm:t>
        <a:bodyPr/>
        <a:lstStyle/>
        <a:p>
          <a:pPr rtl="1"/>
          <a:endParaRPr lang="ar-SA"/>
        </a:p>
      </dgm:t>
    </dgm:pt>
    <dgm:pt modelId="{63D83777-F521-40F6-87B3-07E7FA8B9FCA}" type="pres">
      <dgm:prSet presAssocID="{06484826-69B6-457A-8153-122BC31EBEB5}" presName="connSite" presStyleLbl="node1" presStyleIdx="0" presStyleCnt="7"/>
      <dgm:spPr/>
      <dgm:t>
        <a:bodyPr/>
        <a:lstStyle/>
        <a:p>
          <a:pPr rtl="1"/>
          <a:endParaRPr lang="ar-SA"/>
        </a:p>
      </dgm:t>
    </dgm:pt>
    <dgm:pt modelId="{40CD3A49-2020-423A-84A4-AC1A5CB0946E}" type="pres">
      <dgm:prSet presAssocID="{06484826-69B6-457A-8153-122BC31EBEB5}" presName="visible" presStyleLbl="node1" presStyleIdx="0" presStyleCnt="7" custScaleX="229781" custScaleY="230607" custLinFactNeighborX="-81673" custLinFactNeighborY="-8323"/>
      <dgm:spPr>
        <a:blipFill rotWithShape="0">
          <a:blip xmlns:r="http://schemas.openxmlformats.org/officeDocument/2006/relationships" r:embed="rId2"/>
          <a:stretch>
            <a:fillRect/>
          </a:stretch>
        </a:blipFill>
      </dgm:spPr>
      <dgm:t>
        <a:bodyPr/>
        <a:lstStyle/>
        <a:p>
          <a:pPr rtl="1"/>
          <a:endParaRPr lang="ar-SA"/>
        </a:p>
      </dgm:t>
    </dgm:pt>
    <dgm:pt modelId="{EBCC1461-0E44-42EA-9A7F-125AB0626C10}" type="pres">
      <dgm:prSet presAssocID="{22738910-3D27-4FA8-8A84-F91D9F526B9E}" presName="Name25" presStyleLbl="parChTrans1D1" presStyleIdx="0" presStyleCnt="6"/>
      <dgm:spPr/>
      <dgm:t>
        <a:bodyPr/>
        <a:lstStyle/>
        <a:p>
          <a:pPr rtl="1"/>
          <a:endParaRPr lang="ar-SA"/>
        </a:p>
      </dgm:t>
    </dgm:pt>
    <dgm:pt modelId="{06B89A32-86F6-4640-B6F2-71C5AF7F4F75}" type="pres">
      <dgm:prSet presAssocID="{17264217-7CB8-41FC-B4A0-8075A7E64E01}" presName="node" presStyleCnt="0"/>
      <dgm:spPr/>
      <dgm:t>
        <a:bodyPr/>
        <a:lstStyle/>
        <a:p>
          <a:pPr rtl="1"/>
          <a:endParaRPr lang="ar-SA"/>
        </a:p>
      </dgm:t>
    </dgm:pt>
    <dgm:pt modelId="{A3B13601-7763-41D1-9508-CD5BEB0C4107}" type="pres">
      <dgm:prSet presAssocID="{17264217-7CB8-41FC-B4A0-8075A7E64E01}" presName="parentNode" presStyleLbl="node1" presStyleIdx="1" presStyleCnt="7" custScaleX="499549" custScaleY="154881" custLinFactX="-100000" custLinFactNeighborX="-102204" custLinFactNeighborY="57045">
        <dgm:presLayoutVars>
          <dgm:chMax val="1"/>
          <dgm:bulletEnabled val="1"/>
        </dgm:presLayoutVars>
      </dgm:prSet>
      <dgm:spPr/>
      <dgm:t>
        <a:bodyPr/>
        <a:lstStyle/>
        <a:p>
          <a:pPr rtl="1"/>
          <a:endParaRPr lang="ar-SA"/>
        </a:p>
      </dgm:t>
    </dgm:pt>
    <dgm:pt modelId="{2C8F3006-A945-4E8B-A224-864C7E14261B}" type="pres">
      <dgm:prSet presAssocID="{17264217-7CB8-41FC-B4A0-8075A7E64E01}" presName="childNode" presStyleLbl="revTx" presStyleIdx="0" presStyleCnt="0">
        <dgm:presLayoutVars>
          <dgm:bulletEnabled val="1"/>
        </dgm:presLayoutVars>
      </dgm:prSet>
      <dgm:spPr/>
      <dgm:t>
        <a:bodyPr/>
        <a:lstStyle/>
        <a:p>
          <a:pPr rtl="1"/>
          <a:endParaRPr lang="ar-SA"/>
        </a:p>
      </dgm:t>
    </dgm:pt>
    <dgm:pt modelId="{8D4FB343-AED2-4589-A3FD-6A56F1C8C117}" type="pres">
      <dgm:prSet presAssocID="{0DB0FDEA-E5F1-44E0-B052-C4BB0B8AD482}" presName="Name25" presStyleLbl="parChTrans1D1" presStyleIdx="1" presStyleCnt="6"/>
      <dgm:spPr/>
      <dgm:t>
        <a:bodyPr/>
        <a:lstStyle/>
        <a:p>
          <a:pPr rtl="1"/>
          <a:endParaRPr lang="ar-SA"/>
        </a:p>
      </dgm:t>
    </dgm:pt>
    <dgm:pt modelId="{8340274F-0FA4-49EB-BFD5-94D3D7CD8A04}" type="pres">
      <dgm:prSet presAssocID="{DE1E2949-B1A4-4C20-8851-A94EC3FFCF10}" presName="node" presStyleCnt="0"/>
      <dgm:spPr/>
      <dgm:t>
        <a:bodyPr/>
        <a:lstStyle/>
        <a:p>
          <a:pPr rtl="1"/>
          <a:endParaRPr lang="ar-SA"/>
        </a:p>
      </dgm:t>
    </dgm:pt>
    <dgm:pt modelId="{F2205F1A-FDBA-4CC8-A690-5F21CD316B8F}" type="pres">
      <dgm:prSet presAssocID="{DE1E2949-B1A4-4C20-8851-A94EC3FFCF10}" presName="parentNode" presStyleLbl="node1" presStyleIdx="2" presStyleCnt="7" custScaleX="612240" custScaleY="154881" custLinFactX="200000" custLinFactNeighborX="266748" custLinFactNeighborY="-41184">
        <dgm:presLayoutVars>
          <dgm:chMax val="1"/>
          <dgm:bulletEnabled val="1"/>
        </dgm:presLayoutVars>
      </dgm:prSet>
      <dgm:spPr/>
      <dgm:t>
        <a:bodyPr/>
        <a:lstStyle/>
        <a:p>
          <a:pPr rtl="1"/>
          <a:endParaRPr lang="ar-SA"/>
        </a:p>
      </dgm:t>
    </dgm:pt>
    <dgm:pt modelId="{3BD6DDD6-913C-4B04-90C1-EA771A66145F}" type="pres">
      <dgm:prSet presAssocID="{DE1E2949-B1A4-4C20-8851-A94EC3FFCF10}" presName="childNode" presStyleLbl="revTx" presStyleIdx="0" presStyleCnt="0">
        <dgm:presLayoutVars>
          <dgm:bulletEnabled val="1"/>
        </dgm:presLayoutVars>
      </dgm:prSet>
      <dgm:spPr/>
      <dgm:t>
        <a:bodyPr/>
        <a:lstStyle/>
        <a:p>
          <a:pPr rtl="1"/>
          <a:endParaRPr lang="ar-SA"/>
        </a:p>
      </dgm:t>
    </dgm:pt>
    <dgm:pt modelId="{6FEC6B88-86FF-47FC-ABCD-23560AE6299E}" type="pres">
      <dgm:prSet presAssocID="{602FAC9F-9F08-48BE-B5CC-6DCB357D1CB8}" presName="Name25" presStyleLbl="parChTrans1D1" presStyleIdx="2" presStyleCnt="6"/>
      <dgm:spPr/>
      <dgm:t>
        <a:bodyPr/>
        <a:lstStyle/>
        <a:p>
          <a:pPr rtl="1"/>
          <a:endParaRPr lang="ar-SA"/>
        </a:p>
      </dgm:t>
    </dgm:pt>
    <dgm:pt modelId="{2FF3E654-B64D-4F18-8C47-0972C3B7B2DB}" type="pres">
      <dgm:prSet presAssocID="{DB4E2381-BE97-4760-B67C-30698F00C22F}" presName="node" presStyleCnt="0"/>
      <dgm:spPr/>
      <dgm:t>
        <a:bodyPr/>
        <a:lstStyle/>
        <a:p>
          <a:pPr rtl="1"/>
          <a:endParaRPr lang="ar-SA"/>
        </a:p>
      </dgm:t>
    </dgm:pt>
    <dgm:pt modelId="{49DA87BA-63B4-49DE-91D4-EE191F3BAD88}" type="pres">
      <dgm:prSet presAssocID="{DB4E2381-BE97-4760-B67C-30698F00C22F}" presName="parentNode" presStyleLbl="node1" presStyleIdx="3" presStyleCnt="7" custScaleX="527887" custScaleY="180368" custLinFactNeighborX="-27139" custLinFactNeighborY="6776">
        <dgm:presLayoutVars>
          <dgm:chMax val="1"/>
          <dgm:bulletEnabled val="1"/>
        </dgm:presLayoutVars>
      </dgm:prSet>
      <dgm:spPr/>
      <dgm:t>
        <a:bodyPr/>
        <a:lstStyle/>
        <a:p>
          <a:pPr rtl="1"/>
          <a:endParaRPr lang="ar-SA"/>
        </a:p>
      </dgm:t>
    </dgm:pt>
    <dgm:pt modelId="{419B834A-822C-4B16-871A-D2BD8EB31289}" type="pres">
      <dgm:prSet presAssocID="{DB4E2381-BE97-4760-B67C-30698F00C22F}" presName="childNode" presStyleLbl="revTx" presStyleIdx="0" presStyleCnt="0">
        <dgm:presLayoutVars>
          <dgm:bulletEnabled val="1"/>
        </dgm:presLayoutVars>
      </dgm:prSet>
      <dgm:spPr/>
      <dgm:t>
        <a:bodyPr/>
        <a:lstStyle/>
        <a:p>
          <a:pPr rtl="1"/>
          <a:endParaRPr lang="ar-SA"/>
        </a:p>
      </dgm:t>
    </dgm:pt>
    <dgm:pt modelId="{C764CC33-825B-4EA9-8E86-C7F0CA466124}" type="pres">
      <dgm:prSet presAssocID="{227159F1-24AE-4969-BFCA-70A4BFF7F836}" presName="Name25" presStyleLbl="parChTrans1D1" presStyleIdx="3" presStyleCnt="6"/>
      <dgm:spPr/>
      <dgm:t>
        <a:bodyPr/>
        <a:lstStyle/>
        <a:p>
          <a:pPr rtl="1"/>
          <a:endParaRPr lang="ar-SA"/>
        </a:p>
      </dgm:t>
    </dgm:pt>
    <dgm:pt modelId="{399252E3-48CB-4BD9-A38D-ABBE1091A7F3}" type="pres">
      <dgm:prSet presAssocID="{E79C2CAB-D2C3-4FCC-AEF6-8325A514264F}" presName="node" presStyleCnt="0"/>
      <dgm:spPr/>
      <dgm:t>
        <a:bodyPr/>
        <a:lstStyle/>
        <a:p>
          <a:pPr rtl="1"/>
          <a:endParaRPr lang="ar-SA"/>
        </a:p>
      </dgm:t>
    </dgm:pt>
    <dgm:pt modelId="{8FF88AC6-4D6A-4787-9D63-493247FCFB12}" type="pres">
      <dgm:prSet presAssocID="{E79C2CAB-D2C3-4FCC-AEF6-8325A514264F}" presName="parentNode" presStyleLbl="node1" presStyleIdx="4" presStyleCnt="7" custScaleX="609372" custScaleY="150977" custLinFactX="212134" custLinFactNeighborX="300000" custLinFactNeighborY="-4906">
        <dgm:presLayoutVars>
          <dgm:chMax val="1"/>
          <dgm:bulletEnabled val="1"/>
        </dgm:presLayoutVars>
      </dgm:prSet>
      <dgm:spPr/>
      <dgm:t>
        <a:bodyPr/>
        <a:lstStyle/>
        <a:p>
          <a:pPr rtl="1"/>
          <a:endParaRPr lang="ar-SA"/>
        </a:p>
      </dgm:t>
    </dgm:pt>
    <dgm:pt modelId="{033C3274-C1C6-4A99-9235-D70C8C305EE6}" type="pres">
      <dgm:prSet presAssocID="{E79C2CAB-D2C3-4FCC-AEF6-8325A514264F}" presName="childNode" presStyleLbl="revTx" presStyleIdx="0" presStyleCnt="0">
        <dgm:presLayoutVars>
          <dgm:bulletEnabled val="1"/>
        </dgm:presLayoutVars>
      </dgm:prSet>
      <dgm:spPr/>
      <dgm:t>
        <a:bodyPr/>
        <a:lstStyle/>
        <a:p>
          <a:pPr rtl="1"/>
          <a:endParaRPr lang="ar-SA"/>
        </a:p>
      </dgm:t>
    </dgm:pt>
    <dgm:pt modelId="{16773EE6-F04C-4654-AC7E-869AB2CC2E07}" type="pres">
      <dgm:prSet presAssocID="{F295CC76-46D4-42EB-8D0E-C98AD9FE697E}" presName="Name25" presStyleLbl="parChTrans1D1" presStyleIdx="4" presStyleCnt="6"/>
      <dgm:spPr/>
      <dgm:t>
        <a:bodyPr/>
        <a:lstStyle/>
        <a:p>
          <a:pPr rtl="1"/>
          <a:endParaRPr lang="ar-SA"/>
        </a:p>
      </dgm:t>
    </dgm:pt>
    <dgm:pt modelId="{B133EC4E-553B-41D0-B2AA-4C34D9BCB0DD}" type="pres">
      <dgm:prSet presAssocID="{3D70988E-BE58-4FCA-8EE0-65F92932089F}" presName="node" presStyleCnt="0"/>
      <dgm:spPr/>
      <dgm:t>
        <a:bodyPr/>
        <a:lstStyle/>
        <a:p>
          <a:pPr rtl="1"/>
          <a:endParaRPr lang="ar-SA"/>
        </a:p>
      </dgm:t>
    </dgm:pt>
    <dgm:pt modelId="{C7FD9012-9062-4CBC-91EE-22AC464C5131}" type="pres">
      <dgm:prSet presAssocID="{3D70988E-BE58-4FCA-8EE0-65F92932089F}" presName="parentNode" presStyleLbl="node1" presStyleIdx="5" presStyleCnt="7" custScaleX="488116" custScaleY="198988" custLinFactX="68808" custLinFactNeighborX="100000" custLinFactNeighborY="92547">
        <dgm:presLayoutVars>
          <dgm:chMax val="1"/>
          <dgm:bulletEnabled val="1"/>
        </dgm:presLayoutVars>
      </dgm:prSet>
      <dgm:spPr/>
      <dgm:t>
        <a:bodyPr/>
        <a:lstStyle/>
        <a:p>
          <a:pPr rtl="1"/>
          <a:endParaRPr lang="ar-SA"/>
        </a:p>
      </dgm:t>
    </dgm:pt>
    <dgm:pt modelId="{17ACF280-C389-4133-8C4C-1562B68BD5BC}" type="pres">
      <dgm:prSet presAssocID="{3D70988E-BE58-4FCA-8EE0-65F92932089F}" presName="childNode" presStyleLbl="revTx" presStyleIdx="0" presStyleCnt="0">
        <dgm:presLayoutVars>
          <dgm:bulletEnabled val="1"/>
        </dgm:presLayoutVars>
      </dgm:prSet>
      <dgm:spPr/>
      <dgm:t>
        <a:bodyPr/>
        <a:lstStyle/>
        <a:p>
          <a:pPr rtl="1"/>
          <a:endParaRPr lang="ar-SA"/>
        </a:p>
      </dgm:t>
    </dgm:pt>
    <dgm:pt modelId="{C8B222B8-17B9-4161-A196-CB0B52293E3A}" type="pres">
      <dgm:prSet presAssocID="{B61F8B2C-A24E-4B0A-A90F-9D992A086189}" presName="Name25" presStyleLbl="parChTrans1D1" presStyleIdx="5" presStyleCnt="6"/>
      <dgm:spPr/>
      <dgm:t>
        <a:bodyPr/>
        <a:lstStyle/>
        <a:p>
          <a:pPr rtl="1"/>
          <a:endParaRPr lang="ar-SA"/>
        </a:p>
      </dgm:t>
    </dgm:pt>
    <dgm:pt modelId="{88AD21D8-0D08-43B3-96D2-0F2E1D966444}" type="pres">
      <dgm:prSet presAssocID="{E9A9BDB1-15C3-4C62-B7CC-C6D356664EFF}" presName="node" presStyleCnt="0"/>
      <dgm:spPr/>
      <dgm:t>
        <a:bodyPr/>
        <a:lstStyle/>
        <a:p>
          <a:pPr rtl="1"/>
          <a:endParaRPr lang="ar-SA"/>
        </a:p>
      </dgm:t>
    </dgm:pt>
    <dgm:pt modelId="{5FE1C796-A4B8-4FE0-9BB1-99AB5E3EC6E3}" type="pres">
      <dgm:prSet presAssocID="{E9A9BDB1-15C3-4C62-B7CC-C6D356664EFF}" presName="parentNode" presStyleLbl="node1" presStyleIdx="6" presStyleCnt="7" custScaleX="406002" custScaleY="266284" custLinFactX="-100000" custLinFactNeighborX="-135183" custLinFactNeighborY="-23010">
        <dgm:presLayoutVars>
          <dgm:chMax val="1"/>
          <dgm:bulletEnabled val="1"/>
        </dgm:presLayoutVars>
      </dgm:prSet>
      <dgm:spPr/>
      <dgm:t>
        <a:bodyPr/>
        <a:lstStyle/>
        <a:p>
          <a:pPr rtl="1"/>
          <a:endParaRPr lang="ar-SA"/>
        </a:p>
      </dgm:t>
    </dgm:pt>
    <dgm:pt modelId="{72F158A7-51F3-497D-B224-360A1C38C4E5}" type="pres">
      <dgm:prSet presAssocID="{E9A9BDB1-15C3-4C62-B7CC-C6D356664EFF}" presName="childNode" presStyleLbl="revTx" presStyleIdx="0" presStyleCnt="0">
        <dgm:presLayoutVars>
          <dgm:bulletEnabled val="1"/>
        </dgm:presLayoutVars>
      </dgm:prSet>
      <dgm:spPr/>
      <dgm:t>
        <a:bodyPr/>
        <a:lstStyle/>
        <a:p>
          <a:pPr rtl="1"/>
          <a:endParaRPr lang="ar-SA"/>
        </a:p>
      </dgm:t>
    </dgm:pt>
  </dgm:ptLst>
  <dgm:cxnLst>
    <dgm:cxn modelId="{EBB0B927-8FB9-4AA0-95CC-BAD09CD15ECF}" srcId="{06484826-69B6-457A-8153-122BC31EBEB5}" destId="{E9A9BDB1-15C3-4C62-B7CC-C6D356664EFF}" srcOrd="5" destOrd="0" parTransId="{B61F8B2C-A24E-4B0A-A90F-9D992A086189}" sibTransId="{CFA7CC51-723B-4920-8EE5-D118AD7DC4AD}"/>
    <dgm:cxn modelId="{CDA04781-90B4-48AA-8803-10AE001AEEFB}" type="presOf" srcId="{DE1E2949-B1A4-4C20-8851-A94EC3FFCF10}" destId="{F2205F1A-FDBA-4CC8-A690-5F21CD316B8F}" srcOrd="0" destOrd="0" presId="urn:microsoft.com/office/officeart/2005/8/layout/radial2"/>
    <dgm:cxn modelId="{BEAC8857-FD6C-4E60-B4A3-8F5C9ADBBE55}" srcId="{06484826-69B6-457A-8153-122BC31EBEB5}" destId="{E79C2CAB-D2C3-4FCC-AEF6-8325A514264F}" srcOrd="3" destOrd="0" parTransId="{227159F1-24AE-4969-BFCA-70A4BFF7F836}" sibTransId="{C2AA42CB-43B1-4E87-9A0B-A7911F78B706}"/>
    <dgm:cxn modelId="{9443BAC2-83AF-40E0-A64B-38D0A21B205E}" type="presOf" srcId="{B61F8B2C-A24E-4B0A-A90F-9D992A086189}" destId="{C8B222B8-17B9-4161-A196-CB0B52293E3A}" srcOrd="0" destOrd="0" presId="urn:microsoft.com/office/officeart/2005/8/layout/radial2"/>
    <dgm:cxn modelId="{F65C26E9-E089-4D99-BC13-61794EE8FD99}" type="presOf" srcId="{227159F1-24AE-4969-BFCA-70A4BFF7F836}" destId="{C764CC33-825B-4EA9-8E86-C7F0CA466124}" srcOrd="0" destOrd="0" presId="urn:microsoft.com/office/officeart/2005/8/layout/radial2"/>
    <dgm:cxn modelId="{463109F6-2953-4CA8-B4E4-62B6688D493E}" type="presOf" srcId="{17264217-7CB8-41FC-B4A0-8075A7E64E01}" destId="{A3B13601-7763-41D1-9508-CD5BEB0C4107}" srcOrd="0" destOrd="0" presId="urn:microsoft.com/office/officeart/2005/8/layout/radial2"/>
    <dgm:cxn modelId="{85B3E8F7-D78D-4CC7-B099-D69A8758409D}" type="presOf" srcId="{3D70988E-BE58-4FCA-8EE0-65F92932089F}" destId="{C7FD9012-9062-4CBC-91EE-22AC464C5131}" srcOrd="0" destOrd="0" presId="urn:microsoft.com/office/officeart/2005/8/layout/radial2"/>
    <dgm:cxn modelId="{3644CA86-0362-4E7A-A15A-E1C6353176E2}" type="presOf" srcId="{22738910-3D27-4FA8-8A84-F91D9F526B9E}" destId="{EBCC1461-0E44-42EA-9A7F-125AB0626C10}" srcOrd="0" destOrd="0" presId="urn:microsoft.com/office/officeart/2005/8/layout/radial2"/>
    <dgm:cxn modelId="{F28F356A-2FAE-4AFA-B6ED-3522414AE47F}" srcId="{06484826-69B6-457A-8153-122BC31EBEB5}" destId="{3D70988E-BE58-4FCA-8EE0-65F92932089F}" srcOrd="4" destOrd="0" parTransId="{F295CC76-46D4-42EB-8D0E-C98AD9FE697E}" sibTransId="{0E4612FC-5436-436B-94FC-712644BCD7B8}"/>
    <dgm:cxn modelId="{E69BF842-3BEF-406C-B646-7A0ADA04F5DD}" type="presOf" srcId="{DB4E2381-BE97-4760-B67C-30698F00C22F}" destId="{49DA87BA-63B4-49DE-91D4-EE191F3BAD88}" srcOrd="0" destOrd="0" presId="urn:microsoft.com/office/officeart/2005/8/layout/radial2"/>
    <dgm:cxn modelId="{B97D2845-AD5A-429D-869B-5810C02FC0F3}" srcId="{06484826-69B6-457A-8153-122BC31EBEB5}" destId="{DB4E2381-BE97-4760-B67C-30698F00C22F}" srcOrd="2" destOrd="0" parTransId="{602FAC9F-9F08-48BE-B5CC-6DCB357D1CB8}" sibTransId="{AE59393E-594E-4FCE-88AE-854CF93264EF}"/>
    <dgm:cxn modelId="{B8C3E372-C29E-40BE-9ECF-12503A1AF7D8}" srcId="{06484826-69B6-457A-8153-122BC31EBEB5}" destId="{DE1E2949-B1A4-4C20-8851-A94EC3FFCF10}" srcOrd="1" destOrd="0" parTransId="{0DB0FDEA-E5F1-44E0-B052-C4BB0B8AD482}" sibTransId="{8F479CD1-E15D-45A2-B908-912D8781FE91}"/>
    <dgm:cxn modelId="{82C28A77-2601-4012-82F5-0B067A79783D}" type="presOf" srcId="{0DB0FDEA-E5F1-44E0-B052-C4BB0B8AD482}" destId="{8D4FB343-AED2-4589-A3FD-6A56F1C8C117}" srcOrd="0" destOrd="0" presId="urn:microsoft.com/office/officeart/2005/8/layout/radial2"/>
    <dgm:cxn modelId="{09D3BC74-EB19-4609-90B8-3DAF2539A5B7}" type="presOf" srcId="{06484826-69B6-457A-8153-122BC31EBEB5}" destId="{084FFD43-E6F3-421C-B210-02FE7189E7DE}" srcOrd="0" destOrd="0" presId="urn:microsoft.com/office/officeart/2005/8/layout/radial2"/>
    <dgm:cxn modelId="{0534235C-5085-44EB-A7D0-1D3AC5B85E73}" type="presOf" srcId="{E9A9BDB1-15C3-4C62-B7CC-C6D356664EFF}" destId="{5FE1C796-A4B8-4FE0-9BB1-99AB5E3EC6E3}" srcOrd="0" destOrd="0" presId="urn:microsoft.com/office/officeart/2005/8/layout/radial2"/>
    <dgm:cxn modelId="{39BA6173-B264-42B8-A051-75ED8C8B662A}" type="presOf" srcId="{E79C2CAB-D2C3-4FCC-AEF6-8325A514264F}" destId="{8FF88AC6-4D6A-4787-9D63-493247FCFB12}" srcOrd="0" destOrd="0" presId="urn:microsoft.com/office/officeart/2005/8/layout/radial2"/>
    <dgm:cxn modelId="{F707E973-41D1-4FA5-A686-58D3A86EB1C0}" type="presOf" srcId="{F295CC76-46D4-42EB-8D0E-C98AD9FE697E}" destId="{16773EE6-F04C-4654-AC7E-869AB2CC2E07}" srcOrd="0" destOrd="0" presId="urn:microsoft.com/office/officeart/2005/8/layout/radial2"/>
    <dgm:cxn modelId="{225EEA19-3719-42C7-9130-8DFE7CB00607}" type="presOf" srcId="{602FAC9F-9F08-48BE-B5CC-6DCB357D1CB8}" destId="{6FEC6B88-86FF-47FC-ABCD-23560AE6299E}" srcOrd="0" destOrd="0" presId="urn:microsoft.com/office/officeart/2005/8/layout/radial2"/>
    <dgm:cxn modelId="{F66ECB63-65C0-4B0A-9C97-9EB5D1256862}" srcId="{06484826-69B6-457A-8153-122BC31EBEB5}" destId="{17264217-7CB8-41FC-B4A0-8075A7E64E01}" srcOrd="0" destOrd="0" parTransId="{22738910-3D27-4FA8-8A84-F91D9F526B9E}" sibTransId="{50B4298E-D089-46B7-BB47-34A591EFF632}"/>
    <dgm:cxn modelId="{D5796E4B-6238-4944-A3A5-42C16BC6D407}" type="presParOf" srcId="{084FFD43-E6F3-421C-B210-02FE7189E7DE}" destId="{F1E21DD4-435C-4081-B1E1-941BE702DA1D}" srcOrd="0" destOrd="0" presId="urn:microsoft.com/office/officeart/2005/8/layout/radial2"/>
    <dgm:cxn modelId="{82A31ECD-BACC-4DC3-8DD3-4D86510CB93F}" type="presParOf" srcId="{F1E21DD4-435C-4081-B1E1-941BE702DA1D}" destId="{2FE5968A-EAF2-4BA5-8CA9-A3EF1000EEC4}" srcOrd="0" destOrd="0" presId="urn:microsoft.com/office/officeart/2005/8/layout/radial2"/>
    <dgm:cxn modelId="{1039801D-CF17-4FD7-9C1F-5DAFB3852F9B}" type="presParOf" srcId="{2FE5968A-EAF2-4BA5-8CA9-A3EF1000EEC4}" destId="{63D83777-F521-40F6-87B3-07E7FA8B9FCA}" srcOrd="0" destOrd="0" presId="urn:microsoft.com/office/officeart/2005/8/layout/radial2"/>
    <dgm:cxn modelId="{0355F1DE-9575-42D1-84C1-9DFB4A7940E9}" type="presParOf" srcId="{2FE5968A-EAF2-4BA5-8CA9-A3EF1000EEC4}" destId="{40CD3A49-2020-423A-84A4-AC1A5CB0946E}" srcOrd="1" destOrd="0" presId="urn:microsoft.com/office/officeart/2005/8/layout/radial2"/>
    <dgm:cxn modelId="{5371F5A0-BA21-4D5D-ACCD-F4175C2ACD09}" type="presParOf" srcId="{F1E21DD4-435C-4081-B1E1-941BE702DA1D}" destId="{EBCC1461-0E44-42EA-9A7F-125AB0626C10}" srcOrd="1" destOrd="0" presId="urn:microsoft.com/office/officeart/2005/8/layout/radial2"/>
    <dgm:cxn modelId="{44898C33-EB62-4C3B-875C-4E17EB163057}" type="presParOf" srcId="{F1E21DD4-435C-4081-B1E1-941BE702DA1D}" destId="{06B89A32-86F6-4640-B6F2-71C5AF7F4F75}" srcOrd="2" destOrd="0" presId="urn:microsoft.com/office/officeart/2005/8/layout/radial2"/>
    <dgm:cxn modelId="{3C2B2782-F17E-4699-8659-44E4D7FA62ED}" type="presParOf" srcId="{06B89A32-86F6-4640-B6F2-71C5AF7F4F75}" destId="{A3B13601-7763-41D1-9508-CD5BEB0C4107}" srcOrd="0" destOrd="0" presId="urn:microsoft.com/office/officeart/2005/8/layout/radial2"/>
    <dgm:cxn modelId="{13816704-E421-4B3F-9D11-E38E8A56278C}" type="presParOf" srcId="{06B89A32-86F6-4640-B6F2-71C5AF7F4F75}" destId="{2C8F3006-A945-4E8B-A224-864C7E14261B}" srcOrd="1" destOrd="0" presId="urn:microsoft.com/office/officeart/2005/8/layout/radial2"/>
    <dgm:cxn modelId="{E7CF38A4-ED47-4C79-BD1B-48046C046D94}" type="presParOf" srcId="{F1E21DD4-435C-4081-B1E1-941BE702DA1D}" destId="{8D4FB343-AED2-4589-A3FD-6A56F1C8C117}" srcOrd="3" destOrd="0" presId="urn:microsoft.com/office/officeart/2005/8/layout/radial2"/>
    <dgm:cxn modelId="{8C3B6EDC-0C45-4E35-ABAE-FB4653F9D7A0}" type="presParOf" srcId="{F1E21DD4-435C-4081-B1E1-941BE702DA1D}" destId="{8340274F-0FA4-49EB-BFD5-94D3D7CD8A04}" srcOrd="4" destOrd="0" presId="urn:microsoft.com/office/officeart/2005/8/layout/radial2"/>
    <dgm:cxn modelId="{5419AAA0-FACD-4881-B2F7-7157F934E856}" type="presParOf" srcId="{8340274F-0FA4-49EB-BFD5-94D3D7CD8A04}" destId="{F2205F1A-FDBA-4CC8-A690-5F21CD316B8F}" srcOrd="0" destOrd="0" presId="urn:microsoft.com/office/officeart/2005/8/layout/radial2"/>
    <dgm:cxn modelId="{51B38177-E554-436F-B29C-C6DAD1FEB90B}" type="presParOf" srcId="{8340274F-0FA4-49EB-BFD5-94D3D7CD8A04}" destId="{3BD6DDD6-913C-4B04-90C1-EA771A66145F}" srcOrd="1" destOrd="0" presId="urn:microsoft.com/office/officeart/2005/8/layout/radial2"/>
    <dgm:cxn modelId="{2D42335E-14F8-441C-B287-BE4E7E3BC769}" type="presParOf" srcId="{F1E21DD4-435C-4081-B1E1-941BE702DA1D}" destId="{6FEC6B88-86FF-47FC-ABCD-23560AE6299E}" srcOrd="5" destOrd="0" presId="urn:microsoft.com/office/officeart/2005/8/layout/radial2"/>
    <dgm:cxn modelId="{EBDD48D7-402B-41CC-80A9-57686E066298}" type="presParOf" srcId="{F1E21DD4-435C-4081-B1E1-941BE702DA1D}" destId="{2FF3E654-B64D-4F18-8C47-0972C3B7B2DB}" srcOrd="6" destOrd="0" presId="urn:microsoft.com/office/officeart/2005/8/layout/radial2"/>
    <dgm:cxn modelId="{123A8E7C-779E-4BC1-9E19-1A72F7CDFE51}" type="presParOf" srcId="{2FF3E654-B64D-4F18-8C47-0972C3B7B2DB}" destId="{49DA87BA-63B4-49DE-91D4-EE191F3BAD88}" srcOrd="0" destOrd="0" presId="urn:microsoft.com/office/officeart/2005/8/layout/radial2"/>
    <dgm:cxn modelId="{88029856-DAF0-4129-B964-CF60FED13B72}" type="presParOf" srcId="{2FF3E654-B64D-4F18-8C47-0972C3B7B2DB}" destId="{419B834A-822C-4B16-871A-D2BD8EB31289}" srcOrd="1" destOrd="0" presId="urn:microsoft.com/office/officeart/2005/8/layout/radial2"/>
    <dgm:cxn modelId="{1ED425C9-F51E-4975-B961-99C3B4506229}" type="presParOf" srcId="{F1E21DD4-435C-4081-B1E1-941BE702DA1D}" destId="{C764CC33-825B-4EA9-8E86-C7F0CA466124}" srcOrd="7" destOrd="0" presId="urn:microsoft.com/office/officeart/2005/8/layout/radial2"/>
    <dgm:cxn modelId="{28B09A53-4EF0-41EA-9892-F1FE8E44C8F1}" type="presParOf" srcId="{F1E21DD4-435C-4081-B1E1-941BE702DA1D}" destId="{399252E3-48CB-4BD9-A38D-ABBE1091A7F3}" srcOrd="8" destOrd="0" presId="urn:microsoft.com/office/officeart/2005/8/layout/radial2"/>
    <dgm:cxn modelId="{7CDB4FA3-39C1-412E-8175-5EB8D43A5F8C}" type="presParOf" srcId="{399252E3-48CB-4BD9-A38D-ABBE1091A7F3}" destId="{8FF88AC6-4D6A-4787-9D63-493247FCFB12}" srcOrd="0" destOrd="0" presId="urn:microsoft.com/office/officeart/2005/8/layout/radial2"/>
    <dgm:cxn modelId="{FDC26B5A-8C3A-46EE-9CD7-8CB1A6524E89}" type="presParOf" srcId="{399252E3-48CB-4BD9-A38D-ABBE1091A7F3}" destId="{033C3274-C1C6-4A99-9235-D70C8C305EE6}" srcOrd="1" destOrd="0" presId="urn:microsoft.com/office/officeart/2005/8/layout/radial2"/>
    <dgm:cxn modelId="{3A88E725-67B1-419E-A588-D64BBDF91FB2}" type="presParOf" srcId="{F1E21DD4-435C-4081-B1E1-941BE702DA1D}" destId="{16773EE6-F04C-4654-AC7E-869AB2CC2E07}" srcOrd="9" destOrd="0" presId="urn:microsoft.com/office/officeart/2005/8/layout/radial2"/>
    <dgm:cxn modelId="{41F8E5A2-B288-423A-8CFC-95A1495A8D89}" type="presParOf" srcId="{F1E21DD4-435C-4081-B1E1-941BE702DA1D}" destId="{B133EC4E-553B-41D0-B2AA-4C34D9BCB0DD}" srcOrd="10" destOrd="0" presId="urn:microsoft.com/office/officeart/2005/8/layout/radial2"/>
    <dgm:cxn modelId="{23D0B69E-7E60-46A8-AC43-2C019E02FF71}" type="presParOf" srcId="{B133EC4E-553B-41D0-B2AA-4C34D9BCB0DD}" destId="{C7FD9012-9062-4CBC-91EE-22AC464C5131}" srcOrd="0" destOrd="0" presId="urn:microsoft.com/office/officeart/2005/8/layout/radial2"/>
    <dgm:cxn modelId="{AE063E02-E30F-42EF-AA38-BE51347E95E8}" type="presParOf" srcId="{B133EC4E-553B-41D0-B2AA-4C34D9BCB0DD}" destId="{17ACF280-C389-4133-8C4C-1562B68BD5BC}" srcOrd="1" destOrd="0" presId="urn:microsoft.com/office/officeart/2005/8/layout/radial2"/>
    <dgm:cxn modelId="{40E40EF4-B5D0-4D0D-BB50-B5B710C8EB0C}" type="presParOf" srcId="{F1E21DD4-435C-4081-B1E1-941BE702DA1D}" destId="{C8B222B8-17B9-4161-A196-CB0B52293E3A}" srcOrd="11" destOrd="0" presId="urn:microsoft.com/office/officeart/2005/8/layout/radial2"/>
    <dgm:cxn modelId="{755132A8-254D-45DF-A833-2551599D1A34}" type="presParOf" srcId="{F1E21DD4-435C-4081-B1E1-941BE702DA1D}" destId="{88AD21D8-0D08-43B3-96D2-0F2E1D966444}" srcOrd="12" destOrd="0" presId="urn:microsoft.com/office/officeart/2005/8/layout/radial2"/>
    <dgm:cxn modelId="{94331D99-9856-44C8-AB9E-F91C3A75100E}" type="presParOf" srcId="{88AD21D8-0D08-43B3-96D2-0F2E1D966444}" destId="{5FE1C796-A4B8-4FE0-9BB1-99AB5E3EC6E3}" srcOrd="0" destOrd="0" presId="urn:microsoft.com/office/officeart/2005/8/layout/radial2"/>
    <dgm:cxn modelId="{2DF667FA-089F-469A-8B18-D43E9A9A65CE}" type="presParOf" srcId="{88AD21D8-0D08-43B3-96D2-0F2E1D966444}" destId="{72F158A7-51F3-497D-B224-360A1C38C4E5}" srcOrd="1" destOrd="0" presId="urn:microsoft.com/office/officeart/2005/8/layout/radial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FF0877-B75D-4FD6-A26A-16F6634F41FC}" type="doc">
      <dgm:prSet loTypeId="urn:microsoft.com/office/officeart/2005/8/layout/venn1" loCatId="relationship" qsTypeId="urn:microsoft.com/office/officeart/2005/8/quickstyle/3d2" qsCatId="3D" csTypeId="urn:microsoft.com/office/officeart/2005/8/colors/colorful5" csCatId="colorful" phldr="1"/>
      <dgm:spPr/>
      <dgm:t>
        <a:bodyPr/>
        <a:lstStyle/>
        <a:p>
          <a:pPr rtl="1"/>
          <a:endParaRPr lang="ar-SA"/>
        </a:p>
      </dgm:t>
    </dgm:pt>
    <dgm:pt modelId="{A9FF4FB9-C3E3-4E1C-8824-527ABDFE7CB5}">
      <dgm:prSet/>
      <dgm:spPr/>
      <dgm:t>
        <a:bodyPr/>
        <a:lstStyle/>
        <a:p>
          <a:pPr rtl="1"/>
          <a:r>
            <a:rPr lang="ar-SA" dirty="0" smtClean="0"/>
            <a:t>هضبة جيانا في الشمال</a:t>
          </a:r>
          <a:endParaRPr lang="ar-SA" dirty="0"/>
        </a:p>
      </dgm:t>
    </dgm:pt>
    <dgm:pt modelId="{E7C330E9-2449-4CA3-8701-442D957253EF}" type="parTrans" cxnId="{DC252D38-AF69-4460-8FA0-275E41E5DDBB}">
      <dgm:prSet/>
      <dgm:spPr/>
      <dgm:t>
        <a:bodyPr/>
        <a:lstStyle/>
        <a:p>
          <a:pPr rtl="1"/>
          <a:endParaRPr lang="ar-SA"/>
        </a:p>
      </dgm:t>
    </dgm:pt>
    <dgm:pt modelId="{1A89A41D-95D5-4C19-B86D-AE03866A46DE}" type="sibTrans" cxnId="{DC252D38-AF69-4460-8FA0-275E41E5DDBB}">
      <dgm:prSet/>
      <dgm:spPr/>
      <dgm:t>
        <a:bodyPr/>
        <a:lstStyle/>
        <a:p>
          <a:pPr rtl="1"/>
          <a:endParaRPr lang="ar-SA"/>
        </a:p>
      </dgm:t>
    </dgm:pt>
    <dgm:pt modelId="{5E414F82-F689-421B-AAE7-FAB8D58CC91E}">
      <dgm:prSet/>
      <dgm:spPr/>
      <dgm:t>
        <a:bodyPr/>
        <a:lstStyle/>
        <a:p>
          <a:pPr rtl="1"/>
          <a:r>
            <a:rPr lang="ar-SA" dirty="0" smtClean="0"/>
            <a:t>هضبة البرازيل في الشرق</a:t>
          </a:r>
          <a:endParaRPr lang="ar-SA" dirty="0"/>
        </a:p>
      </dgm:t>
    </dgm:pt>
    <dgm:pt modelId="{AF0F43C8-21D8-4AB0-A6D3-65B47F169026}" type="parTrans" cxnId="{67472A79-9980-4382-8162-9F81E8639F86}">
      <dgm:prSet/>
      <dgm:spPr/>
      <dgm:t>
        <a:bodyPr/>
        <a:lstStyle/>
        <a:p>
          <a:pPr rtl="1"/>
          <a:endParaRPr lang="ar-SA"/>
        </a:p>
      </dgm:t>
    </dgm:pt>
    <dgm:pt modelId="{FADADEDA-02FC-4DE8-9673-0C496FDD0481}" type="sibTrans" cxnId="{67472A79-9980-4382-8162-9F81E8639F86}">
      <dgm:prSet/>
      <dgm:spPr/>
      <dgm:t>
        <a:bodyPr/>
        <a:lstStyle/>
        <a:p>
          <a:pPr rtl="1"/>
          <a:endParaRPr lang="ar-SA"/>
        </a:p>
      </dgm:t>
    </dgm:pt>
    <dgm:pt modelId="{506DDABB-6793-42D2-85B8-F84A85B7783A}">
      <dgm:prSet/>
      <dgm:spPr/>
      <dgm:t>
        <a:bodyPr/>
        <a:lstStyle/>
        <a:p>
          <a:pPr rtl="1"/>
          <a:r>
            <a:rPr lang="ar-SA" dirty="0" smtClean="0"/>
            <a:t>هضبة </a:t>
          </a:r>
          <a:r>
            <a:rPr lang="ar-SA" dirty="0" err="1" smtClean="0"/>
            <a:t>بتاجونيا</a:t>
          </a:r>
          <a:r>
            <a:rPr lang="ar-SA" dirty="0" smtClean="0"/>
            <a:t> في الجنوب</a:t>
          </a:r>
          <a:endParaRPr lang="ar-SA" dirty="0"/>
        </a:p>
      </dgm:t>
    </dgm:pt>
    <dgm:pt modelId="{2DD1A3FD-4832-4C9D-AECE-A3C0DC271B1A}" type="parTrans" cxnId="{7F3FBE93-B757-4D60-9BCD-CFB53D532593}">
      <dgm:prSet/>
      <dgm:spPr/>
      <dgm:t>
        <a:bodyPr/>
        <a:lstStyle/>
        <a:p>
          <a:pPr rtl="1"/>
          <a:endParaRPr lang="ar-SA"/>
        </a:p>
      </dgm:t>
    </dgm:pt>
    <dgm:pt modelId="{3901D3D7-F05B-4361-A314-C577F6DBC16C}" type="sibTrans" cxnId="{7F3FBE93-B757-4D60-9BCD-CFB53D532593}">
      <dgm:prSet/>
      <dgm:spPr/>
      <dgm:t>
        <a:bodyPr/>
        <a:lstStyle/>
        <a:p>
          <a:pPr rtl="1"/>
          <a:endParaRPr lang="ar-SA"/>
        </a:p>
      </dgm:t>
    </dgm:pt>
    <dgm:pt modelId="{7616DE5A-16A8-4C05-B0EB-B6019F75AD97}" type="pres">
      <dgm:prSet presAssocID="{B1FF0877-B75D-4FD6-A26A-16F6634F41FC}" presName="compositeShape" presStyleCnt="0">
        <dgm:presLayoutVars>
          <dgm:chMax val="7"/>
          <dgm:dir/>
          <dgm:resizeHandles val="exact"/>
        </dgm:presLayoutVars>
      </dgm:prSet>
      <dgm:spPr/>
      <dgm:t>
        <a:bodyPr/>
        <a:lstStyle/>
        <a:p>
          <a:pPr rtl="1"/>
          <a:endParaRPr lang="ar-SA"/>
        </a:p>
      </dgm:t>
    </dgm:pt>
    <dgm:pt modelId="{7B782F4B-5AAE-417D-BDFC-A196F7110C9E}" type="pres">
      <dgm:prSet presAssocID="{A9FF4FB9-C3E3-4E1C-8824-527ABDFE7CB5}" presName="circ1" presStyleLbl="vennNode1" presStyleIdx="0" presStyleCnt="3" custLinFactNeighborX="5944" custLinFactNeighborY="-19151"/>
      <dgm:spPr/>
      <dgm:t>
        <a:bodyPr/>
        <a:lstStyle/>
        <a:p>
          <a:pPr rtl="1"/>
          <a:endParaRPr lang="ar-SA"/>
        </a:p>
      </dgm:t>
    </dgm:pt>
    <dgm:pt modelId="{998FC8F4-F889-4B6F-809B-F5B9D9E62D28}" type="pres">
      <dgm:prSet presAssocID="{A9FF4FB9-C3E3-4E1C-8824-527ABDFE7CB5}" presName="circ1Tx" presStyleLbl="revTx" presStyleIdx="0" presStyleCnt="0">
        <dgm:presLayoutVars>
          <dgm:chMax val="0"/>
          <dgm:chPref val="0"/>
          <dgm:bulletEnabled val="1"/>
        </dgm:presLayoutVars>
      </dgm:prSet>
      <dgm:spPr/>
      <dgm:t>
        <a:bodyPr/>
        <a:lstStyle/>
        <a:p>
          <a:pPr rtl="1"/>
          <a:endParaRPr lang="ar-SA"/>
        </a:p>
      </dgm:t>
    </dgm:pt>
    <dgm:pt modelId="{0768A0F9-4EDA-4289-99C8-7D1ADE2256F7}" type="pres">
      <dgm:prSet presAssocID="{5E414F82-F689-421B-AAE7-FAB8D58CC91E}" presName="circ2" presStyleLbl="vennNode1" presStyleIdx="1" presStyleCnt="3" custLinFactNeighborX="3360" custLinFactNeighborY="575"/>
      <dgm:spPr/>
      <dgm:t>
        <a:bodyPr/>
        <a:lstStyle/>
        <a:p>
          <a:pPr rtl="1"/>
          <a:endParaRPr lang="ar-SA"/>
        </a:p>
      </dgm:t>
    </dgm:pt>
    <dgm:pt modelId="{086481C0-FE4A-496F-980B-0575200BC73B}" type="pres">
      <dgm:prSet presAssocID="{5E414F82-F689-421B-AAE7-FAB8D58CC91E}" presName="circ2Tx" presStyleLbl="revTx" presStyleIdx="0" presStyleCnt="0">
        <dgm:presLayoutVars>
          <dgm:chMax val="0"/>
          <dgm:chPref val="0"/>
          <dgm:bulletEnabled val="1"/>
        </dgm:presLayoutVars>
      </dgm:prSet>
      <dgm:spPr/>
      <dgm:t>
        <a:bodyPr/>
        <a:lstStyle/>
        <a:p>
          <a:pPr rtl="1"/>
          <a:endParaRPr lang="ar-SA"/>
        </a:p>
      </dgm:t>
    </dgm:pt>
    <dgm:pt modelId="{B539AF03-AFFC-42F8-A5B0-95673EE461B4}" type="pres">
      <dgm:prSet presAssocID="{506DDABB-6793-42D2-85B8-F84A85B7783A}" presName="circ3" presStyleLbl="vennNode1" presStyleIdx="2" presStyleCnt="3" custLinFactNeighborX="-21927" custLinFactNeighborY="9711"/>
      <dgm:spPr/>
      <dgm:t>
        <a:bodyPr/>
        <a:lstStyle/>
        <a:p>
          <a:pPr rtl="1"/>
          <a:endParaRPr lang="ar-SA"/>
        </a:p>
      </dgm:t>
    </dgm:pt>
    <dgm:pt modelId="{C8333681-6D2B-459C-9231-815C696DC6A8}" type="pres">
      <dgm:prSet presAssocID="{506DDABB-6793-42D2-85B8-F84A85B7783A}" presName="circ3Tx" presStyleLbl="revTx" presStyleIdx="0" presStyleCnt="0">
        <dgm:presLayoutVars>
          <dgm:chMax val="0"/>
          <dgm:chPref val="0"/>
          <dgm:bulletEnabled val="1"/>
        </dgm:presLayoutVars>
      </dgm:prSet>
      <dgm:spPr/>
      <dgm:t>
        <a:bodyPr/>
        <a:lstStyle/>
        <a:p>
          <a:pPr rtl="1"/>
          <a:endParaRPr lang="ar-SA"/>
        </a:p>
      </dgm:t>
    </dgm:pt>
  </dgm:ptLst>
  <dgm:cxnLst>
    <dgm:cxn modelId="{B8AC178E-B9BB-4E21-89F2-5348F4E660C8}" type="presOf" srcId="{506DDABB-6793-42D2-85B8-F84A85B7783A}" destId="{B539AF03-AFFC-42F8-A5B0-95673EE461B4}" srcOrd="0" destOrd="0" presId="urn:microsoft.com/office/officeart/2005/8/layout/venn1"/>
    <dgm:cxn modelId="{83BD80A7-B695-40CA-B596-1135DD8ED7C9}" type="presOf" srcId="{A9FF4FB9-C3E3-4E1C-8824-527ABDFE7CB5}" destId="{7B782F4B-5AAE-417D-BDFC-A196F7110C9E}" srcOrd="0" destOrd="0" presId="urn:microsoft.com/office/officeart/2005/8/layout/venn1"/>
    <dgm:cxn modelId="{FCDF2EC0-3971-48B0-8883-46CF10503592}" type="presOf" srcId="{A9FF4FB9-C3E3-4E1C-8824-527ABDFE7CB5}" destId="{998FC8F4-F889-4B6F-809B-F5B9D9E62D28}" srcOrd="1" destOrd="0" presId="urn:microsoft.com/office/officeart/2005/8/layout/venn1"/>
    <dgm:cxn modelId="{67472A79-9980-4382-8162-9F81E8639F86}" srcId="{B1FF0877-B75D-4FD6-A26A-16F6634F41FC}" destId="{5E414F82-F689-421B-AAE7-FAB8D58CC91E}" srcOrd="1" destOrd="0" parTransId="{AF0F43C8-21D8-4AB0-A6D3-65B47F169026}" sibTransId="{FADADEDA-02FC-4DE8-9673-0C496FDD0481}"/>
    <dgm:cxn modelId="{319AAFBC-5A17-4FC7-96E6-AA4B543A9D1C}" type="presOf" srcId="{5E414F82-F689-421B-AAE7-FAB8D58CC91E}" destId="{086481C0-FE4A-496F-980B-0575200BC73B}" srcOrd="1" destOrd="0" presId="urn:microsoft.com/office/officeart/2005/8/layout/venn1"/>
    <dgm:cxn modelId="{6D3EA6A8-3CB9-4EFC-AB02-7210A81E94E2}" type="presOf" srcId="{B1FF0877-B75D-4FD6-A26A-16F6634F41FC}" destId="{7616DE5A-16A8-4C05-B0EB-B6019F75AD97}" srcOrd="0" destOrd="0" presId="urn:microsoft.com/office/officeart/2005/8/layout/venn1"/>
    <dgm:cxn modelId="{DC252D38-AF69-4460-8FA0-275E41E5DDBB}" srcId="{B1FF0877-B75D-4FD6-A26A-16F6634F41FC}" destId="{A9FF4FB9-C3E3-4E1C-8824-527ABDFE7CB5}" srcOrd="0" destOrd="0" parTransId="{E7C330E9-2449-4CA3-8701-442D957253EF}" sibTransId="{1A89A41D-95D5-4C19-B86D-AE03866A46DE}"/>
    <dgm:cxn modelId="{5B41946F-9CF1-4AE9-9B75-4CD8099AE11A}" type="presOf" srcId="{5E414F82-F689-421B-AAE7-FAB8D58CC91E}" destId="{0768A0F9-4EDA-4289-99C8-7D1ADE2256F7}" srcOrd="0" destOrd="0" presId="urn:microsoft.com/office/officeart/2005/8/layout/venn1"/>
    <dgm:cxn modelId="{7F3FBE93-B757-4D60-9BCD-CFB53D532593}" srcId="{B1FF0877-B75D-4FD6-A26A-16F6634F41FC}" destId="{506DDABB-6793-42D2-85B8-F84A85B7783A}" srcOrd="2" destOrd="0" parTransId="{2DD1A3FD-4832-4C9D-AECE-A3C0DC271B1A}" sibTransId="{3901D3D7-F05B-4361-A314-C577F6DBC16C}"/>
    <dgm:cxn modelId="{FC93C107-25A6-4E5E-A481-BD90C7613973}" type="presOf" srcId="{506DDABB-6793-42D2-85B8-F84A85B7783A}" destId="{C8333681-6D2B-459C-9231-815C696DC6A8}" srcOrd="1" destOrd="0" presId="urn:microsoft.com/office/officeart/2005/8/layout/venn1"/>
    <dgm:cxn modelId="{DC25E22F-2FE5-4F1F-BF20-6445C416179E}" type="presParOf" srcId="{7616DE5A-16A8-4C05-B0EB-B6019F75AD97}" destId="{7B782F4B-5AAE-417D-BDFC-A196F7110C9E}" srcOrd="0" destOrd="0" presId="urn:microsoft.com/office/officeart/2005/8/layout/venn1"/>
    <dgm:cxn modelId="{87222288-0361-4343-AF05-D06A755EB928}" type="presParOf" srcId="{7616DE5A-16A8-4C05-B0EB-B6019F75AD97}" destId="{998FC8F4-F889-4B6F-809B-F5B9D9E62D28}" srcOrd="1" destOrd="0" presId="urn:microsoft.com/office/officeart/2005/8/layout/venn1"/>
    <dgm:cxn modelId="{B3487AD1-D791-4FFE-B67D-C7DA770890A6}" type="presParOf" srcId="{7616DE5A-16A8-4C05-B0EB-B6019F75AD97}" destId="{0768A0F9-4EDA-4289-99C8-7D1ADE2256F7}" srcOrd="2" destOrd="0" presId="urn:microsoft.com/office/officeart/2005/8/layout/venn1"/>
    <dgm:cxn modelId="{FE50991B-10C3-4F42-825C-404D30EB3340}" type="presParOf" srcId="{7616DE5A-16A8-4C05-B0EB-B6019F75AD97}" destId="{086481C0-FE4A-496F-980B-0575200BC73B}" srcOrd="3" destOrd="0" presId="urn:microsoft.com/office/officeart/2005/8/layout/venn1"/>
    <dgm:cxn modelId="{3589FB86-0986-4F7F-91A5-A2EFE77A2782}" type="presParOf" srcId="{7616DE5A-16A8-4C05-B0EB-B6019F75AD97}" destId="{B539AF03-AFFC-42F8-A5B0-95673EE461B4}" srcOrd="4" destOrd="0" presId="urn:microsoft.com/office/officeart/2005/8/layout/venn1"/>
    <dgm:cxn modelId="{69A11CD4-43EE-4BB1-BBF7-08E94C48BB05}" type="presParOf" srcId="{7616DE5A-16A8-4C05-B0EB-B6019F75AD97}" destId="{C8333681-6D2B-459C-9231-815C696DC6A8}"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B222B8-17B9-4161-A196-CB0B52293E3A}">
      <dsp:nvSpPr>
        <dsp:cNvPr id="0" name=""/>
        <dsp:cNvSpPr/>
      </dsp:nvSpPr>
      <dsp:spPr>
        <a:xfrm rot="5916152">
          <a:off x="1931101" y="2449659"/>
          <a:ext cx="545282" cy="19775"/>
        </a:xfrm>
        <a:custGeom>
          <a:avLst/>
          <a:gdLst/>
          <a:ahLst/>
          <a:cxnLst/>
          <a:rect l="0" t="0" r="0" b="0"/>
          <a:pathLst>
            <a:path>
              <a:moveTo>
                <a:pt x="0" y="9887"/>
              </a:moveTo>
              <a:lnTo>
                <a:pt x="545282" y="9887"/>
              </a:lnTo>
            </a:path>
          </a:pathLst>
        </a:custGeom>
        <a:noFill/>
        <a:ln w="11429" cap="flat" cmpd="sng" algn="ctr">
          <a:solidFill>
            <a:schemeClr val="accent1">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sp>
    <dsp:sp modelId="{16773EE6-F04C-4654-AC7E-869AB2CC2E07}">
      <dsp:nvSpPr>
        <dsp:cNvPr id="0" name=""/>
        <dsp:cNvSpPr/>
      </dsp:nvSpPr>
      <dsp:spPr>
        <a:xfrm rot="2028350">
          <a:off x="2480872" y="2533125"/>
          <a:ext cx="1657436" cy="19775"/>
        </a:xfrm>
        <a:custGeom>
          <a:avLst/>
          <a:gdLst/>
          <a:ahLst/>
          <a:cxnLst/>
          <a:rect l="0" t="0" r="0" b="0"/>
          <a:pathLst>
            <a:path>
              <a:moveTo>
                <a:pt x="0" y="9887"/>
              </a:moveTo>
              <a:lnTo>
                <a:pt x="1657436" y="9887"/>
              </a:lnTo>
            </a:path>
          </a:pathLst>
        </a:custGeom>
        <a:noFill/>
        <a:ln w="11429" cap="flat" cmpd="sng" algn="ctr">
          <a:solidFill>
            <a:schemeClr val="accent1">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sp>
    <dsp:sp modelId="{C764CC33-825B-4EA9-8E86-C7F0CA466124}">
      <dsp:nvSpPr>
        <dsp:cNvPr id="0" name=""/>
        <dsp:cNvSpPr/>
      </dsp:nvSpPr>
      <dsp:spPr>
        <a:xfrm rot="272009">
          <a:off x="2616987" y="1980046"/>
          <a:ext cx="2556299" cy="19775"/>
        </a:xfrm>
        <a:custGeom>
          <a:avLst/>
          <a:gdLst/>
          <a:ahLst/>
          <a:cxnLst/>
          <a:rect l="0" t="0" r="0" b="0"/>
          <a:pathLst>
            <a:path>
              <a:moveTo>
                <a:pt x="0" y="9887"/>
              </a:moveTo>
              <a:lnTo>
                <a:pt x="2556299" y="9887"/>
              </a:lnTo>
            </a:path>
          </a:pathLst>
        </a:custGeom>
        <a:noFill/>
        <a:ln w="11429" cap="flat" cmpd="sng" algn="ctr">
          <a:solidFill>
            <a:schemeClr val="accent1">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sp>
    <dsp:sp modelId="{6FEC6B88-86FF-47FC-ABCD-23560AE6299E}">
      <dsp:nvSpPr>
        <dsp:cNvPr id="0" name=""/>
        <dsp:cNvSpPr/>
      </dsp:nvSpPr>
      <dsp:spPr>
        <a:xfrm rot="10032956">
          <a:off x="2588030" y="1782588"/>
          <a:ext cx="33369" cy="19775"/>
        </a:xfrm>
        <a:custGeom>
          <a:avLst/>
          <a:gdLst/>
          <a:ahLst/>
          <a:cxnLst/>
          <a:rect l="0" t="0" r="0" b="0"/>
          <a:pathLst>
            <a:path>
              <a:moveTo>
                <a:pt x="0" y="9887"/>
              </a:moveTo>
              <a:lnTo>
                <a:pt x="33369" y="9887"/>
              </a:lnTo>
            </a:path>
          </a:pathLst>
        </a:custGeom>
        <a:noFill/>
        <a:ln w="11429" cap="flat" cmpd="sng" algn="ctr">
          <a:solidFill>
            <a:schemeClr val="accent1">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sp>
    <dsp:sp modelId="{8D4FB343-AED2-4589-A3FD-6A56F1C8C117}">
      <dsp:nvSpPr>
        <dsp:cNvPr id="0" name=""/>
        <dsp:cNvSpPr/>
      </dsp:nvSpPr>
      <dsp:spPr>
        <a:xfrm rot="20496348">
          <a:off x="2548742" y="1298162"/>
          <a:ext cx="2827983" cy="19775"/>
        </a:xfrm>
        <a:custGeom>
          <a:avLst/>
          <a:gdLst/>
          <a:ahLst/>
          <a:cxnLst/>
          <a:rect l="0" t="0" r="0" b="0"/>
          <a:pathLst>
            <a:path>
              <a:moveTo>
                <a:pt x="0" y="9887"/>
              </a:moveTo>
              <a:lnTo>
                <a:pt x="2827983" y="9887"/>
              </a:lnTo>
            </a:path>
          </a:pathLst>
        </a:custGeom>
        <a:noFill/>
        <a:ln w="11429" cap="flat" cmpd="sng" algn="ctr">
          <a:solidFill>
            <a:schemeClr val="accent1">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sp>
    <dsp:sp modelId="{EBCC1461-0E44-42EA-9A7F-125AB0626C10}">
      <dsp:nvSpPr>
        <dsp:cNvPr id="0" name=""/>
        <dsp:cNvSpPr/>
      </dsp:nvSpPr>
      <dsp:spPr>
        <a:xfrm rot="15899989">
          <a:off x="1906824" y="1197540"/>
          <a:ext cx="659625" cy="19775"/>
        </a:xfrm>
        <a:custGeom>
          <a:avLst/>
          <a:gdLst/>
          <a:ahLst/>
          <a:cxnLst/>
          <a:rect l="0" t="0" r="0" b="0"/>
          <a:pathLst>
            <a:path>
              <a:moveTo>
                <a:pt x="0" y="9887"/>
              </a:moveTo>
              <a:lnTo>
                <a:pt x="659625" y="9887"/>
              </a:lnTo>
            </a:path>
          </a:pathLst>
        </a:custGeom>
        <a:noFill/>
        <a:ln w="11429" cap="flat" cmpd="sng" algn="ctr">
          <a:solidFill>
            <a:schemeClr val="accent1">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sp>
    <dsp:sp modelId="{40CD3A49-2020-423A-84A4-AC1A5CB0946E}">
      <dsp:nvSpPr>
        <dsp:cNvPr id="0" name=""/>
        <dsp:cNvSpPr/>
      </dsp:nvSpPr>
      <dsp:spPr>
        <a:xfrm>
          <a:off x="457561" y="707976"/>
          <a:ext cx="2146771" cy="2154488"/>
        </a:xfrm>
        <a:prstGeom prst="ellipse">
          <a:avLst/>
        </a:prstGeom>
        <a:blipFill rotWithShape="0">
          <a:blip xmlns:r="http://schemas.openxmlformats.org/officeDocument/2006/relationships" r:embed="rId1"/>
          <a:stretch>
            <a:fillRect/>
          </a:stretch>
        </a:blip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3B13601-7763-41D1-9508-CD5BEB0C4107}">
      <dsp:nvSpPr>
        <dsp:cNvPr id="0" name=""/>
        <dsp:cNvSpPr/>
      </dsp:nvSpPr>
      <dsp:spPr>
        <a:xfrm>
          <a:off x="769785" y="10827"/>
          <a:ext cx="2800277" cy="868202"/>
        </a:xfrm>
        <a:prstGeom prst="ellipse">
          <a:avLst/>
        </a:prstGeom>
        <a:blipFill rotWithShape="0">
          <a:blip xmlns:r="http://schemas.openxmlformats.org/officeDocument/2006/relationships" r:embed="rId2">
            <a:duotone>
              <a:schemeClr val="accent6">
                <a:shade val="45000"/>
                <a:satMod val="135000"/>
              </a:schemeClr>
              <a:prstClr val="white"/>
            </a:duotone>
          </a:blip>
          <a:tile tx="0" ty="0" sx="100000" sy="100000" flip="none" algn="tl"/>
        </a:blip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b="1" kern="1200" dirty="0" smtClean="0"/>
            <a:t>هضبة بادية الشام شمالاً.</a:t>
          </a:r>
          <a:endParaRPr lang="ar-SA" sz="2000" b="1" kern="1200" dirty="0"/>
        </a:p>
      </dsp:txBody>
      <dsp:txXfrm>
        <a:off x="1179876" y="137972"/>
        <a:ext cx="1980095" cy="613912"/>
      </dsp:txXfrm>
    </dsp:sp>
    <dsp:sp modelId="{F2205F1A-FDBA-4CC8-A690-5F21CD316B8F}">
      <dsp:nvSpPr>
        <dsp:cNvPr id="0" name=""/>
        <dsp:cNvSpPr/>
      </dsp:nvSpPr>
      <dsp:spPr>
        <a:xfrm>
          <a:off x="4627437" y="82265"/>
          <a:ext cx="3431979" cy="868202"/>
        </a:xfrm>
        <a:prstGeom prst="ellipse">
          <a:avLst/>
        </a:prstGeom>
        <a:blipFill rotWithShape="0">
          <a:blip xmlns:r="http://schemas.openxmlformats.org/officeDocument/2006/relationships" r:embed="rId2">
            <a:duotone>
              <a:schemeClr val="accent2">
                <a:shade val="45000"/>
                <a:satMod val="135000"/>
              </a:schemeClr>
              <a:prstClr val="white"/>
            </a:duotone>
          </a:blip>
          <a:tile tx="0" ty="0" sx="100000" sy="100000" flip="none" algn="tl"/>
        </a:blip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b="1" kern="1200" dirty="0" smtClean="0"/>
            <a:t>هضبة نجد في الوسط.</a:t>
          </a:r>
          <a:endParaRPr lang="ar-SA" sz="1800" b="1" kern="1200" dirty="0"/>
        </a:p>
      </dsp:txBody>
      <dsp:txXfrm>
        <a:off x="5130039" y="209410"/>
        <a:ext cx="2426775" cy="613912"/>
      </dsp:txXfrm>
    </dsp:sp>
    <dsp:sp modelId="{49DA87BA-63B4-49DE-91D4-EE191F3BAD88}">
      <dsp:nvSpPr>
        <dsp:cNvPr id="0" name=""/>
        <dsp:cNvSpPr/>
      </dsp:nvSpPr>
      <dsp:spPr>
        <a:xfrm>
          <a:off x="2341421" y="1010965"/>
          <a:ext cx="2959129" cy="1011072"/>
        </a:xfrm>
        <a:prstGeom prst="ellipse">
          <a:avLst/>
        </a:prstGeom>
        <a:blipFill rotWithShape="0">
          <a:blip xmlns:r="http://schemas.openxmlformats.org/officeDocument/2006/relationships" r:embed="rId2">
            <a:duotone>
              <a:schemeClr val="bg2">
                <a:shade val="45000"/>
                <a:satMod val="135000"/>
              </a:schemeClr>
              <a:prstClr val="white"/>
            </a:duotone>
          </a:blip>
          <a:tile tx="0" ty="0" sx="100000" sy="100000" flip="none" algn="tl"/>
        </a:blip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b="1" kern="1200" dirty="0" smtClean="0"/>
            <a:t>هضبة حضرموت في الجنوب</a:t>
          </a:r>
          <a:r>
            <a:rPr lang="ar-SA" sz="1400" kern="1200" dirty="0" smtClean="0"/>
            <a:t>.</a:t>
          </a:r>
          <a:endParaRPr lang="ar-SA" sz="1400" kern="1200" dirty="0"/>
        </a:p>
      </dsp:txBody>
      <dsp:txXfrm>
        <a:off x="2774775" y="1159033"/>
        <a:ext cx="2092421" cy="714936"/>
      </dsp:txXfrm>
    </dsp:sp>
    <dsp:sp modelId="{8FF88AC6-4D6A-4787-9D63-493247FCFB12}">
      <dsp:nvSpPr>
        <dsp:cNvPr id="0" name=""/>
        <dsp:cNvSpPr/>
      </dsp:nvSpPr>
      <dsp:spPr>
        <a:xfrm>
          <a:off x="5088017" y="1796780"/>
          <a:ext cx="3415902" cy="846318"/>
        </a:xfrm>
        <a:prstGeom prst="ellipse">
          <a:avLst/>
        </a:prstGeom>
        <a:blipFill rotWithShape="0">
          <a:blip xmlns:r="http://schemas.openxmlformats.org/officeDocument/2006/relationships" r:embed="rId2">
            <a:duotone>
              <a:schemeClr val="accent5">
                <a:shade val="45000"/>
                <a:satMod val="135000"/>
              </a:schemeClr>
              <a:prstClr val="white"/>
            </a:duotone>
          </a:blip>
          <a:tile tx="0" ty="0" sx="100000" sy="100000" flip="none" algn="tl"/>
        </a:blip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b="1" kern="1200" dirty="0" smtClean="0"/>
            <a:t>هضبة </a:t>
          </a:r>
          <a:r>
            <a:rPr lang="ar-SA" sz="2000" b="1" kern="1200" dirty="0" err="1" smtClean="0"/>
            <a:t>النفود</a:t>
          </a:r>
          <a:r>
            <a:rPr lang="ar-SA" sz="2000" b="1" kern="1200" dirty="0" smtClean="0"/>
            <a:t> الكبرى.</a:t>
          </a:r>
          <a:endParaRPr lang="ar-SA" sz="2000" b="1" kern="1200" dirty="0"/>
        </a:p>
      </dsp:txBody>
      <dsp:txXfrm>
        <a:off x="5588264" y="1920720"/>
        <a:ext cx="2415408" cy="598438"/>
      </dsp:txXfrm>
    </dsp:sp>
    <dsp:sp modelId="{C7FD9012-9062-4CBC-91EE-22AC464C5131}">
      <dsp:nvSpPr>
        <dsp:cNvPr id="0" name=""/>
        <dsp:cNvSpPr/>
      </dsp:nvSpPr>
      <dsp:spPr>
        <a:xfrm>
          <a:off x="3341551" y="2922750"/>
          <a:ext cx="2736188" cy="1115449"/>
        </a:xfrm>
        <a:prstGeom prst="ellipse">
          <a:avLst/>
        </a:prstGeom>
        <a:blipFill rotWithShape="0">
          <a:blip xmlns:r="http://schemas.openxmlformats.org/officeDocument/2006/relationships" r:embed="rId2">
            <a:duotone>
              <a:schemeClr val="bg2">
                <a:shade val="45000"/>
                <a:satMod val="135000"/>
              </a:schemeClr>
              <a:prstClr val="white"/>
            </a:duotone>
          </a:blip>
          <a:tile tx="0" ty="0" sx="100000" sy="100000" flip="none" algn="tl"/>
        </a:blip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 tIns="20955" rIns="20955" bIns="20955" numCol="1" spcCol="1270" anchor="ctr" anchorCtr="0">
          <a:noAutofit/>
        </a:bodyPr>
        <a:lstStyle/>
        <a:p>
          <a:pPr lvl="0" algn="ctr" defTabSz="1466850" rtl="1">
            <a:lnSpc>
              <a:spcPct val="90000"/>
            </a:lnSpc>
            <a:spcBef>
              <a:spcPct val="0"/>
            </a:spcBef>
            <a:spcAft>
              <a:spcPct val="35000"/>
            </a:spcAft>
          </a:pPr>
          <a:r>
            <a:rPr lang="ar-SA" sz="3300" kern="1200" dirty="0" smtClean="0"/>
            <a:t>هضبة </a:t>
          </a:r>
          <a:r>
            <a:rPr lang="ar-SA" sz="3300" kern="1200" dirty="0" err="1" smtClean="0"/>
            <a:t>الدهناء</a:t>
          </a:r>
          <a:r>
            <a:rPr lang="ar-SA" sz="3300" kern="1200" dirty="0" smtClean="0"/>
            <a:t>.</a:t>
          </a:r>
          <a:endParaRPr lang="ar-SA" sz="3300" kern="1200" dirty="0"/>
        </a:p>
      </dsp:txBody>
      <dsp:txXfrm>
        <a:off x="3742256" y="3086104"/>
        <a:ext cx="1934778" cy="788741"/>
      </dsp:txXfrm>
    </dsp:sp>
    <dsp:sp modelId="{5FE1C796-A4B8-4FE0-9BB1-99AB5E3EC6E3}">
      <dsp:nvSpPr>
        <dsp:cNvPr id="0" name=""/>
        <dsp:cNvSpPr/>
      </dsp:nvSpPr>
      <dsp:spPr>
        <a:xfrm>
          <a:off x="912660" y="2725474"/>
          <a:ext cx="2275889" cy="1492684"/>
        </a:xfrm>
        <a:prstGeom prst="ellipse">
          <a:avLst/>
        </a:prstGeom>
        <a:blipFill rotWithShape="0">
          <a:blip xmlns:r="http://schemas.openxmlformats.org/officeDocument/2006/relationships" r:embed="rId2">
            <a:duotone>
              <a:schemeClr val="accent6">
                <a:shade val="45000"/>
                <a:satMod val="135000"/>
              </a:schemeClr>
              <a:prstClr val="white"/>
            </a:duotone>
          </a:blip>
          <a:tile tx="0" ty="0" sx="100000" sy="100000" flip="none" algn="tl"/>
        </a:blip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t>هضبة الربع الخالي.</a:t>
          </a:r>
          <a:endParaRPr lang="ar-SA" sz="2400" b="1" kern="1200" dirty="0"/>
        </a:p>
      </dsp:txBody>
      <dsp:txXfrm>
        <a:off x="1245956" y="2944073"/>
        <a:ext cx="1609297" cy="10554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782F4B-5AAE-417D-BDFC-A196F7110C9E}">
      <dsp:nvSpPr>
        <dsp:cNvPr id="0" name=""/>
        <dsp:cNvSpPr/>
      </dsp:nvSpPr>
      <dsp:spPr>
        <a:xfrm>
          <a:off x="985856" y="0"/>
          <a:ext cx="2345750" cy="2345750"/>
        </a:xfrm>
        <a:prstGeom prst="ellipse">
          <a:avLst/>
        </a:prstGeom>
        <a:solidFill>
          <a:schemeClr val="accent5">
            <a:alpha val="50000"/>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422400" rtl="1">
            <a:lnSpc>
              <a:spcPct val="90000"/>
            </a:lnSpc>
            <a:spcBef>
              <a:spcPct val="0"/>
            </a:spcBef>
            <a:spcAft>
              <a:spcPct val="35000"/>
            </a:spcAft>
          </a:pPr>
          <a:r>
            <a:rPr lang="ar-SA" sz="3200" kern="1200" dirty="0" smtClean="0"/>
            <a:t>هضبة جيانا في الشمال</a:t>
          </a:r>
          <a:endParaRPr lang="ar-SA" sz="3200" kern="1200" dirty="0"/>
        </a:p>
      </dsp:txBody>
      <dsp:txXfrm>
        <a:off x="1298622" y="410506"/>
        <a:ext cx="1720216" cy="1055587"/>
      </dsp:txXfrm>
    </dsp:sp>
    <dsp:sp modelId="{0768A0F9-4EDA-4289-99C8-7D1ADE2256F7}">
      <dsp:nvSpPr>
        <dsp:cNvPr id="0" name=""/>
        <dsp:cNvSpPr/>
      </dsp:nvSpPr>
      <dsp:spPr>
        <a:xfrm>
          <a:off x="1692849" y="1914523"/>
          <a:ext cx="2345750" cy="2345750"/>
        </a:xfrm>
        <a:prstGeom prst="ellipse">
          <a:avLst/>
        </a:prstGeom>
        <a:solidFill>
          <a:schemeClr val="accent5">
            <a:alpha val="50000"/>
            <a:hueOff val="-2510283"/>
            <a:satOff val="20547"/>
            <a:lumOff val="-3333"/>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422400" rtl="1">
            <a:lnSpc>
              <a:spcPct val="90000"/>
            </a:lnSpc>
            <a:spcBef>
              <a:spcPct val="0"/>
            </a:spcBef>
            <a:spcAft>
              <a:spcPct val="35000"/>
            </a:spcAft>
          </a:pPr>
          <a:r>
            <a:rPr lang="ar-SA" sz="3200" kern="1200" dirty="0" smtClean="0"/>
            <a:t>هضبة البرازيل في الشرق</a:t>
          </a:r>
          <a:endParaRPr lang="ar-SA" sz="3200" kern="1200" dirty="0"/>
        </a:p>
      </dsp:txBody>
      <dsp:txXfrm>
        <a:off x="2410258" y="2520509"/>
        <a:ext cx="1407450" cy="1290162"/>
      </dsp:txXfrm>
    </dsp:sp>
    <dsp:sp modelId="{B539AF03-AFFC-42F8-A5B0-95673EE461B4}">
      <dsp:nvSpPr>
        <dsp:cNvPr id="0" name=""/>
        <dsp:cNvSpPr/>
      </dsp:nvSpPr>
      <dsp:spPr>
        <a:xfrm>
          <a:off x="0" y="2128831"/>
          <a:ext cx="2345750" cy="2345750"/>
        </a:xfrm>
        <a:prstGeom prst="ellipse">
          <a:avLst/>
        </a:prstGeom>
        <a:solidFill>
          <a:schemeClr val="accent5">
            <a:alpha val="50000"/>
            <a:hueOff val="-5020566"/>
            <a:satOff val="41093"/>
            <a:lumOff val="-6666"/>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422400" rtl="1">
            <a:lnSpc>
              <a:spcPct val="90000"/>
            </a:lnSpc>
            <a:spcBef>
              <a:spcPct val="0"/>
            </a:spcBef>
            <a:spcAft>
              <a:spcPct val="35000"/>
            </a:spcAft>
          </a:pPr>
          <a:r>
            <a:rPr lang="ar-SA" sz="3200" kern="1200" dirty="0" smtClean="0"/>
            <a:t>هضبة </a:t>
          </a:r>
          <a:r>
            <a:rPr lang="ar-SA" sz="3200" kern="1200" dirty="0" err="1" smtClean="0"/>
            <a:t>بتاجونيا</a:t>
          </a:r>
          <a:r>
            <a:rPr lang="ar-SA" sz="3200" kern="1200" dirty="0" smtClean="0"/>
            <a:t> في الجنوب</a:t>
          </a:r>
          <a:endParaRPr lang="ar-SA" sz="3200" kern="1200" dirty="0"/>
        </a:p>
      </dsp:txBody>
      <dsp:txXfrm>
        <a:off x="220891" y="2734817"/>
        <a:ext cx="1407450" cy="1290162"/>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C1BE9E5-1A81-46AC-8146-E35E5BF6A540}" type="datetimeFigureOut">
              <a:rPr lang="ar-SA" smtClean="0"/>
              <a:pPr/>
              <a:t>17/12/34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6D53E7B-6339-4068-BAFD-3A9601F2AF10}" type="slidenum">
              <a:rPr lang="ar-SA" smtClean="0"/>
              <a:pPr/>
              <a:t>‹#›</a:t>
            </a:fld>
            <a:endParaRPr lang="ar-SA"/>
          </a:p>
        </p:txBody>
      </p:sp>
    </p:spTree>
    <p:extLst>
      <p:ext uri="{BB962C8B-B14F-4D97-AF65-F5344CB8AC3E}">
        <p14:creationId xmlns:p14="http://schemas.microsoft.com/office/powerpoint/2010/main" val="133764294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6D53E7B-6339-4068-BAFD-3A9601F2AF10}" type="slidenum">
              <a:rPr lang="ar-SA" smtClean="0"/>
              <a:pPr/>
              <a:t>11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2"/>
      </p:bgRef>
    </p:bg>
    <p:spTree>
      <p:nvGrpSpPr>
        <p:cNvPr id="1" name=""/>
        <p:cNvGrpSpPr/>
        <p:nvPr/>
      </p:nvGrpSpPr>
      <p:grpSpPr>
        <a:xfrm>
          <a:off x="0" y="0"/>
          <a:ext cx="0" cy="0"/>
          <a:chOff x="0" y="0"/>
          <a:chExt cx="0" cy="0"/>
        </a:xfrm>
      </p:grpSpPr>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عنوان فرعي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686F6FCC-77AD-459B-B107-4CD9255FF544}" type="datetimeFigureOut">
              <a:rPr lang="ar-SA" smtClean="0"/>
              <a:pPr/>
              <a:t>17/12/34</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7" name="رابط مستقيم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شكل بيضاوي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شكل بيضاوي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عنصر نائب لرقم الشريحة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BC94546-2FA5-41E3-96B4-53DE6A0587FE}" type="slidenum">
              <a:rPr lang="ar-SA" smtClean="0"/>
              <a:pPr/>
              <a:t>‹#›</a:t>
            </a:fld>
            <a:endParaRPr lang="ar-SA"/>
          </a:p>
        </p:txBody>
      </p:sp>
      <p:sp>
        <p:nvSpPr>
          <p:cNvPr id="8" name="عنوان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transition spd="slow">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solidFill>
                  <a:schemeClr val="accent3">
                    <a:shade val="75000"/>
                  </a:schemeClr>
                </a:solidFill>
              </a:defRPr>
            </a:lvl1p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686F6FCC-77AD-459B-B107-4CD9255FF544}" type="datetimeFigureOut">
              <a:rPr lang="ar-SA" smtClean="0"/>
              <a:pPr/>
              <a:t>17/12/34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a:xfrm>
            <a:off x="4361688" y="1026372"/>
            <a:ext cx="457200" cy="441325"/>
          </a:xfrm>
        </p:spPr>
        <p:txBody>
          <a:bodyPr/>
          <a:lstStyle/>
          <a:p>
            <a:fld id="{5BC94546-2FA5-41E3-96B4-53DE6A0587FE}" type="slidenum">
              <a:rPr lang="ar-SA" smtClean="0"/>
              <a:pPr/>
              <a:t>‹#›</a:t>
            </a:fld>
            <a:endParaRPr lang="ar-SA"/>
          </a:p>
        </p:txBody>
      </p:sp>
      <p:sp>
        <p:nvSpPr>
          <p:cNvPr id="8" name="عنصر نائب للمحتوى 7"/>
          <p:cNvSpPr>
            <a:spLocks noGrp="1"/>
          </p:cNvSpPr>
          <p:nvPr>
            <p:ph sz="quarter" idx="1"/>
          </p:nvPr>
        </p:nvSpPr>
        <p:spPr>
          <a:xfrm>
            <a:off x="301752" y="1527048"/>
            <a:ext cx="850392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transition spd="slow">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3" name="مستطيل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مستطيل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ذييل 4"/>
          <p:cNvSpPr>
            <a:spLocks noGrp="1"/>
          </p:cNvSpPr>
          <p:nvPr>
            <p:ph type="ftr" sz="quarter" idx="11"/>
          </p:nvPr>
        </p:nvSpPr>
        <p:spPr/>
        <p:txBody>
          <a:bodyPr/>
          <a:lstStyle/>
          <a:p>
            <a:endParaRPr lang="ar-SA"/>
          </a:p>
        </p:txBody>
      </p:sp>
      <p:sp>
        <p:nvSpPr>
          <p:cNvPr id="4" name="عنصر نائب للتاريخ 3"/>
          <p:cNvSpPr>
            <a:spLocks noGrp="1"/>
          </p:cNvSpPr>
          <p:nvPr>
            <p:ph type="dt" sz="half" idx="10"/>
          </p:nvPr>
        </p:nvSpPr>
        <p:spPr/>
        <p:txBody>
          <a:bodyPr/>
          <a:lstStyle/>
          <a:p>
            <a:fld id="{686F6FCC-77AD-459B-B107-4CD9255FF544}" type="datetimeFigureOut">
              <a:rPr lang="ar-SA" smtClean="0"/>
              <a:pPr/>
              <a:t>17/12/34</a:t>
            </a:fld>
            <a:endParaRPr lang="ar-SA"/>
          </a:p>
        </p:txBody>
      </p:sp>
      <p:sp>
        <p:nvSpPr>
          <p:cNvPr id="8" name="رابط مستقيم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شكل بيضاوي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BC94546-2FA5-41E3-96B4-53DE6A0587FE}" type="slidenum">
              <a:rPr lang="ar-SA" smtClean="0"/>
              <a:pPr/>
              <a:t>‹#›</a:t>
            </a:fld>
            <a:endParaRPr lang="ar-SA"/>
          </a:p>
        </p:txBody>
      </p:sp>
      <p:sp>
        <p:nvSpPr>
          <p:cNvPr id="2" name="عنوان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transition spd="slow">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758952"/>
          </a:xfrm>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a:xfrm>
            <a:off x="5791200" y="6409944"/>
            <a:ext cx="3044952" cy="365760"/>
          </a:xfrm>
        </p:spPr>
        <p:txBody>
          <a:bodyPr/>
          <a:lstStyle/>
          <a:p>
            <a:fld id="{686F6FCC-77AD-459B-B107-4CD9255FF544}" type="datetimeFigureOut">
              <a:rPr lang="ar-SA" smtClean="0"/>
              <a:pPr/>
              <a:t>17/12/34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BC94546-2FA5-41E3-96B4-53DE6A0587FE}" type="slidenum">
              <a:rPr lang="ar-SA" smtClean="0"/>
              <a:pPr/>
              <a:t>‹#›</a:t>
            </a:fld>
            <a:endParaRPr lang="ar-SA"/>
          </a:p>
        </p:txBody>
      </p:sp>
      <p:sp>
        <p:nvSpPr>
          <p:cNvPr id="8" name="رابط مستقيم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عنصر نائب للمحتوى 9"/>
          <p:cNvSpPr>
            <a:spLocks noGrp="1"/>
          </p:cNvSpPr>
          <p:nvPr>
            <p:ph sz="half" idx="1"/>
          </p:nvPr>
        </p:nvSpPr>
        <p:spPr>
          <a:xfrm>
            <a:off x="301752"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محتوى 11"/>
          <p:cNvSpPr>
            <a:spLocks noGrp="1"/>
          </p:cNvSpPr>
          <p:nvPr>
            <p:ph sz="half" idx="2"/>
          </p:nvPr>
        </p:nvSpPr>
        <p:spPr>
          <a:xfrm>
            <a:off x="4800600"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transition spd="slow">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1">
        <a:schemeClr val="bg2"/>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مستطيل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مستطيل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مستطيل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686F6FCC-77AD-459B-B107-4CD9255FF544}" type="datetimeFigureOut">
              <a:rPr lang="ar-SA" smtClean="0"/>
              <a:pPr/>
              <a:t>17/12/34</a:t>
            </a:fld>
            <a:endParaRPr lang="ar-SA"/>
          </a:p>
        </p:txBody>
      </p:sp>
      <p:sp>
        <p:nvSpPr>
          <p:cNvPr id="8" name="عنصر نائب للتذييل 7"/>
          <p:cNvSpPr>
            <a:spLocks noGrp="1"/>
          </p:cNvSpPr>
          <p:nvPr>
            <p:ph type="ftr" sz="quarter" idx="11"/>
          </p:nvPr>
        </p:nvSpPr>
        <p:spPr>
          <a:xfrm>
            <a:off x="304800" y="6409944"/>
            <a:ext cx="3581400" cy="365760"/>
          </a:xfrm>
        </p:spPr>
        <p:txBody>
          <a:bodyPr/>
          <a:lstStyle/>
          <a:p>
            <a:endParaRPr lang="ar-SA"/>
          </a:p>
        </p:txBody>
      </p:sp>
      <p:sp>
        <p:nvSpPr>
          <p:cNvPr id="15" name="رابط مستقيم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عنصر نائب للمحتوى 23"/>
          <p:cNvSpPr>
            <a:spLocks noGrp="1"/>
          </p:cNvSpPr>
          <p:nvPr>
            <p:ph sz="quarter" idx="2"/>
          </p:nvPr>
        </p:nvSpPr>
        <p:spPr>
          <a:xfrm>
            <a:off x="301752" y="2471383"/>
            <a:ext cx="4041648" cy="3818404"/>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محتوى 25"/>
          <p:cNvSpPr>
            <a:spLocks noGrp="1"/>
          </p:cNvSpPr>
          <p:nvPr>
            <p:ph sz="quarter" idx="4"/>
          </p:nvPr>
        </p:nvSpPr>
        <p:spPr>
          <a:xfrm>
            <a:off x="4800600" y="2471383"/>
            <a:ext cx="4038600" cy="382219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شكل بيضاوي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شكل بيضاوي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عنصر نائب لرقم الشريحة 8"/>
          <p:cNvSpPr>
            <a:spLocks noGrp="1"/>
          </p:cNvSpPr>
          <p:nvPr>
            <p:ph type="sldNum" sz="quarter" idx="12"/>
          </p:nvPr>
        </p:nvSpPr>
        <p:spPr>
          <a:xfrm>
            <a:off x="4343400" y="1042416"/>
            <a:ext cx="457200" cy="441325"/>
          </a:xfrm>
        </p:spPr>
        <p:txBody>
          <a:bodyPr/>
          <a:lstStyle>
            <a:lvl1pPr algn="ctr">
              <a:defRPr/>
            </a:lvl1pPr>
          </a:lstStyle>
          <a:p>
            <a:fld id="{5BC94546-2FA5-41E3-96B4-53DE6A0587FE}" type="slidenum">
              <a:rPr lang="ar-SA" smtClean="0"/>
              <a:pPr/>
              <a:t>‹#›</a:t>
            </a:fld>
            <a:endParaRPr lang="ar-SA"/>
          </a:p>
        </p:txBody>
      </p:sp>
      <p:sp>
        <p:nvSpPr>
          <p:cNvPr id="23" name="عنوان 22"/>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transition spd="slow">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686F6FCC-77AD-459B-B107-4CD9255FF544}" type="datetimeFigureOut">
              <a:rPr lang="ar-SA" smtClean="0"/>
              <a:pPr/>
              <a:t>17/12/34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a:xfrm>
            <a:off x="4343400" y="1036020"/>
            <a:ext cx="457200" cy="441325"/>
          </a:xfrm>
        </p:spPr>
        <p:txBody>
          <a:bodyPr/>
          <a:lstStyle/>
          <a:p>
            <a:fld id="{5BC94546-2FA5-41E3-96B4-53DE6A0587FE}" type="slidenum">
              <a:rPr lang="ar-SA" smtClean="0"/>
              <a:pPr/>
              <a:t>‹#›</a:t>
            </a:fld>
            <a:endParaRPr lang="ar-SA"/>
          </a:p>
        </p:txBody>
      </p:sp>
    </p:spTree>
  </p:cSld>
  <p:clrMapOvr>
    <a:masterClrMapping/>
  </p:clrMapOvr>
  <p:transition spd="slow">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مستطيل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مستطيل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عنصر نائب للتاريخ 1"/>
          <p:cNvSpPr>
            <a:spLocks noGrp="1"/>
          </p:cNvSpPr>
          <p:nvPr>
            <p:ph type="dt" sz="half" idx="10"/>
          </p:nvPr>
        </p:nvSpPr>
        <p:spPr/>
        <p:txBody>
          <a:bodyPr/>
          <a:lstStyle/>
          <a:p>
            <a:fld id="{686F6FCC-77AD-459B-B107-4CD9255FF544}" type="datetimeFigureOut">
              <a:rPr lang="ar-SA" smtClean="0"/>
              <a:pPr/>
              <a:t>17/12/34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a:xfrm>
            <a:off x="4267200" y="6324600"/>
            <a:ext cx="609600" cy="441324"/>
          </a:xfrm>
        </p:spPr>
        <p:txBody>
          <a:bodyPr/>
          <a:lstStyle>
            <a:lvl1pPr>
              <a:defRPr>
                <a:solidFill>
                  <a:srgbClr val="FFFFFF"/>
                </a:solidFill>
              </a:defRPr>
            </a:lvl1pPr>
          </a:lstStyle>
          <a:p>
            <a:fld id="{5BC94546-2FA5-41E3-96B4-53DE6A0587FE}" type="slidenum">
              <a:rPr lang="ar-SA" smtClean="0"/>
              <a:pPr/>
              <a:t>‹#›</a:t>
            </a:fld>
            <a:endParaRPr lang="ar-SA"/>
          </a:p>
        </p:txBody>
      </p:sp>
    </p:spTree>
  </p:cSld>
  <p:clrMapOvr>
    <a:masterClrMapping/>
  </p:clrMapOvr>
  <p:transition spd="slow">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9" name="مستطيل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مستطيل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مستطيل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رابط مستقيم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عنصر نائب للمحتوى 19"/>
          <p:cNvSpPr>
            <a:spLocks noGrp="1"/>
          </p:cNvSpPr>
          <p:nvPr>
            <p:ph sz="quarter" idx="1"/>
          </p:nvPr>
        </p:nvSpPr>
        <p:spPr>
          <a:xfrm>
            <a:off x="3124200" y="685800"/>
            <a:ext cx="5638800" cy="5410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شكل بيضاوي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BC94546-2FA5-41E3-96B4-53DE6A0587FE}" type="slidenum">
              <a:rPr lang="ar-SA" smtClean="0"/>
              <a:pPr/>
              <a:t>‹#›</a:t>
            </a:fld>
            <a:endParaRPr lang="ar-SA"/>
          </a:p>
        </p:txBody>
      </p:sp>
      <p:sp>
        <p:nvSpPr>
          <p:cNvPr id="21" name="مستطيل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p:txBody>
          <a:bodyPr/>
          <a:lstStyle/>
          <a:p>
            <a:fld id="{686F6FCC-77AD-459B-B107-4CD9255FF544}" type="datetimeFigureOut">
              <a:rPr lang="ar-SA" smtClean="0"/>
              <a:pPr/>
              <a:t>17/12/34</a:t>
            </a:fld>
            <a:endParaRPr lang="ar-SA"/>
          </a:p>
        </p:txBody>
      </p:sp>
      <p:sp>
        <p:nvSpPr>
          <p:cNvPr id="6" name="عنصر نائب للتذييل 5"/>
          <p:cNvSpPr>
            <a:spLocks noGrp="1"/>
          </p:cNvSpPr>
          <p:nvPr>
            <p:ph type="ftr" sz="quarter" idx="11"/>
          </p:nvPr>
        </p:nvSpPr>
        <p:spPr>
          <a:xfrm>
            <a:off x="301752" y="6410848"/>
            <a:ext cx="3383280" cy="365760"/>
          </a:xfrm>
        </p:spPr>
        <p:txBody>
          <a:bodyPr/>
          <a:lstStyle/>
          <a:p>
            <a:endParaRPr lang="ar-SA"/>
          </a:p>
        </p:txBody>
      </p:sp>
    </p:spTree>
  </p:cSld>
  <p:clrMapOvr>
    <a:overrideClrMapping bg1="lt1" tx1="dk1" bg2="lt2" tx2="dk2" accent1="accent1" accent2="accent2" accent3="accent3" accent4="accent4" accent5="accent5" accent6="accent6" hlink="hlink" folHlink="folHlink"/>
  </p:clrMapOvr>
  <p:transition spd="slow">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1" name="رابط مستقيم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مستطيل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شكل بيضاوي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p>
            <a:fld id="{5BC94546-2FA5-41E3-96B4-53DE6A0587FE}" type="slidenum">
              <a:rPr lang="ar-SA" smtClean="0"/>
              <a:pPr/>
              <a:t>‹#›</a:t>
            </a:fld>
            <a:endParaRPr lang="ar-SA"/>
          </a:p>
        </p:txBody>
      </p:sp>
      <p:sp>
        <p:nvSpPr>
          <p:cNvPr id="2" name="عنوان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3000375" y="609600"/>
            <a:ext cx="5867400" cy="4267200"/>
          </a:xfrm>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22" name="مستطيل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a:xfrm>
            <a:off x="5788152" y="6404984"/>
            <a:ext cx="3044952" cy="365760"/>
          </a:xfrm>
        </p:spPr>
        <p:txBody>
          <a:bodyPr/>
          <a:lstStyle/>
          <a:p>
            <a:fld id="{686F6FCC-77AD-459B-B107-4CD9255FF544}" type="datetimeFigureOut">
              <a:rPr lang="ar-SA" smtClean="0"/>
              <a:pPr/>
              <a:t>17/12/34</a:t>
            </a:fld>
            <a:endParaRPr lang="ar-SA"/>
          </a:p>
        </p:txBody>
      </p:sp>
      <p:sp>
        <p:nvSpPr>
          <p:cNvPr id="6" name="عنصر نائب للتذييل 5"/>
          <p:cNvSpPr>
            <a:spLocks noGrp="1"/>
          </p:cNvSpPr>
          <p:nvPr>
            <p:ph type="ftr" sz="quarter" idx="11"/>
          </p:nvPr>
        </p:nvSpPr>
        <p:spPr>
          <a:xfrm>
            <a:off x="301752" y="6410848"/>
            <a:ext cx="3584448" cy="365760"/>
          </a:xfrm>
        </p:spPr>
        <p:txBody>
          <a:bodyPr/>
          <a:lstStyle/>
          <a:p>
            <a:endParaRPr lang="ar-SA"/>
          </a:p>
        </p:txBody>
      </p:sp>
    </p:spTree>
  </p:cSld>
  <p:clrMapOvr>
    <a:masterClrMapping/>
  </p:clrMapOvr>
  <p:transition spd="slow">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86F6FCC-77AD-459B-B107-4CD9255FF544}" type="datetimeFigureOut">
              <a:rPr lang="ar-SA" smtClean="0"/>
              <a:pPr/>
              <a:t>17/12/34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BC94546-2FA5-41E3-96B4-53DE6A0587FE}"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transition spd="slow">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bg>
      <p:bgRef idx="1001">
        <a:schemeClr val="bg2"/>
      </p:bgRef>
    </p:bg>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رابط مستقيم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شكل بيضاوي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6915912" y="3009901"/>
            <a:ext cx="457200" cy="441325"/>
          </a:xfrm>
        </p:spPr>
        <p:txBody>
          <a:bodyPr/>
          <a:lstStyle/>
          <a:p>
            <a:fld id="{5BC94546-2FA5-41E3-96B4-53DE6A0587FE}" type="slidenum">
              <a:rPr lang="ar-SA" smtClean="0"/>
              <a:pPr/>
              <a:t>‹#›</a:t>
            </a:fld>
            <a:endParaRPr lang="ar-SA"/>
          </a:p>
        </p:txBody>
      </p:sp>
      <p:sp>
        <p:nvSpPr>
          <p:cNvPr id="3" name="عنصر نائب للعنوان العمودي 2"/>
          <p:cNvSpPr>
            <a:spLocks noGrp="1"/>
          </p:cNvSpPr>
          <p:nvPr>
            <p:ph type="body" orient="vert" idx="1"/>
          </p:nvPr>
        </p:nvSpPr>
        <p:spPr>
          <a:xfrm>
            <a:off x="304800" y="304800"/>
            <a:ext cx="6553200" cy="5821366"/>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86F6FCC-77AD-459B-B107-4CD9255FF544}" type="datetimeFigureOut">
              <a:rPr lang="ar-SA" smtClean="0"/>
              <a:pPr/>
              <a:t>17/12/34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2" name="عنوان عمودي 1"/>
          <p:cNvSpPr>
            <a:spLocks noGrp="1"/>
          </p:cNvSpPr>
          <p:nvPr>
            <p:ph type="title" orient="vert"/>
          </p:nvPr>
        </p:nvSpPr>
        <p:spPr>
          <a:xfrm>
            <a:off x="7391400" y="304801"/>
            <a:ext cx="1447800" cy="5851525"/>
          </a:xfrm>
        </p:spPr>
        <p:txBody>
          <a:bodyPr vert="eaVert"/>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transition spd="slow">
    <p:sndAc>
      <p:stSnd>
        <p:snd r:embed="rId1" name="chimes.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686F6FCC-77AD-459B-B107-4CD9255FF544}" type="datetimeFigureOut">
              <a:rPr lang="ar-SA" smtClean="0"/>
              <a:pPr/>
              <a:t>17/12/34</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5BC94546-2FA5-41E3-96B4-53DE6A0587FE}"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86F6FCC-77AD-459B-B107-4CD9255FF544}" type="datetimeFigureOut">
              <a:rPr lang="ar-SA" smtClean="0"/>
              <a:pPr/>
              <a:t>17/12/34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BC94546-2FA5-41E3-96B4-53DE6A0587FE}" type="slidenum">
              <a:rPr lang="ar-SA" smtClean="0"/>
              <a:pPr/>
              <a:t>‹#›</a:t>
            </a:fld>
            <a:endParaRPr lang="ar-S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86F6FCC-77AD-459B-B107-4CD9255FF544}" type="datetimeFigureOut">
              <a:rPr lang="ar-SA" smtClean="0"/>
              <a:pPr/>
              <a:t>17/12/34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BC94546-2FA5-41E3-96B4-53DE6A0587FE}"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686F6FCC-77AD-459B-B107-4CD9255FF544}" type="datetimeFigureOut">
              <a:rPr lang="ar-SA" smtClean="0"/>
              <a:pPr/>
              <a:t>17/12/34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BC94546-2FA5-41E3-96B4-53DE6A0587FE}" type="slidenum">
              <a:rPr lang="ar-SA" smtClean="0"/>
              <a:pPr/>
              <a:t>‹#›</a:t>
            </a:fld>
            <a:endParaRPr lang="ar-S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686F6FCC-77AD-459B-B107-4CD9255FF544}" type="datetimeFigureOut">
              <a:rPr lang="ar-SA" smtClean="0"/>
              <a:pPr/>
              <a:t>17/12/34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5BC94546-2FA5-41E3-96B4-53DE6A0587FE}" type="slidenum">
              <a:rPr lang="ar-SA" smtClean="0"/>
              <a:pPr/>
              <a:t>‹#›</a:t>
            </a:fld>
            <a:endParaRPr lang="ar-S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686F6FCC-77AD-459B-B107-4CD9255FF544}" type="datetimeFigureOut">
              <a:rPr lang="ar-SA" smtClean="0"/>
              <a:pPr/>
              <a:t>17/12/34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5BC94546-2FA5-41E3-96B4-53DE6A0587FE}" type="slidenum">
              <a:rPr lang="ar-SA" smtClean="0"/>
              <a:pPr/>
              <a:t>‹#›</a:t>
            </a:fld>
            <a:endParaRPr lang="ar-S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86F6FCC-77AD-459B-B107-4CD9255FF544}" type="datetimeFigureOut">
              <a:rPr lang="ar-SA" smtClean="0"/>
              <a:pPr/>
              <a:t>17/12/34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5BC94546-2FA5-41E3-96B4-53DE6A0587FE}" type="slidenum">
              <a:rPr lang="ar-SA" smtClean="0"/>
              <a:pPr/>
              <a:t>‹#›</a:t>
            </a:fld>
            <a:endParaRPr lang="ar-S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686F6FCC-77AD-459B-B107-4CD9255FF544}" type="datetimeFigureOut">
              <a:rPr lang="ar-SA" smtClean="0"/>
              <a:pPr/>
              <a:t>17/12/34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BC94546-2FA5-41E3-96B4-53DE6A0587FE}" type="slidenum">
              <a:rPr lang="ar-SA" smtClean="0"/>
              <a:pPr/>
              <a:t>‹#›</a:t>
            </a:fld>
            <a:endParaRPr lang="ar-S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86F6FCC-77AD-459B-B107-4CD9255FF544}" type="datetimeFigureOut">
              <a:rPr lang="ar-SA" smtClean="0"/>
              <a:pPr/>
              <a:t>17/12/34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5BC94546-2FA5-41E3-96B4-53DE6A0587FE}"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86F6FCC-77AD-459B-B107-4CD9255FF544}" type="datetimeFigureOut">
              <a:rPr lang="ar-SA" smtClean="0"/>
              <a:pPr/>
              <a:t>17/12/34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BC94546-2FA5-41E3-96B4-53DE6A0587FE}" type="slidenum">
              <a:rPr lang="ar-SA" smtClean="0"/>
              <a:pPr/>
              <a:t>‹#›</a:t>
            </a:fld>
            <a:endParaRPr lang="ar-S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86F6FCC-77AD-459B-B107-4CD9255FF544}" type="datetimeFigureOut">
              <a:rPr lang="ar-SA" smtClean="0"/>
              <a:pPr/>
              <a:t>17/12/34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BC94546-2FA5-41E3-96B4-53DE6A0587FE}"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عنصر نائب للتاريخ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86F6FCC-77AD-459B-B107-4CD9255FF544}" type="datetimeFigureOut">
              <a:rPr lang="ar-SA" smtClean="0"/>
              <a:pPr/>
              <a:t>17/12/34</a:t>
            </a:fld>
            <a:endParaRPr lang="ar-SA"/>
          </a:p>
        </p:txBody>
      </p:sp>
      <p:sp>
        <p:nvSpPr>
          <p:cNvPr id="3" name="عنصر نائب للتذييل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ar-SA"/>
          </a:p>
        </p:txBody>
      </p:sp>
      <p:sp>
        <p:nvSpPr>
          <p:cNvPr id="8" name="مستطيل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رابط مستقيم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شكل بيضاوي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عنصر نائب لرقم الشريحة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BC94546-2FA5-41E3-96B4-53DE6A0587FE}" type="slidenum">
              <a:rPr lang="ar-SA" smtClean="0"/>
              <a:pPr/>
              <a:t>‹#›</a:t>
            </a:fld>
            <a:endParaRPr lang="ar-SA"/>
          </a:p>
        </p:txBody>
      </p:sp>
      <p:sp>
        <p:nvSpPr>
          <p:cNvPr id="22" name="عنصر نائب للعنوان 21"/>
          <p:cNvSpPr>
            <a:spLocks noGrp="1"/>
          </p:cNvSpPr>
          <p:nvPr>
            <p:ph type="title"/>
          </p:nvPr>
        </p:nvSpPr>
        <p:spPr>
          <a:xfrm>
            <a:off x="301752" y="228600"/>
            <a:ext cx="8534400" cy="758952"/>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sndAc>
      <p:stSnd>
        <p:snd r:embed="rId13" name="chimes.wav"/>
      </p:stSnd>
    </p:sndAc>
  </p:transition>
  <p:txStyles>
    <p:titleStyle>
      <a:lvl1pPr algn="ctr" rtl="1"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r" rtl="1"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r" rtl="1"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r" rtl="1"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r" rtl="1"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86F6FCC-77AD-459B-B107-4CD9255FF544}" type="datetimeFigureOut">
              <a:rPr lang="ar-SA" smtClean="0"/>
              <a:pPr/>
              <a:t>17/12/34</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BC94546-2FA5-41E3-96B4-53DE6A0587FE}"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audio" Target="../media/audio1.wav"/><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audio" Target="../media/audio1.wav"/><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2_1_~1.PNG"/>
          <p:cNvPicPr>
            <a:picLocks noChangeAspect="1"/>
          </p:cNvPicPr>
          <p:nvPr/>
        </p:nvPicPr>
        <p:blipFill>
          <a:blip r:embed="rId2" cstate="print"/>
          <a:stretch>
            <a:fillRect/>
          </a:stretch>
        </p:blipFill>
        <p:spPr>
          <a:xfrm>
            <a:off x="827584" y="378193"/>
            <a:ext cx="7488832" cy="6219159"/>
          </a:xfrm>
          <a:prstGeom prst="rect">
            <a:avLst/>
          </a:prstGeom>
        </p:spPr>
      </p:pic>
      <p:sp>
        <p:nvSpPr>
          <p:cNvPr id="3" name="مستطيل مستدير الزوايا 2"/>
          <p:cNvSpPr/>
          <p:nvPr/>
        </p:nvSpPr>
        <p:spPr>
          <a:xfrm>
            <a:off x="2555776" y="1988840"/>
            <a:ext cx="4032448" cy="266429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2372525" y="2564904"/>
            <a:ext cx="4398960"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ld English Text MT" pitchFamily="66" charset="0"/>
                <a:cs typeface="Old Antic Decorative" pitchFamily="2" charset="-78"/>
              </a:rPr>
              <a:t>بسم الله الرحمن الرحيم</a:t>
            </a:r>
            <a:endPar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ld English Text MT" pitchFamily="66" charset="0"/>
              <a:cs typeface="Old Antic Decorative" pitchFamily="2" charset="-78"/>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descr="390956158.jpg"/>
          <p:cNvPicPr>
            <a:picLocks noChangeAspect="1"/>
          </p:cNvPicPr>
          <p:nvPr/>
        </p:nvPicPr>
        <p:blipFill>
          <a:blip r:embed="rId2" cstate="print"/>
          <a:stretch>
            <a:fillRect/>
          </a:stretch>
        </p:blipFill>
        <p:spPr>
          <a:xfrm>
            <a:off x="611560" y="1196752"/>
            <a:ext cx="7760580" cy="4392488"/>
          </a:xfrm>
          <a:prstGeom prst="rect">
            <a:avLst/>
          </a:prstGeom>
          <a:ln>
            <a:solidFill>
              <a:schemeClr val="accent1">
                <a:lumMod val="75000"/>
              </a:schemeClr>
            </a:solidFill>
          </a:ln>
        </p:spPr>
      </p:pic>
      <p:sp>
        <p:nvSpPr>
          <p:cNvPr id="11" name="مستطيل ذو زوايا قطرية مستديرة 10"/>
          <p:cNvSpPr/>
          <p:nvPr/>
        </p:nvSpPr>
        <p:spPr>
          <a:xfrm>
            <a:off x="2339752" y="2852936"/>
            <a:ext cx="3816424" cy="1584176"/>
          </a:xfrm>
          <a:prstGeom prst="round2DiagRect">
            <a:avLst/>
          </a:prstGeom>
          <a:ln/>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
        <p:nvSpPr>
          <p:cNvPr id="10" name="مستطيل 9"/>
          <p:cNvSpPr/>
          <p:nvPr/>
        </p:nvSpPr>
        <p:spPr>
          <a:xfrm>
            <a:off x="2339753" y="3140968"/>
            <a:ext cx="4032448" cy="923330"/>
          </a:xfrm>
          <a:prstGeom prst="rect">
            <a:avLst/>
          </a:prstGeom>
          <a:noFill/>
        </p:spPr>
        <p:txBody>
          <a:bodyPr wrap="square" lIns="91440" tIns="45720" rIns="91440" bIns="45720">
            <a:spAutoFit/>
          </a:bodyPr>
          <a:lstStyle/>
          <a:p>
            <a:pPr algn="ctr"/>
            <a:r>
              <a:rPr lang="ar-SA"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sz="5400"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Akhbar MT" pitchFamily="2" charset="-78"/>
              </a:rPr>
              <a:t>المحاضرة الخامسة</a:t>
            </a:r>
            <a:endParaRPr lang="ar-SA"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Akhbar MT" pitchFamily="2" charset="-78"/>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4557.gif"/>
          <p:cNvPicPr>
            <a:picLocks noChangeAspect="1"/>
          </p:cNvPicPr>
          <p:nvPr/>
        </p:nvPicPr>
        <p:blipFill>
          <a:blip r:embed="rId2" cstate="print"/>
          <a:stretch>
            <a:fillRect/>
          </a:stretch>
        </p:blipFill>
        <p:spPr>
          <a:xfrm>
            <a:off x="827584" y="836712"/>
            <a:ext cx="7200800" cy="525658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مستطيل 2"/>
          <p:cNvSpPr/>
          <p:nvPr/>
        </p:nvSpPr>
        <p:spPr>
          <a:xfrm>
            <a:off x="3491880" y="1700808"/>
            <a:ext cx="1955985" cy="923330"/>
          </a:xfrm>
          <a:prstGeom prst="rect">
            <a:avLst/>
          </a:prstGeom>
          <a:noFill/>
        </p:spPr>
        <p:txBody>
          <a:bodyPr wrap="none" lIns="91440" tIns="45720" rIns="91440" bIns="45720">
            <a:spAutoFit/>
          </a:bodyPr>
          <a:lstStyle/>
          <a:p>
            <a:pPr algn="ctr"/>
            <a:r>
              <a:rPr lang="ar-SA"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الهضاب</a:t>
            </a:r>
            <a:endPar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714480" y="0"/>
            <a:ext cx="6357982" cy="830997"/>
          </a:xfrm>
          <a:prstGeom prst="rect">
            <a:avLst/>
          </a:prstGeom>
          <a:noFill/>
        </p:spPr>
        <p:txBody>
          <a:bodyPr wrap="square" rtlCol="1">
            <a:spAutoFit/>
          </a:bodyPr>
          <a:lstStyle/>
          <a:p>
            <a:pPr algn="ctr"/>
            <a:r>
              <a:rPr lang="ar-SA" sz="4800" dirty="0" smtClean="0">
                <a:cs typeface="Akhbar MT" pitchFamily="2" charset="-78"/>
              </a:rPr>
              <a:t>الهضاب</a:t>
            </a:r>
            <a:endParaRPr lang="ar-SA" sz="4800" dirty="0">
              <a:cs typeface="Akhbar MT" pitchFamily="2" charset="-78"/>
            </a:endParaRPr>
          </a:p>
        </p:txBody>
      </p:sp>
      <p:sp>
        <p:nvSpPr>
          <p:cNvPr id="3" name="مربع نص 2"/>
          <p:cNvSpPr txBox="1"/>
          <p:nvPr/>
        </p:nvSpPr>
        <p:spPr>
          <a:xfrm>
            <a:off x="5857884" y="571480"/>
            <a:ext cx="2857520" cy="707886"/>
          </a:xfrm>
          <a:prstGeom prst="rect">
            <a:avLst/>
          </a:prstGeom>
          <a:noFill/>
        </p:spPr>
        <p:txBody>
          <a:bodyPr wrap="square" rtlCol="1">
            <a:spAutoFit/>
          </a:bodyPr>
          <a:lstStyle/>
          <a:p>
            <a:r>
              <a:rPr lang="ar-SA" sz="4000" dirty="0" smtClean="0">
                <a:cs typeface="Akhbar MT" pitchFamily="2" charset="-78"/>
              </a:rPr>
              <a:t>تعريف الهضبة:</a:t>
            </a:r>
            <a:endParaRPr lang="ar-SA" sz="4000" dirty="0">
              <a:cs typeface="Akhbar MT" pitchFamily="2" charset="-78"/>
            </a:endParaRPr>
          </a:p>
        </p:txBody>
      </p:sp>
      <p:sp>
        <p:nvSpPr>
          <p:cNvPr id="4" name="مربع نص 3"/>
          <p:cNvSpPr txBox="1"/>
          <p:nvPr/>
        </p:nvSpPr>
        <p:spPr>
          <a:xfrm>
            <a:off x="0" y="1225689"/>
            <a:ext cx="8929718" cy="5632311"/>
          </a:xfrm>
          <a:prstGeom prst="rect">
            <a:avLst/>
          </a:prstGeom>
          <a:noFill/>
        </p:spPr>
        <p:txBody>
          <a:bodyPr wrap="square" rtlCol="1">
            <a:spAutoFit/>
          </a:bodyPr>
          <a:lstStyle/>
          <a:p>
            <a:r>
              <a:rPr lang="ar-SA" sz="4000" dirty="0" smtClean="0">
                <a:cs typeface="Akhbar MT" pitchFamily="2" charset="-78"/>
              </a:rPr>
              <a:t>أرض عالية مستوية أو شبه مستوية تمتد على مساحة كبيرة . وقد يجري على سطح </a:t>
            </a:r>
            <a:r>
              <a:rPr lang="ar-SA" sz="4000" u="sng" dirty="0" smtClean="0">
                <a:cs typeface="Akhbar MT" pitchFamily="2" charset="-78"/>
              </a:rPr>
              <a:t>الهضبة نهر </a:t>
            </a:r>
            <a:r>
              <a:rPr lang="ar-SA" sz="4000" dirty="0" smtClean="0">
                <a:cs typeface="Akhbar MT" pitchFamily="2" charset="-78"/>
              </a:rPr>
              <a:t>أو </a:t>
            </a:r>
            <a:r>
              <a:rPr lang="ar-SA" sz="4000" u="sng" dirty="0" smtClean="0">
                <a:cs typeface="Akhbar MT" pitchFamily="2" charset="-78"/>
              </a:rPr>
              <a:t>سلسلة جبلية </a:t>
            </a:r>
            <a:r>
              <a:rPr lang="ar-SA" sz="4000" dirty="0" smtClean="0">
                <a:cs typeface="Akhbar MT" pitchFamily="2" charset="-78"/>
              </a:rPr>
              <a:t>كما هو الحال في </a:t>
            </a:r>
            <a:r>
              <a:rPr lang="ar-SA" sz="4000" dirty="0" err="1" smtClean="0">
                <a:cs typeface="Akhbar MT" pitchFamily="2" charset="-78"/>
              </a:rPr>
              <a:t>المزيتا</a:t>
            </a:r>
            <a:r>
              <a:rPr lang="ar-SA" sz="4000" dirty="0" smtClean="0">
                <a:cs typeface="Akhbar MT" pitchFamily="2" charset="-78"/>
              </a:rPr>
              <a:t> الأسبانية .وقد </a:t>
            </a:r>
            <a:r>
              <a:rPr lang="ar-SA" sz="4000" u="sng" dirty="0" smtClean="0">
                <a:cs typeface="Akhbar MT" pitchFamily="2" charset="-78"/>
              </a:rPr>
              <a:t>تكون عالية جداً </a:t>
            </a:r>
            <a:r>
              <a:rPr lang="ar-SA" sz="4000" dirty="0" smtClean="0">
                <a:cs typeface="Akhbar MT" pitchFamily="2" charset="-78"/>
              </a:rPr>
              <a:t>كما جداً كما هو الحال في هضبة التبت .</a:t>
            </a:r>
          </a:p>
          <a:p>
            <a:r>
              <a:rPr lang="ar-SA" sz="4000" dirty="0" smtClean="0">
                <a:cs typeface="Akhbar MT" pitchFamily="2" charset="-78"/>
              </a:rPr>
              <a:t>ويمكن </a:t>
            </a:r>
            <a:r>
              <a:rPr lang="ar-SA" sz="4000" u="sng" dirty="0" smtClean="0">
                <a:cs typeface="Akhbar MT" pitchFamily="2" charset="-78"/>
              </a:rPr>
              <a:t>تصنيف </a:t>
            </a:r>
            <a:r>
              <a:rPr lang="ar-SA" sz="4000" dirty="0" smtClean="0">
                <a:cs typeface="Akhbar MT" pitchFamily="2" charset="-78"/>
              </a:rPr>
              <a:t>الهضاب إلى :</a:t>
            </a:r>
          </a:p>
          <a:p>
            <a:r>
              <a:rPr lang="ar-SA" sz="4000" dirty="0" smtClean="0">
                <a:cs typeface="Akhbar MT" pitchFamily="2" charset="-78"/>
              </a:rPr>
              <a:t>هضاب جبلية ، </a:t>
            </a:r>
            <a:r>
              <a:rPr lang="ar-SA" sz="4000" dirty="0" err="1" smtClean="0">
                <a:cs typeface="Akhbar MT" pitchFamily="2" charset="-78"/>
              </a:rPr>
              <a:t>وبيدمنت</a:t>
            </a:r>
            <a:r>
              <a:rPr lang="ar-SA" sz="4000" dirty="0" smtClean="0">
                <a:cs typeface="Akhbar MT" pitchFamily="2" charset="-78"/>
              </a:rPr>
              <a:t> ، وهضاب قارية .</a:t>
            </a:r>
          </a:p>
          <a:p>
            <a:r>
              <a:rPr lang="ar-SA" sz="4000" dirty="0" smtClean="0">
                <a:cs typeface="Akhbar MT" pitchFamily="2" charset="-78"/>
              </a:rPr>
              <a:t>أما </a:t>
            </a:r>
            <a:r>
              <a:rPr lang="ar-SA" sz="4000" u="sng" dirty="0" smtClean="0">
                <a:cs typeface="Akhbar MT" pitchFamily="2" charset="-78"/>
              </a:rPr>
              <a:t>الهضاب الجبلية </a:t>
            </a:r>
            <a:r>
              <a:rPr lang="ar-SA" sz="4000" dirty="0" smtClean="0">
                <a:cs typeface="Akhbar MT" pitchFamily="2" charset="-78"/>
              </a:rPr>
              <a:t>فهي تلك تكونت أثناء تكوين الجبال نفسها ، وعادة ما تحيطها الجبال تماما من جميع الجهات ، ولعل أشهر مثل عليها هضبة التبت .</a:t>
            </a:r>
            <a:endParaRPr lang="ar-SA" sz="4000" dirty="0">
              <a:cs typeface="Akhbar MT" pitchFamily="2" charset="-78"/>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plus(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500042"/>
            <a:ext cx="8715436" cy="3785652"/>
          </a:xfrm>
          <a:prstGeom prst="rect">
            <a:avLst/>
          </a:prstGeom>
          <a:noFill/>
        </p:spPr>
        <p:txBody>
          <a:bodyPr wrap="square" rtlCol="1">
            <a:spAutoFit/>
          </a:bodyPr>
          <a:lstStyle/>
          <a:p>
            <a:r>
              <a:rPr lang="ar-SA" sz="4000" dirty="0" smtClean="0">
                <a:cs typeface="Akhbar MT" pitchFamily="2" charset="-78"/>
              </a:rPr>
              <a:t>أما </a:t>
            </a:r>
            <a:r>
              <a:rPr lang="ar-SA" sz="4000" u="sng" dirty="0" err="1" smtClean="0">
                <a:cs typeface="Akhbar MT" pitchFamily="2" charset="-78"/>
              </a:rPr>
              <a:t>البيدمنت</a:t>
            </a:r>
            <a:r>
              <a:rPr lang="ar-SA" sz="4000" dirty="0" smtClean="0">
                <a:cs typeface="Akhbar MT" pitchFamily="2" charset="-78"/>
              </a:rPr>
              <a:t> (</a:t>
            </a:r>
            <a:r>
              <a:rPr lang="en-US" sz="4000" dirty="0" smtClean="0">
                <a:cs typeface="Akhbar MT" pitchFamily="2" charset="-78"/>
              </a:rPr>
              <a:t>piedmont</a:t>
            </a:r>
            <a:r>
              <a:rPr lang="ar-SA" sz="4000" dirty="0" smtClean="0">
                <a:cs typeface="Akhbar MT" pitchFamily="2" charset="-78"/>
              </a:rPr>
              <a:t>) فيقع بين الجبال والسهول أو البحار كهضبة </a:t>
            </a:r>
            <a:r>
              <a:rPr lang="ar-SA" sz="4000" dirty="0" err="1" smtClean="0">
                <a:cs typeface="Akhbar MT" pitchFamily="2" charset="-78"/>
              </a:rPr>
              <a:t>بتاجونيا</a:t>
            </a:r>
            <a:r>
              <a:rPr lang="ar-SA" sz="4000" dirty="0" smtClean="0">
                <a:cs typeface="Akhbar MT" pitchFamily="2" charset="-78"/>
              </a:rPr>
              <a:t> .في أمريكا الجنوبية .</a:t>
            </a:r>
          </a:p>
          <a:p>
            <a:r>
              <a:rPr lang="ar-SA" sz="4000" dirty="0" smtClean="0">
                <a:cs typeface="Akhbar MT" pitchFamily="2" charset="-78"/>
              </a:rPr>
              <a:t>أما </a:t>
            </a:r>
            <a:r>
              <a:rPr lang="ar-SA" sz="4000" u="sng" dirty="0" smtClean="0">
                <a:cs typeface="Akhbar MT" pitchFamily="2" charset="-78"/>
              </a:rPr>
              <a:t>الهضاب القارية </a:t>
            </a:r>
            <a:r>
              <a:rPr lang="ar-SA" sz="4000" dirty="0" smtClean="0">
                <a:cs typeface="Akhbar MT" pitchFamily="2" charset="-78"/>
              </a:rPr>
              <a:t>فغالبا ما يكون </a:t>
            </a:r>
            <a:r>
              <a:rPr lang="ar-SA" sz="4000" u="sng" dirty="0" smtClean="0">
                <a:cs typeface="Akhbar MT" pitchFamily="2" charset="-78"/>
              </a:rPr>
              <a:t>انحدارها شديداً </a:t>
            </a:r>
            <a:r>
              <a:rPr lang="ar-SA" sz="4000" dirty="0" smtClean="0">
                <a:cs typeface="Akhbar MT" pitchFamily="2" charset="-78"/>
              </a:rPr>
              <a:t>على الأراضي المنخفضة المجاورة أو على البحر كما هو الحال في هضبة جنوب أفريقيا ، وتسمى </a:t>
            </a:r>
            <a:r>
              <a:rPr lang="ar-SA" sz="4000" u="sng" dirty="0" smtClean="0">
                <a:cs typeface="Akhbar MT" pitchFamily="2" charset="-78"/>
              </a:rPr>
              <a:t>أحيانا بالنجود </a:t>
            </a:r>
            <a:r>
              <a:rPr lang="ar-SA" sz="4000" dirty="0" smtClean="0">
                <a:cs typeface="Akhbar MT" pitchFamily="2" charset="-78"/>
              </a:rPr>
              <a:t>( جمع ” نجد ”) وتتميز أغلب هضاب العالم </a:t>
            </a:r>
            <a:r>
              <a:rPr lang="ar-SA" sz="4000" u="sng" dirty="0" smtClean="0">
                <a:cs typeface="Akhbar MT" pitchFamily="2" charset="-78"/>
              </a:rPr>
              <a:t>بمناخ جاف </a:t>
            </a:r>
            <a:r>
              <a:rPr lang="ar-SA" sz="4000" dirty="0" smtClean="0">
                <a:cs typeface="Akhbar MT" pitchFamily="2" charset="-78"/>
              </a:rPr>
              <a:t>عامة .</a:t>
            </a:r>
            <a:endParaRPr lang="ar-SA" sz="4000" dirty="0">
              <a:cs typeface="Akhbar MT"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214290"/>
            <a:ext cx="9144000" cy="6863417"/>
          </a:xfrm>
          <a:prstGeom prst="rect">
            <a:avLst/>
          </a:prstGeom>
          <a:noFill/>
        </p:spPr>
        <p:txBody>
          <a:bodyPr wrap="square" rtlCol="1">
            <a:spAutoFit/>
          </a:bodyPr>
          <a:lstStyle/>
          <a:p>
            <a:r>
              <a:rPr lang="ar-SA" sz="4000" dirty="0" smtClean="0">
                <a:cs typeface="Akhbar MT" pitchFamily="2" charset="-78"/>
              </a:rPr>
              <a:t>تشغل الهضاب </a:t>
            </a:r>
            <a:r>
              <a:rPr lang="ar-SA" sz="4000" u="sng" dirty="0" smtClean="0">
                <a:cs typeface="Akhbar MT" pitchFamily="2" charset="-78"/>
              </a:rPr>
              <a:t>مساحة كبيرة من سطح القارات </a:t>
            </a:r>
            <a:r>
              <a:rPr lang="ar-SA" sz="4000" dirty="0" smtClean="0">
                <a:cs typeface="Akhbar MT" pitchFamily="2" charset="-78"/>
              </a:rPr>
              <a:t>بالمقارنة بأشكال السطح الأخرى . </a:t>
            </a:r>
            <a:r>
              <a:rPr lang="ar-SA" sz="4000" u="sng" dirty="0" smtClean="0">
                <a:cs typeface="Akhbar MT" pitchFamily="2" charset="-78"/>
              </a:rPr>
              <a:t>ويختلف توزيع </a:t>
            </a:r>
            <a:r>
              <a:rPr lang="ar-SA" sz="4000" dirty="0" smtClean="0">
                <a:cs typeface="Akhbar MT" pitchFamily="2" charset="-78"/>
              </a:rPr>
              <a:t>الهضاب من قارة إلى أخرى .</a:t>
            </a:r>
          </a:p>
          <a:p>
            <a:r>
              <a:rPr lang="ar-SA" sz="4000" dirty="0" smtClean="0">
                <a:cs typeface="Akhbar MT" pitchFamily="2" charset="-78"/>
              </a:rPr>
              <a:t>على النحو التالي :</a:t>
            </a:r>
          </a:p>
          <a:p>
            <a:r>
              <a:rPr lang="ar-SA" sz="4000" b="1" i="1" u="sng" dirty="0" smtClean="0">
                <a:solidFill>
                  <a:srgbClr val="008000"/>
                </a:solidFill>
                <a:cs typeface="Akhbar MT" pitchFamily="2" charset="-78"/>
              </a:rPr>
              <a:t>في آسيا </a:t>
            </a:r>
            <a:r>
              <a:rPr lang="ar-SA" sz="4000" dirty="0" smtClean="0">
                <a:solidFill>
                  <a:srgbClr val="008000"/>
                </a:solidFill>
                <a:cs typeface="Akhbar MT" pitchFamily="2" charset="-78"/>
              </a:rPr>
              <a:t>:</a:t>
            </a:r>
          </a:p>
          <a:p>
            <a:r>
              <a:rPr lang="ar-SA" sz="4000" dirty="0" smtClean="0">
                <a:cs typeface="Akhbar MT" pitchFamily="2" charset="-78"/>
              </a:rPr>
              <a:t>ينتشر عدد كبير من الهضاب التي تتميز -في الغالب -باستواء السطح </a:t>
            </a:r>
            <a:r>
              <a:rPr lang="ar-SA" sz="4000" dirty="0" err="1" smtClean="0">
                <a:cs typeface="Akhbar MT" pitchFamily="2" charset="-78"/>
              </a:rPr>
              <a:t>و</a:t>
            </a:r>
            <a:r>
              <a:rPr lang="ar-SA" sz="4000" dirty="0" smtClean="0">
                <a:cs typeface="Akhbar MT" pitchFamily="2" charset="-78"/>
              </a:rPr>
              <a:t> بإحاطتها بالجبال من جميع الجهات ، ولذلك يكون الكثير منها عبارة عن مناطق ذات تصريف داخلي .</a:t>
            </a:r>
          </a:p>
          <a:p>
            <a:r>
              <a:rPr lang="ar-SA" sz="4000" dirty="0" smtClean="0">
                <a:cs typeface="Akhbar MT" pitchFamily="2" charset="-78"/>
              </a:rPr>
              <a:t>= </a:t>
            </a:r>
            <a:r>
              <a:rPr lang="ar-SA" sz="4000" dirty="0" smtClean="0">
                <a:solidFill>
                  <a:srgbClr val="FF0000"/>
                </a:solidFill>
                <a:cs typeface="Akhbar MT" pitchFamily="2" charset="-78"/>
              </a:rPr>
              <a:t>هضبة إيران </a:t>
            </a:r>
            <a:r>
              <a:rPr lang="ar-SA" sz="4000" dirty="0" smtClean="0">
                <a:cs typeface="Akhbar MT" pitchFamily="2" charset="-78"/>
              </a:rPr>
              <a:t>: تتميز بكونها هضبة مغلقة تقريباً تحيط </a:t>
            </a:r>
            <a:r>
              <a:rPr lang="ar-SA" sz="4000" dirty="0" err="1" smtClean="0">
                <a:cs typeface="Akhbar MT" pitchFamily="2" charset="-78"/>
              </a:rPr>
              <a:t>بها</a:t>
            </a:r>
            <a:r>
              <a:rPr lang="ar-SA" sz="4000" dirty="0" smtClean="0">
                <a:cs typeface="Akhbar MT" pitchFamily="2" charset="-78"/>
              </a:rPr>
              <a:t> السلاسل الجبلية من جميع الجهات .وهي هضبة ذات تصريف مائي داخلي بسبب عدم وجود ثغرة تتيح نظاماً عادياً للتصريف المائي على سطح الهضبة إلى أية جهة .</a:t>
            </a:r>
            <a:endParaRPr lang="ar-SA" sz="4000" dirty="0">
              <a:cs typeface="Akhbar MT"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214290"/>
            <a:ext cx="9144000" cy="2554545"/>
          </a:xfrm>
          <a:prstGeom prst="rect">
            <a:avLst/>
          </a:prstGeom>
          <a:noFill/>
        </p:spPr>
        <p:txBody>
          <a:bodyPr wrap="square" rtlCol="1">
            <a:spAutoFit/>
          </a:bodyPr>
          <a:lstStyle/>
          <a:p>
            <a:r>
              <a:rPr lang="ar-SA" sz="4000" dirty="0" smtClean="0">
                <a:cs typeface="Akhbar MT" pitchFamily="2" charset="-78"/>
              </a:rPr>
              <a:t>= </a:t>
            </a:r>
            <a:r>
              <a:rPr lang="ar-SA" sz="4000" dirty="0" smtClean="0">
                <a:solidFill>
                  <a:srgbClr val="FF0000"/>
                </a:solidFill>
                <a:cs typeface="Akhbar MT" pitchFamily="2" charset="-78"/>
              </a:rPr>
              <a:t>هضبة </a:t>
            </a:r>
            <a:r>
              <a:rPr lang="ar-SA" sz="4000" dirty="0" err="1" smtClean="0">
                <a:solidFill>
                  <a:srgbClr val="FF0000"/>
                </a:solidFill>
                <a:cs typeface="Akhbar MT" pitchFamily="2" charset="-78"/>
              </a:rPr>
              <a:t>بلوخستان</a:t>
            </a:r>
            <a:r>
              <a:rPr lang="ar-SA" sz="4000" dirty="0" smtClean="0">
                <a:solidFill>
                  <a:srgbClr val="FF0000"/>
                </a:solidFill>
                <a:cs typeface="Akhbar MT" pitchFamily="2" charset="-78"/>
              </a:rPr>
              <a:t> </a:t>
            </a:r>
            <a:r>
              <a:rPr lang="ar-SA" sz="4000" dirty="0" smtClean="0">
                <a:cs typeface="Akhbar MT" pitchFamily="2" charset="-78"/>
              </a:rPr>
              <a:t>:فتمتد على </a:t>
            </a:r>
            <a:r>
              <a:rPr lang="ar-SA" sz="4000" u="sng" dirty="0" smtClean="0">
                <a:cs typeface="Akhbar MT" pitchFamily="2" charset="-78"/>
              </a:rPr>
              <a:t>الجانب الغربي </a:t>
            </a:r>
            <a:r>
              <a:rPr lang="ar-SA" sz="4000" dirty="0" smtClean="0">
                <a:cs typeface="Akhbar MT" pitchFamily="2" charset="-78"/>
              </a:rPr>
              <a:t>لجمهورية باكستان وتتميز هذه الهضبة بشدة تضرسها وبتقطعها إلى </a:t>
            </a:r>
            <a:r>
              <a:rPr lang="ar-SA" sz="4000" u="sng" dirty="0" smtClean="0">
                <a:cs typeface="Akhbar MT" pitchFamily="2" charset="-78"/>
              </a:rPr>
              <a:t>هضاب صغيرة </a:t>
            </a:r>
            <a:r>
              <a:rPr lang="ar-SA" sz="4000" dirty="0" smtClean="0">
                <a:cs typeface="Akhbar MT" pitchFamily="2" charset="-78"/>
              </a:rPr>
              <a:t>بسبب الأنهار </a:t>
            </a:r>
            <a:r>
              <a:rPr lang="ar-SA" sz="4000" dirty="0" err="1" smtClean="0">
                <a:cs typeface="Akhbar MT" pitchFamily="2" charset="-78"/>
              </a:rPr>
              <a:t>الخانقية</a:t>
            </a:r>
            <a:r>
              <a:rPr lang="ar-SA" sz="4000" dirty="0" smtClean="0">
                <a:cs typeface="Akhbar MT" pitchFamily="2" charset="-78"/>
              </a:rPr>
              <a:t> التي تقطعها .كما تتميز </a:t>
            </a:r>
            <a:r>
              <a:rPr lang="ar-SA" sz="4000" u="sng" dirty="0" smtClean="0">
                <a:cs typeface="Akhbar MT" pitchFamily="2" charset="-78"/>
              </a:rPr>
              <a:t>الهضبة بجفافها </a:t>
            </a:r>
            <a:r>
              <a:rPr lang="ar-SA" sz="4000" dirty="0" smtClean="0">
                <a:cs typeface="Akhbar MT" pitchFamily="2" charset="-78"/>
              </a:rPr>
              <a:t>النسبي ، ويخترق الهضبة م</a:t>
            </a:r>
            <a:r>
              <a:rPr lang="ar-SA" sz="4000" u="sng" dirty="0" smtClean="0">
                <a:cs typeface="Akhbar MT" pitchFamily="2" charset="-78"/>
              </a:rPr>
              <a:t>مر </a:t>
            </a:r>
            <a:r>
              <a:rPr lang="ar-SA" sz="4000" u="sng" dirty="0" err="1" smtClean="0">
                <a:cs typeface="Akhbar MT" pitchFamily="2" charset="-78"/>
              </a:rPr>
              <a:t>بولان</a:t>
            </a:r>
            <a:r>
              <a:rPr lang="ar-SA" sz="4000" u="sng" dirty="0" smtClean="0">
                <a:cs typeface="Akhbar MT" pitchFamily="2" charset="-78"/>
              </a:rPr>
              <a:t> </a:t>
            </a:r>
            <a:r>
              <a:rPr lang="ar-SA" sz="4000" dirty="0" smtClean="0">
                <a:cs typeface="Akhbar MT" pitchFamily="2" charset="-78"/>
              </a:rPr>
              <a:t>الذي يربط أراضي باكستان بأفغانستان .</a:t>
            </a:r>
            <a:endParaRPr lang="ar-SA" sz="4000" dirty="0">
              <a:cs typeface="Akhbar MT" pitchFamily="2" charset="-78"/>
            </a:endParaRPr>
          </a:p>
        </p:txBody>
      </p:sp>
      <p:sp>
        <p:nvSpPr>
          <p:cNvPr id="3" name="مربع نص 2"/>
          <p:cNvSpPr txBox="1"/>
          <p:nvPr/>
        </p:nvSpPr>
        <p:spPr>
          <a:xfrm>
            <a:off x="0" y="2857496"/>
            <a:ext cx="9144000" cy="2554545"/>
          </a:xfrm>
          <a:prstGeom prst="rect">
            <a:avLst/>
          </a:prstGeom>
          <a:noFill/>
        </p:spPr>
        <p:txBody>
          <a:bodyPr wrap="square" rtlCol="1">
            <a:spAutoFit/>
          </a:bodyPr>
          <a:lstStyle/>
          <a:p>
            <a:r>
              <a:rPr lang="ar-SA" sz="4000" dirty="0" smtClean="0">
                <a:cs typeface="Akhbar MT" pitchFamily="2" charset="-78"/>
              </a:rPr>
              <a:t>= </a:t>
            </a:r>
            <a:r>
              <a:rPr lang="ar-SA" sz="4000" dirty="0" smtClean="0">
                <a:solidFill>
                  <a:srgbClr val="FF0000"/>
                </a:solidFill>
                <a:cs typeface="Akhbar MT" pitchFamily="2" charset="-78"/>
              </a:rPr>
              <a:t>هضبة آسيا الصغرى أو الأناضول </a:t>
            </a:r>
            <a:r>
              <a:rPr lang="ar-SA" sz="4000" dirty="0" smtClean="0">
                <a:cs typeface="Akhbar MT" pitchFamily="2" charset="-78"/>
              </a:rPr>
              <a:t>كما تسمى أحياناً :وهي هضبة مغلقة وتنحصر بين مرتفعات </a:t>
            </a:r>
            <a:r>
              <a:rPr lang="ar-SA" sz="4000" dirty="0" err="1" smtClean="0">
                <a:cs typeface="Akhbar MT" pitchFamily="2" charset="-78"/>
              </a:rPr>
              <a:t>طوروس</a:t>
            </a:r>
            <a:r>
              <a:rPr lang="ar-SA" sz="4000" dirty="0" smtClean="0">
                <a:cs typeface="Akhbar MT" pitchFamily="2" charset="-78"/>
              </a:rPr>
              <a:t> جنوباً </a:t>
            </a:r>
            <a:r>
              <a:rPr lang="ar-SA" sz="4000" dirty="0" err="1" smtClean="0">
                <a:cs typeface="Akhbar MT" pitchFamily="2" charset="-78"/>
              </a:rPr>
              <a:t>و</a:t>
            </a:r>
            <a:r>
              <a:rPr lang="ar-SA" sz="4000" dirty="0" smtClean="0">
                <a:cs typeface="Akhbar MT" pitchFamily="2" charset="-78"/>
              </a:rPr>
              <a:t> </a:t>
            </a:r>
            <a:r>
              <a:rPr lang="ar-SA" sz="4000" dirty="0" err="1" smtClean="0">
                <a:cs typeface="Akhbar MT" pitchFamily="2" charset="-78"/>
              </a:rPr>
              <a:t>بنطس</a:t>
            </a:r>
            <a:r>
              <a:rPr lang="ar-SA" sz="4000" dirty="0" smtClean="0">
                <a:cs typeface="Akhbar MT" pitchFamily="2" charset="-78"/>
              </a:rPr>
              <a:t> شمالاً والمرتفعات الايجية غرباً وعقدة أرمينيا شرقا .وتشغل حوالي ثلث مساحة تركيا </a:t>
            </a:r>
          </a:p>
          <a:p>
            <a:r>
              <a:rPr lang="ar-SA" sz="4000" dirty="0" smtClean="0">
                <a:cs typeface="Akhbar MT" pitchFamily="2" charset="-78"/>
              </a:rPr>
              <a:t>( ً</a:t>
            </a:r>
            <a:r>
              <a:rPr lang="ar-SA" sz="4000" dirty="0" smtClean="0">
                <a:latin typeface="AGA Arabesque" pitchFamily="2" charset="2"/>
                <a:cs typeface="Akhbar MT" pitchFamily="2" charset="-78"/>
              </a:rPr>
              <a:t>33</a:t>
            </a:r>
            <a:r>
              <a:rPr lang="ar-SA" sz="4000" dirty="0" smtClean="0">
                <a:latin typeface="AGA Arabesque" pitchFamily="2" charset="2"/>
                <a:cs typeface="Akhbar MT"/>
              </a:rPr>
              <a:t>%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linds(horizont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99120" y="410578"/>
            <a:ext cx="8280920" cy="369332"/>
          </a:xfrm>
          <a:prstGeom prst="rect">
            <a:avLst/>
          </a:prstGeom>
          <a:noFill/>
        </p:spPr>
        <p:txBody>
          <a:bodyPr wrap="square" rtlCol="1">
            <a:spAutoFit/>
          </a:bodyPr>
          <a:lstStyle/>
          <a:p>
            <a:endParaRPr lang="ar-SA" dirty="0"/>
          </a:p>
        </p:txBody>
      </p:sp>
      <p:pic>
        <p:nvPicPr>
          <p:cNvPr id="3" name="Picture 2" descr="C:\Users\toshiba\Pictures\230.jpg"/>
          <p:cNvPicPr>
            <a:picLocks noChangeAspect="1" noChangeArrowheads="1"/>
          </p:cNvPicPr>
          <p:nvPr/>
        </p:nvPicPr>
        <p:blipFill>
          <a:blip r:embed="rId2"/>
          <a:srcRect/>
          <a:stretch>
            <a:fillRect/>
          </a:stretch>
        </p:blipFill>
        <p:spPr bwMode="auto">
          <a:xfrm>
            <a:off x="0" y="0"/>
            <a:ext cx="9144000" cy="6715148"/>
          </a:xfrm>
          <a:prstGeom prst="rect">
            <a:avLst/>
          </a:prstGeom>
          <a:noFill/>
        </p:spPr>
      </p:pic>
    </p:spTree>
    <p:extLst>
      <p:ext uri="{BB962C8B-B14F-4D97-AF65-F5344CB8AC3E}">
        <p14:creationId xmlns:p14="http://schemas.microsoft.com/office/powerpoint/2010/main" val="2652345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0d9l5s9bt6ir.gif"/>
          <p:cNvPicPr>
            <a:picLocks noChangeAspect="1"/>
          </p:cNvPicPr>
          <p:nvPr/>
        </p:nvPicPr>
        <p:blipFill>
          <a:blip r:embed="rId2" cstate="print"/>
          <a:stretch>
            <a:fillRect/>
          </a:stretch>
        </p:blipFill>
        <p:spPr>
          <a:xfrm>
            <a:off x="1259632" y="980728"/>
            <a:ext cx="6744749" cy="5058562"/>
          </a:xfrm>
          <a:prstGeom prst="rect">
            <a:avLst/>
          </a:prstGeom>
        </p:spPr>
      </p:pic>
      <p:sp>
        <p:nvSpPr>
          <p:cNvPr id="3" name="مستطيل 2"/>
          <p:cNvSpPr/>
          <p:nvPr/>
        </p:nvSpPr>
        <p:spPr>
          <a:xfrm>
            <a:off x="2699792" y="2924944"/>
            <a:ext cx="4742004" cy="1107996"/>
          </a:xfrm>
          <a:prstGeom prst="rect">
            <a:avLst/>
          </a:prstGeom>
          <a:noFill/>
          <a:scene3d>
            <a:camera prst="isometricOffAxis1Left"/>
            <a:lightRig rig="threePt" dir="t"/>
          </a:scene3d>
        </p:spPr>
        <p:txBody>
          <a:bodyPr wrap="none" lIns="91440" tIns="45720" rIns="91440" bIns="45720">
            <a:spAutoFit/>
          </a:bodyPr>
          <a:lstStyle/>
          <a:p>
            <a:pPr algn="ctr"/>
            <a:r>
              <a:rPr lang="ar-SA" sz="6600" b="1" cap="none" spc="0" dirty="0" smtClean="0">
                <a:ln w="17780" cmpd="sng">
                  <a:solidFill>
                    <a:srgbClr val="FFFFFF"/>
                  </a:solidFill>
                  <a:prstDash val="solid"/>
                  <a:miter lim="800000"/>
                </a:ln>
                <a:effectLst>
                  <a:outerShdw blurRad="50800" algn="tl" rotWithShape="0">
                    <a:srgbClr val="000000"/>
                  </a:outerShdw>
                </a:effectLst>
                <a:latin typeface="Arabic Typesetting" pitchFamily="66" charset="-78"/>
                <a:cs typeface="Arabic Typesetting" pitchFamily="66" charset="-78"/>
              </a:rPr>
              <a:t>هضبة شبة الجزيرة العربية</a:t>
            </a:r>
            <a:endParaRPr lang="ar-SA" sz="6600" b="1" cap="none" spc="0" dirty="0">
              <a:ln w="17780" cmpd="sng">
                <a:solidFill>
                  <a:srgbClr val="FFFFFF"/>
                </a:solidFill>
                <a:prstDash val="solid"/>
                <a:miter lim="800000"/>
              </a:ln>
              <a:effectLst>
                <a:outerShdw blurRad="50800" algn="tl" rotWithShape="0">
                  <a:srgbClr val="000000"/>
                </a:outerShdw>
              </a:effectLst>
              <a:latin typeface="Arabic Typesetting" pitchFamily="66" charset="-78"/>
              <a:cs typeface="Arabic Typesetting" pitchFamily="66" charset="-78"/>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0"/>
            <a:ext cx="9144000" cy="6247864"/>
          </a:xfrm>
          <a:prstGeom prst="rect">
            <a:avLst/>
          </a:prstGeom>
          <a:noFill/>
        </p:spPr>
        <p:txBody>
          <a:bodyPr wrap="square" rtlCol="1">
            <a:spAutoFit/>
          </a:bodyPr>
          <a:lstStyle/>
          <a:p>
            <a:r>
              <a:rPr lang="ar-SA" sz="4000" dirty="0" smtClean="0">
                <a:cs typeface="Akhbar MT" pitchFamily="2" charset="-78"/>
              </a:rPr>
              <a:t>= </a:t>
            </a:r>
            <a:r>
              <a:rPr lang="ar-SA" sz="4000" dirty="0" smtClean="0">
                <a:solidFill>
                  <a:srgbClr val="FF0000"/>
                </a:solidFill>
                <a:cs typeface="Akhbar MT" pitchFamily="2" charset="-78"/>
              </a:rPr>
              <a:t>هضبة شبه الجزيرة العربية </a:t>
            </a:r>
            <a:r>
              <a:rPr lang="ar-SA" sz="4000" dirty="0" smtClean="0">
                <a:cs typeface="Akhbar MT" pitchFamily="2" charset="-78"/>
              </a:rPr>
              <a:t>:</a:t>
            </a:r>
            <a:r>
              <a:rPr lang="ar-SA" sz="4000" u="sng" dirty="0" smtClean="0">
                <a:cs typeface="Akhbar MT" pitchFamily="2" charset="-78"/>
              </a:rPr>
              <a:t>تمتد </a:t>
            </a:r>
            <a:r>
              <a:rPr lang="ar-SA" sz="4000" dirty="0" smtClean="0">
                <a:cs typeface="Akhbar MT" pitchFamily="2" charset="-78"/>
              </a:rPr>
              <a:t>هذه الهضبة من الخليج العربي وسهول دجلة والفرات شرقاً إلى مرتفعات البحر الأحمر غرباً, ومن بحر العرب جنوباً إلى شمال حدود الوطن العربي شمالاً.وتتكون الهضبة من </a:t>
            </a:r>
            <a:r>
              <a:rPr lang="ar-SA" sz="4000" u="sng" dirty="0" smtClean="0">
                <a:cs typeface="Akhbar MT" pitchFamily="2" charset="-78"/>
              </a:rPr>
              <a:t>عدد من </a:t>
            </a:r>
            <a:r>
              <a:rPr lang="ar-SA" sz="4000" dirty="0" smtClean="0">
                <a:cs typeface="Akhbar MT" pitchFamily="2" charset="-78"/>
              </a:rPr>
              <a:t>الهضاب المنفصلة . </a:t>
            </a:r>
            <a:r>
              <a:rPr lang="ar-SA" sz="4000" u="sng" dirty="0" smtClean="0">
                <a:cs typeface="Akhbar MT" pitchFamily="2" charset="-78"/>
              </a:rPr>
              <a:t>ويفصل</a:t>
            </a:r>
            <a:r>
              <a:rPr lang="ar-SA" sz="4000" dirty="0" smtClean="0">
                <a:cs typeface="Akhbar MT" pitchFamily="2" charset="-78"/>
              </a:rPr>
              <a:t> هذه الهضاب عن بعضها </a:t>
            </a:r>
            <a:r>
              <a:rPr lang="ar-SA" sz="4000" u="sng" dirty="0" smtClean="0">
                <a:cs typeface="Akhbar MT" pitchFamily="2" charset="-78"/>
              </a:rPr>
              <a:t>عدد من المنخفضات</a:t>
            </a:r>
            <a:r>
              <a:rPr lang="ar-SA" sz="4000" dirty="0" smtClean="0">
                <a:cs typeface="Akhbar MT" pitchFamily="2" charset="-78"/>
              </a:rPr>
              <a:t> تمتد في شكل أحواض ملأتها الرواسب الرملية مكونة صحاري قاحلة .</a:t>
            </a:r>
          </a:p>
          <a:p>
            <a:r>
              <a:rPr lang="ar-SA" sz="4000" dirty="0" smtClean="0">
                <a:cs typeface="Akhbar MT" pitchFamily="2" charset="-78"/>
              </a:rPr>
              <a:t>وقد </a:t>
            </a:r>
            <a:r>
              <a:rPr lang="ar-SA" sz="4000" u="sng" dirty="0" smtClean="0">
                <a:cs typeface="Akhbar MT" pitchFamily="2" charset="-78"/>
              </a:rPr>
              <a:t>تأثرت</a:t>
            </a:r>
            <a:r>
              <a:rPr lang="ar-SA" sz="4000" dirty="0" smtClean="0">
                <a:cs typeface="Akhbar MT" pitchFamily="2" charset="-78"/>
              </a:rPr>
              <a:t> هضبة شبه الجزيرة العربية </a:t>
            </a:r>
            <a:r>
              <a:rPr lang="ar-SA" sz="4000" u="sng" dirty="0" smtClean="0">
                <a:cs typeface="Akhbar MT" pitchFamily="2" charset="-78"/>
              </a:rPr>
              <a:t>بعوامل التعرية </a:t>
            </a:r>
            <a:r>
              <a:rPr lang="ar-SA" sz="4000" dirty="0" smtClean="0">
                <a:cs typeface="Akhbar MT" pitchFamily="2" charset="-78"/>
              </a:rPr>
              <a:t>التي تسببت في وجود </a:t>
            </a:r>
            <a:r>
              <a:rPr lang="ar-SA" sz="4000" u="sng" dirty="0" smtClean="0">
                <a:cs typeface="Akhbar MT" pitchFamily="2" charset="-78"/>
              </a:rPr>
              <a:t>جبال</a:t>
            </a:r>
            <a:r>
              <a:rPr lang="ar-SA" sz="4000" dirty="0" smtClean="0">
                <a:cs typeface="Akhbar MT" pitchFamily="2" charset="-78"/>
              </a:rPr>
              <a:t> متناثرة في مناطق متباينة </a:t>
            </a:r>
            <a:r>
              <a:rPr lang="ar-SA" sz="4000" u="sng" dirty="0" smtClean="0">
                <a:cs typeface="Akhbar MT" pitchFamily="2" charset="-78"/>
              </a:rPr>
              <a:t>مثل</a:t>
            </a:r>
            <a:r>
              <a:rPr lang="ar-SA" sz="4000" dirty="0" smtClean="0">
                <a:cs typeface="Akhbar MT" pitchFamily="2" charset="-78"/>
              </a:rPr>
              <a:t> جبل </a:t>
            </a:r>
            <a:r>
              <a:rPr lang="ar-SA" sz="4000" dirty="0" err="1" smtClean="0">
                <a:cs typeface="Akhbar MT" pitchFamily="2" charset="-78"/>
              </a:rPr>
              <a:t>طويق</a:t>
            </a:r>
            <a:r>
              <a:rPr lang="ar-SA" sz="4000" dirty="0" smtClean="0">
                <a:cs typeface="Akhbar MT" pitchFamily="2" charset="-78"/>
              </a:rPr>
              <a:t> وجبل شمر .</a:t>
            </a:r>
          </a:p>
          <a:p>
            <a:r>
              <a:rPr lang="ar-SA" sz="4000" dirty="0" smtClean="0">
                <a:cs typeface="Akhbar MT" pitchFamily="2" charset="-78"/>
              </a:rPr>
              <a:t>و</a:t>
            </a:r>
            <a:r>
              <a:rPr lang="ar-SA" sz="4000" u="sng" dirty="0" smtClean="0">
                <a:cs typeface="Akhbar MT" pitchFamily="2" charset="-78"/>
              </a:rPr>
              <a:t>منخفضات </a:t>
            </a:r>
            <a:r>
              <a:rPr lang="ar-SA" sz="4000" dirty="0" smtClean="0">
                <a:cs typeface="Akhbar MT" pitchFamily="2" charset="-78"/>
              </a:rPr>
              <a:t>على شكل أحواض مليئة بالرواسب الرملية ، مثل صحراء </a:t>
            </a:r>
            <a:r>
              <a:rPr lang="ar-SA" sz="4000" dirty="0" err="1" smtClean="0">
                <a:cs typeface="Akhbar MT" pitchFamily="2" charset="-78"/>
              </a:rPr>
              <a:t>النفود</a:t>
            </a:r>
            <a:r>
              <a:rPr lang="ar-SA" sz="4000" dirty="0" smtClean="0">
                <a:cs typeface="Akhbar MT" pitchFamily="2" charset="-78"/>
              </a:rPr>
              <a:t> الكبرى ، وصحراء الربع الخالي وصحراء </a:t>
            </a:r>
            <a:r>
              <a:rPr lang="ar-SA" sz="4000" dirty="0" err="1" smtClean="0">
                <a:cs typeface="Akhbar MT" pitchFamily="2" charset="-78"/>
              </a:rPr>
              <a:t>الدهناء</a:t>
            </a:r>
            <a:r>
              <a:rPr lang="ar-SA" sz="4000" dirty="0" smtClean="0">
                <a:cs typeface="Akhbar MT" pitchFamily="2" charset="-78"/>
              </a:rPr>
              <a:t> . </a:t>
            </a:r>
            <a:endParaRPr lang="ar-SA" sz="4000" dirty="0">
              <a:cs typeface="Akhbar MT"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0"/>
            <a:ext cx="8534400" cy="1214422"/>
          </a:xfrm>
        </p:spPr>
        <p:txBody>
          <a:bodyPr anchor="t">
            <a:normAutofit fontScale="90000"/>
          </a:bodyPr>
          <a:lstStyle/>
          <a:p>
            <a:r>
              <a:rPr lang="ar-SA" dirty="0" smtClean="0">
                <a:solidFill>
                  <a:srgbClr val="002060"/>
                </a:solidFill>
              </a:rPr>
              <a:t/>
            </a:r>
            <a:br>
              <a:rPr lang="ar-SA" dirty="0" smtClean="0">
                <a:solidFill>
                  <a:srgbClr val="002060"/>
                </a:solidFill>
              </a:rPr>
            </a:br>
            <a:r>
              <a:rPr lang="ar-SA" sz="3600" b="1" dirty="0" smtClean="0">
                <a:solidFill>
                  <a:srgbClr val="002060"/>
                </a:solidFill>
              </a:rPr>
              <a:t>أقسام هضبة شبة الجزيرة العربية</a:t>
            </a:r>
            <a:r>
              <a:rPr lang="ar-SA" dirty="0" smtClean="0">
                <a:solidFill>
                  <a:srgbClr val="002060"/>
                </a:solidFill>
              </a:rPr>
              <a:t/>
            </a:r>
            <a:br>
              <a:rPr lang="ar-SA" dirty="0" smtClean="0">
                <a:solidFill>
                  <a:srgbClr val="002060"/>
                </a:solidFill>
              </a:rPr>
            </a:br>
            <a:r>
              <a:rPr lang="ar-SA" dirty="0" smtClean="0">
                <a:solidFill>
                  <a:schemeClr val="tx1"/>
                </a:solidFill>
              </a:rPr>
              <a:t/>
            </a:r>
            <a:br>
              <a:rPr lang="ar-SA" dirty="0" smtClean="0">
                <a:solidFill>
                  <a:schemeClr val="tx1"/>
                </a:solidFill>
              </a:rPr>
            </a:br>
            <a:r>
              <a:rPr lang="ar-SA" sz="3600" b="1" dirty="0" smtClean="0">
                <a:solidFill>
                  <a:schemeClr val="tx1"/>
                </a:solidFill>
                <a:cs typeface="Akhbar MT" pitchFamily="2" charset="-78"/>
              </a:rPr>
              <a:t>تنقسم هضبة شبة الجزيرة العربية إلى عدد من الهضاب الفرعية أهمها</a:t>
            </a:r>
            <a:r>
              <a:rPr lang="ar-SA" sz="3600" b="1" dirty="0" smtClean="0">
                <a:cs typeface="Akhbar MT" pitchFamily="2" charset="-78"/>
              </a:rPr>
              <a:t>:</a:t>
            </a:r>
            <a:br>
              <a:rPr lang="ar-SA" sz="3600" b="1" dirty="0" smtClean="0">
                <a:cs typeface="Akhbar MT" pitchFamily="2" charset="-78"/>
              </a:rPr>
            </a:br>
            <a:endParaRPr lang="ar-SA" b="1" dirty="0">
              <a:solidFill>
                <a:srgbClr val="002060"/>
              </a:solidFill>
            </a:endParaRPr>
          </a:p>
        </p:txBody>
      </p:sp>
      <p:graphicFrame>
        <p:nvGraphicFramePr>
          <p:cNvPr id="6" name="عنصر نائب للمحتوى 5"/>
          <p:cNvGraphicFramePr>
            <a:graphicFrameLocks noGrp="1"/>
          </p:cNvGraphicFramePr>
          <p:nvPr>
            <p:ph sz="quarter" idx="1"/>
          </p:nvPr>
        </p:nvGraphicFramePr>
        <p:xfrm>
          <a:off x="301752" y="2060848"/>
          <a:ext cx="8503920" cy="403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slow">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214290"/>
            <a:ext cx="9144000" cy="2554545"/>
          </a:xfrm>
          <a:prstGeom prst="rect">
            <a:avLst/>
          </a:prstGeom>
          <a:noFill/>
        </p:spPr>
        <p:txBody>
          <a:bodyPr wrap="square" rtlCol="1">
            <a:spAutoFit/>
          </a:bodyPr>
          <a:lstStyle/>
          <a:p>
            <a:r>
              <a:rPr lang="ar-SA" sz="4000" dirty="0" smtClean="0">
                <a:cs typeface="Akhbar MT" pitchFamily="2" charset="-78"/>
              </a:rPr>
              <a:t>وتنقسم هضبة شبه الجزيرة العربية إلى عدد من الهضاب الفرعية أهمها :هضبة بادية الشام شمالاً، وهضبة نجد في الوسط، وهضبة حضرموت </a:t>
            </a:r>
            <a:r>
              <a:rPr lang="ar-SA" sz="4000" smtClean="0">
                <a:cs typeface="Akhbar MT" pitchFamily="2" charset="-78"/>
              </a:rPr>
              <a:t>في الجنوب، </a:t>
            </a:r>
            <a:r>
              <a:rPr lang="ar-SA" sz="4000" dirty="0" smtClean="0">
                <a:cs typeface="Akhbar MT" pitchFamily="2" charset="-78"/>
              </a:rPr>
              <a:t>وهضبة </a:t>
            </a:r>
            <a:r>
              <a:rPr lang="ar-SA" sz="4000" dirty="0" err="1" smtClean="0">
                <a:cs typeface="Akhbar MT" pitchFamily="2" charset="-78"/>
              </a:rPr>
              <a:t>النفود</a:t>
            </a:r>
            <a:r>
              <a:rPr lang="ar-SA" sz="4000" dirty="0" smtClean="0">
                <a:cs typeface="Akhbar MT" pitchFamily="2" charset="-78"/>
              </a:rPr>
              <a:t> الكبرى ،وهضبة </a:t>
            </a:r>
            <a:r>
              <a:rPr lang="ar-SA" sz="4000" dirty="0" err="1" smtClean="0">
                <a:cs typeface="Akhbar MT" pitchFamily="2" charset="-78"/>
              </a:rPr>
              <a:t>الدهناء</a:t>
            </a:r>
            <a:r>
              <a:rPr lang="ar-SA" sz="4000" dirty="0" smtClean="0">
                <a:cs typeface="Akhbar MT" pitchFamily="2" charset="-78"/>
              </a:rPr>
              <a:t> ،وهضبة الربع الخالي .</a:t>
            </a:r>
            <a:endParaRPr lang="ar-SA" sz="4000" dirty="0">
              <a:cs typeface="Akhbar MT" pitchFamily="2" charset="-78"/>
            </a:endParaRPr>
          </a:p>
        </p:txBody>
      </p:sp>
      <p:sp>
        <p:nvSpPr>
          <p:cNvPr id="3" name="مربع نص 2"/>
          <p:cNvSpPr txBox="1"/>
          <p:nvPr/>
        </p:nvSpPr>
        <p:spPr>
          <a:xfrm>
            <a:off x="0" y="2708920"/>
            <a:ext cx="9001156" cy="3785652"/>
          </a:xfrm>
          <a:prstGeom prst="rect">
            <a:avLst/>
          </a:prstGeom>
          <a:noFill/>
        </p:spPr>
        <p:txBody>
          <a:bodyPr wrap="square" rtlCol="1">
            <a:spAutoFit/>
          </a:bodyPr>
          <a:lstStyle/>
          <a:p>
            <a:r>
              <a:rPr lang="ar-SA" sz="4000" dirty="0" smtClean="0">
                <a:cs typeface="Akhbar MT" pitchFamily="2" charset="-78"/>
              </a:rPr>
              <a:t>= </a:t>
            </a:r>
            <a:r>
              <a:rPr lang="ar-SA" sz="4000" dirty="0" smtClean="0">
                <a:solidFill>
                  <a:srgbClr val="FF0000"/>
                </a:solidFill>
                <a:cs typeface="Akhbar MT" pitchFamily="2" charset="-78"/>
              </a:rPr>
              <a:t>هضبة الدكن </a:t>
            </a:r>
            <a:r>
              <a:rPr lang="en-US" sz="4000" dirty="0" smtClean="0">
                <a:solidFill>
                  <a:srgbClr val="FF0000"/>
                </a:solidFill>
                <a:cs typeface="Akhbar MT" pitchFamily="2" charset="-78"/>
              </a:rPr>
              <a:t>Deccan</a:t>
            </a:r>
            <a:r>
              <a:rPr lang="ar-SA" sz="4000" dirty="0" smtClean="0">
                <a:cs typeface="Akhbar MT" pitchFamily="2" charset="-78"/>
              </a:rPr>
              <a:t>:تعرف بهضبة شبه جزيرة الهند وتعرف حافتها الغربية باسم جبال </a:t>
            </a:r>
            <a:r>
              <a:rPr lang="ar-SA" sz="4000" dirty="0" err="1" smtClean="0">
                <a:cs typeface="Akhbar MT" pitchFamily="2" charset="-78"/>
              </a:rPr>
              <a:t>الغات</a:t>
            </a:r>
            <a:r>
              <a:rPr lang="ar-SA" sz="4000" dirty="0" smtClean="0">
                <a:cs typeface="Akhbar MT" pitchFamily="2" charset="-78"/>
              </a:rPr>
              <a:t> الغربية ، بينما تعرف الحافة الشرقية باسم جبال </a:t>
            </a:r>
            <a:r>
              <a:rPr lang="ar-SA" sz="4000" dirty="0" err="1" smtClean="0">
                <a:cs typeface="Akhbar MT" pitchFamily="2" charset="-78"/>
              </a:rPr>
              <a:t>الغات</a:t>
            </a:r>
            <a:r>
              <a:rPr lang="ar-SA" sz="4000" dirty="0" smtClean="0">
                <a:cs typeface="Akhbar MT" pitchFamily="2" charset="-78"/>
              </a:rPr>
              <a:t> الشرقية . وتتميز بشكلها المثلث ، وبوقوعها جنوب منطقة السهول الشمالية ( سهول </a:t>
            </a:r>
            <a:r>
              <a:rPr lang="ar-SA" sz="4000" dirty="0" err="1" smtClean="0">
                <a:cs typeface="Akhbar MT" pitchFamily="2" charset="-78"/>
              </a:rPr>
              <a:t>الجانج</a:t>
            </a:r>
            <a:r>
              <a:rPr lang="ar-SA" sz="4000" dirty="0" smtClean="0">
                <a:cs typeface="Akhbar MT" pitchFamily="2" charset="-78"/>
              </a:rPr>
              <a:t> والسند ) . كما تتميز الهضبة بكونها أكثر ارتفاعاً في الجنوب منها في الشمال ، وبسطحها غير المستوي الذي تقطعه مجموعة متعددة من الأنهار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285728"/>
            <a:ext cx="8572560" cy="2554545"/>
          </a:xfrm>
          <a:prstGeom prst="rect">
            <a:avLst/>
          </a:prstGeom>
          <a:noFill/>
        </p:spPr>
        <p:txBody>
          <a:bodyPr wrap="square" rtlCol="1">
            <a:spAutoFit/>
          </a:bodyPr>
          <a:lstStyle/>
          <a:p>
            <a:r>
              <a:rPr lang="ar-SA" sz="4000" dirty="0" smtClean="0">
                <a:cs typeface="Akhbar MT" pitchFamily="2" charset="-78"/>
              </a:rPr>
              <a:t>=</a:t>
            </a:r>
            <a:r>
              <a:rPr lang="ar-SA" sz="4000" dirty="0" smtClean="0">
                <a:solidFill>
                  <a:srgbClr val="FF0000"/>
                </a:solidFill>
                <a:cs typeface="Akhbar MT" pitchFamily="2" charset="-78"/>
              </a:rPr>
              <a:t>هضاب الصين </a:t>
            </a:r>
            <a:r>
              <a:rPr lang="ar-SA" sz="4000" dirty="0" smtClean="0">
                <a:cs typeface="Akhbar MT" pitchFamily="2" charset="-78"/>
              </a:rPr>
              <a:t>: من أشهر هضاب آسيا ، وتشغل مساحة مترامية الأطراف من البلاد . وتتصف هذه بتعقدها وتباينها الحاد وأهم هذه الهضاب : هضبة التبت ، ومنغوليا الداخلية ( جوبي ) ، والهضبة الصفراء , وهضبة يونان .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285728"/>
            <a:ext cx="8858280" cy="707886"/>
          </a:xfrm>
          <a:prstGeom prst="rect">
            <a:avLst/>
          </a:prstGeom>
          <a:noFill/>
        </p:spPr>
        <p:txBody>
          <a:bodyPr wrap="square" rtlCol="1">
            <a:spAutoFit/>
          </a:bodyPr>
          <a:lstStyle/>
          <a:p>
            <a:r>
              <a:rPr lang="ar-SA" sz="4000" b="1" u="sng" dirty="0" smtClean="0">
                <a:solidFill>
                  <a:srgbClr val="008000"/>
                </a:solidFill>
                <a:cs typeface="Akhbar MT" pitchFamily="2" charset="-78"/>
              </a:rPr>
              <a:t>وفي أفريقيا :</a:t>
            </a:r>
            <a:endParaRPr lang="ar-SA" sz="4000" b="1" u="sng" dirty="0">
              <a:solidFill>
                <a:srgbClr val="008000"/>
              </a:solidFill>
              <a:cs typeface="Akhbar MT" pitchFamily="2" charset="-78"/>
            </a:endParaRPr>
          </a:p>
        </p:txBody>
      </p:sp>
      <p:sp>
        <p:nvSpPr>
          <p:cNvPr id="3" name="مربع نص 2"/>
          <p:cNvSpPr txBox="1"/>
          <p:nvPr/>
        </p:nvSpPr>
        <p:spPr>
          <a:xfrm>
            <a:off x="214282" y="1071546"/>
            <a:ext cx="8929718" cy="4893647"/>
          </a:xfrm>
          <a:prstGeom prst="rect">
            <a:avLst/>
          </a:prstGeom>
          <a:noFill/>
        </p:spPr>
        <p:txBody>
          <a:bodyPr wrap="square" rtlCol="1">
            <a:spAutoFit/>
          </a:bodyPr>
          <a:lstStyle/>
          <a:p>
            <a:r>
              <a:rPr lang="ar-SA" sz="4000" dirty="0" smtClean="0">
                <a:cs typeface="Akhbar MT" pitchFamily="2" charset="-78"/>
              </a:rPr>
              <a:t>تسيطر الهضاب على قارة أفريقيا حيث تشكل أكثر من ثلاثة أخماس مساحتها (62</a:t>
            </a:r>
            <a:r>
              <a:rPr lang="ar-SA" sz="4000" dirty="0" smtClean="0">
                <a:cs typeface="Akhbar MT"/>
              </a:rPr>
              <a:t>% )، ويزيد ارتفاعها عن 400متر فوق مستوى سطح البحر .وتتوزع أهم الهضاب في أفريقيا في أرجائها على النحو التالي :</a:t>
            </a:r>
          </a:p>
          <a:p>
            <a:r>
              <a:rPr lang="ar-SA" sz="4000" dirty="0" smtClean="0">
                <a:cs typeface="Akhbar MT"/>
              </a:rPr>
              <a:t>= </a:t>
            </a:r>
            <a:r>
              <a:rPr lang="ar-SA" sz="4000" dirty="0" smtClean="0">
                <a:solidFill>
                  <a:srgbClr val="FF0000"/>
                </a:solidFill>
                <a:cs typeface="Akhbar MT"/>
              </a:rPr>
              <a:t>هضبة أفريقيا الشمالية </a:t>
            </a:r>
            <a:r>
              <a:rPr lang="ar-SA" sz="4000" dirty="0" smtClean="0">
                <a:cs typeface="Akhbar MT"/>
              </a:rPr>
              <a:t>:وهي هضبة عظيمة الارتفاع  مترامية الأطراف ، تبلغ مساحتها 10مليون كم</a:t>
            </a:r>
            <a:r>
              <a:rPr lang="ar-SA" sz="3600" dirty="0" smtClean="0">
                <a:latin typeface="Aharoni"/>
                <a:cs typeface="Akhbar MT"/>
              </a:rPr>
              <a:t>2. وتشغل هذه الهضبة الصحراء الكبرى التي تعد أوسع صحاري العالم انتشاراً . وتتميز هضبة شمال أفريقيا بالانحدار نحو الشمال حتى تنتهي إلى ساحل البحر المتوسط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diamond(in)">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0"/>
            <a:ext cx="9144000" cy="6247864"/>
          </a:xfrm>
          <a:prstGeom prst="rect">
            <a:avLst/>
          </a:prstGeom>
          <a:noFill/>
        </p:spPr>
        <p:txBody>
          <a:bodyPr wrap="square" rtlCol="1">
            <a:spAutoFit/>
          </a:bodyPr>
          <a:lstStyle/>
          <a:p>
            <a:r>
              <a:rPr lang="ar-SA" sz="4000" dirty="0" smtClean="0">
                <a:cs typeface="Akhbar MT" pitchFamily="2" charset="-78"/>
              </a:rPr>
              <a:t>وتتميز هذه الهضبة </a:t>
            </a:r>
            <a:r>
              <a:rPr lang="ar-SA" sz="4000" u="sng" dirty="0" smtClean="0">
                <a:cs typeface="Akhbar MT" pitchFamily="2" charset="-78"/>
              </a:rPr>
              <a:t>بخمسة ملامح تضاريسية </a:t>
            </a:r>
            <a:r>
              <a:rPr lang="ar-SA" sz="4000" dirty="0" smtClean="0">
                <a:cs typeface="Akhbar MT" pitchFamily="2" charset="-78"/>
              </a:rPr>
              <a:t>هامة هي :1- </a:t>
            </a:r>
            <a:r>
              <a:rPr lang="ar-SA" sz="4000" u="sng" dirty="0" smtClean="0">
                <a:cs typeface="Akhbar MT" pitchFamily="2" charset="-78"/>
              </a:rPr>
              <a:t>الحافات القارية في الشمال </a:t>
            </a:r>
            <a:r>
              <a:rPr lang="ar-SA" sz="4000" dirty="0" smtClean="0">
                <a:cs typeface="Akhbar MT" pitchFamily="2" charset="-78"/>
              </a:rPr>
              <a:t>مثل الجبل الأخضر في نطاق طرابلس الجبلي في ليبيا .2-</a:t>
            </a:r>
            <a:r>
              <a:rPr lang="ar-SA" sz="4000" u="sng" dirty="0" smtClean="0">
                <a:cs typeface="Akhbar MT" pitchFamily="2" charset="-78"/>
              </a:rPr>
              <a:t>والمناطق الجبلية المرتفعة في الجنوب </a:t>
            </a:r>
            <a:r>
              <a:rPr lang="ar-SA" sz="4000" dirty="0" smtClean="0">
                <a:cs typeface="Akhbar MT" pitchFamily="2" charset="-78"/>
              </a:rPr>
              <a:t>مثل مرتفعات الأحجار في جنوب الجزائر .3- </a:t>
            </a:r>
            <a:r>
              <a:rPr lang="ar-SA" sz="4000" u="sng" dirty="0" smtClean="0">
                <a:cs typeface="Akhbar MT" pitchFamily="2" charset="-78"/>
              </a:rPr>
              <a:t>والأحواض المنخفضة الصغيرة والعظيم الاتساع </a:t>
            </a:r>
            <a:r>
              <a:rPr lang="ar-SA" sz="4000" dirty="0" smtClean="0">
                <a:cs typeface="Akhbar MT" pitchFamily="2" charset="-78"/>
              </a:rPr>
              <a:t>مثل المنخفض الواقع في مواجهة ساحل المحيط الأطلنطي الذي يمتد إلى موريتانيا ، ومنخفض الجوف في الصحراء الكبرى .4-</a:t>
            </a:r>
            <a:r>
              <a:rPr lang="ar-SA" sz="4000" u="sng" dirty="0" smtClean="0">
                <a:cs typeface="Akhbar MT" pitchFamily="2" charset="-78"/>
              </a:rPr>
              <a:t>والواحات المنتشرة في قيعان الأحواض</a:t>
            </a:r>
            <a:r>
              <a:rPr lang="ar-SA" sz="4000" dirty="0" smtClean="0">
                <a:cs typeface="Akhbar MT" pitchFamily="2" charset="-78"/>
              </a:rPr>
              <a:t> مثل واحات سيوة ، والخارجة ، والداخلة في مصر .5-</a:t>
            </a:r>
            <a:r>
              <a:rPr lang="ar-SA" sz="4000" u="sng" dirty="0" smtClean="0">
                <a:cs typeface="Akhbar MT" pitchFamily="2" charset="-78"/>
              </a:rPr>
              <a:t>والوديان الجافة </a:t>
            </a:r>
            <a:r>
              <a:rPr lang="ar-SA" sz="4000" dirty="0" smtClean="0">
                <a:cs typeface="Akhbar MT" pitchFamily="2" charset="-78"/>
              </a:rPr>
              <a:t>في هذه الهضبة فكانت تزخر بالمياه في العصر المطير ومثالها أودية العلاقات بمصر ، والشاطئ في ليبيا ، </a:t>
            </a:r>
            <a:r>
              <a:rPr lang="ar-SA" sz="4000" dirty="0" err="1" smtClean="0">
                <a:cs typeface="Akhbar MT" pitchFamily="2" charset="-78"/>
              </a:rPr>
              <a:t>ودرعة</a:t>
            </a:r>
            <a:r>
              <a:rPr lang="ar-SA" sz="4000" dirty="0" smtClean="0">
                <a:cs typeface="Akhbar MT" pitchFamily="2" charset="-78"/>
              </a:rPr>
              <a:t> في الجزائر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free user\Pictures\Somali02.gif"/>
          <p:cNvPicPr>
            <a:picLocks noChangeAspect="1" noChangeArrowheads="1"/>
          </p:cNvPicPr>
          <p:nvPr/>
        </p:nvPicPr>
        <p:blipFill>
          <a:blip r:embed="rId3" cstate="print"/>
          <a:srcRect/>
          <a:stretch>
            <a:fillRect/>
          </a:stretch>
        </p:blipFill>
        <p:spPr bwMode="auto">
          <a:xfrm>
            <a:off x="1357290" y="214290"/>
            <a:ext cx="6286544" cy="6429420"/>
          </a:xfrm>
          <a:prstGeom prst="rect">
            <a:avLst/>
          </a:prstGeom>
          <a:noFill/>
        </p:spPr>
      </p:pic>
    </p:spTree>
  </p:cSld>
  <p:clrMapOvr>
    <a:masterClrMapping/>
  </p:clrMapOvr>
  <p:transition spd="slow">
    <p:sndAc>
      <p:stSnd>
        <p:snd r:embed="rId2"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428604"/>
            <a:ext cx="8643998" cy="6247864"/>
          </a:xfrm>
          <a:prstGeom prst="rect">
            <a:avLst/>
          </a:prstGeom>
          <a:noFill/>
        </p:spPr>
        <p:txBody>
          <a:bodyPr wrap="square" rtlCol="1">
            <a:spAutoFit/>
          </a:bodyPr>
          <a:lstStyle/>
          <a:p>
            <a:r>
              <a:rPr lang="ar-SA" sz="4000" dirty="0" smtClean="0">
                <a:cs typeface="Akhbar MT" pitchFamily="2" charset="-78"/>
              </a:rPr>
              <a:t>= </a:t>
            </a:r>
            <a:r>
              <a:rPr lang="ar-SA" sz="4000" dirty="0" smtClean="0">
                <a:solidFill>
                  <a:srgbClr val="FF0000"/>
                </a:solidFill>
                <a:cs typeface="Akhbar MT" pitchFamily="2" charset="-78"/>
              </a:rPr>
              <a:t>هضبة موريتانيا </a:t>
            </a:r>
            <a:r>
              <a:rPr lang="ar-SA" sz="4000" dirty="0" smtClean="0">
                <a:cs typeface="Akhbar MT" pitchFamily="2" charset="-78"/>
              </a:rPr>
              <a:t>:متوسطة الارتفاع تصل إلى 280متراً في المتوسط فوق مستوى سطح البحر .وتنتشر فوق الهضبة بعض الكتل الجبلية ، كما توجد فيها بعض الأحواض والتي نشأت بفعل النحت والتعميق .</a:t>
            </a:r>
          </a:p>
          <a:p>
            <a:r>
              <a:rPr lang="ar-SA" sz="4000" dirty="0" smtClean="0">
                <a:cs typeface="Akhbar MT" pitchFamily="2" charset="-78"/>
              </a:rPr>
              <a:t>= </a:t>
            </a:r>
            <a:r>
              <a:rPr lang="ar-SA" sz="4000" dirty="0" smtClean="0">
                <a:solidFill>
                  <a:srgbClr val="FF0000"/>
                </a:solidFill>
                <a:cs typeface="Akhbar MT" pitchFamily="2" charset="-78"/>
              </a:rPr>
              <a:t>هضبة </a:t>
            </a:r>
            <a:r>
              <a:rPr lang="ar-SA" sz="4000" dirty="0" err="1" smtClean="0">
                <a:solidFill>
                  <a:srgbClr val="FF0000"/>
                </a:solidFill>
                <a:cs typeface="Akhbar MT" pitchFamily="2" charset="-78"/>
              </a:rPr>
              <a:t>فوتاجالون</a:t>
            </a:r>
            <a:r>
              <a:rPr lang="ar-SA" sz="4000" dirty="0" smtClean="0">
                <a:solidFill>
                  <a:srgbClr val="FF0000"/>
                </a:solidFill>
                <a:cs typeface="Akhbar MT" pitchFamily="2" charset="-78"/>
              </a:rPr>
              <a:t> </a:t>
            </a:r>
            <a:r>
              <a:rPr lang="ar-SA" sz="4000" dirty="0" smtClean="0">
                <a:cs typeface="Akhbar MT" pitchFamily="2" charset="-78"/>
              </a:rPr>
              <a:t>:تشغل الجزء الأكبر من مساحة غينيا ، وتشكل هذه الهضبة خط تقسيم المياه بين الأنهار الثلاثة الكبرى في غرب القارة وهي النيجر – السنغال – غينيا .</a:t>
            </a:r>
          </a:p>
          <a:p>
            <a:r>
              <a:rPr lang="ar-SA" sz="4000" dirty="0" smtClean="0">
                <a:cs typeface="Akhbar MT" pitchFamily="2" charset="-78"/>
              </a:rPr>
              <a:t>= </a:t>
            </a:r>
            <a:r>
              <a:rPr lang="ar-SA" sz="4000" dirty="0" smtClean="0">
                <a:solidFill>
                  <a:srgbClr val="FF0000"/>
                </a:solidFill>
                <a:cs typeface="Akhbar MT" pitchFamily="2" charset="-78"/>
              </a:rPr>
              <a:t>هضبة الصومال </a:t>
            </a:r>
            <a:r>
              <a:rPr lang="ar-SA" sz="4000" dirty="0" smtClean="0">
                <a:cs typeface="Akhbar MT" pitchFamily="2" charset="-78"/>
              </a:rPr>
              <a:t>:تتألف من مجموعة من الهضاب العالية ، وتشغل الهضاب الجزء الأكبر من مساحة الصومال وتضيق الخناق على السهل الساحلي فيها .ويعد سطح هذه الهضبة في الشمال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0"/>
            <a:ext cx="9144000" cy="1938992"/>
          </a:xfrm>
          <a:prstGeom prst="rect">
            <a:avLst/>
          </a:prstGeom>
          <a:noFill/>
        </p:spPr>
        <p:txBody>
          <a:bodyPr wrap="square" rtlCol="1">
            <a:spAutoFit/>
          </a:bodyPr>
          <a:lstStyle/>
          <a:p>
            <a:r>
              <a:rPr lang="ar-SA" sz="4000" dirty="0" smtClean="0">
                <a:cs typeface="Akhbar MT" pitchFamily="2" charset="-78"/>
              </a:rPr>
              <a:t>والغرب امتداداً لهضبة الحبشة ، كما يتصف سطح الهضبة بالتضرس بسبب مجموعة الأنهار والمجاري المائية التي تخترقها وتعمق مجاريها فيها قبل أن تنتهي إلى السهل الساحلي .</a:t>
            </a:r>
            <a:endParaRPr lang="ar-SA" sz="4000" dirty="0">
              <a:cs typeface="Akhbar MT" pitchFamily="2" charset="-78"/>
            </a:endParaRPr>
          </a:p>
        </p:txBody>
      </p:sp>
      <p:sp>
        <p:nvSpPr>
          <p:cNvPr id="3" name="مربع نص 2"/>
          <p:cNvSpPr txBox="1"/>
          <p:nvPr/>
        </p:nvSpPr>
        <p:spPr>
          <a:xfrm>
            <a:off x="1071538" y="2357430"/>
            <a:ext cx="7929618" cy="707886"/>
          </a:xfrm>
          <a:prstGeom prst="rect">
            <a:avLst/>
          </a:prstGeom>
          <a:noFill/>
        </p:spPr>
        <p:txBody>
          <a:bodyPr wrap="square" rtlCol="1">
            <a:spAutoFit/>
          </a:bodyPr>
          <a:lstStyle/>
          <a:p>
            <a:endParaRPr lang="ar-SA" sz="4000">
              <a:cs typeface="Akhbar MT" pitchFamily="2" charset="-78"/>
            </a:endParaRPr>
          </a:p>
        </p:txBody>
      </p:sp>
      <p:sp>
        <p:nvSpPr>
          <p:cNvPr id="4" name="مربع نص 3"/>
          <p:cNvSpPr txBox="1"/>
          <p:nvPr/>
        </p:nvSpPr>
        <p:spPr>
          <a:xfrm>
            <a:off x="214282" y="1928802"/>
            <a:ext cx="8929718" cy="1323439"/>
          </a:xfrm>
          <a:prstGeom prst="rect">
            <a:avLst/>
          </a:prstGeom>
          <a:noFill/>
        </p:spPr>
        <p:txBody>
          <a:bodyPr wrap="square" rtlCol="1">
            <a:spAutoFit/>
          </a:bodyPr>
          <a:lstStyle/>
          <a:p>
            <a:r>
              <a:rPr lang="ar-SA" sz="4000" dirty="0" smtClean="0">
                <a:cs typeface="Akhbar MT" pitchFamily="2" charset="-78"/>
              </a:rPr>
              <a:t>= </a:t>
            </a:r>
            <a:r>
              <a:rPr lang="ar-SA" sz="4000" dirty="0" smtClean="0">
                <a:solidFill>
                  <a:srgbClr val="FF0000"/>
                </a:solidFill>
                <a:cs typeface="Akhbar MT" pitchFamily="2" charset="-78"/>
              </a:rPr>
              <a:t>الهضبة الجنوبية </a:t>
            </a:r>
            <a:r>
              <a:rPr lang="ar-SA" sz="4000" dirty="0" smtClean="0">
                <a:cs typeface="Akhbar MT" pitchFamily="2" charset="-78"/>
              </a:rPr>
              <a:t>:فتمتد في جنوب حوض الكونغو ، وتضم حوض </a:t>
            </a:r>
            <a:r>
              <a:rPr lang="ar-SA" sz="4000" dirty="0" err="1" smtClean="0">
                <a:cs typeface="Akhbar MT" pitchFamily="2" charset="-78"/>
              </a:rPr>
              <a:t>كلهاري</a:t>
            </a:r>
            <a:r>
              <a:rPr lang="ar-SA" sz="4000" dirty="0" smtClean="0">
                <a:cs typeface="Akhbar MT" pitchFamily="2" charset="-78"/>
              </a:rPr>
              <a:t>.وتحيط بهذه الهضبة جبال </a:t>
            </a:r>
            <a:r>
              <a:rPr lang="ar-SA" sz="4000" dirty="0" err="1" smtClean="0">
                <a:cs typeface="Akhbar MT" pitchFamily="2" charset="-78"/>
              </a:rPr>
              <a:t>دراكنزبرج</a:t>
            </a:r>
            <a:r>
              <a:rPr lang="ar-SA" sz="4000" dirty="0" smtClean="0">
                <a:cs typeface="Akhbar MT" pitchFamily="2" charset="-78"/>
              </a:rPr>
              <a:t> من الشرق.</a:t>
            </a:r>
            <a:endParaRPr lang="ar-SA" sz="4000" dirty="0">
              <a:cs typeface="Akhbar MT" pitchFamily="2" charset="-78"/>
            </a:endParaRPr>
          </a:p>
        </p:txBody>
      </p:sp>
      <p:sp>
        <p:nvSpPr>
          <p:cNvPr id="5" name="مربع نص 4"/>
          <p:cNvSpPr txBox="1"/>
          <p:nvPr/>
        </p:nvSpPr>
        <p:spPr>
          <a:xfrm>
            <a:off x="357126" y="3286124"/>
            <a:ext cx="8786874" cy="1323439"/>
          </a:xfrm>
          <a:prstGeom prst="rect">
            <a:avLst/>
          </a:prstGeom>
          <a:noFill/>
        </p:spPr>
        <p:txBody>
          <a:bodyPr wrap="square" rtlCol="1">
            <a:spAutoFit/>
          </a:bodyPr>
          <a:lstStyle/>
          <a:p>
            <a:r>
              <a:rPr lang="ar-SA" sz="4000" dirty="0" smtClean="0">
                <a:cs typeface="Akhbar MT" pitchFamily="2" charset="-78"/>
              </a:rPr>
              <a:t>= </a:t>
            </a:r>
            <a:r>
              <a:rPr lang="ar-SA" sz="4000" dirty="0" smtClean="0">
                <a:solidFill>
                  <a:srgbClr val="FF0000"/>
                </a:solidFill>
                <a:cs typeface="Akhbar MT" pitchFamily="2" charset="-78"/>
              </a:rPr>
              <a:t>هضبة شرق أفريقيا </a:t>
            </a:r>
            <a:r>
              <a:rPr lang="ar-SA" sz="4000" dirty="0" smtClean="0">
                <a:cs typeface="Akhbar MT" pitchFamily="2" charset="-78"/>
              </a:rPr>
              <a:t>:وتتميز هذه الهضبة بوجود الأخدود الأفريقي مما يجعلها تتميز بوجود البراكين الحديثة .</a:t>
            </a:r>
            <a:endParaRPr lang="ar-SA" sz="4000" dirty="0">
              <a:cs typeface="Akhbar MT" pitchFamily="2" charset="-78"/>
            </a:endParaRPr>
          </a:p>
        </p:txBody>
      </p:sp>
      <p:sp>
        <p:nvSpPr>
          <p:cNvPr id="7" name="مربع نص 6"/>
          <p:cNvSpPr txBox="1"/>
          <p:nvPr/>
        </p:nvSpPr>
        <p:spPr>
          <a:xfrm>
            <a:off x="0" y="4572008"/>
            <a:ext cx="9144000" cy="1938992"/>
          </a:xfrm>
          <a:prstGeom prst="rect">
            <a:avLst/>
          </a:prstGeom>
          <a:noFill/>
        </p:spPr>
        <p:txBody>
          <a:bodyPr wrap="square" rtlCol="1">
            <a:spAutoFit/>
          </a:bodyPr>
          <a:lstStyle/>
          <a:p>
            <a:r>
              <a:rPr lang="ar-SA" sz="4000" dirty="0" smtClean="0">
                <a:cs typeface="Akhbar MT" pitchFamily="2" charset="-78"/>
              </a:rPr>
              <a:t>= كما يوجد </a:t>
            </a:r>
            <a:r>
              <a:rPr lang="ar-SA" sz="4000" dirty="0" smtClean="0">
                <a:solidFill>
                  <a:srgbClr val="FF0000"/>
                </a:solidFill>
                <a:cs typeface="Akhbar MT" pitchFamily="2" charset="-78"/>
              </a:rPr>
              <a:t>عدد من الهضاب في قارة أفريقيا مثل </a:t>
            </a:r>
            <a:r>
              <a:rPr lang="ar-SA" sz="4000" dirty="0" smtClean="0">
                <a:cs typeface="Akhbar MT" pitchFamily="2" charset="-78"/>
              </a:rPr>
              <a:t>: هضبة </a:t>
            </a:r>
            <a:r>
              <a:rPr lang="ar-SA" sz="4000" dirty="0" err="1" smtClean="0">
                <a:cs typeface="Akhbar MT" pitchFamily="2" charset="-78"/>
              </a:rPr>
              <a:t>الفلد</a:t>
            </a:r>
            <a:r>
              <a:rPr lang="ar-SA" sz="4000" dirty="0" smtClean="0">
                <a:cs typeface="Akhbar MT" pitchFamily="2" charset="-78"/>
              </a:rPr>
              <a:t> في جنوب أفريقيا ، الهضبة الوسطى في مدغشقر ، هضبة الحبشة ،هضبة </a:t>
            </a:r>
            <a:r>
              <a:rPr lang="ar-SA" sz="4000" dirty="0" err="1" smtClean="0">
                <a:cs typeface="Akhbar MT" pitchFamily="2" charset="-78"/>
              </a:rPr>
              <a:t>باوتش</a:t>
            </a:r>
            <a:r>
              <a:rPr lang="ar-SA" sz="4000" dirty="0" smtClean="0">
                <a:cs typeface="Akhbar MT" pitchFamily="2" charset="-78"/>
              </a:rPr>
              <a:t> في شمال نيجيريا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plus(in)">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diamond(in)">
                                      <p:cBhvr>
                                        <p:cTn id="2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7000892" y="285728"/>
            <a:ext cx="1785950" cy="707886"/>
          </a:xfrm>
          <a:prstGeom prst="rect">
            <a:avLst/>
          </a:prstGeom>
          <a:noFill/>
        </p:spPr>
        <p:txBody>
          <a:bodyPr wrap="square" rtlCol="1">
            <a:spAutoFit/>
          </a:bodyPr>
          <a:lstStyle/>
          <a:p>
            <a:r>
              <a:rPr lang="ar-SA" sz="4000" dirty="0" smtClean="0">
                <a:solidFill>
                  <a:srgbClr val="008000"/>
                </a:solidFill>
                <a:cs typeface="Akhbar MT" pitchFamily="2" charset="-78"/>
              </a:rPr>
              <a:t>وفي أوربـا:</a:t>
            </a:r>
            <a:endParaRPr lang="ar-SA" sz="4000" dirty="0">
              <a:solidFill>
                <a:srgbClr val="008000"/>
              </a:solidFill>
              <a:cs typeface="Akhbar MT" pitchFamily="2" charset="-78"/>
            </a:endParaRPr>
          </a:p>
        </p:txBody>
      </p:sp>
      <p:sp>
        <p:nvSpPr>
          <p:cNvPr id="4" name="مربع نص 3"/>
          <p:cNvSpPr txBox="1"/>
          <p:nvPr/>
        </p:nvSpPr>
        <p:spPr>
          <a:xfrm>
            <a:off x="0" y="1142984"/>
            <a:ext cx="8929718" cy="3785652"/>
          </a:xfrm>
          <a:prstGeom prst="rect">
            <a:avLst/>
          </a:prstGeom>
          <a:noFill/>
        </p:spPr>
        <p:txBody>
          <a:bodyPr wrap="square" rtlCol="1">
            <a:spAutoFit/>
          </a:bodyPr>
          <a:lstStyle/>
          <a:p>
            <a:r>
              <a:rPr lang="ar-SA" sz="4000" dirty="0" smtClean="0">
                <a:cs typeface="Akhbar MT" pitchFamily="2" charset="-78"/>
              </a:rPr>
              <a:t>توجد </a:t>
            </a:r>
            <a:r>
              <a:rPr lang="ar-SA" sz="4000" u="sng" dirty="0" smtClean="0">
                <a:cs typeface="Akhbar MT" pitchFamily="2" charset="-78"/>
              </a:rPr>
              <a:t>مجموعة </a:t>
            </a:r>
            <a:r>
              <a:rPr lang="ar-SA" sz="4000" dirty="0" smtClean="0">
                <a:cs typeface="Akhbar MT" pitchFamily="2" charset="-78"/>
              </a:rPr>
              <a:t>من الكتل </a:t>
            </a:r>
            <a:r>
              <a:rPr lang="ar-SA" sz="4000" dirty="0" err="1" smtClean="0">
                <a:cs typeface="Akhbar MT" pitchFamily="2" charset="-78"/>
              </a:rPr>
              <a:t>الهضبية</a:t>
            </a:r>
            <a:r>
              <a:rPr lang="ar-SA" sz="4000" dirty="0" smtClean="0">
                <a:cs typeface="Akhbar MT" pitchFamily="2" charset="-78"/>
              </a:rPr>
              <a:t> تعتبر </a:t>
            </a:r>
            <a:r>
              <a:rPr lang="ar-SA" sz="4000" u="sng" dirty="0" smtClean="0">
                <a:cs typeface="Akhbar MT" pitchFamily="2" charset="-78"/>
              </a:rPr>
              <a:t>بقايا كتل صلبة قديمة </a:t>
            </a:r>
            <a:r>
              <a:rPr lang="ar-SA" sz="4000" dirty="0" smtClean="0">
                <a:cs typeface="Akhbar MT" pitchFamily="2" charset="-78"/>
              </a:rPr>
              <a:t>نشأت قبل الحركة </a:t>
            </a:r>
            <a:r>
              <a:rPr lang="ar-SA" sz="4000" dirty="0" err="1" smtClean="0">
                <a:cs typeface="Akhbar MT" pitchFamily="2" charset="-78"/>
              </a:rPr>
              <a:t>الهرسينية</a:t>
            </a:r>
            <a:r>
              <a:rPr lang="ar-SA" sz="4000" dirty="0" smtClean="0">
                <a:cs typeface="Akhbar MT" pitchFamily="2" charset="-78"/>
              </a:rPr>
              <a:t> في </a:t>
            </a:r>
            <a:r>
              <a:rPr lang="ar-SA" sz="4000" u="sng" dirty="0" smtClean="0">
                <a:cs typeface="Akhbar MT" pitchFamily="2" charset="-78"/>
              </a:rPr>
              <a:t>الزمن الجيولوجي الأول </a:t>
            </a:r>
            <a:r>
              <a:rPr lang="ar-SA" sz="4000" dirty="0" smtClean="0">
                <a:cs typeface="Akhbar MT" pitchFamily="2" charset="-78"/>
              </a:rPr>
              <a:t>.</a:t>
            </a:r>
          </a:p>
          <a:p>
            <a:r>
              <a:rPr lang="ar-SA" sz="4000" dirty="0" smtClean="0">
                <a:cs typeface="Akhbar MT" pitchFamily="2" charset="-78"/>
              </a:rPr>
              <a:t>وقد تعرضت هذه الكتل </a:t>
            </a:r>
            <a:r>
              <a:rPr lang="ar-SA" sz="4000" u="sng" dirty="0" smtClean="0">
                <a:cs typeface="Akhbar MT" pitchFamily="2" charset="-78"/>
              </a:rPr>
              <a:t>لعوامل التعرية </a:t>
            </a:r>
            <a:r>
              <a:rPr lang="ar-SA" sz="4000" dirty="0" smtClean="0">
                <a:cs typeface="Akhbar MT" pitchFamily="2" charset="-78"/>
              </a:rPr>
              <a:t>التي قطعتها إلى </a:t>
            </a:r>
            <a:r>
              <a:rPr lang="ar-SA" sz="4000" u="sng" dirty="0" smtClean="0">
                <a:cs typeface="Akhbar MT" pitchFamily="2" charset="-78"/>
              </a:rPr>
              <a:t>كتل عديدة</a:t>
            </a:r>
            <a:r>
              <a:rPr lang="ar-SA" sz="4000" dirty="0" smtClean="0">
                <a:cs typeface="Akhbar MT" pitchFamily="2" charset="-78"/>
              </a:rPr>
              <a:t> وحولت بعضها إلى سهول </a:t>
            </a:r>
            <a:r>
              <a:rPr lang="ar-SA" sz="4000" dirty="0" err="1" smtClean="0">
                <a:cs typeface="Akhbar MT" pitchFamily="2" charset="-78"/>
              </a:rPr>
              <a:t>حتية</a:t>
            </a:r>
            <a:r>
              <a:rPr lang="ar-SA" sz="4000" dirty="0" smtClean="0">
                <a:cs typeface="Akhbar MT" pitchFamily="2" charset="-78"/>
              </a:rPr>
              <a:t> بينما حولت البعض الآخر إلى هضاب مثل .هضبة </a:t>
            </a:r>
            <a:r>
              <a:rPr lang="ar-SA" sz="4000" dirty="0" err="1" smtClean="0">
                <a:cs typeface="Akhbar MT" pitchFamily="2" charset="-78"/>
              </a:rPr>
              <a:t>المزيتا</a:t>
            </a:r>
            <a:r>
              <a:rPr lang="ar-SA" sz="4000" dirty="0" smtClean="0">
                <a:cs typeface="Akhbar MT" pitchFamily="2" charset="-78"/>
              </a:rPr>
              <a:t> الأسبانية ،هضبة فرنسا الوسطى ، هضبة </a:t>
            </a:r>
            <a:r>
              <a:rPr lang="ar-SA" sz="4000" dirty="0" err="1" smtClean="0">
                <a:cs typeface="Akhbar MT" pitchFamily="2" charset="-78"/>
              </a:rPr>
              <a:t>الإردن</a:t>
            </a:r>
            <a:r>
              <a:rPr lang="ar-SA" sz="4000" dirty="0" smtClean="0">
                <a:cs typeface="Akhbar MT" pitchFamily="2" charset="-78"/>
              </a:rPr>
              <a:t> </a:t>
            </a:r>
            <a:r>
              <a:rPr lang="en-US" sz="4000" dirty="0" smtClean="0">
                <a:cs typeface="Akhbar MT" pitchFamily="2" charset="-78"/>
              </a:rPr>
              <a:t>Ardennes </a:t>
            </a:r>
            <a:r>
              <a:rPr lang="ar-SA" sz="4000" dirty="0" smtClean="0">
                <a:cs typeface="Akhbar MT" pitchFamily="2" charset="-78"/>
              </a:rPr>
              <a:t> التي يوجد </a:t>
            </a:r>
            <a:r>
              <a:rPr lang="ar-SA" sz="4000" dirty="0" err="1" smtClean="0">
                <a:cs typeface="Akhbar MT" pitchFamily="2" charset="-78"/>
              </a:rPr>
              <a:t>بها</a:t>
            </a:r>
            <a:r>
              <a:rPr lang="ar-SA" sz="4000" dirty="0" smtClean="0">
                <a:cs typeface="Akhbar MT" pitchFamily="2" charset="-78"/>
              </a:rPr>
              <a:t> حقل الفحم البلجيكي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714480" y="0"/>
            <a:ext cx="7429520" cy="707886"/>
          </a:xfrm>
          <a:prstGeom prst="rect">
            <a:avLst/>
          </a:prstGeom>
          <a:noFill/>
        </p:spPr>
        <p:txBody>
          <a:bodyPr wrap="square" rtlCol="1">
            <a:spAutoFit/>
          </a:bodyPr>
          <a:lstStyle/>
          <a:p>
            <a:r>
              <a:rPr lang="ar-SA" sz="4000" dirty="0" smtClean="0">
                <a:solidFill>
                  <a:srgbClr val="008000"/>
                </a:solidFill>
              </a:rPr>
              <a:t>وفي أمريكا الشمالية </a:t>
            </a:r>
            <a:r>
              <a:rPr lang="ar-SA" sz="4000" dirty="0" smtClean="0"/>
              <a:t>:</a:t>
            </a:r>
            <a:endParaRPr lang="ar-SA" sz="4000" dirty="0"/>
          </a:p>
        </p:txBody>
      </p:sp>
      <p:sp>
        <p:nvSpPr>
          <p:cNvPr id="3" name="مربع نص 2"/>
          <p:cNvSpPr txBox="1"/>
          <p:nvPr/>
        </p:nvSpPr>
        <p:spPr>
          <a:xfrm>
            <a:off x="0" y="571480"/>
            <a:ext cx="9144000" cy="707886"/>
          </a:xfrm>
          <a:prstGeom prst="rect">
            <a:avLst/>
          </a:prstGeom>
          <a:noFill/>
        </p:spPr>
        <p:txBody>
          <a:bodyPr wrap="square" rtlCol="1">
            <a:spAutoFit/>
          </a:bodyPr>
          <a:lstStyle/>
          <a:p>
            <a:r>
              <a:rPr lang="ar-SA" sz="4000" dirty="0" smtClean="0"/>
              <a:t>يمكن إبراز ثلاث مناطق </a:t>
            </a:r>
            <a:r>
              <a:rPr lang="ar-SA" sz="4000" dirty="0" err="1" smtClean="0"/>
              <a:t>هضبية</a:t>
            </a:r>
            <a:r>
              <a:rPr lang="ar-SA" sz="4000" dirty="0" smtClean="0"/>
              <a:t> فيها على النحو التالي :</a:t>
            </a:r>
            <a:endParaRPr lang="ar-SA" sz="4000" dirty="0"/>
          </a:p>
        </p:txBody>
      </p:sp>
      <p:sp>
        <p:nvSpPr>
          <p:cNvPr id="4" name="مربع نص 3"/>
          <p:cNvSpPr txBox="1"/>
          <p:nvPr/>
        </p:nvSpPr>
        <p:spPr>
          <a:xfrm>
            <a:off x="0" y="1214422"/>
            <a:ext cx="9144000" cy="6247864"/>
          </a:xfrm>
          <a:prstGeom prst="rect">
            <a:avLst/>
          </a:prstGeom>
          <a:noFill/>
        </p:spPr>
        <p:txBody>
          <a:bodyPr wrap="square" rtlCol="1">
            <a:spAutoFit/>
          </a:bodyPr>
          <a:lstStyle/>
          <a:p>
            <a:r>
              <a:rPr lang="ar-SA" sz="4000" dirty="0" smtClean="0">
                <a:cs typeface="Akhbar MT" pitchFamily="2" charset="-78"/>
              </a:rPr>
              <a:t>1- هضبة </a:t>
            </a:r>
            <a:r>
              <a:rPr lang="ar-SA" sz="4000" dirty="0" err="1" smtClean="0">
                <a:cs typeface="Akhbar MT" pitchFamily="2" charset="-78"/>
              </a:rPr>
              <a:t>البيدمونت</a:t>
            </a:r>
            <a:r>
              <a:rPr lang="ar-SA" sz="4000" dirty="0" smtClean="0">
                <a:cs typeface="Akhbar MT" pitchFamily="2" charset="-78"/>
              </a:rPr>
              <a:t> :وتقع بين المرتفعات الشرقية ( </a:t>
            </a:r>
            <a:r>
              <a:rPr lang="ar-SA" sz="4000" dirty="0" err="1" smtClean="0">
                <a:cs typeface="Akhbar MT" pitchFamily="2" charset="-78"/>
              </a:rPr>
              <a:t>الأبلاش</a:t>
            </a:r>
            <a:r>
              <a:rPr lang="ar-SA" sz="4000" dirty="0" smtClean="0">
                <a:cs typeface="Akhbar MT" pitchFamily="2" charset="-78"/>
              </a:rPr>
              <a:t> ) والسهول الساحلية الشرقية . ولقد لعبت هذه المنطقة دوراً هاماً في النهضة الصناعية المبكرة عن طريق ما وفرته من طاقة مائية كبيرة ساعدت على إدارة المصانع الناشئة .</a:t>
            </a:r>
          </a:p>
          <a:p>
            <a:r>
              <a:rPr lang="ar-SA" sz="4000" dirty="0" smtClean="0">
                <a:cs typeface="Akhbar MT" pitchFamily="2" charset="-78"/>
              </a:rPr>
              <a:t>2-الهضاب الوسطى : فتقع عند أقدام جبال </a:t>
            </a:r>
            <a:r>
              <a:rPr lang="ar-SA" sz="4000" dirty="0" err="1" smtClean="0">
                <a:cs typeface="Akhbar MT" pitchFamily="2" charset="-78"/>
              </a:rPr>
              <a:t>الروكي</a:t>
            </a:r>
            <a:r>
              <a:rPr lang="ar-SA" sz="4000" dirty="0" smtClean="0">
                <a:cs typeface="Akhbar MT" pitchFamily="2" charset="-78"/>
              </a:rPr>
              <a:t> ويطلق عليها أيضاً اسم ” السهول الوسطى ” .</a:t>
            </a:r>
          </a:p>
          <a:p>
            <a:r>
              <a:rPr lang="ar-SA" sz="4000" dirty="0" smtClean="0">
                <a:cs typeface="Akhbar MT" pitchFamily="2" charset="-78"/>
              </a:rPr>
              <a:t>3- الهضاب العليا : تقع في غرب القارة بين السلاسل الساحلية وجبال </a:t>
            </a:r>
            <a:r>
              <a:rPr lang="ar-SA" sz="4000" dirty="0" err="1" smtClean="0">
                <a:cs typeface="Akhbar MT" pitchFamily="2" charset="-78"/>
              </a:rPr>
              <a:t>الروكي</a:t>
            </a:r>
            <a:r>
              <a:rPr lang="ar-SA" sz="4000" dirty="0" smtClean="0">
                <a:cs typeface="Akhbar MT" pitchFamily="2" charset="-78"/>
              </a:rPr>
              <a:t> ومن أشهر هضاب هذه المنطقة :هضبة </a:t>
            </a:r>
            <a:r>
              <a:rPr lang="ar-SA" sz="4000" dirty="0" err="1" smtClean="0">
                <a:cs typeface="Akhbar MT" pitchFamily="2" charset="-78"/>
              </a:rPr>
              <a:t>كلورادو</a:t>
            </a:r>
            <a:r>
              <a:rPr lang="ar-SA" sz="4000" dirty="0" smtClean="0">
                <a:cs typeface="Akhbar MT" pitchFamily="2" charset="-78"/>
              </a:rPr>
              <a:t> ، هضبة الحوض العظيم ، وهضبة كولومبيا .</a:t>
            </a:r>
          </a:p>
          <a:p>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accent1">
                    <a:lumMod val="50000"/>
                  </a:schemeClr>
                </a:solidFill>
              </a:rPr>
              <a:t>تنقسم هضاب أمريكا الجنوبية إلى ثلاثة أقسام</a:t>
            </a:r>
            <a:endParaRPr lang="ar-SA" b="1" dirty="0">
              <a:solidFill>
                <a:schemeClr val="accent1">
                  <a:lumMod val="50000"/>
                </a:schemeClr>
              </a:solidFill>
            </a:endParaRPr>
          </a:p>
        </p:txBody>
      </p:sp>
      <p:graphicFrame>
        <p:nvGraphicFramePr>
          <p:cNvPr id="6" name="عنصر نائب للمحتوى 5"/>
          <p:cNvGraphicFramePr>
            <a:graphicFrameLocks noGrp="1"/>
          </p:cNvGraphicFramePr>
          <p:nvPr>
            <p:ph sz="half" idx="2"/>
          </p:nvPr>
        </p:nvGraphicFramePr>
        <p:xfrm>
          <a:off x="4800600" y="1371600"/>
          <a:ext cx="4038600" cy="4681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عنصر نائب للمحتوى 4" descr="imagesCA3XK56C.jpg"/>
          <p:cNvPicPr>
            <a:picLocks noGrp="1" noChangeAspect="1"/>
          </p:cNvPicPr>
          <p:nvPr>
            <p:ph sz="half" idx="1"/>
          </p:nvPr>
        </p:nvPicPr>
        <p:blipFill>
          <a:blip r:embed="rId8" cstate="print"/>
          <a:stretch>
            <a:fillRect/>
          </a:stretch>
        </p:blipFill>
        <p:spPr>
          <a:xfrm>
            <a:off x="179512" y="1268760"/>
            <a:ext cx="4392488" cy="5400600"/>
          </a:xfrm>
        </p:spPr>
      </p:pic>
    </p:spTree>
  </p:cSld>
  <p:clrMapOvr>
    <a:masterClrMapping/>
  </p:clrMapOvr>
  <p:transition spd="slow">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929322" y="214290"/>
            <a:ext cx="3000396" cy="707886"/>
          </a:xfrm>
          <a:prstGeom prst="rect">
            <a:avLst/>
          </a:prstGeom>
          <a:noFill/>
        </p:spPr>
        <p:txBody>
          <a:bodyPr wrap="square" rtlCol="1">
            <a:spAutoFit/>
          </a:bodyPr>
          <a:lstStyle/>
          <a:p>
            <a:r>
              <a:rPr lang="ar-SA" sz="4000" dirty="0" smtClean="0">
                <a:solidFill>
                  <a:srgbClr val="008000"/>
                </a:solidFill>
                <a:cs typeface="Akhbar MT" pitchFamily="2" charset="-78"/>
              </a:rPr>
              <a:t>وفي أمريكا الجنوبية :</a:t>
            </a:r>
            <a:endParaRPr lang="ar-SA" sz="4000" dirty="0">
              <a:solidFill>
                <a:srgbClr val="008000"/>
              </a:solidFill>
              <a:cs typeface="Akhbar MT" pitchFamily="2" charset="-78"/>
            </a:endParaRPr>
          </a:p>
        </p:txBody>
      </p:sp>
      <p:sp>
        <p:nvSpPr>
          <p:cNvPr id="3" name="مربع نص 2"/>
          <p:cNvSpPr txBox="1"/>
          <p:nvPr/>
        </p:nvSpPr>
        <p:spPr>
          <a:xfrm>
            <a:off x="0" y="1000108"/>
            <a:ext cx="9144000" cy="5632311"/>
          </a:xfrm>
          <a:prstGeom prst="rect">
            <a:avLst/>
          </a:prstGeom>
          <a:noFill/>
        </p:spPr>
        <p:txBody>
          <a:bodyPr wrap="square" rtlCol="1">
            <a:spAutoFit/>
          </a:bodyPr>
          <a:lstStyle/>
          <a:p>
            <a:r>
              <a:rPr lang="ar-SA" sz="4000" dirty="0" smtClean="0">
                <a:cs typeface="Akhbar MT" pitchFamily="2" charset="-78"/>
              </a:rPr>
              <a:t>= يظهر عدد من الهضاب  المنعزلة تحف </a:t>
            </a:r>
            <a:r>
              <a:rPr lang="ar-SA" sz="4000" dirty="0" err="1" smtClean="0">
                <a:cs typeface="Akhbar MT" pitchFamily="2" charset="-78"/>
              </a:rPr>
              <a:t>بها</a:t>
            </a:r>
            <a:r>
              <a:rPr lang="ar-SA" sz="4000" dirty="0" smtClean="0">
                <a:cs typeface="Akhbar MT" pitchFamily="2" charset="-78"/>
              </a:rPr>
              <a:t> سهول ساحلية ضيقة في مواجهة المحيط ، وتعرف باسم الهضاب الأطلنطية أو الشرقية التي تبدو وكأنها جبلي ضخم ، مما يبرر تسميتها بالحافة الكبرى . </a:t>
            </a:r>
          </a:p>
          <a:p>
            <a:r>
              <a:rPr lang="ar-SA" sz="4000" dirty="0" smtClean="0">
                <a:cs typeface="Akhbar MT" pitchFamily="2" charset="-78"/>
              </a:rPr>
              <a:t>يمكن تقسيم هذه الهضاب إلى ثلاثة أقسام رئيسة هي :</a:t>
            </a:r>
          </a:p>
          <a:p>
            <a:r>
              <a:rPr lang="ar-SA" sz="4000" dirty="0" smtClean="0">
                <a:cs typeface="Akhbar MT" pitchFamily="2" charset="-78"/>
              </a:rPr>
              <a:t>أ- هضبة </a:t>
            </a:r>
            <a:r>
              <a:rPr lang="ar-SA" sz="4000" dirty="0" err="1" smtClean="0">
                <a:cs typeface="Akhbar MT" pitchFamily="2" charset="-78"/>
              </a:rPr>
              <a:t>جيانيا</a:t>
            </a:r>
            <a:r>
              <a:rPr lang="ar-SA" sz="4000" dirty="0" smtClean="0">
                <a:cs typeface="Akhbar MT" pitchFamily="2" charset="-78"/>
              </a:rPr>
              <a:t> في الشمال وتنحدر هذه الهضبة بشدة نحو حوض </a:t>
            </a:r>
            <a:r>
              <a:rPr lang="ar-SA" sz="4000" dirty="0" err="1" smtClean="0">
                <a:cs typeface="Akhbar MT" pitchFamily="2" charset="-78"/>
              </a:rPr>
              <a:t>الأمزون</a:t>
            </a:r>
            <a:r>
              <a:rPr lang="ar-SA" sz="4000" dirty="0" smtClean="0">
                <a:cs typeface="Akhbar MT" pitchFamily="2" charset="-78"/>
              </a:rPr>
              <a:t> .</a:t>
            </a:r>
          </a:p>
          <a:p>
            <a:r>
              <a:rPr lang="ar-SA" sz="4000" dirty="0" smtClean="0">
                <a:cs typeface="Akhbar MT" pitchFamily="2" charset="-78"/>
              </a:rPr>
              <a:t>ب- هضبة البرازيل :تشغل مساحة واسعة من وسط وجنوب البرازيل وباراجواي </a:t>
            </a:r>
            <a:r>
              <a:rPr lang="ar-SA" sz="4000" dirty="0" err="1" smtClean="0">
                <a:cs typeface="Akhbar MT" pitchFamily="2" charset="-78"/>
              </a:rPr>
              <a:t>وأوراجواي</a:t>
            </a:r>
            <a:r>
              <a:rPr lang="ar-SA" sz="4000" dirty="0" smtClean="0">
                <a:cs typeface="Akhbar MT" pitchFamily="2" charset="-78"/>
              </a:rPr>
              <a:t> تصل إلى حوالي مليون ميل مربع .</a:t>
            </a:r>
          </a:p>
          <a:p>
            <a:r>
              <a:rPr lang="ar-SA" sz="4000" dirty="0" smtClean="0">
                <a:cs typeface="Akhbar MT" pitchFamily="2" charset="-78"/>
              </a:rPr>
              <a:t>ج – هضبة </a:t>
            </a:r>
            <a:r>
              <a:rPr lang="ar-SA" sz="4000" dirty="0" err="1" smtClean="0">
                <a:cs typeface="Akhbar MT" pitchFamily="2" charset="-78"/>
              </a:rPr>
              <a:t>بتاجونيا</a:t>
            </a:r>
            <a:r>
              <a:rPr lang="ar-SA" sz="4000" dirty="0" smtClean="0">
                <a:cs typeface="Akhbar MT" pitchFamily="2" charset="-78"/>
              </a:rPr>
              <a:t> : وهي أقل هضاب أمريكا الجنوبية ارتفاعاً</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diamond(in)">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357166"/>
            <a:ext cx="8929718" cy="1938992"/>
          </a:xfrm>
          <a:prstGeom prst="rect">
            <a:avLst/>
          </a:prstGeom>
          <a:noFill/>
        </p:spPr>
        <p:txBody>
          <a:bodyPr wrap="square" rtlCol="1">
            <a:spAutoFit/>
          </a:bodyPr>
          <a:lstStyle/>
          <a:p>
            <a:r>
              <a:rPr lang="ar-SA" sz="4000" dirty="0" smtClean="0">
                <a:cs typeface="Akhbar MT" pitchFamily="2" charset="-78"/>
              </a:rPr>
              <a:t>و أصغرها مساحة  ، فارتفاعها بين 1000-3000قدم فوق مستوى سطح البحر  . ويطلق على هذه الهضبة اسم الهضبة البرازيلية </a:t>
            </a:r>
            <a:r>
              <a:rPr lang="ar-SA" sz="4000" dirty="0" err="1" smtClean="0">
                <a:cs typeface="Akhbar MT" pitchFamily="2" charset="-78"/>
              </a:rPr>
              <a:t>البتاجونية</a:t>
            </a:r>
            <a:r>
              <a:rPr lang="ar-SA" sz="4000" dirty="0" smtClean="0">
                <a:cs typeface="Akhbar MT" pitchFamily="2" charset="-78"/>
              </a:rPr>
              <a:t> .</a:t>
            </a:r>
            <a:endParaRPr lang="ar-SA" sz="4000" dirty="0">
              <a:cs typeface="Akhbar MT" pitchFamily="2" charset="-78"/>
            </a:endParaRPr>
          </a:p>
        </p:txBody>
      </p:sp>
      <p:sp>
        <p:nvSpPr>
          <p:cNvPr id="3" name="مربع نص 2"/>
          <p:cNvSpPr txBox="1"/>
          <p:nvPr/>
        </p:nvSpPr>
        <p:spPr>
          <a:xfrm>
            <a:off x="5143504" y="2357430"/>
            <a:ext cx="3786214" cy="707886"/>
          </a:xfrm>
          <a:prstGeom prst="rect">
            <a:avLst/>
          </a:prstGeom>
          <a:noFill/>
        </p:spPr>
        <p:txBody>
          <a:bodyPr wrap="square" rtlCol="1">
            <a:spAutoFit/>
          </a:bodyPr>
          <a:lstStyle/>
          <a:p>
            <a:r>
              <a:rPr lang="ar-SA" sz="4000" dirty="0" smtClean="0">
                <a:solidFill>
                  <a:srgbClr val="008000"/>
                </a:solidFill>
                <a:cs typeface="Akhbar MT" pitchFamily="2" charset="-78"/>
              </a:rPr>
              <a:t>أما </a:t>
            </a:r>
            <a:r>
              <a:rPr lang="ar-SA" sz="4000" dirty="0" err="1" smtClean="0">
                <a:solidFill>
                  <a:srgbClr val="008000"/>
                </a:solidFill>
                <a:cs typeface="Akhbar MT" pitchFamily="2" charset="-78"/>
              </a:rPr>
              <a:t>الأوقيانوسية</a:t>
            </a:r>
            <a:r>
              <a:rPr lang="ar-SA" sz="4000" dirty="0" smtClean="0">
                <a:solidFill>
                  <a:srgbClr val="008000"/>
                </a:solidFill>
                <a:cs typeface="Akhbar MT" pitchFamily="2" charset="-78"/>
              </a:rPr>
              <a:t> :</a:t>
            </a:r>
            <a:endParaRPr lang="ar-SA" sz="4000" dirty="0">
              <a:solidFill>
                <a:srgbClr val="008000"/>
              </a:solidFill>
              <a:cs typeface="Akhbar MT" pitchFamily="2" charset="-78"/>
            </a:endParaRPr>
          </a:p>
        </p:txBody>
      </p:sp>
      <p:sp>
        <p:nvSpPr>
          <p:cNvPr id="4" name="مربع نص 3"/>
          <p:cNvSpPr txBox="1"/>
          <p:nvPr/>
        </p:nvSpPr>
        <p:spPr>
          <a:xfrm>
            <a:off x="0" y="3143248"/>
            <a:ext cx="9144000" cy="3170099"/>
          </a:xfrm>
          <a:prstGeom prst="rect">
            <a:avLst/>
          </a:prstGeom>
          <a:noFill/>
        </p:spPr>
        <p:txBody>
          <a:bodyPr wrap="square" rtlCol="1">
            <a:spAutoFit/>
          </a:bodyPr>
          <a:lstStyle/>
          <a:p>
            <a:r>
              <a:rPr lang="ar-SA" sz="4000" dirty="0" smtClean="0">
                <a:cs typeface="Akhbar MT" pitchFamily="2" charset="-78"/>
              </a:rPr>
              <a:t>تغطي الهضاب أكثر من ثلثي مساحتها . ويمكن تمييز ثلاث كتل </a:t>
            </a:r>
            <a:r>
              <a:rPr lang="ar-SA" sz="4000" dirty="0" err="1" smtClean="0">
                <a:cs typeface="Akhbar MT" pitchFamily="2" charset="-78"/>
              </a:rPr>
              <a:t>هضبية</a:t>
            </a:r>
            <a:r>
              <a:rPr lang="ar-SA" sz="4000" dirty="0" smtClean="0">
                <a:cs typeface="Akhbar MT" pitchFamily="2" charset="-78"/>
              </a:rPr>
              <a:t>  على النحو التالي :</a:t>
            </a:r>
          </a:p>
          <a:p>
            <a:r>
              <a:rPr lang="ar-SA" sz="4000" dirty="0" smtClean="0">
                <a:cs typeface="Akhbar MT" pitchFamily="2" charset="-78"/>
              </a:rPr>
              <a:t>1- الهضبة الغربية وتشكل 65</a:t>
            </a:r>
            <a:r>
              <a:rPr lang="ar-SA" sz="4000" dirty="0" smtClean="0">
                <a:cs typeface="Akhbar MT"/>
              </a:rPr>
              <a:t>% من مساحة القارة وتضم صحراء فيكتوريا العظمى في الجنوب ، والقسم الغربي من صحراء </a:t>
            </a:r>
            <a:r>
              <a:rPr lang="ar-SA" sz="4000" dirty="0" err="1" smtClean="0">
                <a:cs typeface="Akhbar MT"/>
              </a:rPr>
              <a:t>جيبسون</a:t>
            </a:r>
            <a:r>
              <a:rPr lang="ar-SA" sz="4000" dirty="0" smtClean="0">
                <a:cs typeface="Akhbar MT"/>
              </a:rPr>
              <a:t> في الوسط ، والصحراء الرملية العظمى في الشمال.</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amond(in)">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0"/>
            <a:ext cx="9144000" cy="6678751"/>
          </a:xfrm>
          <a:prstGeom prst="rect">
            <a:avLst/>
          </a:prstGeom>
          <a:noFill/>
        </p:spPr>
        <p:txBody>
          <a:bodyPr wrap="square" rtlCol="1">
            <a:spAutoFit/>
          </a:bodyPr>
          <a:lstStyle/>
          <a:p>
            <a:r>
              <a:rPr lang="ar-SA" sz="4000" dirty="0" smtClean="0">
                <a:cs typeface="Akhbar MT" pitchFamily="2" charset="-78"/>
              </a:rPr>
              <a:t>ويتميز معظم هذه الهضبة بالجفاف الشديد ، ولذا تسمى بالقلب الميت ، وتخلو من المجاري المائية دائمة الجريان باستثناء القسم الغربي منها . وترتفع أراضي الهضبة بين 200-500قدم فوق مستوى سطح البحر .</a:t>
            </a:r>
          </a:p>
          <a:p>
            <a:r>
              <a:rPr lang="ar-SA" sz="3600" dirty="0" smtClean="0">
                <a:cs typeface="Akhbar MT" pitchFamily="2" charset="-78"/>
              </a:rPr>
              <a:t>2- هضبة </a:t>
            </a:r>
            <a:r>
              <a:rPr lang="ar-SA" sz="3600" dirty="0" err="1" smtClean="0">
                <a:cs typeface="Akhbar MT" pitchFamily="2" charset="-78"/>
              </a:rPr>
              <a:t>أوتاجو</a:t>
            </a:r>
            <a:r>
              <a:rPr lang="ar-SA" sz="3600" dirty="0" smtClean="0">
                <a:cs typeface="Akhbar MT" pitchFamily="2" charset="-78"/>
              </a:rPr>
              <a:t> </a:t>
            </a:r>
            <a:r>
              <a:rPr lang="en-US" sz="3600" dirty="0" err="1" smtClean="0">
                <a:cs typeface="Akhbar MT" pitchFamily="2" charset="-78"/>
              </a:rPr>
              <a:t>Otago</a:t>
            </a:r>
            <a:r>
              <a:rPr lang="ar-SA" sz="3600" dirty="0" smtClean="0">
                <a:cs typeface="Akhbar MT" pitchFamily="2" charset="-78"/>
              </a:rPr>
              <a:t> :تقع في جزيرة نيوزيلندا الجنوبية . وترتفع بين 500-1000قدم فوق مستوى سطح البحر ، وتتكون أراضيها من الصخور القديمة المتحولة ويشقها العديد من المجاري المائية .</a:t>
            </a:r>
          </a:p>
          <a:p>
            <a:r>
              <a:rPr lang="ar-SA" sz="4000" dirty="0" smtClean="0">
                <a:cs typeface="Akhbar MT" pitchFamily="2" charset="-78"/>
              </a:rPr>
              <a:t>3- الهضبة البركانية :تقع في جزيرة نيوزيلندا الشمالية . وفي هذه الهضبة يظهر الكثير من </a:t>
            </a:r>
            <a:r>
              <a:rPr lang="ar-SA" sz="4000" dirty="0" err="1" smtClean="0">
                <a:cs typeface="Akhbar MT" pitchFamily="2" charset="-78"/>
              </a:rPr>
              <a:t>المخاريط</a:t>
            </a:r>
            <a:r>
              <a:rPr lang="ar-SA" sz="4000" dirty="0" smtClean="0">
                <a:cs typeface="Akhbar MT" pitchFamily="2" charset="-78"/>
              </a:rPr>
              <a:t> البركانية التي ترتفع إلى 2000قدم، وتكثر فيها الينابيع الحارة وبعض البراكين التي لا تزال نشطة ، كما تتعرض للزلازل من حين لآخر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type="subTitle" idx="1"/>
          </p:nvPr>
        </p:nvSpPr>
        <p:spPr/>
        <p:txBody>
          <a:bodyPr/>
          <a:lstStyle/>
          <a:p>
            <a:pPr eaLnBrk="1" hangingPunct="1"/>
            <a:endParaRPr lang="en-US" smtClean="0"/>
          </a:p>
        </p:txBody>
      </p:sp>
      <p:pic>
        <p:nvPicPr>
          <p:cNvPr id="2051" name="Picture 4" descr="C:\Documents and Settings\Owner\Application Data\Microsoft\Media Catalog\image-59684.jpg"/>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p:spPr>
      </p:pic>
      <p:sp>
        <p:nvSpPr>
          <p:cNvPr id="5" name="شكل بيضاوي 4"/>
          <p:cNvSpPr/>
          <p:nvPr/>
        </p:nvSpPr>
        <p:spPr>
          <a:xfrm>
            <a:off x="5286375" y="428625"/>
            <a:ext cx="3571875" cy="2357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6600" b="1" dirty="0">
                <a:solidFill>
                  <a:srgbClr val="FF0000"/>
                </a:solidFill>
              </a:rPr>
              <a:t>السهول</a:t>
            </a:r>
            <a:endParaRPr lang="en-US" sz="6600" b="1"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diamond(in)">
                                      <p:cBhvr>
                                        <p:cTn id="7" dur="20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plus(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000232" y="214290"/>
            <a:ext cx="5000660" cy="830997"/>
          </a:xfrm>
          <a:prstGeom prst="rect">
            <a:avLst/>
          </a:prstGeom>
          <a:noFill/>
        </p:spPr>
        <p:txBody>
          <a:bodyPr wrap="square" rtlCol="1">
            <a:spAutoFit/>
          </a:bodyPr>
          <a:lstStyle/>
          <a:p>
            <a:pPr algn="ctr"/>
            <a:r>
              <a:rPr lang="ar-SA" sz="4800" dirty="0" smtClean="0">
                <a:solidFill>
                  <a:srgbClr val="FF0000"/>
                </a:solidFill>
                <a:cs typeface="Akhbar MT" pitchFamily="2" charset="-78"/>
              </a:rPr>
              <a:t>السهول</a:t>
            </a:r>
            <a:endParaRPr lang="ar-SA" sz="4800" dirty="0">
              <a:solidFill>
                <a:srgbClr val="FF0000"/>
              </a:solidFill>
              <a:cs typeface="Akhbar MT" pitchFamily="2" charset="-78"/>
            </a:endParaRPr>
          </a:p>
        </p:txBody>
      </p:sp>
      <p:sp>
        <p:nvSpPr>
          <p:cNvPr id="4" name="مربع نص 3"/>
          <p:cNvSpPr txBox="1"/>
          <p:nvPr/>
        </p:nvSpPr>
        <p:spPr>
          <a:xfrm>
            <a:off x="7143768" y="785794"/>
            <a:ext cx="1714512" cy="707886"/>
          </a:xfrm>
          <a:prstGeom prst="rect">
            <a:avLst/>
          </a:prstGeom>
          <a:noFill/>
        </p:spPr>
        <p:txBody>
          <a:bodyPr wrap="square" rtlCol="1">
            <a:spAutoFit/>
          </a:bodyPr>
          <a:lstStyle/>
          <a:p>
            <a:r>
              <a:rPr lang="ar-SA" sz="4000" dirty="0" smtClean="0">
                <a:solidFill>
                  <a:srgbClr val="008000"/>
                </a:solidFill>
                <a:cs typeface="Akhbar MT" pitchFamily="2" charset="-78"/>
              </a:rPr>
              <a:t>في آسيا :</a:t>
            </a:r>
            <a:endParaRPr lang="ar-SA" sz="4000" dirty="0">
              <a:solidFill>
                <a:srgbClr val="008000"/>
              </a:solidFill>
              <a:cs typeface="Akhbar MT" pitchFamily="2" charset="-78"/>
            </a:endParaRPr>
          </a:p>
        </p:txBody>
      </p:sp>
      <p:sp>
        <p:nvSpPr>
          <p:cNvPr id="5" name="مربع نص 4"/>
          <p:cNvSpPr txBox="1"/>
          <p:nvPr/>
        </p:nvSpPr>
        <p:spPr>
          <a:xfrm>
            <a:off x="0" y="1571612"/>
            <a:ext cx="9001156" cy="5016758"/>
          </a:xfrm>
          <a:prstGeom prst="rect">
            <a:avLst/>
          </a:prstGeom>
          <a:noFill/>
        </p:spPr>
        <p:txBody>
          <a:bodyPr wrap="square" rtlCol="1">
            <a:spAutoFit/>
          </a:bodyPr>
          <a:lstStyle/>
          <a:p>
            <a:r>
              <a:rPr lang="ar-SA" sz="4000" dirty="0" smtClean="0">
                <a:cs typeface="Akhbar MT" pitchFamily="2" charset="-78"/>
              </a:rPr>
              <a:t>على الرغم من وجود مساحات صحراوية واسعة في آسيا ، إلا أنها تضم مساحات واسعة من السهول الفيضية ، وتلعب السهول الفيضية في آسيا دوراً هاماً في النشاط الاقتصادي وفي التجمع البشري .</a:t>
            </a:r>
          </a:p>
          <a:p>
            <a:r>
              <a:rPr lang="ar-SA" sz="4000" dirty="0" smtClean="0">
                <a:solidFill>
                  <a:srgbClr val="FF0000"/>
                </a:solidFill>
                <a:cs typeface="Akhbar MT" pitchFamily="2" charset="-78"/>
              </a:rPr>
              <a:t>سهول الصين</a:t>
            </a:r>
            <a:r>
              <a:rPr lang="ar-SA" sz="4000" dirty="0" smtClean="0">
                <a:cs typeface="Akhbar MT" pitchFamily="2" charset="-78"/>
              </a:rPr>
              <a:t>:من أهم سهول القارة ، وتنتشر في شرق البلاد بشكل رئيسي ، وتشمل سهول </a:t>
            </a:r>
            <a:r>
              <a:rPr lang="ar-SA" sz="4000" dirty="0" err="1" smtClean="0">
                <a:cs typeface="Akhbar MT" pitchFamily="2" charset="-78"/>
              </a:rPr>
              <a:t>منشوريا</a:t>
            </a:r>
            <a:r>
              <a:rPr lang="ar-SA" sz="4000" dirty="0" smtClean="0">
                <a:cs typeface="Akhbar MT" pitchFamily="2" charset="-78"/>
              </a:rPr>
              <a:t> ، وسهل الصين الشمالي ، وسهل </a:t>
            </a:r>
            <a:r>
              <a:rPr lang="ar-SA" sz="4000" dirty="0" err="1" smtClean="0">
                <a:cs typeface="Akhbar MT" pitchFamily="2" charset="-78"/>
              </a:rPr>
              <a:t>اليانجتسي</a:t>
            </a:r>
            <a:r>
              <a:rPr lang="ar-SA" sz="4000" dirty="0" smtClean="0">
                <a:cs typeface="Akhbar MT" pitchFamily="2" charset="-78"/>
              </a:rPr>
              <a:t>.</a:t>
            </a:r>
          </a:p>
          <a:p>
            <a:r>
              <a:rPr lang="ar-SA" sz="4000" dirty="0" smtClean="0">
                <a:cs typeface="Akhbar MT" pitchFamily="2" charset="-78"/>
              </a:rPr>
              <a:t>- أما سهل </a:t>
            </a:r>
            <a:r>
              <a:rPr lang="ar-SA" sz="4000" dirty="0" err="1" smtClean="0">
                <a:cs typeface="Akhbar MT" pitchFamily="2" charset="-78"/>
              </a:rPr>
              <a:t>منشوريا</a:t>
            </a:r>
            <a:r>
              <a:rPr lang="ar-SA" sz="4000" dirty="0" smtClean="0">
                <a:cs typeface="Akhbar MT" pitchFamily="2" charset="-78"/>
              </a:rPr>
              <a:t> فيعرف بالسهل الشمال الشرقي ، وتعتبر أولى سهول الصين في إنتاج فول </a:t>
            </a:r>
            <a:r>
              <a:rPr lang="ar-SA" sz="4000" dirty="0" err="1" smtClean="0">
                <a:cs typeface="Akhbar MT" pitchFamily="2" charset="-78"/>
              </a:rPr>
              <a:t>الصويا</a:t>
            </a:r>
            <a:r>
              <a:rPr lang="ar-SA" sz="4000" dirty="0" smtClean="0">
                <a:cs typeface="Akhbar MT" pitchFamily="2" charset="-78"/>
              </a:rPr>
              <a:t> والذرة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amond(in)">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0"/>
            <a:ext cx="8858280" cy="707886"/>
          </a:xfrm>
          <a:prstGeom prst="rect">
            <a:avLst/>
          </a:prstGeom>
          <a:noFill/>
        </p:spPr>
        <p:txBody>
          <a:bodyPr wrap="square" rtlCol="1">
            <a:spAutoFit/>
          </a:bodyPr>
          <a:lstStyle/>
          <a:p>
            <a:r>
              <a:rPr lang="ar-SA" sz="4000" dirty="0" smtClean="0">
                <a:cs typeface="Akhbar MT" pitchFamily="2" charset="-78"/>
              </a:rPr>
              <a:t>- أما سهل الصين الشمالي فيعرف أيضاً باسم سهل الصين العظيم</a:t>
            </a:r>
            <a:endParaRPr lang="ar-SA" sz="4000" dirty="0">
              <a:cs typeface="Akhbar MT" pitchFamily="2" charset="-78"/>
            </a:endParaRPr>
          </a:p>
        </p:txBody>
      </p:sp>
      <p:sp>
        <p:nvSpPr>
          <p:cNvPr id="3" name="مربع نص 2"/>
          <p:cNvSpPr txBox="1"/>
          <p:nvPr/>
        </p:nvSpPr>
        <p:spPr>
          <a:xfrm>
            <a:off x="0" y="785794"/>
            <a:ext cx="9144000" cy="5632311"/>
          </a:xfrm>
          <a:prstGeom prst="rect">
            <a:avLst/>
          </a:prstGeom>
          <a:noFill/>
        </p:spPr>
        <p:txBody>
          <a:bodyPr wrap="square" rtlCol="1">
            <a:spAutoFit/>
          </a:bodyPr>
          <a:lstStyle/>
          <a:p>
            <a:r>
              <a:rPr lang="ar-SA" sz="4000" dirty="0" smtClean="0">
                <a:cs typeface="Akhbar MT" pitchFamily="2" charset="-78"/>
              </a:rPr>
              <a:t>وهو عبارة عن مجموعة من السهول الفيضية كونتها أنهار </a:t>
            </a:r>
            <a:r>
              <a:rPr lang="ar-SA" sz="4000" dirty="0" err="1" smtClean="0">
                <a:cs typeface="Akhbar MT" pitchFamily="2" charset="-78"/>
              </a:rPr>
              <a:t>هوانجهو</a:t>
            </a:r>
            <a:r>
              <a:rPr lang="ar-SA" sz="4000" dirty="0" smtClean="0">
                <a:cs typeface="Akhbar MT" pitchFamily="2" charset="-78"/>
              </a:rPr>
              <a:t> وبعض الأنهار الأخرى . ويشتهر السهل بزراعة القمح والفول السوداني والقطن .</a:t>
            </a:r>
          </a:p>
          <a:p>
            <a:pPr>
              <a:buFontTx/>
              <a:buChar char="-"/>
            </a:pPr>
            <a:r>
              <a:rPr lang="ar-SA" sz="4000" dirty="0" smtClean="0">
                <a:cs typeface="Akhbar MT" pitchFamily="2" charset="-78"/>
              </a:rPr>
              <a:t>سهل </a:t>
            </a:r>
            <a:r>
              <a:rPr lang="ar-SA" sz="4000" dirty="0" err="1" smtClean="0">
                <a:cs typeface="Akhbar MT" pitchFamily="2" charset="-78"/>
              </a:rPr>
              <a:t>اليانجتسي</a:t>
            </a:r>
            <a:r>
              <a:rPr lang="ar-SA" sz="4000" dirty="0" smtClean="0">
                <a:cs typeface="Akhbar MT" pitchFamily="2" charset="-78"/>
              </a:rPr>
              <a:t> : وهو سهل عالي الخصوبة ، كثير المياه ، تقوم فيه أشهر نطاقات زراعة الأرز في آسيا كلها .</a:t>
            </a:r>
          </a:p>
          <a:p>
            <a:r>
              <a:rPr lang="ar-SA" sz="4000" dirty="0" smtClean="0">
                <a:cs typeface="Akhbar MT" pitchFamily="2" charset="-78"/>
              </a:rPr>
              <a:t>- سهل </a:t>
            </a:r>
            <a:r>
              <a:rPr lang="ar-SA" sz="4000" dirty="0" err="1" smtClean="0">
                <a:cs typeface="Akhbar MT" pitchFamily="2" charset="-78"/>
              </a:rPr>
              <a:t>الكانج</a:t>
            </a:r>
            <a:r>
              <a:rPr lang="ar-SA" sz="4000" dirty="0" smtClean="0">
                <a:cs typeface="Akhbar MT" pitchFamily="2" charset="-78"/>
              </a:rPr>
              <a:t> :في بنجلاديش . وقد كونت هذا السهل الأنهار التي تجري فيه مثل </a:t>
            </a:r>
            <a:r>
              <a:rPr lang="ar-SA" sz="4000" dirty="0" err="1" smtClean="0">
                <a:cs typeface="Akhbar MT" pitchFamily="2" charset="-78"/>
              </a:rPr>
              <a:t>الكانج</a:t>
            </a:r>
            <a:r>
              <a:rPr lang="ar-SA" sz="4000" dirty="0" smtClean="0">
                <a:cs typeface="Akhbar MT" pitchFamily="2" charset="-78"/>
              </a:rPr>
              <a:t> ، </a:t>
            </a:r>
            <a:r>
              <a:rPr lang="ar-SA" sz="4000" dirty="0" err="1" smtClean="0">
                <a:cs typeface="Akhbar MT" pitchFamily="2" charset="-78"/>
              </a:rPr>
              <a:t>والبراهمابترا</a:t>
            </a:r>
            <a:r>
              <a:rPr lang="ar-SA" sz="4000" dirty="0" smtClean="0">
                <a:cs typeface="Akhbar MT" pitchFamily="2" charset="-78"/>
              </a:rPr>
              <a:t> .ويتميز بانخفاضه الشديد ولذا تنتشر فيه </a:t>
            </a:r>
            <a:r>
              <a:rPr lang="ar-SA" sz="4000" dirty="0" err="1" smtClean="0">
                <a:cs typeface="Akhbar MT" pitchFamily="2" charset="-78"/>
              </a:rPr>
              <a:t>السبخات</a:t>
            </a:r>
            <a:r>
              <a:rPr lang="ar-SA" sz="4000" dirty="0" smtClean="0">
                <a:cs typeface="Akhbar MT" pitchFamily="2" charset="-78"/>
              </a:rPr>
              <a:t> . ويعتبر هذا السهل بمثابة الأراضي الزراعية الرئيسة لمحصولي الأرز </a:t>
            </a:r>
            <a:r>
              <a:rPr lang="ar-SA" sz="4000" dirty="0" err="1" smtClean="0">
                <a:cs typeface="Akhbar MT" pitchFamily="2" charset="-78"/>
              </a:rPr>
              <a:t>والجوت</a:t>
            </a:r>
            <a:r>
              <a:rPr lang="ar-SA" sz="4000" dirty="0" smtClean="0">
                <a:cs typeface="Akhbar MT" pitchFamily="2" charset="-78"/>
              </a:rPr>
              <a:t> في بنجلاديش .</a:t>
            </a:r>
            <a:endParaRPr lang="ar-SA" sz="4000" dirty="0">
              <a:cs typeface="Akhbar MT" pitchFamily="2" charset="-7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357166"/>
            <a:ext cx="8929718" cy="5632311"/>
          </a:xfrm>
          <a:prstGeom prst="rect">
            <a:avLst/>
          </a:prstGeom>
          <a:noFill/>
        </p:spPr>
        <p:txBody>
          <a:bodyPr wrap="square" rtlCol="1">
            <a:spAutoFit/>
          </a:bodyPr>
          <a:lstStyle/>
          <a:p>
            <a:r>
              <a:rPr lang="ar-SA" sz="4000" dirty="0" smtClean="0">
                <a:cs typeface="Akhbar MT" pitchFamily="2" charset="-78"/>
              </a:rPr>
              <a:t>سهول السند </a:t>
            </a:r>
            <a:r>
              <a:rPr lang="ar-SA" sz="4000" dirty="0" err="1" smtClean="0">
                <a:cs typeface="Akhbar MT" pitchFamily="2" charset="-78"/>
              </a:rPr>
              <a:t>والبنجاب</a:t>
            </a:r>
            <a:r>
              <a:rPr lang="ar-SA" sz="4000" dirty="0" smtClean="0">
                <a:cs typeface="Akhbar MT" pitchFamily="2" charset="-78"/>
              </a:rPr>
              <a:t> :أما سهول السند أكثر مناطق باكستان خصوبة ومن أكثرها غني بالزراعة والسكان .سهول </a:t>
            </a:r>
            <a:r>
              <a:rPr lang="ar-SA" sz="4000" dirty="0" err="1" smtClean="0">
                <a:cs typeface="Akhbar MT" pitchFamily="2" charset="-78"/>
              </a:rPr>
              <a:t>البنجاب</a:t>
            </a:r>
            <a:r>
              <a:rPr lang="ar-SA" sz="4000" dirty="0" smtClean="0">
                <a:cs typeface="Akhbar MT" pitchFamily="2" charset="-78"/>
              </a:rPr>
              <a:t> فتشغل  الجزء الأعلى من نهر السند حتى أقدام مرتفعات </a:t>
            </a:r>
            <a:r>
              <a:rPr lang="ar-SA" sz="4000" dirty="0" err="1" smtClean="0">
                <a:cs typeface="Akhbar MT" pitchFamily="2" charset="-78"/>
              </a:rPr>
              <a:t>الهملايا</a:t>
            </a:r>
            <a:r>
              <a:rPr lang="ar-SA" sz="4000" dirty="0" smtClean="0">
                <a:cs typeface="Akhbar MT" pitchFamily="2" charset="-78"/>
              </a:rPr>
              <a:t> شمالاً.وإن كان يتعرض من حين لآخر لحدوث الحركات </a:t>
            </a:r>
            <a:r>
              <a:rPr lang="ar-SA" sz="4000" dirty="0" err="1" smtClean="0">
                <a:cs typeface="Akhbar MT" pitchFamily="2" charset="-78"/>
              </a:rPr>
              <a:t>التكتونية</a:t>
            </a:r>
            <a:r>
              <a:rPr lang="ar-SA" sz="4000" dirty="0" smtClean="0">
                <a:cs typeface="Akhbar MT" pitchFamily="2" charset="-78"/>
              </a:rPr>
              <a:t> الفجائية خاصة الزلازل .</a:t>
            </a:r>
          </a:p>
          <a:p>
            <a:r>
              <a:rPr lang="ar-SA" sz="4000" dirty="0" smtClean="0">
                <a:cs typeface="Akhbar MT" pitchFamily="2" charset="-78"/>
              </a:rPr>
              <a:t>سهول الرافدين أو سهول دجلة والفرات : تشغل هذه السهول حوالي خمس مساحة العراق .وتشتهر هذه السهول بانبساطها الشديد . وهي سهول حديثة لم يكتمل بناؤها بعد ، بدليل وجود ” </a:t>
            </a:r>
            <a:r>
              <a:rPr lang="ar-SA" sz="4000" dirty="0" err="1" smtClean="0">
                <a:cs typeface="Akhbar MT" pitchFamily="2" charset="-78"/>
              </a:rPr>
              <a:t>الأهوار</a:t>
            </a:r>
            <a:r>
              <a:rPr lang="ar-SA" sz="4000" dirty="0" smtClean="0">
                <a:cs typeface="Akhbar MT" pitchFamily="2" charset="-78"/>
              </a:rPr>
              <a:t> ”التي تشكل مستنقعات وبحيرات مغطاة بالمياه .</a:t>
            </a:r>
            <a:endParaRPr lang="ar-SA" sz="4000" dirty="0">
              <a:cs typeface="Akhbar MT" pitchFamily="2" charset="-7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357166"/>
            <a:ext cx="8715436" cy="6247864"/>
          </a:xfrm>
          <a:prstGeom prst="rect">
            <a:avLst/>
          </a:prstGeom>
          <a:noFill/>
        </p:spPr>
        <p:txBody>
          <a:bodyPr wrap="square" rtlCol="1">
            <a:spAutoFit/>
          </a:bodyPr>
          <a:lstStyle/>
          <a:p>
            <a:pPr>
              <a:buFontTx/>
              <a:buChar char="-"/>
            </a:pPr>
            <a:r>
              <a:rPr lang="ar-SA" sz="4000" dirty="0" smtClean="0">
                <a:cs typeface="Akhbar MT" pitchFamily="2" charset="-78"/>
              </a:rPr>
              <a:t>وفي شمال آسيا :تنتشر مساحات واسعة من الأراضي السهلية المنخفضة وبخاصة في منطقة سيبيريا .</a:t>
            </a:r>
          </a:p>
          <a:p>
            <a:r>
              <a:rPr lang="ar-SA" sz="4000" dirty="0" smtClean="0">
                <a:cs typeface="Akhbar MT" pitchFamily="2" charset="-78"/>
              </a:rPr>
              <a:t>- أما السهول الساحلية في القارة الأسيوية :ففي تركيا توجد السهول الساحلية المطلة على البحر الأسود وكذلك السهول المطلة على البحر المتوسط تتميز بضيقها بسبب تقدم السلاسل الجبلية نحو البحر .وتتميز السهول المطلة على بحر قزوين بأنها تشغل حيزاً ضيقاً جداً في ظهر البحر بسبب اختناقها بمنحدرات جبال إ</a:t>
            </a:r>
            <a:r>
              <a:rPr lang="ar-SA" sz="4000" b="1" dirty="0" smtClean="0">
                <a:cs typeface="Akhbar MT" pitchFamily="2" charset="-78"/>
              </a:rPr>
              <a:t>لبورز </a:t>
            </a:r>
            <a:r>
              <a:rPr lang="ar-SA" sz="4000" dirty="0" smtClean="0">
                <a:cs typeface="Akhbar MT" pitchFamily="2" charset="-78"/>
              </a:rPr>
              <a:t>المرتفعة . وعلى عكس ذلك تتميز سهول الخليج العربي والمحيط الهندي بأنها أكثر اتساعاً وامتداداً.</a:t>
            </a:r>
          </a:p>
          <a:p>
            <a:r>
              <a:rPr lang="ar-SA" sz="4000" dirty="0" smtClean="0">
                <a:cs typeface="Akhbar MT" pitchFamily="2" charset="-78"/>
              </a:rPr>
              <a:t>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899592" y="260648"/>
            <a:ext cx="7992888" cy="369332"/>
          </a:xfrm>
          <a:prstGeom prst="rect">
            <a:avLst/>
          </a:prstGeom>
          <a:noFill/>
        </p:spPr>
        <p:txBody>
          <a:bodyPr wrap="square" rtlCol="1">
            <a:spAutoFit/>
          </a:bodyPr>
          <a:lstStyle/>
          <a:p>
            <a:endParaRPr lang="ar-SA" dirty="0"/>
          </a:p>
        </p:txBody>
      </p:sp>
      <p:pic>
        <p:nvPicPr>
          <p:cNvPr id="4" name="صورة 3" descr="340.jpg"/>
          <p:cNvPicPr>
            <a:picLocks noChangeAspect="1"/>
          </p:cNvPicPr>
          <p:nvPr/>
        </p:nvPicPr>
        <p:blipFill>
          <a:blip r:embed="rId2" cstate="print"/>
          <a:stretch>
            <a:fillRect/>
          </a:stretch>
        </p:blipFill>
        <p:spPr>
          <a:xfrm>
            <a:off x="214282" y="1071546"/>
            <a:ext cx="8786874" cy="5597814"/>
          </a:xfrm>
          <a:prstGeom prst="rect">
            <a:avLst/>
          </a:prstGeom>
        </p:spPr>
      </p:pic>
    </p:spTree>
    <p:extLst>
      <p:ext uri="{BB962C8B-B14F-4D97-AF65-F5344CB8AC3E}">
        <p14:creationId xmlns:p14="http://schemas.microsoft.com/office/powerpoint/2010/main" val="3056810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357158" y="285728"/>
            <a:ext cx="8786842" cy="707886"/>
          </a:xfrm>
          <a:prstGeom prst="rect">
            <a:avLst/>
          </a:prstGeom>
          <a:noFill/>
        </p:spPr>
        <p:txBody>
          <a:bodyPr wrap="square" rtlCol="1">
            <a:spAutoFit/>
          </a:bodyPr>
          <a:lstStyle/>
          <a:p>
            <a:r>
              <a:rPr lang="ar-SA" sz="4000" dirty="0" smtClean="0">
                <a:solidFill>
                  <a:srgbClr val="008000"/>
                </a:solidFill>
                <a:cs typeface="Akhbar MT" pitchFamily="2" charset="-78"/>
              </a:rPr>
              <a:t>السهول في أوربا </a:t>
            </a:r>
            <a:r>
              <a:rPr lang="ar-SA" sz="4000" dirty="0" smtClean="0">
                <a:cs typeface="Akhbar MT" pitchFamily="2" charset="-78"/>
              </a:rPr>
              <a:t>:</a:t>
            </a:r>
            <a:endParaRPr lang="ar-SA" sz="4000" dirty="0">
              <a:cs typeface="Akhbar MT" pitchFamily="2" charset="-78"/>
            </a:endParaRPr>
          </a:p>
        </p:txBody>
      </p:sp>
      <p:sp>
        <p:nvSpPr>
          <p:cNvPr id="4" name="مربع نص 3"/>
          <p:cNvSpPr txBox="1"/>
          <p:nvPr/>
        </p:nvSpPr>
        <p:spPr>
          <a:xfrm>
            <a:off x="0" y="928670"/>
            <a:ext cx="9144000" cy="5016758"/>
          </a:xfrm>
          <a:prstGeom prst="rect">
            <a:avLst/>
          </a:prstGeom>
          <a:noFill/>
        </p:spPr>
        <p:txBody>
          <a:bodyPr wrap="square" rtlCol="1">
            <a:spAutoFit/>
          </a:bodyPr>
          <a:lstStyle/>
          <a:p>
            <a:r>
              <a:rPr lang="ar-SA" sz="4000" dirty="0" smtClean="0">
                <a:cs typeface="Akhbar MT" pitchFamily="2" charset="-78"/>
              </a:rPr>
              <a:t>فتشغل السهول مساحة كبيرة من قارة أوربا ، ومن سهول القارة :</a:t>
            </a:r>
          </a:p>
          <a:p>
            <a:r>
              <a:rPr lang="ar-SA" sz="4000" dirty="0" smtClean="0">
                <a:cs typeface="Akhbar MT" pitchFamily="2" charset="-78"/>
              </a:rPr>
              <a:t>   - السهل الأوربي العظيم والذي يمتد من غرب القارة إلى شرقها بلا انقطاع ويتركب السهل من صخور نارية ومتحولة قديمة ، وخصوبة هذا السهل متباينة ففي الشمال تكون الأراضي قليلة الخصوبة فقيرة في الزراعة وضعيفة في الإنتاج حيث تغطى معظمها الغابات الصنوبرية ،أما في جنوب السهل فتنتشر </a:t>
            </a:r>
            <a:r>
              <a:rPr lang="ar-SA" sz="4000" dirty="0" err="1" smtClean="0">
                <a:cs typeface="Akhbar MT" pitchFamily="2" charset="-78"/>
              </a:rPr>
              <a:t>تربات</a:t>
            </a:r>
            <a:r>
              <a:rPr lang="ar-SA" sz="4000" dirty="0" smtClean="0">
                <a:cs typeface="Akhbar MT" pitchFamily="2" charset="-78"/>
              </a:rPr>
              <a:t> </a:t>
            </a:r>
            <a:r>
              <a:rPr lang="ar-SA" sz="4000" dirty="0" err="1" smtClean="0">
                <a:cs typeface="Akhbar MT" pitchFamily="2" charset="-78"/>
              </a:rPr>
              <a:t>اللويس</a:t>
            </a:r>
            <a:r>
              <a:rPr lang="ar-SA" sz="4000" dirty="0" smtClean="0">
                <a:cs typeface="Akhbar MT" pitchFamily="2" charset="-78"/>
              </a:rPr>
              <a:t> </a:t>
            </a:r>
            <a:r>
              <a:rPr lang="ar-SA" sz="4000" dirty="0" err="1" smtClean="0">
                <a:cs typeface="Akhbar MT" pitchFamily="2" charset="-78"/>
              </a:rPr>
              <a:t>والتربات</a:t>
            </a:r>
            <a:r>
              <a:rPr lang="ar-SA" sz="4000" dirty="0" smtClean="0">
                <a:cs typeface="Akhbar MT" pitchFamily="2" charset="-78"/>
              </a:rPr>
              <a:t> الطينية الخصبة عالية الإنتاج ، وتسود الزراعة الناجحة ، ويتركز عدد كبير من السكان .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diamond(in)">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285728"/>
            <a:ext cx="8715436" cy="6247864"/>
          </a:xfrm>
          <a:prstGeom prst="rect">
            <a:avLst/>
          </a:prstGeom>
          <a:noFill/>
        </p:spPr>
        <p:txBody>
          <a:bodyPr wrap="square" rtlCol="1">
            <a:spAutoFit/>
          </a:bodyPr>
          <a:lstStyle/>
          <a:p>
            <a:pPr>
              <a:buFontTx/>
              <a:buChar char="-"/>
            </a:pPr>
            <a:r>
              <a:rPr lang="ar-SA" sz="4000" dirty="0" err="1" smtClean="0">
                <a:cs typeface="Akhbar MT" pitchFamily="2" charset="-78"/>
              </a:rPr>
              <a:t>اما</a:t>
            </a:r>
            <a:r>
              <a:rPr lang="ar-SA" sz="4000" dirty="0" smtClean="0">
                <a:cs typeface="Akhbar MT" pitchFamily="2" charset="-78"/>
              </a:rPr>
              <a:t> سهل </a:t>
            </a:r>
            <a:r>
              <a:rPr lang="ar-SA" sz="4000" dirty="0" err="1" smtClean="0">
                <a:cs typeface="Akhbar MT" pitchFamily="2" charset="-78"/>
              </a:rPr>
              <a:t>البو</a:t>
            </a:r>
            <a:r>
              <a:rPr lang="en-US" sz="4000" dirty="0" smtClean="0">
                <a:cs typeface="Akhbar MT" pitchFamily="2" charset="-78"/>
              </a:rPr>
              <a:t>Po </a:t>
            </a:r>
            <a:r>
              <a:rPr lang="ar-SA" sz="4000" dirty="0" smtClean="0">
                <a:cs typeface="Akhbar MT" pitchFamily="2" charset="-78"/>
              </a:rPr>
              <a:t>فيوجد في شمال إيطاليا ، ويسمى كذلك ” سهل </a:t>
            </a:r>
            <a:r>
              <a:rPr lang="ar-SA" sz="4000" dirty="0" err="1" smtClean="0">
                <a:cs typeface="Akhbar MT" pitchFamily="2" charset="-78"/>
              </a:rPr>
              <a:t>لمبارديا</a:t>
            </a:r>
            <a:r>
              <a:rPr lang="ar-SA" sz="4000" dirty="0" smtClean="0">
                <a:cs typeface="Akhbar MT" pitchFamily="2" charset="-78"/>
              </a:rPr>
              <a:t> </a:t>
            </a:r>
            <a:r>
              <a:rPr lang="en-US" sz="4000" dirty="0" err="1" smtClean="0">
                <a:cs typeface="Akhbar MT" pitchFamily="2" charset="-78"/>
              </a:rPr>
              <a:t>Lombardia</a:t>
            </a:r>
            <a:r>
              <a:rPr lang="ar-SA" sz="4000" dirty="0" smtClean="0">
                <a:cs typeface="Akhbar MT" pitchFamily="2" charset="-78"/>
              </a:rPr>
              <a:t> وهو عبارة عن حوض </a:t>
            </a:r>
            <a:r>
              <a:rPr lang="ar-SA" sz="4000" dirty="0" err="1" smtClean="0">
                <a:cs typeface="Akhbar MT" pitchFamily="2" charset="-78"/>
              </a:rPr>
              <a:t>تكتوني</a:t>
            </a:r>
            <a:r>
              <a:rPr lang="ar-SA" sz="4000" dirty="0" smtClean="0">
                <a:cs typeface="Akhbar MT" pitchFamily="2" charset="-78"/>
              </a:rPr>
              <a:t> ينحصر بين جبال الألب وجبال </a:t>
            </a:r>
            <a:r>
              <a:rPr lang="ar-SA" sz="4000" dirty="0" err="1" smtClean="0">
                <a:cs typeface="Akhbar MT" pitchFamily="2" charset="-78"/>
              </a:rPr>
              <a:t>الأبنين</a:t>
            </a:r>
            <a:r>
              <a:rPr lang="ar-SA" sz="4000" dirty="0" smtClean="0">
                <a:cs typeface="Akhbar MT" pitchFamily="2" charset="-78"/>
              </a:rPr>
              <a:t> </a:t>
            </a:r>
            <a:r>
              <a:rPr lang="ar-SA" sz="4000" dirty="0" err="1" smtClean="0">
                <a:cs typeface="Akhbar MT" pitchFamily="2" charset="-78"/>
              </a:rPr>
              <a:t>وخترقه</a:t>
            </a:r>
            <a:r>
              <a:rPr lang="ar-SA" sz="4000" dirty="0" smtClean="0">
                <a:cs typeface="Akhbar MT" pitchFamily="2" charset="-78"/>
              </a:rPr>
              <a:t> نهر </a:t>
            </a:r>
            <a:r>
              <a:rPr lang="ar-SA" sz="4000" dirty="0" err="1" smtClean="0">
                <a:cs typeface="Akhbar MT" pitchFamily="2" charset="-78"/>
              </a:rPr>
              <a:t>البو</a:t>
            </a:r>
            <a:r>
              <a:rPr lang="ar-SA" sz="4000" dirty="0" smtClean="0">
                <a:cs typeface="Akhbar MT" pitchFamily="2" charset="-78"/>
              </a:rPr>
              <a:t> .</a:t>
            </a:r>
          </a:p>
          <a:p>
            <a:pPr>
              <a:buFontTx/>
              <a:buChar char="-"/>
            </a:pPr>
            <a:r>
              <a:rPr lang="ar-SA" sz="4000" dirty="0" smtClean="0">
                <a:cs typeface="Akhbar MT" pitchFamily="2" charset="-78"/>
              </a:rPr>
              <a:t>حوض باريس فعبارة عن حوض عظيم، تتوسطه العاصمة الفرنسية باريس .</a:t>
            </a:r>
          </a:p>
          <a:p>
            <a:pPr>
              <a:buFontTx/>
              <a:buChar char="-"/>
            </a:pPr>
            <a:r>
              <a:rPr lang="ar-SA" sz="4000" dirty="0" smtClean="0">
                <a:cs typeface="Akhbar MT" pitchFamily="2" charset="-78"/>
              </a:rPr>
              <a:t>وهناك سهول البحر المتوسط في فرنسا ، وكذلك سهل </a:t>
            </a:r>
            <a:r>
              <a:rPr lang="ar-SA" sz="4000" dirty="0" err="1" smtClean="0">
                <a:cs typeface="Akhbar MT" pitchFamily="2" charset="-78"/>
              </a:rPr>
              <a:t>الألزاس</a:t>
            </a:r>
            <a:r>
              <a:rPr lang="ar-SA" sz="4000" dirty="0" smtClean="0">
                <a:cs typeface="Akhbar MT" pitchFamily="2" charset="-78"/>
              </a:rPr>
              <a:t> الذي يعتبر أصغر السهول الفرنسية وتقع بين الفوج ونهر الراين .</a:t>
            </a:r>
          </a:p>
          <a:p>
            <a:r>
              <a:rPr lang="ar-SA" sz="4000" dirty="0" smtClean="0">
                <a:cs typeface="Akhbar MT" pitchFamily="2" charset="-78"/>
              </a:rPr>
              <a:t>- أما السهول البلجيكية فمن أشهر سهول أوربا وتنقسم إلى </a:t>
            </a:r>
            <a:r>
              <a:rPr lang="ar-SA" sz="4000" dirty="0" err="1" smtClean="0">
                <a:cs typeface="Akhbar MT" pitchFamily="2" charset="-78"/>
              </a:rPr>
              <a:t>ئلاثة</a:t>
            </a:r>
            <a:r>
              <a:rPr lang="ar-SA" sz="4000" dirty="0" smtClean="0">
                <a:cs typeface="Akhbar MT" pitchFamily="2" charset="-78"/>
              </a:rPr>
              <a:t> أقسام : السهل الأوسط ، سهل </a:t>
            </a:r>
            <a:r>
              <a:rPr lang="ar-SA" sz="4000" dirty="0" err="1" smtClean="0">
                <a:cs typeface="Akhbar MT" pitchFamily="2" charset="-78"/>
              </a:rPr>
              <a:t>الفلاندر</a:t>
            </a:r>
            <a:r>
              <a:rPr lang="ar-SA" sz="4000" dirty="0" smtClean="0">
                <a:cs typeface="Akhbar MT" pitchFamily="2" charset="-78"/>
              </a:rPr>
              <a:t> ، وسهل </a:t>
            </a:r>
            <a:r>
              <a:rPr lang="ar-SA" sz="4000" dirty="0" err="1" smtClean="0">
                <a:cs typeface="Akhbar MT" pitchFamily="2" charset="-78"/>
              </a:rPr>
              <a:t>كامبين</a:t>
            </a:r>
            <a:r>
              <a:rPr lang="ar-SA" sz="4000" dirty="0" smtClean="0">
                <a:cs typeface="Akhbar MT" pitchFamily="2" charset="-78"/>
              </a:rPr>
              <a:t> . ويعتبر السهل الأوسط أغناها جميعاً بالزراعة وأكثرها ازدحاماً بالسكان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0"/>
            <a:ext cx="9144000" cy="6247864"/>
          </a:xfrm>
          <a:prstGeom prst="rect">
            <a:avLst/>
          </a:prstGeom>
          <a:noFill/>
        </p:spPr>
        <p:txBody>
          <a:bodyPr wrap="square" rtlCol="1">
            <a:spAutoFit/>
          </a:bodyPr>
          <a:lstStyle/>
          <a:p>
            <a:pPr>
              <a:buFontTx/>
              <a:buChar char="-"/>
            </a:pPr>
            <a:r>
              <a:rPr lang="ar-SA" sz="4000" dirty="0" smtClean="0">
                <a:cs typeface="Akhbar MT" pitchFamily="2" charset="-78"/>
              </a:rPr>
              <a:t>وتتكون السهول الساحلية بالسويد من أراضي فسيحة ذات تربة خصبة وتعتبر بمثابة قلب الحياة الاقتصادية في السويد وتطل هذه السهول على البحر البلطي .</a:t>
            </a:r>
          </a:p>
          <a:p>
            <a:pPr>
              <a:buFontTx/>
              <a:buChar char="-"/>
            </a:pPr>
            <a:r>
              <a:rPr lang="ar-SA" sz="4000" dirty="0" smtClean="0">
                <a:cs typeface="Akhbar MT" pitchFamily="2" charset="-78"/>
              </a:rPr>
              <a:t>وفي ألبانيا يتميز السهل الساحلي بالاتساع النسبي ، وتجري في هذه السهول عدد من الأنهار .</a:t>
            </a:r>
          </a:p>
          <a:p>
            <a:pPr>
              <a:buFontTx/>
              <a:buChar char="-"/>
            </a:pPr>
            <a:r>
              <a:rPr lang="ar-SA" sz="4000" dirty="0" smtClean="0">
                <a:solidFill>
                  <a:srgbClr val="008000"/>
                </a:solidFill>
                <a:cs typeface="Akhbar MT" pitchFamily="2" charset="-78"/>
              </a:rPr>
              <a:t>وفي أفريقيــا :</a:t>
            </a:r>
          </a:p>
          <a:p>
            <a:pPr>
              <a:buFontTx/>
              <a:buChar char="-"/>
            </a:pPr>
            <a:r>
              <a:rPr lang="ar-SA" sz="4000" dirty="0" smtClean="0">
                <a:cs typeface="Akhbar MT" pitchFamily="2" charset="-78"/>
              </a:rPr>
              <a:t> يوجد في قارة أفريقيا  عدد من السهول أقل من القارات الأخرى . وتعتبر </a:t>
            </a:r>
            <a:r>
              <a:rPr lang="ar-SA" sz="4000" u="sng" dirty="0" smtClean="0">
                <a:solidFill>
                  <a:srgbClr val="FF0000"/>
                </a:solidFill>
                <a:cs typeface="Akhbar MT" pitchFamily="2" charset="-78"/>
              </a:rPr>
              <a:t>سهول وادي النيل </a:t>
            </a:r>
            <a:r>
              <a:rPr lang="ar-SA" sz="4000" dirty="0" smtClean="0">
                <a:cs typeface="Akhbar MT" pitchFamily="2" charset="-78"/>
              </a:rPr>
              <a:t>من أشهر السهول الفيضية في أفريقيا وهي عبارة عن أراضي منبسطة خصبة كونتها الرواسب </a:t>
            </a:r>
            <a:r>
              <a:rPr lang="ar-SA" sz="4000" dirty="0" err="1" smtClean="0">
                <a:cs typeface="Akhbar MT" pitchFamily="2" charset="-78"/>
              </a:rPr>
              <a:t>الغرينية</a:t>
            </a:r>
            <a:r>
              <a:rPr lang="ar-SA" sz="4000" dirty="0" smtClean="0">
                <a:cs typeface="Akhbar MT" pitchFamily="2" charset="-78"/>
              </a:rPr>
              <a:t> التي جلبها نهر النيل من منابعه الحبشية وأرسبها على طول المجرى في</a:t>
            </a:r>
            <a:endParaRPr lang="ar-SA" sz="4000" dirty="0" smtClean="0">
              <a:solidFill>
                <a:srgbClr val="008000"/>
              </a:solidFill>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
            <a:ext cx="9144000" cy="7786747"/>
          </a:xfrm>
          <a:prstGeom prst="rect">
            <a:avLst/>
          </a:prstGeom>
        </p:spPr>
        <p:txBody>
          <a:bodyPr wrap="square">
            <a:spAutoFit/>
          </a:bodyPr>
          <a:lstStyle/>
          <a:p>
            <a:pPr>
              <a:spcBef>
                <a:spcPct val="50000"/>
              </a:spcBef>
              <a:defRPr/>
            </a:pPr>
            <a:r>
              <a:rPr lang="ar-SA" sz="4000" dirty="0" smtClean="0">
                <a:cs typeface="Akhbar MT" pitchFamily="2" charset="-78"/>
              </a:rPr>
              <a:t>واديه العميق الذي حفرته مياه النهر المتدفقة. ويتباين اتساع هذه السهول من منطقة لآخري على طول الوادي .</a:t>
            </a:r>
          </a:p>
          <a:p>
            <a:pPr>
              <a:spcBef>
                <a:spcPct val="50000"/>
              </a:spcBef>
              <a:defRPr/>
            </a:pPr>
            <a:r>
              <a:rPr lang="ar-SA" sz="4000" dirty="0" smtClean="0">
                <a:cs typeface="Akhbar MT" pitchFamily="2" charset="-78"/>
              </a:rPr>
              <a:t>ويتميز سهل وادي النيل بكونه أراضي خصبة جداً لكونها منقولة من هضبة الحبشة البركانية ولاحتوائها على الكثير من المواد المعدنية الضرورية لغذاء النبات .</a:t>
            </a:r>
          </a:p>
          <a:p>
            <a:pPr algn="r">
              <a:spcBef>
                <a:spcPct val="50000"/>
              </a:spcBef>
              <a:defRPr/>
            </a:pPr>
            <a:r>
              <a:rPr lang="ar-SA" sz="4000" dirty="0" smtClean="0">
                <a:cs typeface="Akhbar MT" pitchFamily="2" charset="-78"/>
              </a:rPr>
              <a:t>- وإلى جانب سهول وادي النيل الفيضية ينتشر عدد من السهول الفيضية الجبلية في المغرب كونتها الأنهار التي تنبع من جبال أطلس الوسطى والعظمى والتي يتجه معظمها إلى المحيط الأطلنطي غرباً وإلى البحر المتوسط شمالاً وهي سهول ضيقة خصبة متقطعة مثل سهول وادي السوس </a:t>
            </a:r>
            <a:r>
              <a:rPr lang="ar-SA" sz="4000" dirty="0" err="1" smtClean="0">
                <a:cs typeface="Akhbar MT" pitchFamily="2" charset="-78"/>
              </a:rPr>
              <a:t>و</a:t>
            </a:r>
            <a:r>
              <a:rPr lang="ar-SA" sz="4000" dirty="0" smtClean="0">
                <a:cs typeface="Akhbar MT" pitchFamily="2" charset="-78"/>
              </a:rPr>
              <a:t> أم الربيع وغيرهما .</a:t>
            </a:r>
          </a:p>
          <a:p>
            <a:pPr algn="r">
              <a:spcBef>
                <a:spcPct val="50000"/>
              </a:spcBef>
              <a:defRPr/>
            </a:pPr>
            <a:endParaRPr lang="en-US" sz="4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214290"/>
            <a:ext cx="8715436" cy="6863417"/>
          </a:xfrm>
          <a:prstGeom prst="rect">
            <a:avLst/>
          </a:prstGeom>
          <a:noFill/>
        </p:spPr>
        <p:txBody>
          <a:bodyPr wrap="square" rtlCol="1">
            <a:spAutoFit/>
          </a:bodyPr>
          <a:lstStyle/>
          <a:p>
            <a:pPr>
              <a:buFontTx/>
              <a:buChar char="-"/>
            </a:pPr>
            <a:r>
              <a:rPr lang="ar-SA" sz="4000" dirty="0" smtClean="0">
                <a:cs typeface="Akhbar MT" pitchFamily="2" charset="-78"/>
              </a:rPr>
              <a:t>وفي شرق أفريقيا يوجد السهل الساحلي </a:t>
            </a:r>
            <a:r>
              <a:rPr lang="ar-SA" sz="4000" dirty="0" err="1" smtClean="0">
                <a:cs typeface="Akhbar MT" pitchFamily="2" charset="-78"/>
              </a:rPr>
              <a:t>لتزانيا</a:t>
            </a:r>
            <a:r>
              <a:rPr lang="ar-SA" sz="4000" dirty="0" smtClean="0">
                <a:cs typeface="Akhbar MT" pitchFamily="2" charset="-78"/>
              </a:rPr>
              <a:t> ،كذلك يمتد السهل الساحلي في </a:t>
            </a:r>
            <a:r>
              <a:rPr lang="ar-SA" sz="4000" dirty="0" err="1" smtClean="0">
                <a:cs typeface="Akhbar MT" pitchFamily="2" charset="-78"/>
              </a:rPr>
              <a:t>موزمبيق</a:t>
            </a:r>
            <a:r>
              <a:rPr lang="ar-SA" sz="4000" dirty="0" smtClean="0">
                <a:cs typeface="Akhbar MT" pitchFamily="2" charset="-78"/>
              </a:rPr>
              <a:t> شرقي القارة .كذلك في مدغشقر يمتد سهل ساحلي كبير ينقسم إلى </a:t>
            </a:r>
            <a:r>
              <a:rPr lang="ar-SA" sz="4000" dirty="0" err="1" smtClean="0">
                <a:cs typeface="Akhbar MT" pitchFamily="2" charset="-78"/>
              </a:rPr>
              <a:t>جزءين</a:t>
            </a:r>
            <a:r>
              <a:rPr lang="ar-SA" sz="4000" dirty="0" smtClean="0">
                <a:cs typeface="Akhbar MT" pitchFamily="2" charset="-78"/>
              </a:rPr>
              <a:t> شرقي وغربي .وكذلك توجد السهول الساحلية الإفريقية في كل في موريتانيا وغينيا والصومال .</a:t>
            </a:r>
          </a:p>
          <a:p>
            <a:pPr>
              <a:buFontTx/>
              <a:buChar char="-"/>
            </a:pPr>
            <a:r>
              <a:rPr lang="ar-SA" sz="4000" dirty="0" smtClean="0">
                <a:solidFill>
                  <a:srgbClr val="008000"/>
                </a:solidFill>
                <a:cs typeface="Akhbar MT" pitchFamily="2" charset="-78"/>
              </a:rPr>
              <a:t>أما أمريكا الشمالية :</a:t>
            </a:r>
          </a:p>
          <a:p>
            <a:r>
              <a:rPr lang="ar-SA" sz="4000" dirty="0" smtClean="0">
                <a:cs typeface="Akhbar MT" pitchFamily="2" charset="-78"/>
              </a:rPr>
              <a:t>فتتميز بكثرة سهولها التي تنتشر في الشرق والوسط </a:t>
            </a:r>
            <a:r>
              <a:rPr lang="ar-SA" sz="4000" dirty="0" err="1" smtClean="0">
                <a:cs typeface="Akhbar MT" pitchFamily="2" charset="-78"/>
              </a:rPr>
              <a:t>و</a:t>
            </a:r>
            <a:r>
              <a:rPr lang="ar-SA" sz="4000" dirty="0" smtClean="0">
                <a:cs typeface="Akhbar MT" pitchFamily="2" charset="-78"/>
              </a:rPr>
              <a:t> الغرب .</a:t>
            </a:r>
          </a:p>
          <a:p>
            <a:r>
              <a:rPr lang="ar-SA" sz="4000" dirty="0" smtClean="0">
                <a:cs typeface="Akhbar MT" pitchFamily="2" charset="-78"/>
              </a:rPr>
              <a:t>1- السهول الشرقية :ضيقة ، ويرجع ضيقها بسبب جبال </a:t>
            </a:r>
            <a:r>
              <a:rPr lang="ar-SA" sz="4000" dirty="0" err="1" smtClean="0">
                <a:cs typeface="Akhbar MT" pitchFamily="2" charset="-78"/>
              </a:rPr>
              <a:t>الأبلاش</a:t>
            </a:r>
            <a:r>
              <a:rPr lang="ar-SA" sz="4000" dirty="0" smtClean="0">
                <a:cs typeface="Akhbar MT" pitchFamily="2" charset="-78"/>
              </a:rPr>
              <a:t> .وتنقسم هذه السهول إلى ثلاثة أقسام متميزة : الأول سهول خليج </a:t>
            </a:r>
            <a:r>
              <a:rPr lang="ar-SA" sz="4000" dirty="0" err="1" smtClean="0">
                <a:cs typeface="Akhbar MT" pitchFamily="2" charset="-78"/>
              </a:rPr>
              <a:t>هدسن</a:t>
            </a:r>
            <a:r>
              <a:rPr lang="ar-SA" sz="4000" dirty="0" smtClean="0">
                <a:cs typeface="Akhbar MT" pitchFamily="2" charset="-78"/>
              </a:rPr>
              <a:t> ، والثاني سهول المحيط الأطلنطي الشمالي ،والثالث سهول المحيط الأطلنطي الجنوبي .</a:t>
            </a:r>
          </a:p>
          <a:p>
            <a:r>
              <a:rPr lang="ar-SA" sz="4000" dirty="0" smtClean="0">
                <a:cs typeface="Akhbar MT" pitchFamily="2" charset="-78"/>
              </a:rPr>
              <a:t>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0"/>
            <a:ext cx="9001156" cy="5016758"/>
          </a:xfrm>
          <a:prstGeom prst="rect">
            <a:avLst/>
          </a:prstGeom>
          <a:noFill/>
        </p:spPr>
        <p:txBody>
          <a:bodyPr wrap="square" rtlCol="1">
            <a:spAutoFit/>
          </a:bodyPr>
          <a:lstStyle/>
          <a:p>
            <a:r>
              <a:rPr lang="ar-SA" sz="4000" dirty="0" smtClean="0">
                <a:cs typeface="Akhbar MT" pitchFamily="2" charset="-78"/>
              </a:rPr>
              <a:t>2   - السهول الوسطى العظمى : فتقع في غرب جبال </a:t>
            </a:r>
            <a:r>
              <a:rPr lang="ar-SA" sz="4000" dirty="0" err="1" smtClean="0">
                <a:cs typeface="Akhbar MT" pitchFamily="2" charset="-78"/>
              </a:rPr>
              <a:t>الأبلاش</a:t>
            </a:r>
            <a:r>
              <a:rPr lang="ar-SA" sz="4000" dirty="0" smtClean="0">
                <a:cs typeface="Akhbar MT" pitchFamily="2" charset="-78"/>
              </a:rPr>
              <a:t>، وتتميز بأنها سهول فسيحة ، كما توجد في هذه السهول عدد من المنخفضات والفجوات التي كونتها التعرية الجليدية ، وقد امتلأت هذه المنخفضات بالمياه فكونت مجموعة من البحيرات مثل البحيرات الخمس العظمى .</a:t>
            </a:r>
          </a:p>
          <a:p>
            <a:r>
              <a:rPr lang="ar-SA" sz="4000" dirty="0" smtClean="0">
                <a:cs typeface="Akhbar MT" pitchFamily="2" charset="-78"/>
              </a:rPr>
              <a:t>3- تحاذي المحيط الهادي من الشرق .وتمثل هذه السهول شريطاً يتسع أحياناً ويضيق أحياناً أخرى من الحدود الكندية حتى حدود المكسيك . </a:t>
            </a:r>
            <a:endParaRPr lang="ar-SA" sz="4000" dirty="0">
              <a:cs typeface="Akhbar MT" pitchFamily="2" charset="-78"/>
            </a:endParaRPr>
          </a:p>
        </p:txBody>
      </p:sp>
      <p:sp>
        <p:nvSpPr>
          <p:cNvPr id="3" name="مربع نص 2"/>
          <p:cNvSpPr txBox="1"/>
          <p:nvPr/>
        </p:nvSpPr>
        <p:spPr>
          <a:xfrm>
            <a:off x="214282" y="4857760"/>
            <a:ext cx="8715436" cy="1938992"/>
          </a:xfrm>
          <a:prstGeom prst="rect">
            <a:avLst/>
          </a:prstGeom>
          <a:noFill/>
        </p:spPr>
        <p:txBody>
          <a:bodyPr wrap="square" rtlCol="1">
            <a:spAutoFit/>
          </a:bodyPr>
          <a:lstStyle/>
          <a:p>
            <a:r>
              <a:rPr lang="ar-SA" sz="4000" dirty="0" smtClean="0">
                <a:solidFill>
                  <a:srgbClr val="008000"/>
                </a:solidFill>
                <a:cs typeface="Akhbar MT" pitchFamily="2" charset="-78"/>
              </a:rPr>
              <a:t>وفي أمريكا الجنوبية:</a:t>
            </a:r>
          </a:p>
          <a:p>
            <a:r>
              <a:rPr lang="ar-SA" sz="4000" dirty="0" smtClean="0">
                <a:cs typeface="Akhbar MT" pitchFamily="2" charset="-78"/>
              </a:rPr>
              <a:t>تشغل السهول مساحة شاسعة تصل إلى نحو نصف مساحة القارة .ويمكن أن نميز ثلاثة أقسام رئيسة في هذه السهول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عنصر نائب للمحتوى 4" descr="imagesCA3XK56C.jpg"/>
          <p:cNvPicPr>
            <a:picLocks noChangeAspect="1"/>
          </p:cNvPicPr>
          <p:nvPr/>
        </p:nvPicPr>
        <p:blipFill>
          <a:blip r:embed="rId2" cstate="print"/>
          <a:stretch>
            <a:fillRect/>
          </a:stretch>
        </p:blipFill>
        <p:spPr>
          <a:xfrm>
            <a:off x="1928794" y="357166"/>
            <a:ext cx="5214974" cy="6072230"/>
          </a:xfrm>
          <a:prstGeom prst="rect">
            <a:avLst/>
          </a:prstGeom>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285728"/>
            <a:ext cx="9144000" cy="6247864"/>
          </a:xfrm>
          <a:prstGeom prst="rect">
            <a:avLst/>
          </a:prstGeom>
          <a:noFill/>
        </p:spPr>
        <p:txBody>
          <a:bodyPr wrap="square" rtlCol="1">
            <a:spAutoFit/>
          </a:bodyPr>
          <a:lstStyle/>
          <a:p>
            <a:pPr>
              <a:buFontTx/>
              <a:buChar char="-"/>
            </a:pPr>
            <a:r>
              <a:rPr lang="ar-SA" sz="4000" dirty="0" smtClean="0">
                <a:cs typeface="Akhbar MT" pitchFamily="2" charset="-78"/>
              </a:rPr>
              <a:t>الأول يعرف بسهول </a:t>
            </a:r>
            <a:r>
              <a:rPr lang="ar-SA" sz="4000" dirty="0" err="1" smtClean="0">
                <a:cs typeface="Akhbar MT" pitchFamily="2" charset="-78"/>
              </a:rPr>
              <a:t>اللانوس</a:t>
            </a:r>
            <a:r>
              <a:rPr lang="ar-SA" sz="4000" dirty="0" smtClean="0">
                <a:cs typeface="Akhbar MT" pitchFamily="2" charset="-78"/>
              </a:rPr>
              <a:t>، والثاني سهول </a:t>
            </a:r>
            <a:r>
              <a:rPr lang="ar-SA" sz="4000" dirty="0" err="1" smtClean="0">
                <a:cs typeface="Akhbar MT" pitchFamily="2" charset="-78"/>
              </a:rPr>
              <a:t>السلفاس</a:t>
            </a:r>
            <a:r>
              <a:rPr lang="ar-SA" sz="4000" dirty="0" smtClean="0">
                <a:cs typeface="Akhbar MT" pitchFamily="2" charset="-78"/>
              </a:rPr>
              <a:t> أو </a:t>
            </a:r>
            <a:r>
              <a:rPr lang="ar-SA" sz="4000" dirty="0" err="1" smtClean="0">
                <a:cs typeface="Akhbar MT" pitchFamily="2" charset="-78"/>
              </a:rPr>
              <a:t>السلفا</a:t>
            </a:r>
            <a:r>
              <a:rPr lang="ar-SA" sz="4000" dirty="0" smtClean="0">
                <a:cs typeface="Akhbar MT" pitchFamily="2" charset="-78"/>
              </a:rPr>
              <a:t> ، والثالث سهول </a:t>
            </a:r>
            <a:r>
              <a:rPr lang="ar-SA" sz="4000" dirty="0" err="1" smtClean="0">
                <a:cs typeface="Akhbar MT" pitchFamily="2" charset="-78"/>
              </a:rPr>
              <a:t>البمباس</a:t>
            </a:r>
            <a:r>
              <a:rPr lang="ar-SA" sz="4000" dirty="0" smtClean="0">
                <a:cs typeface="Akhbar MT" pitchFamily="2" charset="-78"/>
              </a:rPr>
              <a:t> أو </a:t>
            </a:r>
            <a:r>
              <a:rPr lang="ar-SA" sz="4000" dirty="0" err="1" smtClean="0">
                <a:cs typeface="Akhbar MT" pitchFamily="2" charset="-78"/>
              </a:rPr>
              <a:t>البمبا</a:t>
            </a:r>
            <a:r>
              <a:rPr lang="ar-SA" sz="4000" dirty="0" smtClean="0">
                <a:cs typeface="Akhbar MT" pitchFamily="2" charset="-78"/>
              </a:rPr>
              <a:t> .</a:t>
            </a:r>
          </a:p>
          <a:p>
            <a:pPr>
              <a:buFontTx/>
              <a:buChar char="-"/>
            </a:pPr>
            <a:r>
              <a:rPr lang="ar-SA" sz="4000" dirty="0" smtClean="0">
                <a:cs typeface="Akhbar MT" pitchFamily="2" charset="-78"/>
              </a:rPr>
              <a:t>أما سهول </a:t>
            </a:r>
            <a:r>
              <a:rPr lang="ar-SA" sz="4000" dirty="0" err="1" smtClean="0">
                <a:cs typeface="Akhbar MT" pitchFamily="2" charset="-78"/>
              </a:rPr>
              <a:t>اللانوس</a:t>
            </a:r>
            <a:r>
              <a:rPr lang="ar-SA" sz="4000" dirty="0" smtClean="0">
                <a:cs typeface="Akhbar MT" pitchFamily="2" charset="-78"/>
              </a:rPr>
              <a:t> فتمتد في إقليم الحشائش المدارية الطويلة ، وتنحصر بين جبال </a:t>
            </a:r>
            <a:r>
              <a:rPr lang="ar-SA" sz="4000" dirty="0" err="1" smtClean="0">
                <a:cs typeface="Akhbar MT" pitchFamily="2" charset="-78"/>
              </a:rPr>
              <a:t>الأنديز</a:t>
            </a:r>
            <a:r>
              <a:rPr lang="ar-SA" sz="4000" dirty="0" smtClean="0">
                <a:cs typeface="Akhbar MT" pitchFamily="2" charset="-78"/>
              </a:rPr>
              <a:t> في الشمال وهضبة </a:t>
            </a:r>
            <a:r>
              <a:rPr lang="ar-SA" sz="4000" dirty="0" err="1" smtClean="0">
                <a:cs typeface="Akhbar MT" pitchFamily="2" charset="-78"/>
              </a:rPr>
              <a:t>جيانا</a:t>
            </a:r>
            <a:r>
              <a:rPr lang="ar-SA" sz="4000" dirty="0" smtClean="0">
                <a:cs typeface="Akhbar MT" pitchFamily="2" charset="-78"/>
              </a:rPr>
              <a:t> ، ويخترقها نهر </a:t>
            </a:r>
            <a:r>
              <a:rPr lang="ar-SA" sz="4000" dirty="0" err="1" smtClean="0">
                <a:cs typeface="Akhbar MT" pitchFamily="2" charset="-78"/>
              </a:rPr>
              <a:t>الأورينوكو</a:t>
            </a:r>
            <a:r>
              <a:rPr lang="ar-SA" sz="4000" dirty="0" smtClean="0">
                <a:cs typeface="Akhbar MT" pitchFamily="2" charset="-78"/>
              </a:rPr>
              <a:t> .</a:t>
            </a:r>
          </a:p>
          <a:p>
            <a:pPr>
              <a:buFontTx/>
              <a:buChar char="-"/>
            </a:pPr>
            <a:r>
              <a:rPr lang="ar-SA" sz="4000" dirty="0" smtClean="0">
                <a:cs typeface="Akhbar MT" pitchFamily="2" charset="-78"/>
              </a:rPr>
              <a:t>وتعرف سهول </a:t>
            </a:r>
            <a:r>
              <a:rPr lang="ar-SA" sz="4000" dirty="0" err="1" smtClean="0">
                <a:cs typeface="Akhbar MT" pitchFamily="2" charset="-78"/>
              </a:rPr>
              <a:t>السلفاس</a:t>
            </a:r>
            <a:r>
              <a:rPr lang="ar-SA" sz="4000" dirty="0" smtClean="0">
                <a:cs typeface="Akhbar MT" pitchFamily="2" charset="-78"/>
              </a:rPr>
              <a:t> بسهول الغابات المدارية المطيرة وتنحصر بين جبال </a:t>
            </a:r>
            <a:r>
              <a:rPr lang="ar-SA" sz="4000" dirty="0" err="1" smtClean="0">
                <a:cs typeface="Akhbar MT" pitchFamily="2" charset="-78"/>
              </a:rPr>
              <a:t>الأنديز</a:t>
            </a:r>
            <a:r>
              <a:rPr lang="ar-SA" sz="4000" dirty="0" smtClean="0">
                <a:cs typeface="Akhbar MT" pitchFamily="2" charset="-78"/>
              </a:rPr>
              <a:t> غرباً وهضبة </a:t>
            </a:r>
            <a:r>
              <a:rPr lang="ar-SA" sz="4000" dirty="0" err="1" smtClean="0">
                <a:cs typeface="Akhbar MT" pitchFamily="2" charset="-78"/>
              </a:rPr>
              <a:t>جيانا</a:t>
            </a:r>
            <a:r>
              <a:rPr lang="ar-SA" sz="4000" dirty="0" smtClean="0">
                <a:cs typeface="Akhbar MT" pitchFamily="2" charset="-78"/>
              </a:rPr>
              <a:t> شمالاً وهضبة البرازيل في الشرق والجنوب .ويخترقها نهر </a:t>
            </a:r>
            <a:r>
              <a:rPr lang="ar-SA" sz="4000" dirty="0" err="1" smtClean="0">
                <a:cs typeface="Akhbar MT" pitchFamily="2" charset="-78"/>
              </a:rPr>
              <a:t>الأمزون</a:t>
            </a:r>
            <a:r>
              <a:rPr lang="ar-SA" sz="4000" dirty="0" smtClean="0">
                <a:cs typeface="Akhbar MT" pitchFamily="2" charset="-78"/>
              </a:rPr>
              <a:t> .</a:t>
            </a:r>
          </a:p>
          <a:p>
            <a:r>
              <a:rPr lang="ar-SA" sz="4000" dirty="0" smtClean="0">
                <a:cs typeface="Akhbar MT" pitchFamily="2" charset="-78"/>
              </a:rPr>
              <a:t>- سهول </a:t>
            </a:r>
            <a:r>
              <a:rPr lang="ar-SA" sz="4000" dirty="0" err="1" smtClean="0">
                <a:cs typeface="Akhbar MT" pitchFamily="2" charset="-78"/>
              </a:rPr>
              <a:t>البمباس</a:t>
            </a:r>
            <a:r>
              <a:rPr lang="ar-SA" sz="4000" dirty="0" smtClean="0">
                <a:cs typeface="Akhbar MT" pitchFamily="2" charset="-78"/>
              </a:rPr>
              <a:t> تشغل القسم الجنوبي من القارة </a:t>
            </a:r>
            <a:r>
              <a:rPr lang="ar-SA" sz="4000" dirty="0" smtClean="0">
                <a:cs typeface="Akhbar MT" pitchFamily="2" charset="-78"/>
              </a:rPr>
              <a:t>منحصرة </a:t>
            </a:r>
            <a:r>
              <a:rPr lang="ar-SA" sz="4000" dirty="0" smtClean="0">
                <a:cs typeface="Akhbar MT" pitchFamily="2" charset="-78"/>
              </a:rPr>
              <a:t>بين هضبة البرازيل شمالاً وهضبة </a:t>
            </a:r>
            <a:r>
              <a:rPr lang="ar-SA" sz="4000" dirty="0" err="1" smtClean="0">
                <a:cs typeface="Akhbar MT" pitchFamily="2" charset="-78"/>
              </a:rPr>
              <a:t>بتاجونيا</a:t>
            </a:r>
            <a:r>
              <a:rPr lang="ar-SA" sz="4000" dirty="0" smtClean="0">
                <a:cs typeface="Akhbar MT" pitchFamily="2" charset="-78"/>
              </a:rPr>
              <a:t> جنوباً وتعتبر أهم سهول القارة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214290"/>
            <a:ext cx="8929718" cy="6401753"/>
          </a:xfrm>
          <a:prstGeom prst="rect">
            <a:avLst/>
          </a:prstGeom>
          <a:noFill/>
        </p:spPr>
        <p:txBody>
          <a:bodyPr wrap="square" rtlCol="1">
            <a:spAutoFit/>
          </a:bodyPr>
          <a:lstStyle/>
          <a:p>
            <a:r>
              <a:rPr lang="ar-SA" sz="4000" dirty="0" smtClean="0">
                <a:cs typeface="Akhbar MT" pitchFamily="2" charset="-78"/>
              </a:rPr>
              <a:t>اللاتينية من الناحية الاقتصادية بسبب وقوعها في العروض المعتدلة مما أدى إلى إتاحتها فرصاً كبيرة للتعمير والتوسع الإنتاجي الزراعي والحيواني . </a:t>
            </a:r>
          </a:p>
          <a:p>
            <a:pPr>
              <a:buFontTx/>
              <a:buChar char="-"/>
            </a:pPr>
            <a:r>
              <a:rPr lang="ar-SA" sz="4000" dirty="0" smtClean="0">
                <a:cs typeface="Akhbar MT" pitchFamily="2" charset="-78"/>
              </a:rPr>
              <a:t>وإلى جانب السهول الثلاث ،توجد في أمريكا الجنوبية ،السهول الغربية ، التي تنحصر بين السلاسل الجبلية </a:t>
            </a:r>
            <a:r>
              <a:rPr lang="ar-SA" sz="4000" dirty="0" err="1" smtClean="0">
                <a:cs typeface="Akhbar MT" pitchFamily="2" charset="-78"/>
              </a:rPr>
              <a:t>للأنديز</a:t>
            </a:r>
            <a:r>
              <a:rPr lang="ar-SA" sz="4000" dirty="0" smtClean="0">
                <a:cs typeface="Akhbar MT" pitchFamily="2" charset="-78"/>
              </a:rPr>
              <a:t> شرقاً والمحيط الهادي غرباً. </a:t>
            </a:r>
          </a:p>
          <a:p>
            <a:pPr marL="457200" indent="-457200">
              <a:spcBef>
                <a:spcPts val="580"/>
              </a:spcBef>
              <a:defRPr/>
            </a:pPr>
            <a:r>
              <a:rPr lang="ar-EG" sz="4000" dirty="0" smtClean="0">
                <a:solidFill>
                  <a:srgbClr val="008000"/>
                </a:solidFill>
                <a:effectLst>
                  <a:outerShdw blurRad="38100" dist="38100" dir="2700000" algn="tl">
                    <a:srgbClr val="000000">
                      <a:alpha val="43137"/>
                    </a:srgbClr>
                  </a:outerShdw>
                </a:effectLst>
                <a:latin typeface="ae_AlMohanad" pitchFamily="18" charset="-78"/>
                <a:cs typeface="Akhbar MT" pitchFamily="2" charset="-78"/>
              </a:rPr>
              <a:t>الأوقيانوسية</a:t>
            </a:r>
            <a:r>
              <a:rPr lang="ar-SA" sz="4000" dirty="0" smtClean="0">
                <a:solidFill>
                  <a:srgbClr val="008000"/>
                </a:solidFill>
                <a:effectLst>
                  <a:outerShdw blurRad="38100" dist="38100" dir="2700000" algn="tl">
                    <a:srgbClr val="000000">
                      <a:alpha val="43137"/>
                    </a:srgbClr>
                  </a:outerShdw>
                </a:effectLst>
                <a:latin typeface="ae_AlMohanad" pitchFamily="18" charset="-78"/>
                <a:cs typeface="Akhbar MT" pitchFamily="2" charset="-78"/>
              </a:rPr>
              <a:t> :</a:t>
            </a:r>
            <a:endParaRPr lang="ar-EG" sz="4000" dirty="0" smtClean="0">
              <a:solidFill>
                <a:srgbClr val="008000"/>
              </a:solidFill>
              <a:effectLst>
                <a:outerShdw blurRad="38100" dist="38100" dir="2700000" algn="tl">
                  <a:srgbClr val="000000">
                    <a:alpha val="43137"/>
                  </a:srgbClr>
                </a:outerShdw>
              </a:effectLst>
              <a:latin typeface="ae_AlMohanad" pitchFamily="18" charset="-78"/>
              <a:cs typeface="Akhbar MT" pitchFamily="2" charset="-78"/>
            </a:endParaRPr>
          </a:p>
          <a:p>
            <a:pPr marL="457200" indent="-457200">
              <a:spcBef>
                <a:spcPts val="580"/>
              </a:spcBef>
              <a:defRPr/>
            </a:pPr>
            <a:r>
              <a:rPr lang="ar-SA" sz="4000" dirty="0" smtClean="0">
                <a:latin typeface="ae_AlMohanad" pitchFamily="18" charset="-78"/>
                <a:cs typeface="Akhbar MT" pitchFamily="2" charset="-78"/>
              </a:rPr>
              <a:t>   </a:t>
            </a:r>
            <a:r>
              <a:rPr lang="ar-EG" sz="4000" dirty="0" smtClean="0">
                <a:latin typeface="ae_AlMohanad" pitchFamily="18" charset="-78"/>
                <a:cs typeface="Akhbar MT" pitchFamily="2" charset="-78"/>
              </a:rPr>
              <a:t>تنقسم سهولها إلى ثلاثة أقسام رئيسية: الأول السهول الغربية، والثاني السهول الوسطى، أما الثالث فهو السهول الساحلية في نيوزيلندا.</a:t>
            </a:r>
            <a:r>
              <a:rPr lang="ar-SA" sz="4000" dirty="0" smtClean="0">
                <a:latin typeface="ae_AlMohanad" pitchFamily="18" charset="-78"/>
                <a:cs typeface="Akhbar MT" pitchFamily="2" charset="-78"/>
              </a:rPr>
              <a:t> </a:t>
            </a:r>
            <a:endParaRPr lang="ar-SA" sz="4000"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0" y="0"/>
            <a:ext cx="9144000" cy="6858000"/>
          </a:xfrm>
        </p:spPr>
        <p:txBody>
          <a:bodyPr>
            <a:normAutofit/>
          </a:bodyPr>
          <a:lstStyle/>
          <a:p>
            <a:pPr marL="457200" indent="-457200" algn="r" eaLnBrk="1" fontAlgn="auto" hangingPunct="1">
              <a:spcBef>
                <a:spcPts val="580"/>
              </a:spcBef>
              <a:spcAft>
                <a:spcPts val="0"/>
              </a:spcAft>
              <a:buFontTx/>
              <a:buNone/>
              <a:defRPr/>
            </a:pPr>
            <a:r>
              <a:rPr lang="ar-EG" sz="4000" dirty="0" smtClean="0">
                <a:latin typeface="ae_AlMohanad" pitchFamily="18" charset="-78"/>
                <a:cs typeface="Akhbar MT" pitchFamily="2" charset="-78"/>
              </a:rPr>
              <a:t>و</a:t>
            </a:r>
            <a:r>
              <a:rPr lang="ar-SA" sz="4000" dirty="0" smtClean="0">
                <a:latin typeface="ae_AlMohanad" pitchFamily="18" charset="-78"/>
                <a:cs typeface="Akhbar MT" pitchFamily="2" charset="-78"/>
              </a:rPr>
              <a:t>ت</a:t>
            </a:r>
            <a:r>
              <a:rPr lang="ar-EG" sz="4000" dirty="0" err="1" smtClean="0">
                <a:latin typeface="ae_AlMohanad" pitchFamily="18" charset="-78"/>
                <a:cs typeface="Akhbar MT" pitchFamily="2" charset="-78"/>
              </a:rPr>
              <a:t>عتبر</a:t>
            </a:r>
            <a:r>
              <a:rPr lang="ar-EG" sz="4000" dirty="0" smtClean="0">
                <a:latin typeface="ae_AlMohanad" pitchFamily="18" charset="-78"/>
                <a:cs typeface="Akhbar MT" pitchFamily="2" charset="-78"/>
              </a:rPr>
              <a:t> </a:t>
            </a:r>
            <a:r>
              <a:rPr lang="ar-EG" sz="4000" dirty="0" smtClean="0">
                <a:solidFill>
                  <a:srgbClr val="008000"/>
                </a:solidFill>
                <a:latin typeface="ae_AlMohanad" pitchFamily="18" charset="-78"/>
                <a:cs typeface="Akhbar MT" pitchFamily="2" charset="-78"/>
              </a:rPr>
              <a:t>السهول الغربية </a:t>
            </a:r>
            <a:r>
              <a:rPr lang="ar-EG" sz="4000" dirty="0" smtClean="0">
                <a:latin typeface="ae_AlMohanad" pitchFamily="18" charset="-78"/>
                <a:cs typeface="Akhbar MT" pitchFamily="2" charset="-78"/>
              </a:rPr>
              <a:t>أعظم سهول القارة الأوقيانوسية اتساعاً، </a:t>
            </a:r>
          </a:p>
          <a:p>
            <a:pPr marL="457200" indent="-457200" algn="r" eaLnBrk="1" fontAlgn="auto" hangingPunct="1">
              <a:spcBef>
                <a:spcPts val="580"/>
              </a:spcBef>
              <a:spcAft>
                <a:spcPts val="0"/>
              </a:spcAft>
              <a:buFontTx/>
              <a:buNone/>
              <a:defRPr/>
            </a:pPr>
            <a:r>
              <a:rPr lang="ar-EG" sz="4000" dirty="0" smtClean="0">
                <a:latin typeface="ae_AlMohanad" pitchFamily="18" charset="-78"/>
                <a:cs typeface="Akhbar MT" pitchFamily="2" charset="-78"/>
              </a:rPr>
              <a:t>أما </a:t>
            </a:r>
            <a:r>
              <a:rPr lang="ar-EG" sz="4000" dirty="0" smtClean="0">
                <a:solidFill>
                  <a:srgbClr val="008000"/>
                </a:solidFill>
                <a:latin typeface="ae_AlMohanad" pitchFamily="18" charset="-78"/>
                <a:cs typeface="Akhbar MT" pitchFamily="2" charset="-78"/>
              </a:rPr>
              <a:t>السهول الوسطى </a:t>
            </a:r>
            <a:r>
              <a:rPr lang="ar-EG" sz="4000" dirty="0" smtClean="0">
                <a:latin typeface="ae_AlMohanad" pitchFamily="18" charset="-78"/>
                <a:cs typeface="Akhbar MT" pitchFamily="2" charset="-78"/>
              </a:rPr>
              <a:t>في القارة فتشغل الجزء الأوسط من أستراليا، </a:t>
            </a:r>
            <a:r>
              <a:rPr lang="ar-SA" sz="4000" dirty="0" smtClean="0">
                <a:latin typeface="ae_AlMohanad" pitchFamily="18" charset="-78"/>
                <a:cs typeface="Akhbar MT" pitchFamily="2" charset="-78"/>
              </a:rPr>
              <a:t>وتضم هذه السهول : السهول الفيضية لحوض </a:t>
            </a:r>
            <a:r>
              <a:rPr lang="ar-SA" sz="4000" dirty="0" err="1" smtClean="0">
                <a:latin typeface="ae_AlMohanad" pitchFamily="18" charset="-78"/>
                <a:cs typeface="Akhbar MT" pitchFamily="2" charset="-78"/>
              </a:rPr>
              <a:t>ميري</a:t>
            </a:r>
            <a:r>
              <a:rPr lang="ar-SA" sz="4000" dirty="0" smtClean="0">
                <a:latin typeface="ae_AlMohanad" pitchFamily="18" charset="-78"/>
                <a:cs typeface="Akhbar MT" pitchFamily="2" charset="-78"/>
              </a:rPr>
              <a:t> – دار </a:t>
            </a:r>
            <a:r>
              <a:rPr lang="ar-SA" sz="4000" dirty="0" err="1" smtClean="0">
                <a:latin typeface="ae_AlMohanad" pitchFamily="18" charset="-78"/>
                <a:cs typeface="Akhbar MT" pitchFamily="2" charset="-78"/>
              </a:rPr>
              <a:t>لنج</a:t>
            </a:r>
            <a:r>
              <a:rPr lang="ar-SA" sz="4000" dirty="0" smtClean="0">
                <a:latin typeface="ae_AlMohanad" pitchFamily="18" charset="-78"/>
                <a:cs typeface="Akhbar MT" pitchFamily="2" charset="-78"/>
              </a:rPr>
              <a:t> ، وحوض بحيرة </a:t>
            </a:r>
            <a:r>
              <a:rPr lang="ar-SA" sz="4000" dirty="0" err="1" smtClean="0">
                <a:latin typeface="ae_AlMohanad" pitchFamily="18" charset="-78"/>
                <a:cs typeface="Akhbar MT" pitchFamily="2" charset="-78"/>
              </a:rPr>
              <a:t>إير</a:t>
            </a:r>
            <a:r>
              <a:rPr lang="ar-SA" sz="4000" dirty="0" smtClean="0">
                <a:latin typeface="ae_AlMohanad" pitchFamily="18" charset="-78"/>
                <a:cs typeface="Akhbar MT" pitchFamily="2" charset="-78"/>
              </a:rPr>
              <a:t> ، والسهول الشمالية المحيطة بخليج </a:t>
            </a:r>
            <a:r>
              <a:rPr lang="ar-SA" sz="4000" dirty="0" err="1" smtClean="0">
                <a:latin typeface="ae_AlMohanad" pitchFamily="18" charset="-78"/>
                <a:cs typeface="Akhbar MT" pitchFamily="2" charset="-78"/>
              </a:rPr>
              <a:t>كاربنتاريا</a:t>
            </a:r>
            <a:r>
              <a:rPr lang="ar-SA" sz="4000" dirty="0" smtClean="0">
                <a:latin typeface="ae_AlMohanad" pitchFamily="18" charset="-78"/>
                <a:cs typeface="Akhbar MT" pitchFamily="2" charset="-78"/>
              </a:rPr>
              <a:t>.</a:t>
            </a:r>
            <a:endParaRPr lang="ar-EG" sz="4000" dirty="0" smtClean="0">
              <a:latin typeface="ae_AlMohanad" pitchFamily="18" charset="-78"/>
              <a:cs typeface="Akhbar MT" pitchFamily="2" charset="-78"/>
            </a:endParaRPr>
          </a:p>
          <a:p>
            <a:pPr marL="457200" indent="-457200" algn="r" eaLnBrk="1" fontAlgn="auto" hangingPunct="1">
              <a:spcBef>
                <a:spcPts val="580"/>
              </a:spcBef>
              <a:spcAft>
                <a:spcPts val="0"/>
              </a:spcAft>
              <a:buFontTx/>
              <a:buNone/>
              <a:defRPr/>
            </a:pPr>
            <a:r>
              <a:rPr lang="ar-EG" sz="4000" dirty="0" smtClean="0">
                <a:latin typeface="ae_AlMohanad" pitchFamily="18" charset="-78"/>
                <a:cs typeface="Akhbar MT" pitchFamily="2" charset="-78"/>
              </a:rPr>
              <a:t>أما </a:t>
            </a:r>
            <a:r>
              <a:rPr lang="ar-EG" sz="4000" dirty="0" smtClean="0">
                <a:solidFill>
                  <a:srgbClr val="008000"/>
                </a:solidFill>
                <a:latin typeface="ae_AlMohanad" pitchFamily="18" charset="-78"/>
                <a:cs typeface="Akhbar MT" pitchFamily="2" charset="-78"/>
              </a:rPr>
              <a:t>السهول الساحلية </a:t>
            </a:r>
            <a:r>
              <a:rPr lang="ar-EG" sz="4000" dirty="0" smtClean="0">
                <a:latin typeface="ae_AlMohanad" pitchFamily="18" charset="-78"/>
                <a:cs typeface="Akhbar MT" pitchFamily="2" charset="-78"/>
              </a:rPr>
              <a:t>في نيوزيلندا فتتوزع بين الجزيرتين الجنوبية والشمالية.</a:t>
            </a:r>
            <a:r>
              <a:rPr lang="ar-SA" sz="4000" dirty="0" smtClean="0">
                <a:latin typeface="ae_AlMohanad" pitchFamily="18" charset="-78"/>
                <a:cs typeface="Akhbar MT" pitchFamily="2" charset="-78"/>
              </a:rPr>
              <a:t> ففي الجزيرة الجنوبية :توجد سهول </a:t>
            </a:r>
            <a:r>
              <a:rPr lang="ar-SA" sz="4000" dirty="0" err="1" smtClean="0">
                <a:latin typeface="ae_AlMohanad" pitchFamily="18" charset="-78"/>
                <a:cs typeface="Akhbar MT" pitchFamily="2" charset="-78"/>
              </a:rPr>
              <a:t>كانتربرى</a:t>
            </a:r>
            <a:r>
              <a:rPr lang="ar-SA" sz="4000" dirty="0" smtClean="0">
                <a:latin typeface="ae_AlMohanad" pitchFamily="18" charset="-78"/>
                <a:cs typeface="Akhbar MT" pitchFamily="2" charset="-78"/>
              </a:rPr>
              <a:t> ، كما توجد سهول </a:t>
            </a:r>
            <a:r>
              <a:rPr lang="ar-SA" sz="4000" dirty="0" err="1" smtClean="0">
                <a:latin typeface="ae_AlMohanad" pitchFamily="18" charset="-78"/>
                <a:cs typeface="Akhbar MT" pitchFamily="2" charset="-78"/>
              </a:rPr>
              <a:t>نلسون</a:t>
            </a:r>
            <a:r>
              <a:rPr lang="ar-SA" sz="4000" dirty="0" smtClean="0">
                <a:latin typeface="ae_AlMohanad" pitchFamily="18" charset="-78"/>
                <a:cs typeface="Akhbar MT" pitchFamily="2" charset="-78"/>
              </a:rPr>
              <a:t> في شمال الجزيرة الجنوبية .</a:t>
            </a:r>
            <a:endParaRPr lang="ar-EG" sz="4000" dirty="0" smtClean="0">
              <a:latin typeface="ae_AlMohanad" pitchFamily="18" charset="-78"/>
              <a:cs typeface="Akhbar MT" pitchFamily="2" charset="-78"/>
            </a:endParaRPr>
          </a:p>
          <a:p>
            <a:pPr marL="457200" indent="-457200" algn="r" eaLnBrk="1" fontAlgn="auto" hangingPunct="1">
              <a:spcBef>
                <a:spcPts val="580"/>
              </a:spcBef>
              <a:spcAft>
                <a:spcPts val="0"/>
              </a:spcAft>
              <a:buFontTx/>
              <a:buNone/>
              <a:defRPr/>
            </a:pPr>
            <a:r>
              <a:rPr lang="ar-SA" sz="4000" dirty="0" smtClean="0">
                <a:latin typeface="ae_AlMohanad" pitchFamily="18" charset="-78"/>
                <a:cs typeface="Akhbar MT" pitchFamily="2" charset="-78"/>
              </a:rPr>
              <a:t>في حين </a:t>
            </a:r>
            <a:r>
              <a:rPr lang="ar-EG" sz="4000" dirty="0" smtClean="0">
                <a:latin typeface="ae_AlMohanad" pitchFamily="18" charset="-78"/>
                <a:cs typeface="Akhbar MT" pitchFamily="2" charset="-78"/>
              </a:rPr>
              <a:t>الجزيرة الشمالية </a:t>
            </a:r>
            <a:r>
              <a:rPr lang="ar-SA" sz="4000" dirty="0" smtClean="0">
                <a:latin typeface="ae_AlMohanad" pitchFamily="18" charset="-78"/>
                <a:cs typeface="Akhbar MT" pitchFamily="2" charset="-78"/>
              </a:rPr>
              <a:t>:</a:t>
            </a:r>
            <a:r>
              <a:rPr lang="ar-EG" sz="4000" dirty="0" smtClean="0">
                <a:latin typeface="ae_AlMohanad" pitchFamily="18" charset="-78"/>
                <a:cs typeface="Akhbar MT" pitchFamily="2" charset="-78"/>
              </a:rPr>
              <a:t>توجد سهول شبه جزيرة أوكلاند في الشمال الغربي</a:t>
            </a:r>
            <a:r>
              <a:rPr lang="ar-SA" sz="2400" dirty="0" smtClean="0">
                <a:solidFill>
                  <a:schemeClr val="accent2">
                    <a:lumMod val="75000"/>
                  </a:schemeClr>
                </a:solidFill>
                <a:latin typeface="ae_AlMohanad" pitchFamily="18" charset="-78"/>
                <a:cs typeface="ae_AlMohanad" pitchFamily="18" charset="-78"/>
              </a:rPr>
              <a:t> .</a:t>
            </a:r>
            <a:endParaRPr lang="ar-EG" sz="2400" dirty="0" smtClean="0">
              <a:solidFill>
                <a:schemeClr val="accent2">
                  <a:lumMod val="75000"/>
                </a:schemeClr>
              </a:solidFill>
              <a:latin typeface="ae_AlMohanad" pitchFamily="18" charset="-78"/>
              <a:cs typeface="ae_AlMohanad" pitchFamily="18" charset="-78"/>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amond(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amond(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amond(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amond(in)">
                                      <p:cBhvr>
                                        <p:cTn id="22"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toshiba\Pictures\117.jpg"/>
          <p:cNvPicPr>
            <a:picLocks noChangeAspect="1" noChangeArrowheads="1"/>
          </p:cNvPicPr>
          <p:nvPr/>
        </p:nvPicPr>
        <p:blipFill>
          <a:blip r:embed="rId2"/>
          <a:srcRect/>
          <a:stretch>
            <a:fillRect/>
          </a:stretch>
        </p:blipFill>
        <p:spPr bwMode="auto">
          <a:xfrm>
            <a:off x="0" y="-11089"/>
            <a:ext cx="9144000" cy="6806428"/>
          </a:xfrm>
          <a:prstGeom prst="rect">
            <a:avLst/>
          </a:prstGeom>
          <a:noFill/>
        </p:spPr>
      </p:pic>
      <p:sp>
        <p:nvSpPr>
          <p:cNvPr id="2" name="مربع نص 1"/>
          <p:cNvSpPr txBox="1"/>
          <p:nvPr/>
        </p:nvSpPr>
        <p:spPr>
          <a:xfrm>
            <a:off x="3958480" y="3068960"/>
            <a:ext cx="901552" cy="369332"/>
          </a:xfrm>
          <a:prstGeom prst="rect">
            <a:avLst/>
          </a:prstGeom>
          <a:noFill/>
        </p:spPr>
        <p:txBody>
          <a:bodyPr wrap="square" rtlCol="1">
            <a:spAutoFit/>
          </a:bodyPr>
          <a:lstStyle/>
          <a:p>
            <a:r>
              <a:rPr lang="ar-SA" dirty="0" smtClean="0"/>
              <a:t>بحيرة أير</a:t>
            </a:r>
            <a:endParaRPr lang="ar-SA"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free user\Pictures\هضبة أوتاجو.jpg"/>
          <p:cNvPicPr>
            <a:picLocks noChangeAspect="1" noChangeArrowheads="1"/>
          </p:cNvPicPr>
          <p:nvPr/>
        </p:nvPicPr>
        <p:blipFill>
          <a:blip r:embed="rId2" cstate="print"/>
          <a:srcRect/>
          <a:stretch>
            <a:fillRect/>
          </a:stretch>
        </p:blipFill>
        <p:spPr bwMode="auto">
          <a:xfrm>
            <a:off x="0" y="357166"/>
            <a:ext cx="9144000" cy="6500834"/>
          </a:xfrm>
          <a:prstGeom prst="rect">
            <a:avLst/>
          </a:prstGeom>
          <a:noFill/>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مدني">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مدني">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دني">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2711</TotalTime>
  <Words>2550</Words>
  <Application>Microsoft Office PowerPoint</Application>
  <PresentationFormat>عرض على الشاشة (3:4)‏</PresentationFormat>
  <Paragraphs>121</Paragraphs>
  <Slides>42</Slides>
  <Notes>1</Notes>
  <HiddenSlides>0</HiddenSlides>
  <MMClips>0</MMClips>
  <ScaleCrop>false</ScaleCrop>
  <HeadingPairs>
    <vt:vector size="4" baseType="variant">
      <vt:variant>
        <vt:lpstr>نسق</vt:lpstr>
      </vt:variant>
      <vt:variant>
        <vt:i4>2</vt:i4>
      </vt:variant>
      <vt:variant>
        <vt:lpstr>عناوين الشرائح</vt:lpstr>
      </vt:variant>
      <vt:variant>
        <vt:i4>42</vt:i4>
      </vt:variant>
    </vt:vector>
  </HeadingPairs>
  <TitlesOfParts>
    <vt:vector size="44" baseType="lpstr">
      <vt:lpstr>مدني</vt:lpstr>
      <vt:lpstr>تدفق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أقسام هضبة شبة الجزيرة العربية  تنقسم هضبة شبة الجزيرة العربية إلى عدد من الهضاب الفرعية أهمها: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تنقسم هضاب أمريكا الجنوبية إلى ثلاثة أقسام</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free user</dc:creator>
  <cp:lastModifiedBy>Huda Mohammed Alabdan</cp:lastModifiedBy>
  <cp:revision>314</cp:revision>
  <dcterms:created xsi:type="dcterms:W3CDTF">2011-10-14T12:10:14Z</dcterms:created>
  <dcterms:modified xsi:type="dcterms:W3CDTF">2013-10-21T10:47:23Z</dcterms:modified>
</cp:coreProperties>
</file>