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Default Extension="png" ContentType="image/png"/>
  <Override PartName="/ppt/diagrams/colors2.xml" ContentType="application/vnd.openxmlformats-officedocument.drawingml.diagramColors+xml"/>
  <Override PartName="/ppt/notesSlides/notesSlide1.xml" ContentType="application/vnd.openxmlformats-officedocument.presentationml.notesSlid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3.xml" ContentType="application/vnd.openxmlformats-officedocument.drawingml.diagramData+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732" r:id="rId2"/>
    <p:sldMasterId id="2147483816" r:id="rId3"/>
  </p:sldMasterIdLst>
  <p:notesMasterIdLst>
    <p:notesMasterId r:id="rId44"/>
  </p:notesMasterIdLst>
  <p:sldIdLst>
    <p:sldId id="257" r:id="rId4"/>
    <p:sldId id="258" r:id="rId5"/>
    <p:sldId id="259" r:id="rId6"/>
    <p:sldId id="260" r:id="rId7"/>
    <p:sldId id="282" r:id="rId8"/>
    <p:sldId id="263" r:id="rId9"/>
    <p:sldId id="283" r:id="rId10"/>
    <p:sldId id="265" r:id="rId11"/>
    <p:sldId id="284" r:id="rId12"/>
    <p:sldId id="266" r:id="rId13"/>
    <p:sldId id="267" r:id="rId14"/>
    <p:sldId id="285" r:id="rId15"/>
    <p:sldId id="268" r:id="rId16"/>
    <p:sldId id="286" r:id="rId17"/>
    <p:sldId id="287" r:id="rId18"/>
    <p:sldId id="288" r:id="rId19"/>
    <p:sldId id="269" r:id="rId20"/>
    <p:sldId id="290" r:id="rId21"/>
    <p:sldId id="270" r:id="rId22"/>
    <p:sldId id="289" r:id="rId23"/>
    <p:sldId id="271" r:id="rId24"/>
    <p:sldId id="291" r:id="rId25"/>
    <p:sldId id="292" r:id="rId26"/>
    <p:sldId id="272" r:id="rId27"/>
    <p:sldId id="273" r:id="rId28"/>
    <p:sldId id="274" r:id="rId29"/>
    <p:sldId id="275" r:id="rId30"/>
    <p:sldId id="293" r:id="rId31"/>
    <p:sldId id="294" r:id="rId32"/>
    <p:sldId id="276" r:id="rId33"/>
    <p:sldId id="295" r:id="rId34"/>
    <p:sldId id="296" r:id="rId35"/>
    <p:sldId id="297" r:id="rId36"/>
    <p:sldId id="277" r:id="rId37"/>
    <p:sldId id="278" r:id="rId38"/>
    <p:sldId id="279" r:id="rId39"/>
    <p:sldId id="280" r:id="rId40"/>
    <p:sldId id="298" r:id="rId41"/>
    <p:sldId id="299" r:id="rId42"/>
    <p:sldId id="281" r:id="rId4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E39"/>
    <a:srgbClr val="99CC00"/>
    <a:srgbClr val="10DE32"/>
    <a:srgbClr val="00D661"/>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0143" autoAdjust="0"/>
  </p:normalViewPr>
  <p:slideViewPr>
    <p:cSldViewPr>
      <p:cViewPr>
        <p:scale>
          <a:sx n="75" d="100"/>
          <a:sy n="75" d="100"/>
        </p:scale>
        <p:origin x="-123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tableStyles" Target="tableStyles.xml"/></Relationships>
</file>

<file path=ppt/diagrams/_rels/data3.xml.rels><?xml version="1.0" encoding="UTF-8" standalone="yes"?>
<Relationships xmlns="http://schemas.openxmlformats.org/package/2006/relationships"><Relationship Id="rId1" Type="http://schemas.openxmlformats.org/officeDocument/2006/relationships/image" Target="../media/image28.jpeg"/></Relationships>
</file>

<file path=ppt/diagrams/_rels/drawing1.xml.rels><?xml version="1.0" encoding="UTF-8" standalone="yes"?>
<Relationships xmlns="http://schemas.openxmlformats.org/package/2006/relationships"><Relationship Id="rId1" Type="http://schemas.openxmlformats.org/officeDocument/2006/relationships/image" Target="../media/image2.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4">
  <dgm:title val=""/>
  <dgm:desc val=""/>
  <dgm:catLst>
    <dgm:cat type="accent4" pri="11400"/>
  </dgm:catLst>
  <dgm:styleLbl name="node0">
    <dgm:fillClrLst meth="cycle">
      <a:schemeClr val="accent4">
        <a:shade val="60000"/>
      </a:schemeClr>
    </dgm:fillClrLst>
    <dgm:linClrLst meth="repeat">
      <a:schemeClr val="lt1"/>
    </dgm:linClrLst>
    <dgm:effectClrLst/>
    <dgm:txLinClrLst/>
    <dgm:txFillClrLst/>
    <dgm:txEffectClrLst/>
  </dgm:styleLbl>
  <dgm:styleLbl name="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alignNode1">
    <dgm:fillClrLst meth="cycle">
      <a:schemeClr val="accent4">
        <a:shade val="50000"/>
      </a:schemeClr>
      <a:schemeClr val="accent4">
        <a:tint val="55000"/>
      </a:schemeClr>
    </dgm:fillClrLst>
    <dgm:linClrLst meth="cycle">
      <a:schemeClr val="accent4">
        <a:shade val="50000"/>
      </a:schemeClr>
      <a:schemeClr val="accent4">
        <a:tint val="55000"/>
      </a:schemeClr>
    </dgm:linClrLst>
    <dgm:effectClrLst/>
    <dgm:txLinClrLst/>
    <dgm:txFillClrLst/>
    <dgm:txEffectClrLst/>
  </dgm:styleLbl>
  <dgm:styleLbl name="ln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vennNode1">
    <dgm:fillClrLst meth="cycle">
      <a:schemeClr val="accent4">
        <a:shade val="80000"/>
        <a:alpha val="50000"/>
      </a:schemeClr>
      <a:schemeClr val="accent4">
        <a:tint val="50000"/>
        <a:alpha val="50000"/>
      </a:schemeClr>
    </dgm:fillClrLst>
    <dgm:linClrLst meth="repeat">
      <a:schemeClr val="lt1"/>
    </dgm:linClrLst>
    <dgm:effectClrLst/>
    <dgm:txLinClrLst/>
    <dgm:txFillClrLst/>
    <dgm:txEffectClrLst/>
  </dgm:styleLbl>
  <dgm:styleLbl name="node2">
    <dgm:fillClrLst>
      <a:schemeClr val="accent4">
        <a:shade val="80000"/>
      </a:schemeClr>
    </dgm:fillClrLst>
    <dgm:linClrLst meth="repeat">
      <a:schemeClr val="lt1"/>
    </dgm:linClrLst>
    <dgm:effectClrLst/>
    <dgm:txLinClrLst/>
    <dgm:txFillClrLst/>
    <dgm:txEffectClrLst/>
  </dgm:styleLbl>
  <dgm:styleLbl name="node3">
    <dgm:fillClrLst>
      <a:schemeClr val="accent4">
        <a:tint val="99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f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b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sibTrans1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0000"/>
      </a:schemeClr>
    </dgm:fillClrLst>
    <dgm:linClrLst meth="repeat">
      <a:schemeClr val="lt1"/>
    </dgm:linClrLst>
    <dgm:effectClrLst/>
    <dgm:txLinClrLst/>
    <dgm:txFillClrLst/>
    <dgm:txEffectClrLst/>
  </dgm:styleLbl>
  <dgm:styleLbl name="asst3">
    <dgm:fillClrLst>
      <a:schemeClr val="accent4">
        <a:tint val="70000"/>
      </a:schemeClr>
    </dgm:fillClrLst>
    <dgm:linClrLst meth="repeat">
      <a:schemeClr val="lt1"/>
    </dgm:linClrLst>
    <dgm:effectClrLst/>
    <dgm:txLinClrLst/>
    <dgm:txFillClrLst/>
    <dgm:txEffectClrLst/>
  </dgm:styleLbl>
  <dgm:styleLbl name="asst4">
    <dgm:fillClrLst>
      <a:schemeClr val="accent4">
        <a:tint val="5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align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bgAccFollowNode1">
    <dgm:fillClrLst meth="repeat">
      <a:schemeClr val="accent4">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55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2362433-2A99-4522-A436-314B5C846F9F}" type="doc">
      <dgm:prSet loTypeId="urn:microsoft.com/office/officeart/2005/8/layout/arrow6" loCatId="process" qsTypeId="urn:microsoft.com/office/officeart/2005/8/quickstyle/3d2" qsCatId="3D" csTypeId="urn:microsoft.com/office/officeart/2005/8/colors/accent1_2" csCatId="accent1" phldr="1"/>
      <dgm:spPr/>
      <dgm:t>
        <a:bodyPr/>
        <a:lstStyle/>
        <a:p>
          <a:pPr rtl="1"/>
          <a:endParaRPr lang="ar-SA"/>
        </a:p>
      </dgm:t>
    </dgm:pt>
    <dgm:pt modelId="{319F51E6-46F0-49E8-9102-189C6767BFBE}">
      <dgm:prSet phldrT="[نص]"/>
      <dgm:spPr/>
      <dgm:t>
        <a:bodyPr/>
        <a:lstStyle/>
        <a:p>
          <a:pPr rtl="1"/>
          <a:r>
            <a:rPr lang="ar-SA" dirty="0" smtClean="0"/>
            <a:t>ب- المناخ المعتدل البارد القاري</a:t>
          </a:r>
          <a:endParaRPr lang="ar-SA" dirty="0"/>
        </a:p>
      </dgm:t>
    </dgm:pt>
    <dgm:pt modelId="{4FE90078-9C5C-4B40-AA44-015C7B0EFF78}" type="parTrans" cxnId="{13893DB0-7E08-4DBB-920B-3C91E2D94307}">
      <dgm:prSet/>
      <dgm:spPr/>
      <dgm:t>
        <a:bodyPr/>
        <a:lstStyle/>
        <a:p>
          <a:pPr rtl="1"/>
          <a:endParaRPr lang="ar-SA"/>
        </a:p>
      </dgm:t>
    </dgm:pt>
    <dgm:pt modelId="{CAF8B7D9-922A-452D-8221-ED882A38DC2E}" type="sibTrans" cxnId="{13893DB0-7E08-4DBB-920B-3C91E2D94307}">
      <dgm:prSet/>
      <dgm:spPr/>
      <dgm:t>
        <a:bodyPr/>
        <a:lstStyle/>
        <a:p>
          <a:pPr rtl="1"/>
          <a:endParaRPr lang="ar-SA"/>
        </a:p>
      </dgm:t>
    </dgm:pt>
    <dgm:pt modelId="{C505FA2F-3E1E-4102-8B9E-D40A62C52E2E}">
      <dgm:prSet phldrT="[نص]"/>
      <dgm:spPr/>
      <dgm:t>
        <a:bodyPr/>
        <a:lstStyle/>
        <a:p>
          <a:pPr rtl="1"/>
          <a:r>
            <a:rPr lang="ar-SA" dirty="0" smtClean="0"/>
            <a:t>أ- المناخ المعتدل البارد الموسمي</a:t>
          </a:r>
          <a:endParaRPr lang="ar-SA" dirty="0"/>
        </a:p>
      </dgm:t>
    </dgm:pt>
    <dgm:pt modelId="{6EABD490-CE5B-4E2E-ADDB-442F69C66E75}" type="parTrans" cxnId="{DCBD2C15-481E-45C5-9460-02CEFDCC76F5}">
      <dgm:prSet/>
      <dgm:spPr/>
      <dgm:t>
        <a:bodyPr/>
        <a:lstStyle/>
        <a:p>
          <a:pPr rtl="1"/>
          <a:endParaRPr lang="ar-SA"/>
        </a:p>
      </dgm:t>
    </dgm:pt>
    <dgm:pt modelId="{BAB45F98-46C9-474D-A67D-0AC1A7275F6C}" type="sibTrans" cxnId="{DCBD2C15-481E-45C5-9460-02CEFDCC76F5}">
      <dgm:prSet/>
      <dgm:spPr/>
      <dgm:t>
        <a:bodyPr/>
        <a:lstStyle/>
        <a:p>
          <a:pPr rtl="1"/>
          <a:endParaRPr lang="ar-SA"/>
        </a:p>
      </dgm:t>
    </dgm:pt>
    <dgm:pt modelId="{C2A4B6E7-D91D-44EA-9E83-81D846706604}" type="pres">
      <dgm:prSet presAssocID="{52362433-2A99-4522-A436-314B5C846F9F}" presName="compositeShape" presStyleCnt="0">
        <dgm:presLayoutVars>
          <dgm:chMax val="2"/>
          <dgm:dir/>
          <dgm:resizeHandles val="exact"/>
        </dgm:presLayoutVars>
      </dgm:prSet>
      <dgm:spPr/>
      <dgm:t>
        <a:bodyPr/>
        <a:lstStyle/>
        <a:p>
          <a:pPr rtl="1"/>
          <a:endParaRPr lang="ar-SA"/>
        </a:p>
      </dgm:t>
    </dgm:pt>
    <dgm:pt modelId="{C13D9D16-34C9-4438-9595-16B9D88D55E6}" type="pres">
      <dgm:prSet presAssocID="{52362433-2A99-4522-A436-314B5C846F9F}" presName="ribbon" presStyleLbl="node1" presStyleIdx="0" presStyleCnt="1"/>
      <dgm:spPr/>
    </dgm:pt>
    <dgm:pt modelId="{5272110A-EE9C-4C1F-BC42-C2BACAE44311}" type="pres">
      <dgm:prSet presAssocID="{52362433-2A99-4522-A436-314B5C846F9F}" presName="leftArrowText" presStyleLbl="node1" presStyleIdx="0" presStyleCnt="1">
        <dgm:presLayoutVars>
          <dgm:chMax val="0"/>
          <dgm:bulletEnabled val="1"/>
        </dgm:presLayoutVars>
      </dgm:prSet>
      <dgm:spPr/>
      <dgm:t>
        <a:bodyPr/>
        <a:lstStyle/>
        <a:p>
          <a:pPr rtl="1"/>
          <a:endParaRPr lang="ar-SA"/>
        </a:p>
      </dgm:t>
    </dgm:pt>
    <dgm:pt modelId="{EAF80778-35B3-4B48-A251-98C22D9AFA98}" type="pres">
      <dgm:prSet presAssocID="{52362433-2A99-4522-A436-314B5C846F9F}" presName="rightArrowText" presStyleLbl="node1" presStyleIdx="0" presStyleCnt="1">
        <dgm:presLayoutVars>
          <dgm:chMax val="0"/>
          <dgm:bulletEnabled val="1"/>
        </dgm:presLayoutVars>
      </dgm:prSet>
      <dgm:spPr/>
      <dgm:t>
        <a:bodyPr/>
        <a:lstStyle/>
        <a:p>
          <a:pPr rtl="1"/>
          <a:endParaRPr lang="ar-SA"/>
        </a:p>
      </dgm:t>
    </dgm:pt>
  </dgm:ptLst>
  <dgm:cxnLst>
    <dgm:cxn modelId="{C79D135D-C561-45AF-A8A2-7E3B599B724D}" type="presOf" srcId="{319F51E6-46F0-49E8-9102-189C6767BFBE}" destId="{5272110A-EE9C-4C1F-BC42-C2BACAE44311}" srcOrd="0" destOrd="0" presId="urn:microsoft.com/office/officeart/2005/8/layout/arrow6"/>
    <dgm:cxn modelId="{BD181FA7-DB79-4AAC-8468-1FB1A09F2507}" type="presOf" srcId="{C505FA2F-3E1E-4102-8B9E-D40A62C52E2E}" destId="{EAF80778-35B3-4B48-A251-98C22D9AFA98}" srcOrd="0" destOrd="0" presId="urn:microsoft.com/office/officeart/2005/8/layout/arrow6"/>
    <dgm:cxn modelId="{DCBD2C15-481E-45C5-9460-02CEFDCC76F5}" srcId="{52362433-2A99-4522-A436-314B5C846F9F}" destId="{C505FA2F-3E1E-4102-8B9E-D40A62C52E2E}" srcOrd="1" destOrd="0" parTransId="{6EABD490-CE5B-4E2E-ADDB-442F69C66E75}" sibTransId="{BAB45F98-46C9-474D-A67D-0AC1A7275F6C}"/>
    <dgm:cxn modelId="{4A8DD697-5150-46B4-9654-14C46F27A98E}" type="presOf" srcId="{52362433-2A99-4522-A436-314B5C846F9F}" destId="{C2A4B6E7-D91D-44EA-9E83-81D846706604}" srcOrd="0" destOrd="0" presId="urn:microsoft.com/office/officeart/2005/8/layout/arrow6"/>
    <dgm:cxn modelId="{13893DB0-7E08-4DBB-920B-3C91E2D94307}" srcId="{52362433-2A99-4522-A436-314B5C846F9F}" destId="{319F51E6-46F0-49E8-9102-189C6767BFBE}" srcOrd="0" destOrd="0" parTransId="{4FE90078-9C5C-4B40-AA44-015C7B0EFF78}" sibTransId="{CAF8B7D9-922A-452D-8221-ED882A38DC2E}"/>
    <dgm:cxn modelId="{F11B27E8-E715-4A12-9950-428E8093210C}" type="presParOf" srcId="{C2A4B6E7-D91D-44EA-9E83-81D846706604}" destId="{C13D9D16-34C9-4438-9595-16B9D88D55E6}" srcOrd="0" destOrd="0" presId="urn:microsoft.com/office/officeart/2005/8/layout/arrow6"/>
    <dgm:cxn modelId="{D5386D50-58D4-4AD5-9DB4-13FB104E81E0}" type="presParOf" srcId="{C2A4B6E7-D91D-44EA-9E83-81D846706604}" destId="{5272110A-EE9C-4C1F-BC42-C2BACAE44311}" srcOrd="1" destOrd="0" presId="urn:microsoft.com/office/officeart/2005/8/layout/arrow6"/>
    <dgm:cxn modelId="{E47B7EAE-647B-4CEC-9FF8-9A8981DB8370}" type="presParOf" srcId="{C2A4B6E7-D91D-44EA-9E83-81D846706604}" destId="{EAF80778-35B3-4B48-A251-98C22D9AFA98}" srcOrd="2" destOrd="0" presId="urn:microsoft.com/office/officeart/2005/8/layout/arrow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407934D-0880-40DB-87FD-E3D96D35C830}" type="doc">
      <dgm:prSet loTypeId="urn:microsoft.com/office/officeart/2005/8/layout/target3" loCatId="relationship" qsTypeId="urn:microsoft.com/office/officeart/2005/8/quickstyle/3d1" qsCatId="3D" csTypeId="urn:microsoft.com/office/officeart/2005/8/colors/accent4_4" csCatId="accent4" phldr="1"/>
      <dgm:spPr/>
      <dgm:t>
        <a:bodyPr/>
        <a:lstStyle/>
        <a:p>
          <a:pPr rtl="1"/>
          <a:endParaRPr lang="ar-SA"/>
        </a:p>
      </dgm:t>
    </dgm:pt>
    <dgm:pt modelId="{90749CB3-5FCD-4C9B-9533-B6036A466F7A}">
      <dgm:prSet custT="1"/>
      <dgm:spPr>
        <a:gradFill flip="none" rotWithShape="1">
          <a:gsLst>
            <a:gs pos="0">
              <a:srgbClr val="007E39"/>
            </a:gs>
            <a:gs pos="50000">
              <a:srgbClr val="9CB86E"/>
            </a:gs>
            <a:gs pos="100000">
              <a:srgbClr val="156B13"/>
            </a:gs>
          </a:gsLst>
          <a:path path="circle">
            <a:fillToRect l="50000" t="50000" r="50000" b="50000"/>
          </a:path>
          <a:tileRect/>
        </a:gradFill>
      </dgm:spPr>
      <dgm:t>
        <a:bodyPr/>
        <a:lstStyle/>
        <a:p>
          <a:pPr rtl="1"/>
          <a:r>
            <a:rPr lang="ar-SA" sz="2800" dirty="0" smtClean="0">
              <a:cs typeface="Akhbar MT" pitchFamily="2" charset="-78"/>
            </a:rPr>
            <a:t>الغابة صلبة الأخشاب دائمة الخضرة عريضة الأوراق</a:t>
          </a:r>
          <a:endParaRPr lang="ar-SA" sz="2800" dirty="0">
            <a:cs typeface="Akhbar MT" pitchFamily="2" charset="-78"/>
          </a:endParaRPr>
        </a:p>
      </dgm:t>
    </dgm:pt>
    <dgm:pt modelId="{88373A08-ECB7-49B8-94AD-ED65241F8ABC}" type="parTrans" cxnId="{D87F1AD7-D778-445E-9476-498CFD6922A6}">
      <dgm:prSet/>
      <dgm:spPr/>
      <dgm:t>
        <a:bodyPr/>
        <a:lstStyle/>
        <a:p>
          <a:pPr rtl="1"/>
          <a:endParaRPr lang="ar-SA"/>
        </a:p>
      </dgm:t>
    </dgm:pt>
    <dgm:pt modelId="{468269AF-D807-4FFD-B513-0E9379386EED}" type="sibTrans" cxnId="{D87F1AD7-D778-445E-9476-498CFD6922A6}">
      <dgm:prSet/>
      <dgm:spPr/>
      <dgm:t>
        <a:bodyPr/>
        <a:lstStyle/>
        <a:p>
          <a:pPr rtl="1"/>
          <a:endParaRPr lang="ar-SA"/>
        </a:p>
      </dgm:t>
    </dgm:pt>
    <dgm:pt modelId="{2ABF87DD-2B23-4CBE-853D-D0D17E20362A}">
      <dgm:prSet custT="1"/>
      <dgm:spPr>
        <a:gradFill flip="none" rotWithShape="0">
          <a:gsLst>
            <a:gs pos="0">
              <a:srgbClr val="10DE32">
                <a:shade val="30000"/>
                <a:satMod val="115000"/>
              </a:srgbClr>
            </a:gs>
            <a:gs pos="50000">
              <a:srgbClr val="10DE32">
                <a:shade val="67500"/>
                <a:satMod val="115000"/>
              </a:srgbClr>
            </a:gs>
            <a:gs pos="100000">
              <a:srgbClr val="10DE32">
                <a:shade val="100000"/>
                <a:satMod val="115000"/>
              </a:srgbClr>
            </a:gs>
          </a:gsLst>
          <a:path path="circle">
            <a:fillToRect t="100000" r="100000"/>
          </a:path>
          <a:tileRect l="-100000" b="-100000"/>
        </a:gradFill>
      </dgm:spPr>
      <dgm:t>
        <a:bodyPr/>
        <a:lstStyle/>
        <a:p>
          <a:pPr rtl="1"/>
          <a:r>
            <a:rPr lang="ar-SA" sz="2800" dirty="0" smtClean="0">
              <a:cs typeface="Akhbar MT" pitchFamily="2" charset="-78"/>
            </a:rPr>
            <a:t>الغابة الصنوبرية</a:t>
          </a:r>
          <a:endParaRPr lang="ar-SA" sz="2800" dirty="0">
            <a:cs typeface="Akhbar MT" pitchFamily="2" charset="-78"/>
          </a:endParaRPr>
        </a:p>
      </dgm:t>
    </dgm:pt>
    <dgm:pt modelId="{73D77EA3-C6CB-49D2-B914-4D18B4B471E1}" type="parTrans" cxnId="{01B39A88-5818-490B-9AE7-CEC3FAE510FA}">
      <dgm:prSet/>
      <dgm:spPr/>
      <dgm:t>
        <a:bodyPr/>
        <a:lstStyle/>
        <a:p>
          <a:pPr rtl="1"/>
          <a:endParaRPr lang="ar-SA"/>
        </a:p>
      </dgm:t>
    </dgm:pt>
    <dgm:pt modelId="{5B3426B7-B409-45DF-8C96-AB8E258CE8E0}" type="sibTrans" cxnId="{01B39A88-5818-490B-9AE7-CEC3FAE510FA}">
      <dgm:prSet/>
      <dgm:spPr/>
      <dgm:t>
        <a:bodyPr/>
        <a:lstStyle/>
        <a:p>
          <a:pPr rtl="1"/>
          <a:endParaRPr lang="ar-SA"/>
        </a:p>
      </dgm:t>
    </dgm:pt>
    <dgm:pt modelId="{B06FF8CB-B209-4A24-A622-E63435AE7A50}">
      <dgm:prSet custT="1"/>
      <dgm:spPr>
        <a:gradFill flip="none" rotWithShape="0">
          <a:gsLst>
            <a:gs pos="0">
              <a:srgbClr val="99CC00">
                <a:shade val="30000"/>
                <a:satMod val="115000"/>
              </a:srgbClr>
            </a:gs>
            <a:gs pos="50000">
              <a:srgbClr val="99CC00">
                <a:shade val="67500"/>
                <a:satMod val="115000"/>
              </a:srgbClr>
            </a:gs>
            <a:gs pos="100000">
              <a:srgbClr val="99CC00">
                <a:shade val="100000"/>
                <a:satMod val="115000"/>
              </a:srgbClr>
            </a:gs>
          </a:gsLst>
          <a:lin ang="16200000" scaled="1"/>
          <a:tileRect/>
        </a:gradFill>
      </dgm:spPr>
      <dgm:t>
        <a:bodyPr/>
        <a:lstStyle/>
        <a:p>
          <a:pPr rtl="1"/>
          <a:r>
            <a:rPr lang="ar-SA" sz="2800" dirty="0" smtClean="0">
              <a:cs typeface="Akhbar MT" pitchFamily="2" charset="-78"/>
            </a:rPr>
            <a:t>الأشجار والشجيرات المتدهورة</a:t>
          </a:r>
          <a:endParaRPr lang="ar-SA" sz="2800" dirty="0">
            <a:cs typeface="Akhbar MT" pitchFamily="2" charset="-78"/>
          </a:endParaRPr>
        </a:p>
      </dgm:t>
    </dgm:pt>
    <dgm:pt modelId="{F7AD711B-E8D9-4E55-9D7F-0A917E2B98DA}" type="parTrans" cxnId="{64A0303A-18B5-40AA-B6BD-A038451B030D}">
      <dgm:prSet/>
      <dgm:spPr/>
      <dgm:t>
        <a:bodyPr/>
        <a:lstStyle/>
        <a:p>
          <a:pPr rtl="1"/>
          <a:endParaRPr lang="ar-SA"/>
        </a:p>
      </dgm:t>
    </dgm:pt>
    <dgm:pt modelId="{1C23D41F-327E-41D2-AC15-B125FA5C01A2}" type="sibTrans" cxnId="{64A0303A-18B5-40AA-B6BD-A038451B030D}">
      <dgm:prSet/>
      <dgm:spPr/>
      <dgm:t>
        <a:bodyPr/>
        <a:lstStyle/>
        <a:p>
          <a:pPr rtl="1"/>
          <a:endParaRPr lang="ar-SA"/>
        </a:p>
      </dgm:t>
    </dgm:pt>
    <dgm:pt modelId="{F4141E21-49AB-4B80-805F-9483BDF88C38}" type="pres">
      <dgm:prSet presAssocID="{3407934D-0880-40DB-87FD-E3D96D35C830}" presName="Name0" presStyleCnt="0">
        <dgm:presLayoutVars>
          <dgm:chMax val="7"/>
          <dgm:dir/>
          <dgm:animLvl val="lvl"/>
          <dgm:resizeHandles val="exact"/>
        </dgm:presLayoutVars>
      </dgm:prSet>
      <dgm:spPr/>
      <dgm:t>
        <a:bodyPr/>
        <a:lstStyle/>
        <a:p>
          <a:pPr rtl="1"/>
          <a:endParaRPr lang="ar-SA"/>
        </a:p>
      </dgm:t>
    </dgm:pt>
    <dgm:pt modelId="{F7B320E9-DA9E-4D01-9177-B74F6CB2CDD7}" type="pres">
      <dgm:prSet presAssocID="{90749CB3-5FCD-4C9B-9533-B6036A466F7A}" presName="circle1" presStyleLbl="node1" presStyleIdx="0" presStyleCnt="3"/>
      <dgm:spPr/>
    </dgm:pt>
    <dgm:pt modelId="{6B4E01F1-AE5D-4C7D-A822-1CEEDF9A3655}" type="pres">
      <dgm:prSet presAssocID="{90749CB3-5FCD-4C9B-9533-B6036A466F7A}" presName="space" presStyleCnt="0"/>
      <dgm:spPr/>
    </dgm:pt>
    <dgm:pt modelId="{C6CB8CD8-DBE4-45E4-B4DB-40874D2FDB90}" type="pres">
      <dgm:prSet presAssocID="{90749CB3-5FCD-4C9B-9533-B6036A466F7A}" presName="rect1" presStyleLbl="alignAcc1" presStyleIdx="0" presStyleCnt="3" custLinFactNeighborX="436" custLinFactNeighborY="-931"/>
      <dgm:spPr/>
      <dgm:t>
        <a:bodyPr/>
        <a:lstStyle/>
        <a:p>
          <a:pPr rtl="1"/>
          <a:endParaRPr lang="ar-SA"/>
        </a:p>
      </dgm:t>
    </dgm:pt>
    <dgm:pt modelId="{EF655767-60DA-4D2D-ACEE-8E8590E32F0A}" type="pres">
      <dgm:prSet presAssocID="{2ABF87DD-2B23-4CBE-853D-D0D17E20362A}" presName="vertSpace2" presStyleLbl="node1" presStyleIdx="0" presStyleCnt="3"/>
      <dgm:spPr/>
    </dgm:pt>
    <dgm:pt modelId="{0DCE6567-5AAA-4BC5-A2B7-0AC855C6664C}" type="pres">
      <dgm:prSet presAssocID="{2ABF87DD-2B23-4CBE-853D-D0D17E20362A}" presName="circle2" presStyleLbl="node1" presStyleIdx="1" presStyleCnt="3"/>
      <dgm:spPr/>
    </dgm:pt>
    <dgm:pt modelId="{C0B62FE7-99C5-436E-9AF2-FD3685B0A704}" type="pres">
      <dgm:prSet presAssocID="{2ABF87DD-2B23-4CBE-853D-D0D17E20362A}" presName="rect2" presStyleLbl="alignAcc1" presStyleIdx="1" presStyleCnt="3" custLinFactNeighborX="436" custLinFactNeighborY="-800"/>
      <dgm:spPr/>
      <dgm:t>
        <a:bodyPr/>
        <a:lstStyle/>
        <a:p>
          <a:pPr rtl="1"/>
          <a:endParaRPr lang="ar-SA"/>
        </a:p>
      </dgm:t>
    </dgm:pt>
    <dgm:pt modelId="{E51B53EE-DD8B-4C72-854D-0F02F0BE64AC}" type="pres">
      <dgm:prSet presAssocID="{B06FF8CB-B209-4A24-A622-E63435AE7A50}" presName="vertSpace3" presStyleLbl="node1" presStyleIdx="1" presStyleCnt="3"/>
      <dgm:spPr/>
    </dgm:pt>
    <dgm:pt modelId="{8F507E6C-9561-4091-BD5A-16ED9614837A}" type="pres">
      <dgm:prSet presAssocID="{B06FF8CB-B209-4A24-A622-E63435AE7A50}" presName="circle3" presStyleLbl="node1" presStyleIdx="2" presStyleCnt="3"/>
      <dgm:spPr/>
    </dgm:pt>
    <dgm:pt modelId="{6ECD4C9F-E425-44BD-870E-BA927B9A1862}" type="pres">
      <dgm:prSet presAssocID="{B06FF8CB-B209-4A24-A622-E63435AE7A50}" presName="rect3" presStyleLbl="alignAcc1" presStyleIdx="2" presStyleCnt="3"/>
      <dgm:spPr/>
      <dgm:t>
        <a:bodyPr/>
        <a:lstStyle/>
        <a:p>
          <a:pPr rtl="1"/>
          <a:endParaRPr lang="ar-SA"/>
        </a:p>
      </dgm:t>
    </dgm:pt>
    <dgm:pt modelId="{DD89E596-D5EF-4D85-B639-0B7FDEAFECEB}" type="pres">
      <dgm:prSet presAssocID="{90749CB3-5FCD-4C9B-9533-B6036A466F7A}" presName="rect1ParTxNoCh" presStyleLbl="alignAcc1" presStyleIdx="2" presStyleCnt="3">
        <dgm:presLayoutVars>
          <dgm:chMax val="1"/>
          <dgm:bulletEnabled val="1"/>
        </dgm:presLayoutVars>
      </dgm:prSet>
      <dgm:spPr/>
      <dgm:t>
        <a:bodyPr/>
        <a:lstStyle/>
        <a:p>
          <a:pPr rtl="1"/>
          <a:endParaRPr lang="ar-SA"/>
        </a:p>
      </dgm:t>
    </dgm:pt>
    <dgm:pt modelId="{B57A5947-A174-4D03-A5DA-CB3F0AD9048C}" type="pres">
      <dgm:prSet presAssocID="{2ABF87DD-2B23-4CBE-853D-D0D17E20362A}" presName="rect2ParTxNoCh" presStyleLbl="alignAcc1" presStyleIdx="2" presStyleCnt="3">
        <dgm:presLayoutVars>
          <dgm:chMax val="1"/>
          <dgm:bulletEnabled val="1"/>
        </dgm:presLayoutVars>
      </dgm:prSet>
      <dgm:spPr/>
      <dgm:t>
        <a:bodyPr/>
        <a:lstStyle/>
        <a:p>
          <a:pPr rtl="1"/>
          <a:endParaRPr lang="ar-SA"/>
        </a:p>
      </dgm:t>
    </dgm:pt>
    <dgm:pt modelId="{1CC2DCBF-3B0B-4037-AED2-2CE0140B5B44}" type="pres">
      <dgm:prSet presAssocID="{B06FF8CB-B209-4A24-A622-E63435AE7A50}" presName="rect3ParTxNoCh" presStyleLbl="alignAcc1" presStyleIdx="2" presStyleCnt="3">
        <dgm:presLayoutVars>
          <dgm:chMax val="1"/>
          <dgm:bulletEnabled val="1"/>
        </dgm:presLayoutVars>
      </dgm:prSet>
      <dgm:spPr/>
      <dgm:t>
        <a:bodyPr/>
        <a:lstStyle/>
        <a:p>
          <a:pPr rtl="1"/>
          <a:endParaRPr lang="ar-SA"/>
        </a:p>
      </dgm:t>
    </dgm:pt>
  </dgm:ptLst>
  <dgm:cxnLst>
    <dgm:cxn modelId="{D87F1AD7-D778-445E-9476-498CFD6922A6}" srcId="{3407934D-0880-40DB-87FD-E3D96D35C830}" destId="{90749CB3-5FCD-4C9B-9533-B6036A466F7A}" srcOrd="0" destOrd="0" parTransId="{88373A08-ECB7-49B8-94AD-ED65241F8ABC}" sibTransId="{468269AF-D807-4FFD-B513-0E9379386EED}"/>
    <dgm:cxn modelId="{F458DC0E-7944-44C0-BA46-E8660DA5455B}" type="presOf" srcId="{3407934D-0880-40DB-87FD-E3D96D35C830}" destId="{F4141E21-49AB-4B80-805F-9483BDF88C38}" srcOrd="0" destOrd="0" presId="urn:microsoft.com/office/officeart/2005/8/layout/target3"/>
    <dgm:cxn modelId="{01B39A88-5818-490B-9AE7-CEC3FAE510FA}" srcId="{3407934D-0880-40DB-87FD-E3D96D35C830}" destId="{2ABF87DD-2B23-4CBE-853D-D0D17E20362A}" srcOrd="1" destOrd="0" parTransId="{73D77EA3-C6CB-49D2-B914-4D18B4B471E1}" sibTransId="{5B3426B7-B409-45DF-8C96-AB8E258CE8E0}"/>
    <dgm:cxn modelId="{7B4D1E2A-D554-4B49-96FE-76723A302876}" type="presOf" srcId="{2ABF87DD-2B23-4CBE-853D-D0D17E20362A}" destId="{B57A5947-A174-4D03-A5DA-CB3F0AD9048C}" srcOrd="1" destOrd="0" presId="urn:microsoft.com/office/officeart/2005/8/layout/target3"/>
    <dgm:cxn modelId="{EECD0D8C-447B-4F6E-A49E-844AE42B8AE2}" type="presOf" srcId="{2ABF87DD-2B23-4CBE-853D-D0D17E20362A}" destId="{C0B62FE7-99C5-436E-9AF2-FD3685B0A704}" srcOrd="0" destOrd="0" presId="urn:microsoft.com/office/officeart/2005/8/layout/target3"/>
    <dgm:cxn modelId="{587E8CB1-C0B3-4612-9673-23946286D06F}" type="presOf" srcId="{90749CB3-5FCD-4C9B-9533-B6036A466F7A}" destId="{C6CB8CD8-DBE4-45E4-B4DB-40874D2FDB90}" srcOrd="0" destOrd="0" presId="urn:microsoft.com/office/officeart/2005/8/layout/target3"/>
    <dgm:cxn modelId="{7C280F0C-EA63-4348-8B0F-A88249FD6452}" type="presOf" srcId="{B06FF8CB-B209-4A24-A622-E63435AE7A50}" destId="{1CC2DCBF-3B0B-4037-AED2-2CE0140B5B44}" srcOrd="1" destOrd="0" presId="urn:microsoft.com/office/officeart/2005/8/layout/target3"/>
    <dgm:cxn modelId="{64A0303A-18B5-40AA-B6BD-A038451B030D}" srcId="{3407934D-0880-40DB-87FD-E3D96D35C830}" destId="{B06FF8CB-B209-4A24-A622-E63435AE7A50}" srcOrd="2" destOrd="0" parTransId="{F7AD711B-E8D9-4E55-9D7F-0A917E2B98DA}" sibTransId="{1C23D41F-327E-41D2-AC15-B125FA5C01A2}"/>
    <dgm:cxn modelId="{3D0EF866-4F3F-4E1C-B9D9-6CEAD6B64455}" type="presOf" srcId="{90749CB3-5FCD-4C9B-9533-B6036A466F7A}" destId="{DD89E596-D5EF-4D85-B639-0B7FDEAFECEB}" srcOrd="1" destOrd="0" presId="urn:microsoft.com/office/officeart/2005/8/layout/target3"/>
    <dgm:cxn modelId="{E80D0F80-6CCC-4F18-8FAF-F54D99C190D6}" type="presOf" srcId="{B06FF8CB-B209-4A24-A622-E63435AE7A50}" destId="{6ECD4C9F-E425-44BD-870E-BA927B9A1862}" srcOrd="0" destOrd="0" presId="urn:microsoft.com/office/officeart/2005/8/layout/target3"/>
    <dgm:cxn modelId="{204E963C-3C77-4A17-BFED-D09DFA85BA42}" type="presParOf" srcId="{F4141E21-49AB-4B80-805F-9483BDF88C38}" destId="{F7B320E9-DA9E-4D01-9177-B74F6CB2CDD7}" srcOrd="0" destOrd="0" presId="urn:microsoft.com/office/officeart/2005/8/layout/target3"/>
    <dgm:cxn modelId="{B52F38E7-105B-4DB6-9021-E8BDE8704706}" type="presParOf" srcId="{F4141E21-49AB-4B80-805F-9483BDF88C38}" destId="{6B4E01F1-AE5D-4C7D-A822-1CEEDF9A3655}" srcOrd="1" destOrd="0" presId="urn:microsoft.com/office/officeart/2005/8/layout/target3"/>
    <dgm:cxn modelId="{B7DA8394-3A7E-4587-9D5B-B2E0DC7EAA93}" type="presParOf" srcId="{F4141E21-49AB-4B80-805F-9483BDF88C38}" destId="{C6CB8CD8-DBE4-45E4-B4DB-40874D2FDB90}" srcOrd="2" destOrd="0" presId="urn:microsoft.com/office/officeart/2005/8/layout/target3"/>
    <dgm:cxn modelId="{08FCC9C5-0E0E-4025-B355-8A513A14DD17}" type="presParOf" srcId="{F4141E21-49AB-4B80-805F-9483BDF88C38}" destId="{EF655767-60DA-4D2D-ACEE-8E8590E32F0A}" srcOrd="3" destOrd="0" presId="urn:microsoft.com/office/officeart/2005/8/layout/target3"/>
    <dgm:cxn modelId="{A65D66C5-BA5D-453C-B1C4-379C3E782A91}" type="presParOf" srcId="{F4141E21-49AB-4B80-805F-9483BDF88C38}" destId="{0DCE6567-5AAA-4BC5-A2B7-0AC855C6664C}" srcOrd="4" destOrd="0" presId="urn:microsoft.com/office/officeart/2005/8/layout/target3"/>
    <dgm:cxn modelId="{938AD401-E4EB-4564-8F4A-DD3ADA305A11}" type="presParOf" srcId="{F4141E21-49AB-4B80-805F-9483BDF88C38}" destId="{C0B62FE7-99C5-436E-9AF2-FD3685B0A704}" srcOrd="5" destOrd="0" presId="urn:microsoft.com/office/officeart/2005/8/layout/target3"/>
    <dgm:cxn modelId="{5AAD585F-C3DC-4E09-A3A0-D1DD80538B6A}" type="presParOf" srcId="{F4141E21-49AB-4B80-805F-9483BDF88C38}" destId="{E51B53EE-DD8B-4C72-854D-0F02F0BE64AC}" srcOrd="6" destOrd="0" presId="urn:microsoft.com/office/officeart/2005/8/layout/target3"/>
    <dgm:cxn modelId="{020D085A-B77E-4501-A05F-0C40D45FC1ED}" type="presParOf" srcId="{F4141E21-49AB-4B80-805F-9483BDF88C38}" destId="{8F507E6C-9561-4091-BD5A-16ED9614837A}" srcOrd="7" destOrd="0" presId="urn:microsoft.com/office/officeart/2005/8/layout/target3"/>
    <dgm:cxn modelId="{0DA82635-A2D9-4F3D-AC84-9B82977B9269}" type="presParOf" srcId="{F4141E21-49AB-4B80-805F-9483BDF88C38}" destId="{6ECD4C9F-E425-44BD-870E-BA927B9A1862}" srcOrd="8" destOrd="0" presId="urn:microsoft.com/office/officeart/2005/8/layout/target3"/>
    <dgm:cxn modelId="{53FD75ED-298E-46AD-84AD-86DF4782A618}" type="presParOf" srcId="{F4141E21-49AB-4B80-805F-9483BDF88C38}" destId="{DD89E596-D5EF-4D85-B639-0B7FDEAFECEB}" srcOrd="9" destOrd="0" presId="urn:microsoft.com/office/officeart/2005/8/layout/target3"/>
    <dgm:cxn modelId="{9BF5023B-F72F-4D28-BB64-C1DED2AC1178}" type="presParOf" srcId="{F4141E21-49AB-4B80-805F-9483BDF88C38}" destId="{B57A5947-A174-4D03-A5DA-CB3F0AD9048C}" srcOrd="10" destOrd="0" presId="urn:microsoft.com/office/officeart/2005/8/layout/target3"/>
    <dgm:cxn modelId="{7246590C-2A7C-4F17-AE58-3D90C50B288C}" type="presParOf" srcId="{F4141E21-49AB-4B80-805F-9483BDF88C38}" destId="{1CC2DCBF-3B0B-4037-AED2-2CE0140B5B44}" srcOrd="11" destOrd="0" presId="urn:microsoft.com/office/officeart/2005/8/layout/targe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C4996B0-CAFA-4325-AA34-CAF4550F933D}" type="doc">
      <dgm:prSet loTypeId="urn:microsoft.com/office/officeart/2005/8/layout/cycle6" loCatId="relationship" qsTypeId="urn:microsoft.com/office/officeart/2005/8/quickstyle/3d1" qsCatId="3D" csTypeId="urn:microsoft.com/office/officeart/2005/8/colors/colorful3" csCatId="colorful" phldr="1"/>
      <dgm:spPr/>
      <dgm:t>
        <a:bodyPr/>
        <a:lstStyle/>
        <a:p>
          <a:pPr rtl="1"/>
          <a:endParaRPr lang="ar-SA"/>
        </a:p>
      </dgm:t>
    </dgm:pt>
    <dgm:pt modelId="{37FEA0D5-B168-4AA2-B3E5-A3597FA7CDD9}">
      <dgm:prSet/>
      <dgm:spPr/>
      <dgm:t>
        <a:bodyPr/>
        <a:lstStyle/>
        <a:p>
          <a:pPr rtl="1"/>
          <a:r>
            <a:rPr lang="ar-SA" dirty="0" smtClean="0">
              <a:cs typeface="Akhbar MT" pitchFamily="2" charset="-78"/>
            </a:rPr>
            <a:t>حوض الأمازون بأمريكا الجنوبية </a:t>
          </a:r>
          <a:endParaRPr lang="ar-SA" dirty="0">
            <a:cs typeface="Akhbar MT" pitchFamily="2" charset="-78"/>
          </a:endParaRPr>
        </a:p>
      </dgm:t>
    </dgm:pt>
    <dgm:pt modelId="{0683F4B3-EF4C-47A2-BB6D-3A0239804780}" type="parTrans" cxnId="{73300DD4-0A85-441D-BF98-63410EFABF04}">
      <dgm:prSet/>
      <dgm:spPr/>
      <dgm:t>
        <a:bodyPr/>
        <a:lstStyle/>
        <a:p>
          <a:pPr rtl="1"/>
          <a:endParaRPr lang="ar-SA"/>
        </a:p>
      </dgm:t>
    </dgm:pt>
    <dgm:pt modelId="{240EE6BD-DD56-4D55-9FAB-882DF17B60AF}" type="sibTrans" cxnId="{73300DD4-0A85-441D-BF98-63410EFABF04}">
      <dgm:prSet/>
      <dgm:spPr/>
      <dgm:t>
        <a:bodyPr/>
        <a:lstStyle/>
        <a:p>
          <a:pPr rtl="1"/>
          <a:endParaRPr lang="ar-SA"/>
        </a:p>
      </dgm:t>
    </dgm:pt>
    <dgm:pt modelId="{3466C8B8-A64C-4E01-8886-EB7471991620}">
      <dgm:prSet/>
      <dgm:spPr/>
      <dgm:t>
        <a:bodyPr/>
        <a:lstStyle/>
        <a:p>
          <a:pPr rtl="1"/>
          <a:r>
            <a:rPr lang="ar-SA" dirty="0" smtClean="0">
              <a:cs typeface="Akhbar MT" pitchFamily="2" charset="-78"/>
            </a:rPr>
            <a:t>سواحل أفريقيا الغربية وحوض الكونغو</a:t>
          </a:r>
          <a:r>
            <a:rPr lang="ar-SA" dirty="0" smtClean="0"/>
            <a:t>.</a:t>
          </a:r>
          <a:endParaRPr lang="ar-SA" dirty="0"/>
        </a:p>
      </dgm:t>
    </dgm:pt>
    <dgm:pt modelId="{56D0D1A5-73BA-497B-8E6A-4426EA6BD655}" type="parTrans" cxnId="{36B49333-BE56-4E04-9A47-CB787051D32B}">
      <dgm:prSet/>
      <dgm:spPr/>
      <dgm:t>
        <a:bodyPr/>
        <a:lstStyle/>
        <a:p>
          <a:pPr rtl="1"/>
          <a:endParaRPr lang="ar-SA"/>
        </a:p>
      </dgm:t>
    </dgm:pt>
    <dgm:pt modelId="{600E1471-E5AF-4779-8569-173480675C49}" type="sibTrans" cxnId="{36B49333-BE56-4E04-9A47-CB787051D32B}">
      <dgm:prSet/>
      <dgm:spPr/>
      <dgm:t>
        <a:bodyPr/>
        <a:lstStyle/>
        <a:p>
          <a:pPr rtl="1"/>
          <a:endParaRPr lang="ar-SA"/>
        </a:p>
      </dgm:t>
    </dgm:pt>
    <dgm:pt modelId="{A02BF962-F5B6-495F-9150-424D20B21732}">
      <dgm:prSet/>
      <dgm:spPr/>
      <dgm:t>
        <a:bodyPr/>
        <a:lstStyle/>
        <a:p>
          <a:pPr rtl="1"/>
          <a:r>
            <a:rPr lang="ar-SA" dirty="0" smtClean="0">
              <a:cs typeface="Akhbar MT" pitchFamily="2" charset="-78"/>
            </a:rPr>
            <a:t>الإقليم الاندونيسي الماليزي.</a:t>
          </a:r>
          <a:endParaRPr lang="ar-SA" dirty="0">
            <a:cs typeface="Akhbar MT" pitchFamily="2" charset="-78"/>
          </a:endParaRPr>
        </a:p>
      </dgm:t>
    </dgm:pt>
    <dgm:pt modelId="{2C53A263-3AE6-4B54-BA67-50E897128C89}" type="parTrans" cxnId="{EDE9C42C-D58B-4240-A0DE-A86515B32814}">
      <dgm:prSet/>
      <dgm:spPr/>
      <dgm:t>
        <a:bodyPr/>
        <a:lstStyle/>
        <a:p>
          <a:pPr rtl="1"/>
          <a:endParaRPr lang="ar-SA"/>
        </a:p>
      </dgm:t>
    </dgm:pt>
    <dgm:pt modelId="{27C59B7C-58F8-49F8-9BC9-7CD566183ABA}" type="sibTrans" cxnId="{EDE9C42C-D58B-4240-A0DE-A86515B32814}">
      <dgm:prSet/>
      <dgm:spPr/>
      <dgm:t>
        <a:bodyPr/>
        <a:lstStyle/>
        <a:p>
          <a:pPr rtl="1"/>
          <a:endParaRPr lang="ar-SA"/>
        </a:p>
      </dgm:t>
    </dgm:pt>
    <dgm:pt modelId="{512B6EFB-5AC3-4A00-8312-032D018ECAD3}" type="pres">
      <dgm:prSet presAssocID="{FC4996B0-CAFA-4325-AA34-CAF4550F933D}" presName="cycle" presStyleCnt="0">
        <dgm:presLayoutVars>
          <dgm:dir/>
          <dgm:resizeHandles val="exact"/>
        </dgm:presLayoutVars>
      </dgm:prSet>
      <dgm:spPr/>
      <dgm:t>
        <a:bodyPr/>
        <a:lstStyle/>
        <a:p>
          <a:pPr rtl="1"/>
          <a:endParaRPr lang="ar-SA"/>
        </a:p>
      </dgm:t>
    </dgm:pt>
    <dgm:pt modelId="{DCA4A8B3-96ED-4C62-9EFF-C64491E7F514}" type="pres">
      <dgm:prSet presAssocID="{37FEA0D5-B168-4AA2-B3E5-A3597FA7CDD9}" presName="node" presStyleLbl="node1" presStyleIdx="0" presStyleCnt="3" custRadScaleRad="102590" custRadScaleInc="11408">
        <dgm:presLayoutVars>
          <dgm:bulletEnabled val="1"/>
        </dgm:presLayoutVars>
      </dgm:prSet>
      <dgm:spPr/>
      <dgm:t>
        <a:bodyPr/>
        <a:lstStyle/>
        <a:p>
          <a:pPr rtl="1"/>
          <a:endParaRPr lang="ar-SA"/>
        </a:p>
      </dgm:t>
    </dgm:pt>
    <dgm:pt modelId="{DF6389F1-2E7C-4DA4-91A0-E094CE44FFC0}" type="pres">
      <dgm:prSet presAssocID="{37FEA0D5-B168-4AA2-B3E5-A3597FA7CDD9}" presName="spNode" presStyleCnt="0"/>
      <dgm:spPr/>
    </dgm:pt>
    <dgm:pt modelId="{4C0B4AE3-8963-41BC-ABF2-58212131173B}" type="pres">
      <dgm:prSet presAssocID="{240EE6BD-DD56-4D55-9FAB-882DF17B60AF}" presName="sibTrans" presStyleLbl="sibTrans1D1" presStyleIdx="0" presStyleCnt="3"/>
      <dgm:spPr/>
      <dgm:t>
        <a:bodyPr/>
        <a:lstStyle/>
        <a:p>
          <a:pPr rtl="1"/>
          <a:endParaRPr lang="ar-SA"/>
        </a:p>
      </dgm:t>
    </dgm:pt>
    <dgm:pt modelId="{9A2DD125-AB32-4A6C-A6E7-77A2C7E5C666}" type="pres">
      <dgm:prSet presAssocID="{3466C8B8-A64C-4E01-8886-EB7471991620}" presName="node" presStyleLbl="node1" presStyleIdx="1" presStyleCnt="3">
        <dgm:presLayoutVars>
          <dgm:bulletEnabled val="1"/>
        </dgm:presLayoutVars>
      </dgm:prSet>
      <dgm:spPr/>
      <dgm:t>
        <a:bodyPr/>
        <a:lstStyle/>
        <a:p>
          <a:pPr rtl="1"/>
          <a:endParaRPr lang="ar-SA"/>
        </a:p>
      </dgm:t>
    </dgm:pt>
    <dgm:pt modelId="{C33E1D8E-6A08-4EB8-AAE1-E8CFAACF0CAC}" type="pres">
      <dgm:prSet presAssocID="{3466C8B8-A64C-4E01-8886-EB7471991620}" presName="spNode" presStyleCnt="0"/>
      <dgm:spPr/>
    </dgm:pt>
    <dgm:pt modelId="{75A92649-ECD1-4E05-BEF2-D879FF509DCD}" type="pres">
      <dgm:prSet presAssocID="{600E1471-E5AF-4779-8569-173480675C49}" presName="sibTrans" presStyleLbl="sibTrans1D1" presStyleIdx="1" presStyleCnt="3"/>
      <dgm:spPr/>
      <dgm:t>
        <a:bodyPr/>
        <a:lstStyle/>
        <a:p>
          <a:pPr rtl="1"/>
          <a:endParaRPr lang="ar-SA"/>
        </a:p>
      </dgm:t>
    </dgm:pt>
    <dgm:pt modelId="{8410136D-DAA3-4C1A-99F6-3278932FE8A5}" type="pres">
      <dgm:prSet presAssocID="{A02BF962-F5B6-495F-9150-424D20B21732}" presName="node" presStyleLbl="node1" presStyleIdx="2" presStyleCnt="3">
        <dgm:presLayoutVars>
          <dgm:bulletEnabled val="1"/>
        </dgm:presLayoutVars>
      </dgm:prSet>
      <dgm:spPr/>
      <dgm:t>
        <a:bodyPr/>
        <a:lstStyle/>
        <a:p>
          <a:pPr rtl="1"/>
          <a:endParaRPr lang="ar-SA"/>
        </a:p>
      </dgm:t>
    </dgm:pt>
    <dgm:pt modelId="{44BF4711-07B1-430A-81A0-B8420B6B94CF}" type="pres">
      <dgm:prSet presAssocID="{A02BF962-F5B6-495F-9150-424D20B21732}" presName="spNode" presStyleCnt="0"/>
      <dgm:spPr/>
    </dgm:pt>
    <dgm:pt modelId="{ABD4DA1C-2AB4-4CEF-A26F-A8E2D08EDD96}" type="pres">
      <dgm:prSet presAssocID="{27C59B7C-58F8-49F8-9BC9-7CD566183ABA}" presName="sibTrans" presStyleLbl="sibTrans1D1" presStyleIdx="2" presStyleCnt="3"/>
      <dgm:spPr/>
      <dgm:t>
        <a:bodyPr/>
        <a:lstStyle/>
        <a:p>
          <a:pPr rtl="1"/>
          <a:endParaRPr lang="ar-SA"/>
        </a:p>
      </dgm:t>
    </dgm:pt>
  </dgm:ptLst>
  <dgm:cxnLst>
    <dgm:cxn modelId="{29BE1CFE-461D-44E3-9BA1-7A7DC636C74C}" type="presOf" srcId="{37FEA0D5-B168-4AA2-B3E5-A3597FA7CDD9}" destId="{DCA4A8B3-96ED-4C62-9EFF-C64491E7F514}" srcOrd="0" destOrd="0" presId="urn:microsoft.com/office/officeart/2005/8/layout/cycle6"/>
    <dgm:cxn modelId="{36B49333-BE56-4E04-9A47-CB787051D32B}" srcId="{FC4996B0-CAFA-4325-AA34-CAF4550F933D}" destId="{3466C8B8-A64C-4E01-8886-EB7471991620}" srcOrd="1" destOrd="0" parTransId="{56D0D1A5-73BA-497B-8E6A-4426EA6BD655}" sibTransId="{600E1471-E5AF-4779-8569-173480675C49}"/>
    <dgm:cxn modelId="{431069B0-8E64-423D-B8EF-9D56E80674AE}" type="presOf" srcId="{600E1471-E5AF-4779-8569-173480675C49}" destId="{75A92649-ECD1-4E05-BEF2-D879FF509DCD}" srcOrd="0" destOrd="0" presId="urn:microsoft.com/office/officeart/2005/8/layout/cycle6"/>
    <dgm:cxn modelId="{6FDEDCC6-5656-483B-AD6B-86060F19E986}" type="presOf" srcId="{FC4996B0-CAFA-4325-AA34-CAF4550F933D}" destId="{512B6EFB-5AC3-4A00-8312-032D018ECAD3}" srcOrd="0" destOrd="0" presId="urn:microsoft.com/office/officeart/2005/8/layout/cycle6"/>
    <dgm:cxn modelId="{544D276B-ECD2-43EC-B3BC-952036717AB9}" type="presOf" srcId="{27C59B7C-58F8-49F8-9BC9-7CD566183ABA}" destId="{ABD4DA1C-2AB4-4CEF-A26F-A8E2D08EDD96}" srcOrd="0" destOrd="0" presId="urn:microsoft.com/office/officeart/2005/8/layout/cycle6"/>
    <dgm:cxn modelId="{CDB9BEDF-41BD-4B25-8C88-860A94FA5277}" type="presOf" srcId="{A02BF962-F5B6-495F-9150-424D20B21732}" destId="{8410136D-DAA3-4C1A-99F6-3278932FE8A5}" srcOrd="0" destOrd="0" presId="urn:microsoft.com/office/officeart/2005/8/layout/cycle6"/>
    <dgm:cxn modelId="{73300DD4-0A85-441D-BF98-63410EFABF04}" srcId="{FC4996B0-CAFA-4325-AA34-CAF4550F933D}" destId="{37FEA0D5-B168-4AA2-B3E5-A3597FA7CDD9}" srcOrd="0" destOrd="0" parTransId="{0683F4B3-EF4C-47A2-BB6D-3A0239804780}" sibTransId="{240EE6BD-DD56-4D55-9FAB-882DF17B60AF}"/>
    <dgm:cxn modelId="{C8F87C40-F5B8-4E41-A3B4-02A31E011B12}" type="presOf" srcId="{240EE6BD-DD56-4D55-9FAB-882DF17B60AF}" destId="{4C0B4AE3-8963-41BC-ABF2-58212131173B}" srcOrd="0" destOrd="0" presId="urn:microsoft.com/office/officeart/2005/8/layout/cycle6"/>
    <dgm:cxn modelId="{EDE9C42C-D58B-4240-A0DE-A86515B32814}" srcId="{FC4996B0-CAFA-4325-AA34-CAF4550F933D}" destId="{A02BF962-F5B6-495F-9150-424D20B21732}" srcOrd="2" destOrd="0" parTransId="{2C53A263-3AE6-4B54-BA67-50E897128C89}" sibTransId="{27C59B7C-58F8-49F8-9BC9-7CD566183ABA}"/>
    <dgm:cxn modelId="{00AEE6B3-A55D-4A29-A10D-DBF3B9B03CFC}" type="presOf" srcId="{3466C8B8-A64C-4E01-8886-EB7471991620}" destId="{9A2DD125-AB32-4A6C-A6E7-77A2C7E5C666}" srcOrd="0" destOrd="0" presId="urn:microsoft.com/office/officeart/2005/8/layout/cycle6"/>
    <dgm:cxn modelId="{A4DE9229-C3B2-4FF6-971F-597646D68E2A}" type="presParOf" srcId="{512B6EFB-5AC3-4A00-8312-032D018ECAD3}" destId="{DCA4A8B3-96ED-4C62-9EFF-C64491E7F514}" srcOrd="0" destOrd="0" presId="urn:microsoft.com/office/officeart/2005/8/layout/cycle6"/>
    <dgm:cxn modelId="{4AECD957-DA75-4402-85BC-3B726985C3C0}" type="presParOf" srcId="{512B6EFB-5AC3-4A00-8312-032D018ECAD3}" destId="{DF6389F1-2E7C-4DA4-91A0-E094CE44FFC0}" srcOrd="1" destOrd="0" presId="urn:microsoft.com/office/officeart/2005/8/layout/cycle6"/>
    <dgm:cxn modelId="{CEF98835-7E14-42D4-9D15-3E77D0A6FFC8}" type="presParOf" srcId="{512B6EFB-5AC3-4A00-8312-032D018ECAD3}" destId="{4C0B4AE3-8963-41BC-ABF2-58212131173B}" srcOrd="2" destOrd="0" presId="urn:microsoft.com/office/officeart/2005/8/layout/cycle6"/>
    <dgm:cxn modelId="{D6271514-1CCD-4C62-A0A2-71BB2BF941A5}" type="presParOf" srcId="{512B6EFB-5AC3-4A00-8312-032D018ECAD3}" destId="{9A2DD125-AB32-4A6C-A6E7-77A2C7E5C666}" srcOrd="3" destOrd="0" presId="urn:microsoft.com/office/officeart/2005/8/layout/cycle6"/>
    <dgm:cxn modelId="{22384255-8552-41C8-843A-EBF033AD9D51}" type="presParOf" srcId="{512B6EFB-5AC3-4A00-8312-032D018ECAD3}" destId="{C33E1D8E-6A08-4EB8-AAE1-E8CFAACF0CAC}" srcOrd="4" destOrd="0" presId="urn:microsoft.com/office/officeart/2005/8/layout/cycle6"/>
    <dgm:cxn modelId="{3479C60A-567E-41CE-A457-DA1A2ED8193C}" type="presParOf" srcId="{512B6EFB-5AC3-4A00-8312-032D018ECAD3}" destId="{75A92649-ECD1-4E05-BEF2-D879FF509DCD}" srcOrd="5" destOrd="0" presId="urn:microsoft.com/office/officeart/2005/8/layout/cycle6"/>
    <dgm:cxn modelId="{6B6ADD96-C61D-4324-AE72-110E1267D31F}" type="presParOf" srcId="{512B6EFB-5AC3-4A00-8312-032D018ECAD3}" destId="{8410136D-DAA3-4C1A-99F6-3278932FE8A5}" srcOrd="6" destOrd="0" presId="urn:microsoft.com/office/officeart/2005/8/layout/cycle6"/>
    <dgm:cxn modelId="{3CFFA671-21AF-4CBA-9D0F-32A320BD4206}" type="presParOf" srcId="{512B6EFB-5AC3-4A00-8312-032D018ECAD3}" destId="{44BF4711-07B1-430A-81A0-B8420B6B94CF}" srcOrd="7" destOrd="0" presId="urn:microsoft.com/office/officeart/2005/8/layout/cycle6"/>
    <dgm:cxn modelId="{1FDB7CF6-4889-457C-9619-3D7ED789CD98}" type="presParOf" srcId="{512B6EFB-5AC3-4A00-8312-032D018ECAD3}" destId="{ABD4DA1C-2AB4-4CEF-A26F-A8E2D08EDD96}" srcOrd="8" destOrd="0" presId="urn:microsoft.com/office/officeart/2005/8/layout/cycle6"/>
  </dgm:cxnLst>
  <dgm:bg>
    <a:blipFill>
      <a:blip xmlns:r="http://schemas.openxmlformats.org/officeDocument/2006/relationships" r:embed="rId1"/>
      <a:stretch>
        <a:fillRect/>
      </a:stretch>
    </a:blipFill>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13D9D16-34C9-4438-9595-16B9D88D55E6}">
      <dsp:nvSpPr>
        <dsp:cNvPr id="0" name=""/>
        <dsp:cNvSpPr/>
      </dsp:nvSpPr>
      <dsp:spPr>
        <a:xfrm>
          <a:off x="1977870" y="0"/>
          <a:ext cx="4273860" cy="1709544"/>
        </a:xfrm>
        <a:prstGeom prst="leftRightRibbon">
          <a:avLst/>
        </a:prstGeom>
        <a:blipFill rotWithShape="0">
          <a:blip xmlns:r="http://schemas.openxmlformats.org/officeDocument/2006/relationships" r:embed="rId1">
            <a:duotone>
              <a:schemeClr val="accent1">
                <a:hueOff val="0"/>
                <a:satOff val="0"/>
                <a:lumOff val="0"/>
                <a:alphaOff val="0"/>
                <a:shade val="40000"/>
              </a:schemeClr>
              <a:schemeClr val="accent1">
                <a:hueOff val="0"/>
                <a:satOff val="0"/>
                <a:lumOff val="0"/>
                <a:alphaOff val="0"/>
                <a:tint val="42000"/>
              </a:schemeClr>
            </a:duotone>
          </a:blip>
          <a:tile tx="0" ty="0" sx="40000" sy="40000" flip="none" algn="tl"/>
        </a:blipFill>
        <a:ln>
          <a:noFill/>
        </a:ln>
        <a:effectLst>
          <a:outerShdw blurRad="95000" rotWithShape="0">
            <a:srgbClr val="000000">
              <a:alpha val="50000"/>
            </a:srgbClr>
          </a:outerShdw>
          <a:softEdge rad="1270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5272110A-EE9C-4C1F-BC42-C2BACAE44311}">
      <dsp:nvSpPr>
        <dsp:cNvPr id="0" name=""/>
        <dsp:cNvSpPr/>
      </dsp:nvSpPr>
      <dsp:spPr>
        <a:xfrm>
          <a:off x="2490733" y="299170"/>
          <a:ext cx="1410373" cy="837676"/>
        </a:xfrm>
        <a:prstGeom prst="rect">
          <a:avLst/>
        </a:prstGeom>
        <a:noFill/>
        <a:ln>
          <a:noFill/>
        </a:ln>
        <a:effectLst>
          <a:outerShdw blurRad="95000" rotWithShape="0">
            <a:srgbClr val="000000">
              <a:alpha val="50000"/>
            </a:srgbClr>
          </a:outerShdw>
          <a:softEdge rad="12700"/>
        </a:effectLst>
        <a:scene3d>
          <a:camera prst="orthographicFront"/>
          <a:lightRig rig="threePt" dir="t">
            <a:rot lat="0" lon="0" rev="7500000"/>
          </a:lightRig>
        </a:scene3d>
        <a:sp3d/>
      </dsp:spPr>
      <dsp:style>
        <a:lnRef idx="0">
          <a:scrgbClr r="0" g="0" b="0"/>
        </a:lnRef>
        <a:fillRef idx="3">
          <a:scrgbClr r="0" g="0" b="0"/>
        </a:fillRef>
        <a:effectRef idx="2">
          <a:scrgbClr r="0" g="0" b="0"/>
        </a:effectRef>
        <a:fontRef idx="minor">
          <a:schemeClr val="lt1"/>
        </a:fontRef>
      </dsp:style>
      <dsp:txBody>
        <a:bodyPr spcFirstLastPara="0" vert="horz" wrap="square" lIns="0" tIns="67564" rIns="0" bIns="72390" numCol="1" spcCol="1270" anchor="ctr" anchorCtr="0">
          <a:noAutofit/>
        </a:bodyPr>
        <a:lstStyle/>
        <a:p>
          <a:pPr lvl="0" algn="ctr" defTabSz="844550" rtl="1">
            <a:lnSpc>
              <a:spcPct val="90000"/>
            </a:lnSpc>
            <a:spcBef>
              <a:spcPct val="0"/>
            </a:spcBef>
            <a:spcAft>
              <a:spcPct val="35000"/>
            </a:spcAft>
          </a:pPr>
          <a:r>
            <a:rPr lang="ar-SA" sz="1900" kern="1200" dirty="0" smtClean="0"/>
            <a:t>ب- المناخ المعتدل البارد القاري</a:t>
          </a:r>
          <a:endParaRPr lang="ar-SA" sz="1900" kern="1200" dirty="0"/>
        </a:p>
      </dsp:txBody>
      <dsp:txXfrm>
        <a:off x="2490733" y="299170"/>
        <a:ext cx="1410373" cy="837676"/>
      </dsp:txXfrm>
    </dsp:sp>
    <dsp:sp modelId="{EAF80778-35B3-4B48-A251-98C22D9AFA98}">
      <dsp:nvSpPr>
        <dsp:cNvPr id="0" name=""/>
        <dsp:cNvSpPr/>
      </dsp:nvSpPr>
      <dsp:spPr>
        <a:xfrm>
          <a:off x="4114800" y="572697"/>
          <a:ext cx="1666805" cy="837676"/>
        </a:xfrm>
        <a:prstGeom prst="rect">
          <a:avLst/>
        </a:prstGeom>
        <a:noFill/>
        <a:ln>
          <a:noFill/>
        </a:ln>
        <a:effectLst>
          <a:outerShdw blurRad="95000" rotWithShape="0">
            <a:srgbClr val="000000">
              <a:alpha val="50000"/>
            </a:srgbClr>
          </a:outerShdw>
          <a:softEdge rad="12700"/>
        </a:effectLst>
        <a:scene3d>
          <a:camera prst="orthographicFront"/>
          <a:lightRig rig="threePt" dir="t">
            <a:rot lat="0" lon="0" rev="7500000"/>
          </a:lightRig>
        </a:scene3d>
        <a:sp3d/>
      </dsp:spPr>
      <dsp:style>
        <a:lnRef idx="0">
          <a:scrgbClr r="0" g="0" b="0"/>
        </a:lnRef>
        <a:fillRef idx="3">
          <a:scrgbClr r="0" g="0" b="0"/>
        </a:fillRef>
        <a:effectRef idx="2">
          <a:scrgbClr r="0" g="0" b="0"/>
        </a:effectRef>
        <a:fontRef idx="minor">
          <a:schemeClr val="lt1"/>
        </a:fontRef>
      </dsp:style>
      <dsp:txBody>
        <a:bodyPr spcFirstLastPara="0" vert="horz" wrap="square" lIns="0" tIns="67564" rIns="0" bIns="72390" numCol="1" spcCol="1270" anchor="ctr" anchorCtr="0">
          <a:noAutofit/>
        </a:bodyPr>
        <a:lstStyle/>
        <a:p>
          <a:pPr lvl="0" algn="ctr" defTabSz="844550" rtl="1">
            <a:lnSpc>
              <a:spcPct val="90000"/>
            </a:lnSpc>
            <a:spcBef>
              <a:spcPct val="0"/>
            </a:spcBef>
            <a:spcAft>
              <a:spcPct val="35000"/>
            </a:spcAft>
          </a:pPr>
          <a:r>
            <a:rPr lang="ar-SA" sz="1900" kern="1200" dirty="0" smtClean="0"/>
            <a:t>أ- المناخ المعتدل البارد الموسمي</a:t>
          </a:r>
          <a:endParaRPr lang="ar-SA" sz="1900" kern="1200" dirty="0"/>
        </a:p>
      </dsp:txBody>
      <dsp:txXfrm>
        <a:off x="4114800" y="572697"/>
        <a:ext cx="1666805" cy="837676"/>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7B320E9-DA9E-4D01-9177-B74F6CB2CDD7}">
      <dsp:nvSpPr>
        <dsp:cNvPr id="0" name=""/>
        <dsp:cNvSpPr/>
      </dsp:nvSpPr>
      <dsp:spPr>
        <a:xfrm>
          <a:off x="0" y="150875"/>
          <a:ext cx="4498848" cy="4498848"/>
        </a:xfrm>
        <a:prstGeom prst="pie">
          <a:avLst>
            <a:gd name="adj1" fmla="val 5400000"/>
            <a:gd name="adj2" fmla="val 16200000"/>
          </a:avLst>
        </a:prstGeom>
        <a:gradFill rotWithShape="0">
          <a:gsLst>
            <a:gs pos="0">
              <a:schemeClr val="accent4">
                <a:shade val="50000"/>
                <a:hueOff val="0"/>
                <a:satOff val="0"/>
                <a:lumOff val="0"/>
                <a:alphaOff val="0"/>
                <a:tint val="92000"/>
                <a:satMod val="170000"/>
              </a:schemeClr>
            </a:gs>
            <a:gs pos="15000">
              <a:schemeClr val="accent4">
                <a:shade val="50000"/>
                <a:hueOff val="0"/>
                <a:satOff val="0"/>
                <a:lumOff val="0"/>
                <a:alphaOff val="0"/>
                <a:tint val="92000"/>
                <a:shade val="99000"/>
                <a:satMod val="170000"/>
              </a:schemeClr>
            </a:gs>
            <a:gs pos="62000">
              <a:schemeClr val="accent4">
                <a:shade val="50000"/>
                <a:hueOff val="0"/>
                <a:satOff val="0"/>
                <a:lumOff val="0"/>
                <a:alphaOff val="0"/>
                <a:tint val="96000"/>
                <a:shade val="80000"/>
                <a:satMod val="170000"/>
              </a:schemeClr>
            </a:gs>
            <a:gs pos="97000">
              <a:schemeClr val="accent4">
                <a:shade val="50000"/>
                <a:hueOff val="0"/>
                <a:satOff val="0"/>
                <a:lumOff val="0"/>
                <a:alphaOff val="0"/>
                <a:tint val="98000"/>
                <a:shade val="63000"/>
                <a:satMod val="170000"/>
              </a:schemeClr>
            </a:gs>
            <a:gs pos="100000">
              <a:schemeClr val="accent4">
                <a:shade val="50000"/>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C6CB8CD8-DBE4-45E4-B4DB-40874D2FDB90}">
      <dsp:nvSpPr>
        <dsp:cNvPr id="0" name=""/>
        <dsp:cNvSpPr/>
      </dsp:nvSpPr>
      <dsp:spPr>
        <a:xfrm>
          <a:off x="2249424" y="108991"/>
          <a:ext cx="5248656" cy="4498848"/>
        </a:xfrm>
        <a:prstGeom prst="rect">
          <a:avLst/>
        </a:prstGeom>
        <a:gradFill flip="none" rotWithShape="1">
          <a:gsLst>
            <a:gs pos="0">
              <a:srgbClr val="007E39"/>
            </a:gs>
            <a:gs pos="50000">
              <a:srgbClr val="9CB86E"/>
            </a:gs>
            <a:gs pos="100000">
              <a:srgbClr val="156B13"/>
            </a:gs>
          </a:gsLst>
          <a:path path="circle">
            <a:fillToRect l="50000" t="50000" r="50000" b="50000"/>
          </a:path>
          <a:tileRect/>
        </a:gradFill>
        <a:ln w="9525" cap="flat" cmpd="sng" algn="ctr">
          <a:solidFill>
            <a:schemeClr val="accent4">
              <a:shade val="50000"/>
              <a:hueOff val="0"/>
              <a:satOff val="0"/>
              <a:lumOff val="0"/>
              <a:alphaOff val="0"/>
            </a:schemeClr>
          </a:solidFill>
          <a:prstDash val="solid"/>
        </a:ln>
        <a:effectLst>
          <a:outerShdw blurRad="63500" dist="25400" dir="5400000" rotWithShape="0">
            <a:srgbClr val="000000">
              <a:alpha val="43137"/>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kern="1200" dirty="0" smtClean="0">
              <a:cs typeface="Akhbar MT" pitchFamily="2" charset="-78"/>
            </a:rPr>
            <a:t>الغابة صلبة الأخشاب دائمة الخضرة عريضة الأوراق</a:t>
          </a:r>
          <a:endParaRPr lang="ar-SA" sz="2800" kern="1200" dirty="0">
            <a:cs typeface="Akhbar MT" pitchFamily="2" charset="-78"/>
          </a:endParaRPr>
        </a:p>
      </dsp:txBody>
      <dsp:txXfrm>
        <a:off x="2249424" y="108991"/>
        <a:ext cx="5248656" cy="1349657"/>
      </dsp:txXfrm>
    </dsp:sp>
    <dsp:sp modelId="{0DCE6567-5AAA-4BC5-A2B7-0AC855C6664C}">
      <dsp:nvSpPr>
        <dsp:cNvPr id="0" name=""/>
        <dsp:cNvSpPr/>
      </dsp:nvSpPr>
      <dsp:spPr>
        <a:xfrm>
          <a:off x="787299" y="1500533"/>
          <a:ext cx="2924248" cy="2924248"/>
        </a:xfrm>
        <a:prstGeom prst="pie">
          <a:avLst>
            <a:gd name="adj1" fmla="val 5400000"/>
            <a:gd name="adj2" fmla="val 16200000"/>
          </a:avLst>
        </a:prstGeom>
        <a:gradFill rotWithShape="0">
          <a:gsLst>
            <a:gs pos="0">
              <a:schemeClr val="accent4">
                <a:shade val="50000"/>
                <a:hueOff val="285728"/>
                <a:satOff val="-18953"/>
                <a:lumOff val="31027"/>
                <a:alphaOff val="0"/>
                <a:tint val="92000"/>
                <a:satMod val="170000"/>
              </a:schemeClr>
            </a:gs>
            <a:gs pos="15000">
              <a:schemeClr val="accent4">
                <a:shade val="50000"/>
                <a:hueOff val="285728"/>
                <a:satOff val="-18953"/>
                <a:lumOff val="31027"/>
                <a:alphaOff val="0"/>
                <a:tint val="92000"/>
                <a:shade val="99000"/>
                <a:satMod val="170000"/>
              </a:schemeClr>
            </a:gs>
            <a:gs pos="62000">
              <a:schemeClr val="accent4">
                <a:shade val="50000"/>
                <a:hueOff val="285728"/>
                <a:satOff val="-18953"/>
                <a:lumOff val="31027"/>
                <a:alphaOff val="0"/>
                <a:tint val="96000"/>
                <a:shade val="80000"/>
                <a:satMod val="170000"/>
              </a:schemeClr>
            </a:gs>
            <a:gs pos="97000">
              <a:schemeClr val="accent4">
                <a:shade val="50000"/>
                <a:hueOff val="285728"/>
                <a:satOff val="-18953"/>
                <a:lumOff val="31027"/>
                <a:alphaOff val="0"/>
                <a:tint val="98000"/>
                <a:shade val="63000"/>
                <a:satMod val="170000"/>
              </a:schemeClr>
            </a:gs>
            <a:gs pos="100000">
              <a:schemeClr val="accent4">
                <a:shade val="50000"/>
                <a:hueOff val="285728"/>
                <a:satOff val="-18953"/>
                <a:lumOff val="31027"/>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C0B62FE7-99C5-436E-9AF2-FD3685B0A704}">
      <dsp:nvSpPr>
        <dsp:cNvPr id="0" name=""/>
        <dsp:cNvSpPr/>
      </dsp:nvSpPr>
      <dsp:spPr>
        <a:xfrm>
          <a:off x="2249424" y="1477139"/>
          <a:ext cx="5248656" cy="2924248"/>
        </a:xfrm>
        <a:prstGeom prst="rect">
          <a:avLst/>
        </a:prstGeom>
        <a:gradFill flip="none" rotWithShape="0">
          <a:gsLst>
            <a:gs pos="0">
              <a:srgbClr val="10DE32">
                <a:shade val="30000"/>
                <a:satMod val="115000"/>
              </a:srgbClr>
            </a:gs>
            <a:gs pos="50000">
              <a:srgbClr val="10DE32">
                <a:shade val="67500"/>
                <a:satMod val="115000"/>
              </a:srgbClr>
            </a:gs>
            <a:gs pos="100000">
              <a:srgbClr val="10DE32">
                <a:shade val="100000"/>
                <a:satMod val="115000"/>
              </a:srgbClr>
            </a:gs>
          </a:gsLst>
          <a:path path="circle">
            <a:fillToRect t="100000" r="100000"/>
          </a:path>
          <a:tileRect l="-100000" b="-100000"/>
        </a:gradFill>
        <a:ln w="9525" cap="flat" cmpd="sng" algn="ctr">
          <a:solidFill>
            <a:schemeClr val="accent4">
              <a:shade val="50000"/>
              <a:hueOff val="285728"/>
              <a:satOff val="-18953"/>
              <a:lumOff val="31027"/>
              <a:alphaOff val="0"/>
            </a:schemeClr>
          </a:solidFill>
          <a:prstDash val="solid"/>
        </a:ln>
        <a:effectLst>
          <a:outerShdw blurRad="63500" dist="25400" dir="5400000" rotWithShape="0">
            <a:srgbClr val="000000">
              <a:alpha val="43137"/>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kern="1200" dirty="0" smtClean="0">
              <a:cs typeface="Akhbar MT" pitchFamily="2" charset="-78"/>
            </a:rPr>
            <a:t>الغابة الصنوبرية</a:t>
          </a:r>
          <a:endParaRPr lang="ar-SA" sz="2800" kern="1200" dirty="0">
            <a:cs typeface="Akhbar MT" pitchFamily="2" charset="-78"/>
          </a:endParaRPr>
        </a:p>
      </dsp:txBody>
      <dsp:txXfrm>
        <a:off x="2249424" y="1477139"/>
        <a:ext cx="5248656" cy="1349652"/>
      </dsp:txXfrm>
    </dsp:sp>
    <dsp:sp modelId="{8F507E6C-9561-4091-BD5A-16ED9614837A}">
      <dsp:nvSpPr>
        <dsp:cNvPr id="0" name=""/>
        <dsp:cNvSpPr/>
      </dsp:nvSpPr>
      <dsp:spPr>
        <a:xfrm>
          <a:off x="1574597" y="2850186"/>
          <a:ext cx="1349653" cy="1349653"/>
        </a:xfrm>
        <a:prstGeom prst="pie">
          <a:avLst>
            <a:gd name="adj1" fmla="val 5400000"/>
            <a:gd name="adj2" fmla="val 16200000"/>
          </a:avLst>
        </a:prstGeom>
        <a:gradFill rotWithShape="0">
          <a:gsLst>
            <a:gs pos="0">
              <a:schemeClr val="accent4">
                <a:shade val="50000"/>
                <a:hueOff val="285728"/>
                <a:satOff val="-18953"/>
                <a:lumOff val="31027"/>
                <a:alphaOff val="0"/>
                <a:tint val="92000"/>
                <a:satMod val="170000"/>
              </a:schemeClr>
            </a:gs>
            <a:gs pos="15000">
              <a:schemeClr val="accent4">
                <a:shade val="50000"/>
                <a:hueOff val="285728"/>
                <a:satOff val="-18953"/>
                <a:lumOff val="31027"/>
                <a:alphaOff val="0"/>
                <a:tint val="92000"/>
                <a:shade val="99000"/>
                <a:satMod val="170000"/>
              </a:schemeClr>
            </a:gs>
            <a:gs pos="62000">
              <a:schemeClr val="accent4">
                <a:shade val="50000"/>
                <a:hueOff val="285728"/>
                <a:satOff val="-18953"/>
                <a:lumOff val="31027"/>
                <a:alphaOff val="0"/>
                <a:tint val="96000"/>
                <a:shade val="80000"/>
                <a:satMod val="170000"/>
              </a:schemeClr>
            </a:gs>
            <a:gs pos="97000">
              <a:schemeClr val="accent4">
                <a:shade val="50000"/>
                <a:hueOff val="285728"/>
                <a:satOff val="-18953"/>
                <a:lumOff val="31027"/>
                <a:alphaOff val="0"/>
                <a:tint val="98000"/>
                <a:shade val="63000"/>
                <a:satMod val="170000"/>
              </a:schemeClr>
            </a:gs>
            <a:gs pos="100000">
              <a:schemeClr val="accent4">
                <a:shade val="50000"/>
                <a:hueOff val="285728"/>
                <a:satOff val="-18953"/>
                <a:lumOff val="31027"/>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6ECD4C9F-E425-44BD-870E-BA927B9A1862}">
      <dsp:nvSpPr>
        <dsp:cNvPr id="0" name=""/>
        <dsp:cNvSpPr/>
      </dsp:nvSpPr>
      <dsp:spPr>
        <a:xfrm>
          <a:off x="2249424" y="2850186"/>
          <a:ext cx="5248656" cy="1349653"/>
        </a:xfrm>
        <a:prstGeom prst="rect">
          <a:avLst/>
        </a:prstGeom>
        <a:gradFill flip="none" rotWithShape="0">
          <a:gsLst>
            <a:gs pos="0">
              <a:srgbClr val="99CC00">
                <a:shade val="30000"/>
                <a:satMod val="115000"/>
              </a:srgbClr>
            </a:gs>
            <a:gs pos="50000">
              <a:srgbClr val="99CC00">
                <a:shade val="67500"/>
                <a:satMod val="115000"/>
              </a:srgbClr>
            </a:gs>
            <a:gs pos="100000">
              <a:srgbClr val="99CC00">
                <a:shade val="100000"/>
                <a:satMod val="115000"/>
              </a:srgbClr>
            </a:gs>
          </a:gsLst>
          <a:lin ang="16200000" scaled="1"/>
          <a:tileRect/>
        </a:gradFill>
        <a:ln w="9525" cap="flat" cmpd="sng" algn="ctr">
          <a:solidFill>
            <a:schemeClr val="accent4">
              <a:shade val="50000"/>
              <a:hueOff val="285728"/>
              <a:satOff val="-18953"/>
              <a:lumOff val="31027"/>
              <a:alphaOff val="0"/>
            </a:schemeClr>
          </a:solidFill>
          <a:prstDash val="solid"/>
        </a:ln>
        <a:effectLst>
          <a:outerShdw blurRad="63500" dist="25400" dir="5400000" rotWithShape="0">
            <a:srgbClr val="000000">
              <a:alpha val="43137"/>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kern="1200" dirty="0" smtClean="0">
              <a:cs typeface="Akhbar MT" pitchFamily="2" charset="-78"/>
            </a:rPr>
            <a:t>الأشجار والشجيرات المتدهورة</a:t>
          </a:r>
          <a:endParaRPr lang="ar-SA" sz="2800" kern="1200" dirty="0">
            <a:cs typeface="Akhbar MT" pitchFamily="2" charset="-78"/>
          </a:endParaRPr>
        </a:p>
      </dsp:txBody>
      <dsp:txXfrm>
        <a:off x="2249424" y="2850186"/>
        <a:ext cx="5248656" cy="1349653"/>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CA4A8B3-96ED-4C62-9EFF-C64491E7F514}">
      <dsp:nvSpPr>
        <dsp:cNvPr id="0" name=""/>
        <dsp:cNvSpPr/>
      </dsp:nvSpPr>
      <dsp:spPr>
        <a:xfrm>
          <a:off x="2933285" y="0"/>
          <a:ext cx="1900148" cy="1235096"/>
        </a:xfrm>
        <a:prstGeom prst="roundRect">
          <a:avLst/>
        </a:prstGeom>
        <a:gradFill rotWithShape="0">
          <a:gsLst>
            <a:gs pos="0">
              <a:schemeClr val="accent3">
                <a:hueOff val="0"/>
                <a:satOff val="0"/>
                <a:lumOff val="0"/>
                <a:alphaOff val="0"/>
                <a:tint val="92000"/>
                <a:satMod val="170000"/>
              </a:schemeClr>
            </a:gs>
            <a:gs pos="15000">
              <a:schemeClr val="accent3">
                <a:hueOff val="0"/>
                <a:satOff val="0"/>
                <a:lumOff val="0"/>
                <a:alphaOff val="0"/>
                <a:tint val="92000"/>
                <a:shade val="99000"/>
                <a:satMod val="170000"/>
              </a:schemeClr>
            </a:gs>
            <a:gs pos="62000">
              <a:schemeClr val="accent3">
                <a:hueOff val="0"/>
                <a:satOff val="0"/>
                <a:lumOff val="0"/>
                <a:alphaOff val="0"/>
                <a:tint val="96000"/>
                <a:shade val="80000"/>
                <a:satMod val="170000"/>
              </a:schemeClr>
            </a:gs>
            <a:gs pos="97000">
              <a:schemeClr val="accent3">
                <a:hueOff val="0"/>
                <a:satOff val="0"/>
                <a:lumOff val="0"/>
                <a:alphaOff val="0"/>
                <a:tint val="98000"/>
                <a:shade val="63000"/>
                <a:satMod val="170000"/>
              </a:schemeClr>
            </a:gs>
            <a:gs pos="100000">
              <a:schemeClr val="accent3">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1">
            <a:lnSpc>
              <a:spcPct val="90000"/>
            </a:lnSpc>
            <a:spcBef>
              <a:spcPct val="0"/>
            </a:spcBef>
            <a:spcAft>
              <a:spcPct val="35000"/>
            </a:spcAft>
          </a:pPr>
          <a:r>
            <a:rPr lang="ar-SA" sz="2200" kern="1200" dirty="0" smtClean="0">
              <a:cs typeface="Akhbar MT" pitchFamily="2" charset="-78"/>
            </a:rPr>
            <a:t>حوض الأمازون بأمريكا الجنوبية </a:t>
          </a:r>
          <a:endParaRPr lang="ar-SA" sz="2200" kern="1200" dirty="0">
            <a:cs typeface="Akhbar MT" pitchFamily="2" charset="-78"/>
          </a:endParaRPr>
        </a:p>
      </dsp:txBody>
      <dsp:txXfrm>
        <a:off x="2933285" y="0"/>
        <a:ext cx="1900148" cy="1235096"/>
      </dsp:txXfrm>
    </dsp:sp>
    <dsp:sp modelId="{4C0B4AE3-8963-41BC-ABF2-58212131173B}">
      <dsp:nvSpPr>
        <dsp:cNvPr id="0" name=""/>
        <dsp:cNvSpPr/>
      </dsp:nvSpPr>
      <dsp:spPr>
        <a:xfrm>
          <a:off x="2104542" y="610594"/>
          <a:ext cx="3291362" cy="3291362"/>
        </a:xfrm>
        <a:custGeom>
          <a:avLst/>
          <a:gdLst/>
          <a:ahLst/>
          <a:cxnLst/>
          <a:rect l="0" t="0" r="0" b="0"/>
          <a:pathLst>
            <a:path>
              <a:moveTo>
                <a:pt x="2740537" y="417040"/>
              </a:moveTo>
              <a:arcTo wR="1645681" hR="1645681" stAng="18702275" swAng="3314636"/>
            </a:path>
          </a:pathLst>
        </a:custGeom>
        <a:noFill/>
        <a:ln w="9525" cap="flat" cmpd="sng" algn="ctr">
          <a:solidFill>
            <a:schemeClr val="accent3">
              <a:hueOff val="0"/>
              <a:satOff val="0"/>
              <a:lumOff val="0"/>
              <a:alphaOff val="0"/>
            </a:schemeClr>
          </a:solidFill>
          <a:prstDash val="solid"/>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sp>
    <dsp:sp modelId="{9A2DD125-AB32-4A6C-A6E7-77A2C7E5C666}">
      <dsp:nvSpPr>
        <dsp:cNvPr id="0" name=""/>
        <dsp:cNvSpPr/>
      </dsp:nvSpPr>
      <dsp:spPr>
        <a:xfrm>
          <a:off x="4224167" y="2470777"/>
          <a:ext cx="1900148" cy="1235096"/>
        </a:xfrm>
        <a:prstGeom prst="roundRect">
          <a:avLst/>
        </a:prstGeom>
        <a:gradFill rotWithShape="0">
          <a:gsLst>
            <a:gs pos="0">
              <a:schemeClr val="accent3">
                <a:hueOff val="-8413219"/>
                <a:satOff val="-4326"/>
                <a:lumOff val="-1863"/>
                <a:alphaOff val="0"/>
                <a:tint val="92000"/>
                <a:satMod val="170000"/>
              </a:schemeClr>
            </a:gs>
            <a:gs pos="15000">
              <a:schemeClr val="accent3">
                <a:hueOff val="-8413219"/>
                <a:satOff val="-4326"/>
                <a:lumOff val="-1863"/>
                <a:alphaOff val="0"/>
                <a:tint val="92000"/>
                <a:shade val="99000"/>
                <a:satMod val="170000"/>
              </a:schemeClr>
            </a:gs>
            <a:gs pos="62000">
              <a:schemeClr val="accent3">
                <a:hueOff val="-8413219"/>
                <a:satOff val="-4326"/>
                <a:lumOff val="-1863"/>
                <a:alphaOff val="0"/>
                <a:tint val="96000"/>
                <a:shade val="80000"/>
                <a:satMod val="170000"/>
              </a:schemeClr>
            </a:gs>
            <a:gs pos="97000">
              <a:schemeClr val="accent3">
                <a:hueOff val="-8413219"/>
                <a:satOff val="-4326"/>
                <a:lumOff val="-1863"/>
                <a:alphaOff val="0"/>
                <a:tint val="98000"/>
                <a:shade val="63000"/>
                <a:satMod val="170000"/>
              </a:schemeClr>
            </a:gs>
            <a:gs pos="100000">
              <a:schemeClr val="accent3">
                <a:hueOff val="-8413219"/>
                <a:satOff val="-4326"/>
                <a:lumOff val="-1863"/>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1">
            <a:lnSpc>
              <a:spcPct val="90000"/>
            </a:lnSpc>
            <a:spcBef>
              <a:spcPct val="0"/>
            </a:spcBef>
            <a:spcAft>
              <a:spcPct val="35000"/>
            </a:spcAft>
          </a:pPr>
          <a:r>
            <a:rPr lang="ar-SA" sz="2200" kern="1200" dirty="0" smtClean="0">
              <a:cs typeface="Akhbar MT" pitchFamily="2" charset="-78"/>
            </a:rPr>
            <a:t>سواحل أفريقيا الغربية وحوض الكونغو</a:t>
          </a:r>
          <a:r>
            <a:rPr lang="ar-SA" sz="2200" kern="1200" dirty="0" smtClean="0"/>
            <a:t>.</a:t>
          </a:r>
          <a:endParaRPr lang="ar-SA" sz="2200" kern="1200" dirty="0"/>
        </a:p>
      </dsp:txBody>
      <dsp:txXfrm>
        <a:off x="4224167" y="2470777"/>
        <a:ext cx="1900148" cy="1235096"/>
      </dsp:txXfrm>
    </dsp:sp>
    <dsp:sp modelId="{75A92649-ECD1-4E05-BEF2-D879FF509DCD}">
      <dsp:nvSpPr>
        <dsp:cNvPr id="0" name=""/>
        <dsp:cNvSpPr/>
      </dsp:nvSpPr>
      <dsp:spPr>
        <a:xfrm>
          <a:off x="2103358" y="619803"/>
          <a:ext cx="3291362" cy="3291362"/>
        </a:xfrm>
        <a:custGeom>
          <a:avLst/>
          <a:gdLst/>
          <a:ahLst/>
          <a:cxnLst/>
          <a:rect l="0" t="0" r="0" b="0"/>
          <a:pathLst>
            <a:path>
              <a:moveTo>
                <a:pt x="2427667" y="3093702"/>
              </a:moveTo>
              <a:arcTo wR="1645681" hR="1645681" stAng="3697756" swAng="3404489"/>
            </a:path>
          </a:pathLst>
        </a:custGeom>
        <a:noFill/>
        <a:ln w="9525" cap="flat" cmpd="sng" algn="ctr">
          <a:solidFill>
            <a:schemeClr val="accent3">
              <a:hueOff val="-8413219"/>
              <a:satOff val="-4326"/>
              <a:lumOff val="-1863"/>
              <a:alphaOff val="0"/>
            </a:schemeClr>
          </a:solidFill>
          <a:prstDash val="solid"/>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sp>
    <dsp:sp modelId="{8410136D-DAA3-4C1A-99F6-3278932FE8A5}">
      <dsp:nvSpPr>
        <dsp:cNvPr id="0" name=""/>
        <dsp:cNvSpPr/>
      </dsp:nvSpPr>
      <dsp:spPr>
        <a:xfrm>
          <a:off x="1373763" y="2470777"/>
          <a:ext cx="1900148" cy="1235096"/>
        </a:xfrm>
        <a:prstGeom prst="roundRect">
          <a:avLst/>
        </a:prstGeom>
        <a:gradFill rotWithShape="0">
          <a:gsLst>
            <a:gs pos="0">
              <a:schemeClr val="accent3">
                <a:hueOff val="-16826439"/>
                <a:satOff val="-8652"/>
                <a:lumOff val="-3725"/>
                <a:alphaOff val="0"/>
                <a:tint val="92000"/>
                <a:satMod val="170000"/>
              </a:schemeClr>
            </a:gs>
            <a:gs pos="15000">
              <a:schemeClr val="accent3">
                <a:hueOff val="-16826439"/>
                <a:satOff val="-8652"/>
                <a:lumOff val="-3725"/>
                <a:alphaOff val="0"/>
                <a:tint val="92000"/>
                <a:shade val="99000"/>
                <a:satMod val="170000"/>
              </a:schemeClr>
            </a:gs>
            <a:gs pos="62000">
              <a:schemeClr val="accent3">
                <a:hueOff val="-16826439"/>
                <a:satOff val="-8652"/>
                <a:lumOff val="-3725"/>
                <a:alphaOff val="0"/>
                <a:tint val="96000"/>
                <a:shade val="80000"/>
                <a:satMod val="170000"/>
              </a:schemeClr>
            </a:gs>
            <a:gs pos="97000">
              <a:schemeClr val="accent3">
                <a:hueOff val="-16826439"/>
                <a:satOff val="-8652"/>
                <a:lumOff val="-3725"/>
                <a:alphaOff val="0"/>
                <a:tint val="98000"/>
                <a:shade val="63000"/>
                <a:satMod val="170000"/>
              </a:schemeClr>
            </a:gs>
            <a:gs pos="100000">
              <a:schemeClr val="accent3">
                <a:hueOff val="-16826439"/>
                <a:satOff val="-8652"/>
                <a:lumOff val="-3725"/>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1">
            <a:lnSpc>
              <a:spcPct val="90000"/>
            </a:lnSpc>
            <a:spcBef>
              <a:spcPct val="0"/>
            </a:spcBef>
            <a:spcAft>
              <a:spcPct val="35000"/>
            </a:spcAft>
          </a:pPr>
          <a:r>
            <a:rPr lang="ar-SA" sz="2200" kern="1200" dirty="0" smtClean="0">
              <a:cs typeface="Akhbar MT" pitchFamily="2" charset="-78"/>
            </a:rPr>
            <a:t>الإقليم الاندونيسي الماليزي.</a:t>
          </a:r>
          <a:endParaRPr lang="ar-SA" sz="2200" kern="1200" dirty="0">
            <a:cs typeface="Akhbar MT" pitchFamily="2" charset="-78"/>
          </a:endParaRPr>
        </a:p>
      </dsp:txBody>
      <dsp:txXfrm>
        <a:off x="1373763" y="2470777"/>
        <a:ext cx="1900148" cy="1235096"/>
      </dsp:txXfrm>
    </dsp:sp>
    <dsp:sp modelId="{ABD4DA1C-2AB4-4CEF-A26F-A8E2D08EDD96}">
      <dsp:nvSpPr>
        <dsp:cNvPr id="0" name=""/>
        <dsp:cNvSpPr/>
      </dsp:nvSpPr>
      <dsp:spPr>
        <a:xfrm>
          <a:off x="2102296" y="611526"/>
          <a:ext cx="3291362" cy="3291362"/>
        </a:xfrm>
        <a:custGeom>
          <a:avLst/>
          <a:gdLst/>
          <a:ahLst/>
          <a:cxnLst/>
          <a:rect l="0" t="0" r="0" b="0"/>
          <a:pathLst>
            <a:path>
              <a:moveTo>
                <a:pt x="11636" y="1841039"/>
              </a:moveTo>
              <a:arcTo wR="1645681" hR="1645681" stAng="10390941" swAng="3990341"/>
            </a:path>
          </a:pathLst>
        </a:custGeom>
        <a:noFill/>
        <a:ln w="9525" cap="flat" cmpd="sng" algn="ctr">
          <a:solidFill>
            <a:schemeClr val="accent3">
              <a:hueOff val="-16826439"/>
              <a:satOff val="-8652"/>
              <a:lumOff val="-3725"/>
              <a:alphaOff val="0"/>
            </a:schemeClr>
          </a:solidFill>
          <a:prstDash val="solid"/>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2.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F672776E-B587-4A6D-8FF7-8EF58230B917}" type="datetimeFigureOut">
              <a:rPr lang="ar-SA" smtClean="0"/>
              <a:pPr/>
              <a:t>21/01/35</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0B8C9EBC-0D7F-4F27-9420-D47DD810C82A}" type="slidenum">
              <a:rPr lang="ar-SA" smtClean="0"/>
              <a:pPr/>
              <a:t>‹#›</a:t>
            </a:fld>
            <a:endParaRPr lang="ar-SA"/>
          </a:p>
        </p:txBody>
      </p:sp>
    </p:spTree>
    <p:extLst>
      <p:ext uri="{BB962C8B-B14F-4D97-AF65-F5344CB8AC3E}">
        <p14:creationId xmlns:p14="http://schemas.microsoft.com/office/powerpoint/2010/main" xmlns="" val="1932045042"/>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0B8C9EBC-0D7F-4F27-9420-D47DD810C82A}" type="slidenum">
              <a:rPr lang="ar-SA" smtClean="0"/>
              <a:pPr/>
              <a:t>37</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3">
        <a:schemeClr val="bg1"/>
      </p:bgRef>
    </p:bg>
    <p:spTree>
      <p:nvGrpSpPr>
        <p:cNvPr id="1" name=""/>
        <p:cNvGrpSpPr/>
        <p:nvPr/>
      </p:nvGrpSpPr>
      <p:grpSpPr>
        <a:xfrm>
          <a:off x="0" y="0"/>
          <a:ext cx="0" cy="0"/>
          <a:chOff x="0" y="0"/>
          <a:chExt cx="0" cy="0"/>
        </a:xfrm>
      </p:grpSpPr>
      <p:sp>
        <p:nvSpPr>
          <p:cNvPr id="12" name="مستطيل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مستطيل مستدير الزوايا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عنوان فرعي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p:txBody>
          <a:bodyPr/>
          <a:lstStyle/>
          <a:p>
            <a:fld id="{4DD69560-25A9-4857-A734-305602F2820A}" type="datetimeFigureOut">
              <a:rPr lang="ar-SA" smtClean="0"/>
              <a:pPr/>
              <a:t>21/01/35</a:t>
            </a:fld>
            <a:endParaRPr lang="ar-SA"/>
          </a:p>
        </p:txBody>
      </p:sp>
      <p:sp>
        <p:nvSpPr>
          <p:cNvPr id="17" name="عنصر نائب للتذييل 16"/>
          <p:cNvSpPr>
            <a:spLocks noGrp="1"/>
          </p:cNvSpPr>
          <p:nvPr>
            <p:ph type="ftr" sz="quarter" idx="11"/>
          </p:nvPr>
        </p:nvSpPr>
        <p:spPr/>
        <p:txBody>
          <a:bodyPr/>
          <a:lstStyle/>
          <a:p>
            <a:endParaRPr lang="ar-SA"/>
          </a:p>
        </p:txBody>
      </p:sp>
      <p:sp>
        <p:nvSpPr>
          <p:cNvPr id="29" name="عنصر نائب لرقم الشريحة 28"/>
          <p:cNvSpPr>
            <a:spLocks noGrp="1"/>
          </p:cNvSpPr>
          <p:nvPr>
            <p:ph type="sldNum" sz="quarter" idx="12"/>
          </p:nvPr>
        </p:nvSpPr>
        <p:spPr/>
        <p:txBody>
          <a:bodyPr lIns="0" tIns="0" rIns="0" bIns="0">
            <a:noAutofit/>
          </a:bodyPr>
          <a:lstStyle>
            <a:lvl1pPr>
              <a:defRPr sz="1400">
                <a:solidFill>
                  <a:srgbClr val="FFFFFF"/>
                </a:solidFill>
              </a:defRPr>
            </a:lvl1pPr>
          </a:lstStyle>
          <a:p>
            <a:fld id="{8E6193F0-D415-46C4-B2C8-4010A7E05D3E}" type="slidenum">
              <a:rPr lang="ar-SA" smtClean="0"/>
              <a:pPr/>
              <a:t>‹#›</a:t>
            </a:fld>
            <a:endParaRPr lang="ar-SA"/>
          </a:p>
        </p:txBody>
      </p:sp>
      <p:sp>
        <p:nvSpPr>
          <p:cNvPr id="7" name="مستطيل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مستطيل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عنوان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ar-SA"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4" name="عنصر نائب للتاريخ 3"/>
          <p:cNvSpPr>
            <a:spLocks noGrp="1"/>
          </p:cNvSpPr>
          <p:nvPr>
            <p:ph type="dt" sz="half" idx="10"/>
          </p:nvPr>
        </p:nvSpPr>
        <p:spPr/>
        <p:txBody>
          <a:bodyPr/>
          <a:lstStyle/>
          <a:p>
            <a:fld id="{4DD69560-25A9-4857-A734-305602F2820A}" type="datetimeFigureOut">
              <a:rPr lang="ar-SA" smtClean="0"/>
              <a:pPr/>
              <a:t>21/01/35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E6193F0-D415-46C4-B2C8-4010A7E05D3E}" type="slidenum">
              <a:rPr lang="ar-SA" smtClean="0"/>
              <a:pPr/>
              <a:t>‹#›</a:t>
            </a:fld>
            <a:endParaRPr lang="ar-SA"/>
          </a:p>
        </p:txBody>
      </p:sp>
      <p:sp>
        <p:nvSpPr>
          <p:cNvPr id="8" name="عنصر نائب للمحتوى 7"/>
          <p:cNvSpPr>
            <a:spLocks noGrp="1"/>
          </p:cNvSpPr>
          <p:nvPr>
            <p:ph sz="quarter" idx="1"/>
          </p:nvPr>
        </p:nvSpPr>
        <p:spPr>
          <a:xfrm>
            <a:off x="914400" y="1447800"/>
            <a:ext cx="7772400" cy="4572000"/>
          </a:xfrm>
        </p:spPr>
        <p:txBody>
          <a:bodyPr vert="horz"/>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3">
        <a:schemeClr val="bg1"/>
      </p:bgRef>
    </p:bg>
    <p:spTree>
      <p:nvGrpSpPr>
        <p:cNvPr id="1" name=""/>
        <p:cNvGrpSpPr/>
        <p:nvPr/>
      </p:nvGrpSpPr>
      <p:grpSpPr>
        <a:xfrm>
          <a:off x="0" y="0"/>
          <a:ext cx="0" cy="0"/>
          <a:chOff x="0" y="0"/>
          <a:chExt cx="0" cy="0"/>
        </a:xfrm>
      </p:grpSpPr>
      <p:sp>
        <p:nvSpPr>
          <p:cNvPr id="11" name="مستطيل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مستطيل مستدير الزوايا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عنوان 1"/>
          <p:cNvSpPr>
            <a:spLocks noGrp="1"/>
          </p:cNvSpPr>
          <p:nvPr>
            <p:ph type="title"/>
          </p:nvPr>
        </p:nvSpPr>
        <p:spPr>
          <a:xfrm>
            <a:off x="722313" y="952500"/>
            <a:ext cx="7772400" cy="1362075"/>
          </a:xfrm>
        </p:spPr>
        <p:txBody>
          <a:bodyPr anchor="b" anchorCtr="0"/>
          <a:lstStyle>
            <a:lvl1pPr algn="l">
              <a:buNone/>
              <a:defRPr sz="4000" b="0" cap="none"/>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4DD69560-25A9-4857-A734-305602F2820A}" type="datetimeFigureOut">
              <a:rPr lang="ar-SA" smtClean="0"/>
              <a:pPr/>
              <a:t>21/01/35</a:t>
            </a:fld>
            <a:endParaRPr lang="ar-SA"/>
          </a:p>
        </p:txBody>
      </p:sp>
      <p:sp>
        <p:nvSpPr>
          <p:cNvPr id="5" name="عنصر نائب للتذييل 4"/>
          <p:cNvSpPr>
            <a:spLocks noGrp="1"/>
          </p:cNvSpPr>
          <p:nvPr>
            <p:ph type="ftr" sz="quarter" idx="11"/>
          </p:nvPr>
        </p:nvSpPr>
        <p:spPr>
          <a:xfrm>
            <a:off x="800100" y="6172200"/>
            <a:ext cx="4000500" cy="457200"/>
          </a:xfrm>
        </p:spPr>
        <p:txBody>
          <a:bodyPr/>
          <a:lstStyle/>
          <a:p>
            <a:endParaRPr lang="ar-SA"/>
          </a:p>
        </p:txBody>
      </p:sp>
      <p:sp>
        <p:nvSpPr>
          <p:cNvPr id="7" name="مستطيل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مستطيل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مستطيل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عنصر نائب لرقم الشريحة 5"/>
          <p:cNvSpPr>
            <a:spLocks noGrp="1"/>
          </p:cNvSpPr>
          <p:nvPr>
            <p:ph type="sldNum" sz="quarter" idx="12"/>
          </p:nvPr>
        </p:nvSpPr>
        <p:spPr>
          <a:xfrm>
            <a:off x="146304" y="6208776"/>
            <a:ext cx="457200" cy="457200"/>
          </a:xfrm>
        </p:spPr>
        <p:txBody>
          <a:bodyPr/>
          <a:lstStyle/>
          <a:p>
            <a:fld id="{8E6193F0-D415-46C4-B2C8-4010A7E05D3E}"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fld id="{4DD69560-25A9-4857-A734-305602F2820A}" type="datetimeFigureOut">
              <a:rPr lang="ar-SA" smtClean="0"/>
              <a:pPr/>
              <a:t>21/01/35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8E6193F0-D415-46C4-B2C8-4010A7E05D3E}" type="slidenum">
              <a:rPr lang="ar-SA" smtClean="0"/>
              <a:pPr/>
              <a:t>‹#›</a:t>
            </a:fld>
            <a:endParaRPr lang="ar-SA"/>
          </a:p>
        </p:txBody>
      </p:sp>
      <p:sp>
        <p:nvSpPr>
          <p:cNvPr id="9" name="عنصر نائب للمحتوى 8"/>
          <p:cNvSpPr>
            <a:spLocks noGrp="1"/>
          </p:cNvSpPr>
          <p:nvPr>
            <p:ph sz="quarter" idx="1"/>
          </p:nvPr>
        </p:nvSpPr>
        <p:spPr>
          <a:xfrm>
            <a:off x="914400" y="1447800"/>
            <a:ext cx="3749040" cy="4572000"/>
          </a:xfrm>
        </p:spPr>
        <p:txBody>
          <a:bodyPr vert="horz"/>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1" name="عنصر نائب للمحتوى 10"/>
          <p:cNvSpPr>
            <a:spLocks noGrp="1"/>
          </p:cNvSpPr>
          <p:nvPr>
            <p:ph sz="quarter" idx="2"/>
          </p:nvPr>
        </p:nvSpPr>
        <p:spPr>
          <a:xfrm>
            <a:off x="4933950" y="1447800"/>
            <a:ext cx="3749040" cy="4572000"/>
          </a:xfrm>
        </p:spPr>
        <p:txBody>
          <a:bodyPr vert="horz"/>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273050"/>
            <a:ext cx="7772400" cy="1143000"/>
          </a:xfrm>
        </p:spPr>
        <p:txBody>
          <a:bodyPr anchor="b" anchorCtr="0"/>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7" name="عنصر نائب للتاريخ 6"/>
          <p:cNvSpPr>
            <a:spLocks noGrp="1"/>
          </p:cNvSpPr>
          <p:nvPr>
            <p:ph type="dt" sz="half" idx="10"/>
          </p:nvPr>
        </p:nvSpPr>
        <p:spPr/>
        <p:txBody>
          <a:bodyPr/>
          <a:lstStyle/>
          <a:p>
            <a:fld id="{4DD69560-25A9-4857-A734-305602F2820A}" type="datetimeFigureOut">
              <a:rPr lang="ar-SA" smtClean="0"/>
              <a:pPr/>
              <a:t>21/01/35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8E6193F0-D415-46C4-B2C8-4010A7E05D3E}" type="slidenum">
              <a:rPr lang="ar-SA" smtClean="0"/>
              <a:pPr/>
              <a:t>‹#›</a:t>
            </a:fld>
            <a:endParaRPr lang="ar-SA"/>
          </a:p>
        </p:txBody>
      </p:sp>
      <p:sp>
        <p:nvSpPr>
          <p:cNvPr id="11" name="عنصر نائب للمحتوى 10"/>
          <p:cNvSpPr>
            <a:spLocks noGrp="1"/>
          </p:cNvSpPr>
          <p:nvPr>
            <p:ph sz="half" idx="2"/>
          </p:nvPr>
        </p:nvSpPr>
        <p:spPr>
          <a:xfrm>
            <a:off x="914400" y="2247900"/>
            <a:ext cx="3733800" cy="3886200"/>
          </a:xfrm>
        </p:spPr>
        <p:txBody>
          <a:bodyPr vert="horz"/>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half" idx="4"/>
          </p:nvPr>
        </p:nvSpPr>
        <p:spPr>
          <a:xfrm>
            <a:off x="4953000" y="2247900"/>
            <a:ext cx="3733800" cy="3886200"/>
          </a:xfrm>
        </p:spPr>
        <p:txBody>
          <a:bodyPr vert="horz"/>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4DD69560-25A9-4857-A734-305602F2820A}" type="datetimeFigureOut">
              <a:rPr lang="ar-SA" smtClean="0"/>
              <a:pPr/>
              <a:t>21/01/35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8E6193F0-D415-46C4-B2C8-4010A7E05D3E}"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4DD69560-25A9-4857-A734-305602F2820A}" type="datetimeFigureOut">
              <a:rPr lang="ar-SA" smtClean="0"/>
              <a:pPr/>
              <a:t>21/01/35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8E6193F0-D415-46C4-B2C8-4010A7E05D3E}"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8" name="مستطيل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مستطيل مستدير الزوايا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عنوان 1"/>
          <p:cNvSpPr>
            <a:spLocks noGrp="1"/>
          </p:cNvSpPr>
          <p:nvPr>
            <p:ph type="title"/>
          </p:nvPr>
        </p:nvSpPr>
        <p:spPr>
          <a:xfrm>
            <a:off x="914400" y="273050"/>
            <a:ext cx="7772400" cy="1143000"/>
          </a:xfrm>
        </p:spPr>
        <p:txBody>
          <a:bodyPr anchor="b" anchorCtr="0"/>
          <a:lstStyle>
            <a:lvl1pPr algn="l">
              <a:buNone/>
              <a:defRPr sz="4000" b="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4DD69560-25A9-4857-A734-305602F2820A}" type="datetimeFigureOut">
              <a:rPr lang="ar-SA" smtClean="0"/>
              <a:pPr/>
              <a:t>21/01/35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8E6193F0-D415-46C4-B2C8-4010A7E05D3E}" type="slidenum">
              <a:rPr lang="ar-SA" smtClean="0"/>
              <a:pPr/>
              <a:t>‹#›</a:t>
            </a:fld>
            <a:endParaRPr lang="ar-SA"/>
          </a:p>
        </p:txBody>
      </p:sp>
      <p:sp>
        <p:nvSpPr>
          <p:cNvPr id="11" name="عنصر نائب للمحتوى 10"/>
          <p:cNvSpPr>
            <a:spLocks noGrp="1"/>
          </p:cNvSpPr>
          <p:nvPr>
            <p:ph sz="quarter" idx="1"/>
          </p:nvPr>
        </p:nvSpPr>
        <p:spPr>
          <a:xfrm>
            <a:off x="2971800" y="1600200"/>
            <a:ext cx="5715000" cy="4495800"/>
          </a:xfrm>
        </p:spPr>
        <p:txBody>
          <a:bodyPr vert="horz"/>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4DD69560-25A9-4857-A734-305602F2820A}" type="datetimeFigureOut">
              <a:rPr lang="ar-SA" smtClean="0"/>
              <a:pPr/>
              <a:t>21/01/35</a:t>
            </a:fld>
            <a:endParaRPr lang="ar-SA"/>
          </a:p>
        </p:txBody>
      </p:sp>
      <p:sp>
        <p:nvSpPr>
          <p:cNvPr id="6" name="عنصر نائب للتذييل 5"/>
          <p:cNvSpPr>
            <a:spLocks noGrp="1"/>
          </p:cNvSpPr>
          <p:nvPr>
            <p:ph type="ftr" sz="quarter" idx="11"/>
          </p:nvPr>
        </p:nvSpPr>
        <p:spPr>
          <a:xfrm>
            <a:off x="914400" y="6172200"/>
            <a:ext cx="3886200" cy="457200"/>
          </a:xfrm>
        </p:spPr>
        <p:txBody>
          <a:bodyPr/>
          <a:lstStyle/>
          <a:p>
            <a:endParaRPr lang="ar-SA"/>
          </a:p>
        </p:txBody>
      </p:sp>
      <p:sp>
        <p:nvSpPr>
          <p:cNvPr id="7" name="عنصر نائب لرقم الشريحة 6"/>
          <p:cNvSpPr>
            <a:spLocks noGrp="1"/>
          </p:cNvSpPr>
          <p:nvPr>
            <p:ph type="sldNum" sz="quarter" idx="12"/>
          </p:nvPr>
        </p:nvSpPr>
        <p:spPr>
          <a:xfrm>
            <a:off x="146304" y="6208776"/>
            <a:ext cx="457200" cy="457200"/>
          </a:xfrm>
        </p:spPr>
        <p:txBody>
          <a:bodyPr/>
          <a:lstStyle/>
          <a:p>
            <a:fld id="{8E6193F0-D415-46C4-B2C8-4010A7E05D3E}" type="slidenum">
              <a:rPr lang="ar-SA" smtClean="0"/>
              <a:pPr/>
              <a:t>‹#›</a:t>
            </a:fld>
            <a:endParaRPr lang="ar-SA"/>
          </a:p>
        </p:txBody>
      </p:sp>
      <p:sp>
        <p:nvSpPr>
          <p:cNvPr id="11" name="مستطيل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مستطيل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عنصر نائب للصورة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ar-SA" smtClean="0"/>
              <a:t>انقر فوق الرمز لإضافة صورة</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4DD69560-25A9-4857-A734-305602F2820A}" type="datetimeFigureOut">
              <a:rPr lang="ar-SA" smtClean="0"/>
              <a:pPr/>
              <a:t>21/01/35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E6193F0-D415-46C4-B2C8-4010A7E05D3E}"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41"/>
            <a:ext cx="201168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914400" y="274640"/>
            <a:ext cx="55626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4DD69560-25A9-4857-A734-305602F2820A}" type="datetimeFigureOut">
              <a:rPr lang="ar-SA" smtClean="0"/>
              <a:pPr/>
              <a:t>21/01/35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E6193F0-D415-46C4-B2C8-4010A7E05D3E}" type="slidenum">
              <a:rPr lang="ar-SA" smtClean="0"/>
              <a:pPr/>
              <a:t>‹#›</a:t>
            </a:fld>
            <a:endParaRPr lang="ar-S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عنصر نائب للتاريخ 29"/>
          <p:cNvSpPr>
            <a:spLocks noGrp="1"/>
          </p:cNvSpPr>
          <p:nvPr>
            <p:ph type="dt" sz="half" idx="10"/>
          </p:nvPr>
        </p:nvSpPr>
        <p:spPr/>
        <p:txBody>
          <a:bodyPr/>
          <a:lstStyle/>
          <a:p>
            <a:fld id="{4DD69560-25A9-4857-A734-305602F2820A}" type="datetimeFigureOut">
              <a:rPr lang="ar-SA" smtClean="0"/>
              <a:pPr/>
              <a:t>21/01/35</a:t>
            </a:fld>
            <a:endParaRPr lang="ar-SA"/>
          </a:p>
        </p:txBody>
      </p:sp>
      <p:sp>
        <p:nvSpPr>
          <p:cNvPr id="19" name="عنصر نائب للتذييل 18"/>
          <p:cNvSpPr>
            <a:spLocks noGrp="1"/>
          </p:cNvSpPr>
          <p:nvPr>
            <p:ph type="ftr" sz="quarter" idx="11"/>
          </p:nvPr>
        </p:nvSpPr>
        <p:spPr/>
        <p:txBody>
          <a:bodyPr/>
          <a:lstStyle/>
          <a:p>
            <a:endParaRPr lang="ar-SA"/>
          </a:p>
        </p:txBody>
      </p:sp>
      <p:sp>
        <p:nvSpPr>
          <p:cNvPr id="27" name="عنصر نائب لرقم الشريحة 26"/>
          <p:cNvSpPr>
            <a:spLocks noGrp="1"/>
          </p:cNvSpPr>
          <p:nvPr>
            <p:ph type="sldNum" sz="quarter" idx="12"/>
          </p:nvPr>
        </p:nvSpPr>
        <p:spPr/>
        <p:txBody>
          <a:bodyPr/>
          <a:lstStyle/>
          <a:p>
            <a:fld id="{8E6193F0-D415-46C4-B2C8-4010A7E05D3E}"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4DD69560-25A9-4857-A734-305602F2820A}" type="datetimeFigureOut">
              <a:rPr lang="ar-SA" smtClean="0"/>
              <a:pPr/>
              <a:t>21/01/35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E6193F0-D415-46C4-B2C8-4010A7E05D3E}" type="slidenum">
              <a:rPr lang="ar-SA" smtClean="0"/>
              <a:pPr/>
              <a:t>‹#›</a:t>
            </a:fld>
            <a:endParaRPr lang="ar-SA"/>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4DD69560-25A9-4857-A734-305602F2820A}" type="datetimeFigureOut">
              <a:rPr lang="ar-SA" smtClean="0"/>
              <a:pPr/>
              <a:t>21/01/35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E6193F0-D415-46C4-B2C8-4010A7E05D3E}"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4DD69560-25A9-4857-A734-305602F2820A}" type="datetimeFigureOut">
              <a:rPr lang="ar-SA" smtClean="0"/>
              <a:pPr/>
              <a:t>21/01/35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8E6193F0-D415-46C4-B2C8-4010A7E05D3E}" type="slidenum">
              <a:rPr lang="ar-SA" smtClean="0"/>
              <a:pPr/>
              <a:t>‹#›</a:t>
            </a:fld>
            <a:endParaRPr lang="ar-SA"/>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fld id="{4DD69560-25A9-4857-A734-305602F2820A}" type="datetimeFigureOut">
              <a:rPr lang="ar-SA" smtClean="0"/>
              <a:pPr/>
              <a:t>21/01/35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8E6193F0-D415-46C4-B2C8-4010A7E05D3E}" type="slidenum">
              <a:rPr lang="ar-SA" smtClean="0"/>
              <a:pPr/>
              <a:t>‹#›</a:t>
            </a:fld>
            <a:endParaRPr lang="ar-SA"/>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4DD69560-25A9-4857-A734-305602F2820A}" type="datetimeFigureOut">
              <a:rPr lang="ar-SA" smtClean="0"/>
              <a:pPr/>
              <a:t>21/01/35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8E6193F0-D415-46C4-B2C8-4010A7E05D3E}" type="slidenum">
              <a:rPr lang="ar-SA" smtClean="0"/>
              <a:pPr/>
              <a:t>‹#›</a:t>
            </a:fld>
            <a:endParaRPr lang="ar-SA"/>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4DD69560-25A9-4857-A734-305602F2820A}" type="datetimeFigureOut">
              <a:rPr lang="ar-SA" smtClean="0"/>
              <a:pPr/>
              <a:t>21/01/35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8E6193F0-D415-46C4-B2C8-4010A7E05D3E}" type="slidenum">
              <a:rPr lang="ar-SA" smtClean="0"/>
              <a:pPr/>
              <a:t>‹#›</a:t>
            </a:fld>
            <a:endParaRPr lang="ar-SA"/>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4DD69560-25A9-4857-A734-305602F2820A}" type="datetimeFigureOut">
              <a:rPr lang="ar-SA" smtClean="0"/>
              <a:pPr/>
              <a:t>21/01/35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8E6193F0-D415-46C4-B2C8-4010A7E05D3E}" type="slidenum">
              <a:rPr lang="ar-SA" smtClean="0"/>
              <a:pPr/>
              <a:t>‹#›</a:t>
            </a:fld>
            <a:endParaRPr lang="ar-SA"/>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مستطيل ذو زاوية واحدة مخدوشة ودائرية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مثلث قائم الزاوية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عنوان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4DD69560-25A9-4857-A734-305602F2820A}" type="datetimeFigureOut">
              <a:rPr lang="ar-SA" smtClean="0"/>
              <a:pPr/>
              <a:t>21/01/35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077200" y="6356350"/>
            <a:ext cx="609600" cy="365125"/>
          </a:xfrm>
        </p:spPr>
        <p:txBody>
          <a:bodyPr/>
          <a:lstStyle/>
          <a:p>
            <a:fld id="{8E6193F0-D415-46C4-B2C8-4010A7E05D3E}" type="slidenum">
              <a:rPr lang="ar-SA" smtClean="0"/>
              <a:pPr/>
              <a:t>‹#›</a:t>
            </a:fld>
            <a:endParaRPr lang="ar-SA"/>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الرمز لإضافة صورة</a:t>
            </a:r>
            <a:endParaRPr kumimoji="0" lang="en-US" dirty="0"/>
          </a:p>
        </p:txBody>
      </p:sp>
      <p:sp>
        <p:nvSpPr>
          <p:cNvPr id="10" name="شكل حر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شكل حر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4DD69560-25A9-4857-A734-305602F2820A}" type="datetimeFigureOut">
              <a:rPr lang="ar-SA" smtClean="0"/>
              <a:pPr/>
              <a:t>21/01/35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E6193F0-D415-46C4-B2C8-4010A7E05D3E}" type="slidenum">
              <a:rPr lang="ar-SA" smtClean="0"/>
              <a:pPr/>
              <a:t>‹#›</a:t>
            </a:fld>
            <a:endParaRPr lang="ar-SA"/>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4DD69560-25A9-4857-A734-305602F2820A}" type="datetimeFigureOut">
              <a:rPr lang="ar-SA" smtClean="0"/>
              <a:pPr/>
              <a:t>21/01/35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E6193F0-D415-46C4-B2C8-4010A7E05D3E}" type="slidenum">
              <a:rPr lang="ar-SA" smtClean="0"/>
              <a:pPr/>
              <a:t>‹#›</a:t>
            </a:fld>
            <a:endParaRPr lang="ar-SA"/>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4" name="عنوان 13"/>
          <p:cNvSpPr>
            <a:spLocks noGrp="1"/>
          </p:cNvSpPr>
          <p:nvPr>
            <p:ph type="ctrTitle"/>
          </p:nvPr>
        </p:nvSpPr>
        <p:spPr>
          <a:xfrm>
            <a:off x="1432560" y="359898"/>
            <a:ext cx="7406640" cy="1472184"/>
          </a:xfrm>
        </p:spPr>
        <p:txBody>
          <a:bodyPr anchor="b"/>
          <a:lstStyle>
            <a:lvl1pPr algn="l">
              <a:defRPr/>
            </a:lvl1pPr>
            <a:extLst/>
          </a:lstStyle>
          <a:p>
            <a:r>
              <a:rPr kumimoji="0" lang="ar-SA" smtClean="0"/>
              <a:t>انقر لتحرير نمط العنوان الرئيسي</a:t>
            </a:r>
            <a:endParaRPr kumimoji="0" lang="en-US"/>
          </a:p>
        </p:txBody>
      </p:sp>
      <p:sp>
        <p:nvSpPr>
          <p:cNvPr id="22" name="عنوان فرعي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7" name="عنصر نائب للتاريخ 6"/>
          <p:cNvSpPr>
            <a:spLocks noGrp="1"/>
          </p:cNvSpPr>
          <p:nvPr>
            <p:ph type="dt" sz="half" idx="10"/>
          </p:nvPr>
        </p:nvSpPr>
        <p:spPr/>
        <p:txBody>
          <a:bodyPr/>
          <a:lstStyle>
            <a:extLst/>
          </a:lstStyle>
          <a:p>
            <a:fld id="{4DD69560-25A9-4857-A734-305602F2820A}" type="datetimeFigureOut">
              <a:rPr lang="ar-SA" smtClean="0"/>
              <a:pPr/>
              <a:t>21/01/35</a:t>
            </a:fld>
            <a:endParaRPr lang="ar-SA"/>
          </a:p>
        </p:txBody>
      </p:sp>
      <p:sp>
        <p:nvSpPr>
          <p:cNvPr id="20" name="عنصر نائب للتذييل 19"/>
          <p:cNvSpPr>
            <a:spLocks noGrp="1"/>
          </p:cNvSpPr>
          <p:nvPr>
            <p:ph type="ftr" sz="quarter" idx="11"/>
          </p:nvPr>
        </p:nvSpPr>
        <p:spPr/>
        <p:txBody>
          <a:bodyPr/>
          <a:lstStyle>
            <a:extLst/>
          </a:lstStyle>
          <a:p>
            <a:endParaRPr lang="ar-SA"/>
          </a:p>
        </p:txBody>
      </p:sp>
      <p:sp>
        <p:nvSpPr>
          <p:cNvPr id="10" name="عنصر نائب لرقم الشريحة 9"/>
          <p:cNvSpPr>
            <a:spLocks noGrp="1"/>
          </p:cNvSpPr>
          <p:nvPr>
            <p:ph type="sldNum" sz="quarter" idx="12"/>
          </p:nvPr>
        </p:nvSpPr>
        <p:spPr/>
        <p:txBody>
          <a:bodyPr/>
          <a:lstStyle>
            <a:extLst/>
          </a:lstStyle>
          <a:p>
            <a:fld id="{8E6193F0-D415-46C4-B2C8-4010A7E05D3E}" type="slidenum">
              <a:rPr lang="ar-SA" smtClean="0"/>
              <a:pPr/>
              <a:t>‹#›</a:t>
            </a:fld>
            <a:endParaRPr lang="ar-SA"/>
          </a:p>
        </p:txBody>
      </p:sp>
      <p:sp>
        <p:nvSpPr>
          <p:cNvPr id="8" name="شكل بيضاوي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4DD69560-25A9-4857-A734-305602F2820A}" type="datetimeFigureOut">
              <a:rPr lang="ar-SA" smtClean="0"/>
              <a:pPr/>
              <a:t>21/01/35</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8E6193F0-D415-46C4-B2C8-4010A7E05D3E}" type="slidenum">
              <a:rPr lang="ar-SA" smtClean="0"/>
              <a:pPr/>
              <a:t>‹#›</a:t>
            </a:fld>
            <a:endParaRPr lang="ar-SA"/>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4DD69560-25A9-4857-A734-305602F2820A}" type="datetimeFigureOut">
              <a:rPr lang="ar-SA" smtClean="0"/>
              <a:pPr/>
              <a:t>21/01/35</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8E6193F0-D415-46C4-B2C8-4010A7E05D3E}" type="slidenum">
              <a:rPr lang="ar-SA" smtClean="0"/>
              <a:pPr/>
              <a:t>‹#›</a:t>
            </a:fld>
            <a:endParaRPr lang="ar-SA"/>
          </a:p>
        </p:txBody>
      </p:sp>
      <p:sp>
        <p:nvSpPr>
          <p:cNvPr id="10" name="مستطيل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4DD69560-25A9-4857-A734-305602F2820A}" type="datetimeFigureOut">
              <a:rPr lang="ar-SA" smtClean="0"/>
              <a:pPr/>
              <a:t>21/01/35</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8E6193F0-D415-46C4-B2C8-4010A7E05D3E}" type="slidenum">
              <a:rPr lang="ar-SA" smtClean="0"/>
              <a:pPr/>
              <a:t>‹#›</a:t>
            </a:fld>
            <a:endParaRPr lang="ar-SA"/>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4DD69560-25A9-4857-A734-305602F2820A}" type="datetimeFigureOut">
              <a:rPr lang="ar-SA" smtClean="0"/>
              <a:pPr/>
              <a:t>21/01/35</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8E6193F0-D415-46C4-B2C8-4010A7E05D3E}" type="slidenum">
              <a:rPr lang="ar-SA" smtClean="0"/>
              <a:pPr/>
              <a:t>‹#›</a:t>
            </a:fld>
            <a:endParaRPr lang="ar-SA"/>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nchor="ct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4DD69560-25A9-4857-A734-305602F2820A}" type="datetimeFigureOut">
              <a:rPr lang="ar-SA" smtClean="0"/>
              <a:pPr/>
              <a:t>21/01/35</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8E6193F0-D415-46C4-B2C8-4010A7E05D3E}" type="slidenum">
              <a:rPr lang="ar-SA" smtClean="0"/>
              <a:pPr/>
              <a:t>‹#›</a:t>
            </a:fld>
            <a:endParaRPr lang="ar-SA"/>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مستطيل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صر نائب للتاريخ 1"/>
          <p:cNvSpPr>
            <a:spLocks noGrp="1"/>
          </p:cNvSpPr>
          <p:nvPr>
            <p:ph type="dt" sz="half" idx="10"/>
          </p:nvPr>
        </p:nvSpPr>
        <p:spPr/>
        <p:txBody>
          <a:bodyPr/>
          <a:lstStyle>
            <a:extLst/>
          </a:lstStyle>
          <a:p>
            <a:fld id="{4DD69560-25A9-4857-A734-305602F2820A}" type="datetimeFigureOut">
              <a:rPr lang="ar-SA" smtClean="0"/>
              <a:pPr/>
              <a:t>21/01/35</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8E6193F0-D415-46C4-B2C8-4010A7E05D3E}" type="slidenum">
              <a:rPr lang="ar-SA" smtClean="0"/>
              <a:pPr/>
              <a:t>‹#›</a:t>
            </a:fld>
            <a:endParaRPr lang="ar-SA"/>
          </a:p>
        </p:txBody>
      </p:sp>
      <p:sp>
        <p:nvSpPr>
          <p:cNvPr id="6" name="مستطيل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4DD69560-25A9-4857-A734-305602F2820A}" type="datetimeFigureOut">
              <a:rPr lang="ar-SA" smtClean="0"/>
              <a:pPr/>
              <a:t>21/01/35</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8E6193F0-D415-46C4-B2C8-4010A7E05D3E}" type="slidenum">
              <a:rPr lang="ar-SA" smtClean="0"/>
              <a:pPr/>
              <a:t>‹#›</a:t>
            </a:fld>
            <a:endParaRPr lang="ar-SA"/>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extLst/>
          </a:lstStyle>
          <a:p>
            <a:fld id="{4DD69560-25A9-4857-A734-305602F2820A}" type="datetimeFigureOut">
              <a:rPr lang="ar-SA" smtClean="0"/>
              <a:pPr/>
              <a:t>21/01/35</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8E6193F0-D415-46C4-B2C8-4010A7E05D3E}" type="slidenum">
              <a:rPr lang="ar-SA" smtClean="0"/>
              <a:pPr/>
              <a:t>‹#›</a:t>
            </a:fld>
            <a:endParaRPr lang="ar-SA"/>
          </a:p>
        </p:txBody>
      </p:sp>
      <p:sp>
        <p:nvSpPr>
          <p:cNvPr id="8" name="مستطيل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عنصر نائب للصورة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ar-SA" smtClean="0"/>
              <a:t>انقر فوق الرمز لإضافة صورة</a:t>
            </a:r>
            <a:endParaRPr kumimoji="0" lang="en-US" dirty="0"/>
          </a:p>
        </p:txBody>
      </p:sp>
      <p:sp>
        <p:nvSpPr>
          <p:cNvPr id="9" name="مخطط انسيابي: معالجة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مخطط انسيابي: معالجة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عنصر نائب للنص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4DD69560-25A9-4857-A734-305602F2820A}" type="datetimeFigureOut">
              <a:rPr lang="ar-SA" smtClean="0"/>
              <a:pPr/>
              <a:t>21/01/35</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8E6193F0-D415-46C4-B2C8-4010A7E05D3E}" type="slidenum">
              <a:rPr lang="ar-SA" smtClean="0"/>
              <a:pPr/>
              <a:t>‹#›</a:t>
            </a:fld>
            <a:endParaRPr lang="ar-SA"/>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274639"/>
            <a:ext cx="18288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143000" y="274640"/>
            <a:ext cx="55626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4DD69560-25A9-4857-A734-305602F2820A}" type="datetimeFigureOut">
              <a:rPr lang="ar-SA" smtClean="0"/>
              <a:pPr/>
              <a:t>21/01/35</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8E6193F0-D415-46C4-B2C8-4010A7E05D3E}"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مستطيل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مستطيل مستدير الزوايا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عنصر نائب للعنوان 21"/>
          <p:cNvSpPr>
            <a:spLocks noGrp="1"/>
          </p:cNvSpPr>
          <p:nvPr>
            <p:ph type="title"/>
          </p:nvPr>
        </p:nvSpPr>
        <p:spPr>
          <a:xfrm>
            <a:off x="914400" y="274638"/>
            <a:ext cx="7772400" cy="1143000"/>
          </a:xfrm>
          <a:prstGeom prst="rect">
            <a:avLst/>
          </a:prstGeom>
        </p:spPr>
        <p:txBody>
          <a:bodyPr bIns="91440" anchor="b" anchorCtr="0">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4DD69560-25A9-4857-A734-305602F2820A}" type="datetimeFigureOut">
              <a:rPr lang="ar-SA" smtClean="0"/>
              <a:pPr/>
              <a:t>21/01/35</a:t>
            </a:fld>
            <a:endParaRPr lang="ar-SA"/>
          </a:p>
        </p:txBody>
      </p:sp>
      <p:sp>
        <p:nvSpPr>
          <p:cNvPr id="3" name="عنصر نائب للتذييل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ar-SA"/>
          </a:p>
        </p:txBody>
      </p:sp>
      <p:sp>
        <p:nvSpPr>
          <p:cNvPr id="23" name="عنصر نائب لرقم الشريحة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8E6193F0-D415-46C4-B2C8-4010A7E05D3E}"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4000" kern="1200">
          <a:solidFill>
            <a:schemeClr val="tx2"/>
          </a:solidFill>
          <a:latin typeface="+mj-lt"/>
          <a:ea typeface="+mj-ea"/>
          <a:cs typeface="+mj-cs"/>
        </a:defRPr>
      </a:lvl1pPr>
    </p:titleStyle>
    <p:bodyStyle>
      <a:lvl1pPr marL="274320" indent="-274320" algn="r" rtl="1"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r" rtl="1"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r" rtl="1"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r" rtl="1"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r" rtl="1"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r" rtl="1"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r" rtl="1"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r" rtl="1"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r" rtl="1"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شكل حر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شكل حر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عنصر نائب للعنوان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DD69560-25A9-4857-A734-305602F2820A}" type="datetimeFigureOut">
              <a:rPr lang="ar-SA" smtClean="0"/>
              <a:pPr/>
              <a:t>21/01/35</a:t>
            </a:fld>
            <a:endParaRPr lang="ar-SA"/>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SA"/>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E6193F0-D415-46C4-B2C8-4010A7E05D3E}" type="slidenum">
              <a:rPr lang="ar-SA" smtClean="0"/>
              <a:pPr/>
              <a:t>‹#›</a:t>
            </a:fld>
            <a:endParaRPr lang="ar-SA"/>
          </a:p>
        </p:txBody>
      </p:sp>
      <p:grpSp>
        <p:nvGrpSpPr>
          <p:cNvPr id="2" name="مجموعة 1"/>
          <p:cNvGrpSpPr/>
          <p:nvPr/>
        </p:nvGrpSpPr>
        <p:grpSpPr>
          <a:xfrm>
            <a:off x="-19017" y="202408"/>
            <a:ext cx="9180548" cy="649224"/>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دائري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دائرة مجوفة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مستطيل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عنصر نائب للعنوان 4"/>
          <p:cNvSpPr>
            <a:spLocks noGrp="1"/>
          </p:cNvSpPr>
          <p:nvPr>
            <p:ph type="title"/>
          </p:nvPr>
        </p:nvSpPr>
        <p:spPr>
          <a:xfrm>
            <a:off x="1435608" y="274638"/>
            <a:ext cx="7498080" cy="1143000"/>
          </a:xfrm>
          <a:prstGeom prst="rect">
            <a:avLst/>
          </a:prstGeom>
        </p:spPr>
        <p:txBody>
          <a:bodyPr anchor="ctr">
            <a:normAutofit/>
          </a:bodyPr>
          <a:lstStyle>
            <a:extLst/>
          </a:lstStyle>
          <a:p>
            <a:r>
              <a:rPr kumimoji="0" lang="ar-SA" smtClean="0"/>
              <a:t>انقر لتحرير نمط العنوان الرئيسي</a:t>
            </a:r>
            <a:endParaRPr kumimoji="0" lang="en-US"/>
          </a:p>
        </p:txBody>
      </p:sp>
      <p:sp>
        <p:nvSpPr>
          <p:cNvPr id="9" name="عنصر نائب للنص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4DD69560-25A9-4857-A734-305602F2820A}" type="datetimeFigureOut">
              <a:rPr lang="ar-SA" smtClean="0"/>
              <a:pPr/>
              <a:t>21/01/35</a:t>
            </a:fld>
            <a:endParaRPr lang="ar-SA"/>
          </a:p>
        </p:txBody>
      </p:sp>
      <p:sp>
        <p:nvSpPr>
          <p:cNvPr id="10" name="عنصر نائب للتذييل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a:p>
        </p:txBody>
      </p:sp>
      <p:sp>
        <p:nvSpPr>
          <p:cNvPr id="22" name="عنصر نائب لرقم الشريحة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8E6193F0-D415-46C4-B2C8-4010A7E05D3E}" type="slidenum">
              <a:rPr lang="ar-SA" smtClean="0"/>
              <a:pPr/>
              <a:t>‹#›</a:t>
            </a:fld>
            <a:endParaRPr lang="ar-SA"/>
          </a:p>
        </p:txBody>
      </p:sp>
      <p:sp>
        <p:nvSpPr>
          <p:cNvPr id="15" name="مستطيل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5.jpeg"/><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4.xml"/><Relationship Id="rId4" Type="http://schemas.openxmlformats.org/officeDocument/2006/relationships/image" Target="../media/image2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5.jpeg"/><Relationship Id="rId2" Type="http://schemas.openxmlformats.org/officeDocument/2006/relationships/diagramData" Target="../diagrams/data2.xml"/><Relationship Id="rId1" Type="http://schemas.openxmlformats.org/officeDocument/2006/relationships/slideLayout" Target="../slideLayouts/slideLayout2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xml"/><Relationship Id="rId1" Type="http://schemas.openxmlformats.org/officeDocument/2006/relationships/slideLayout" Target="../slideLayouts/slideLayout2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free user\Pictures\imagesCAQW60HB.jpg"/>
          <p:cNvPicPr>
            <a:picLocks noChangeAspect="1" noChangeArrowheads="1"/>
          </p:cNvPicPr>
          <p:nvPr/>
        </p:nvPicPr>
        <p:blipFill>
          <a:blip r:embed="rId2" cstate="print"/>
          <a:srcRect/>
          <a:stretch>
            <a:fillRect/>
          </a:stretch>
        </p:blipFill>
        <p:spPr bwMode="auto">
          <a:xfrm>
            <a:off x="2195736" y="1772816"/>
            <a:ext cx="4752528" cy="2448271"/>
          </a:xfrm>
          <a:prstGeom prst="roundRect">
            <a:avLst>
              <a:gd name="adj" fmla="val 4167"/>
            </a:avLst>
          </a:prstGeom>
          <a:solidFill>
            <a:srgbClr val="007E39"/>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cSld>
  <p:clrMapOvr>
    <a:masterClrMapping/>
  </p:clrMapOvr>
  <p:transition spd="med">
    <p:circl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الأقاليم المناخية </a:t>
            </a:r>
            <a:endParaRPr lang="ar-SA" dirty="0"/>
          </a:p>
        </p:txBody>
      </p:sp>
      <p:pic>
        <p:nvPicPr>
          <p:cNvPr id="2050" name="Picture 2" descr="C:\Users\free user\Pictures\الأقاليم المناخية.jpg"/>
          <p:cNvPicPr>
            <a:picLocks noGrp="1" noChangeAspect="1" noChangeArrowheads="1"/>
          </p:cNvPicPr>
          <p:nvPr>
            <p:ph sz="quarter" idx="1"/>
          </p:nvPr>
        </p:nvPicPr>
        <p:blipFill>
          <a:blip r:embed="rId2" cstate="print"/>
          <a:srcRect/>
          <a:stretch>
            <a:fillRect/>
          </a:stretch>
        </p:blipFill>
        <p:spPr bwMode="auto">
          <a:xfrm>
            <a:off x="1115616" y="1700808"/>
            <a:ext cx="6912768" cy="3816424"/>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ransition spd="med">
    <p:newsflash/>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مستدير الزوايا 3"/>
          <p:cNvSpPr/>
          <p:nvPr/>
        </p:nvSpPr>
        <p:spPr>
          <a:xfrm>
            <a:off x="611560" y="1340768"/>
            <a:ext cx="7848872" cy="3816424"/>
          </a:xfrm>
          <a:prstGeom prst="roundRect">
            <a:avLst/>
          </a:prstGeom>
        </p:spPr>
        <p:style>
          <a:lnRef idx="0">
            <a:schemeClr val="accent3"/>
          </a:lnRef>
          <a:fillRef idx="3">
            <a:schemeClr val="accent3"/>
          </a:fillRef>
          <a:effectRef idx="3">
            <a:schemeClr val="accent3"/>
          </a:effectRef>
          <a:fontRef idx="minor">
            <a:schemeClr val="lt1"/>
          </a:fontRef>
        </p:style>
        <p:txBody>
          <a:bodyPr rtlCol="1" anchor="ctr"/>
          <a:lstStyle/>
          <a:p>
            <a:pPr algn="ctr"/>
            <a:endParaRPr lang="ar-SA"/>
          </a:p>
        </p:txBody>
      </p:sp>
      <p:sp>
        <p:nvSpPr>
          <p:cNvPr id="2" name="عنوان 1"/>
          <p:cNvSpPr>
            <a:spLocks noGrp="1"/>
          </p:cNvSpPr>
          <p:nvPr>
            <p:ph type="ctrTitle"/>
          </p:nvPr>
        </p:nvSpPr>
        <p:spPr>
          <a:xfrm>
            <a:off x="685800" y="1556792"/>
            <a:ext cx="7772400" cy="3384376"/>
          </a:xfrm>
        </p:spPr>
        <p:txBody>
          <a:bodyPr>
            <a:normAutofit fontScale="90000"/>
          </a:bodyPr>
          <a:lstStyle/>
          <a:p>
            <a:r>
              <a:rPr lang="ar-SA" dirty="0" smtClean="0"/>
              <a:t>يختلف توزيع الأقاليم المناخية من قارة إلى أخرى فتوجد في آسيا كل الأقاليم المناخية وذلك بسبب امتدادها الطويل بين دوائر العرض </a:t>
            </a:r>
            <a:br>
              <a:rPr lang="ar-SA" dirty="0" smtClean="0"/>
            </a:br>
            <a:r>
              <a:rPr lang="ar-SA" dirty="0" smtClean="0"/>
              <a:t>أما باقي القارات لا تضم إلا بعض هذه الأقاليم دون البعض الأخر</a:t>
            </a:r>
            <a:endParaRPr lang="ar-SA" dirty="0"/>
          </a:p>
        </p:txBody>
      </p:sp>
      <p:sp>
        <p:nvSpPr>
          <p:cNvPr id="5" name="مستطيل 4"/>
          <p:cNvSpPr/>
          <p:nvPr/>
        </p:nvSpPr>
        <p:spPr>
          <a:xfrm>
            <a:off x="992107" y="5373216"/>
            <a:ext cx="6736139" cy="769441"/>
          </a:xfrm>
          <a:prstGeom prst="rect">
            <a:avLst/>
          </a:prstGeom>
          <a:noFill/>
          <a:scene3d>
            <a:camera prst="perspectiveRelaxedModerately"/>
            <a:lightRig rig="threePt" dir="t"/>
          </a:scene3d>
        </p:spPr>
        <p:txBody>
          <a:bodyPr wrap="none" lIns="91440" tIns="45720" rIns="91440" bIns="45720">
            <a:spAutoFit/>
          </a:bodyPr>
          <a:lstStyle/>
          <a:p>
            <a:pPr algn="ctr"/>
            <a:r>
              <a:rPr lang="ar-SA" sz="4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الأقاليم المناخية الرئيسية في القارات</a:t>
            </a:r>
            <a:endParaRPr lang="ar-SA"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ransition spd="med">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260648"/>
            <a:ext cx="8229600" cy="1287016"/>
          </a:xfrm>
        </p:spPr>
        <p:txBody>
          <a:bodyPr>
            <a:normAutofit/>
          </a:bodyPr>
          <a:lstStyle/>
          <a:p>
            <a:pPr algn="ctr"/>
            <a:r>
              <a:rPr lang="ar-SA" dirty="0" smtClean="0">
                <a:solidFill>
                  <a:schemeClr val="tx1"/>
                </a:solidFill>
              </a:rPr>
              <a:t>1-الإقليم المداري المطير طول العام ( الاستوائي)</a:t>
            </a:r>
            <a:endParaRPr lang="ar-SA" dirty="0">
              <a:solidFill>
                <a:schemeClr val="tx1"/>
              </a:solidFill>
            </a:endParaRPr>
          </a:p>
        </p:txBody>
      </p:sp>
      <p:sp>
        <p:nvSpPr>
          <p:cNvPr id="4" name="عنصر نائب للمحتوى 3"/>
          <p:cNvSpPr>
            <a:spLocks noGrp="1"/>
          </p:cNvSpPr>
          <p:nvPr>
            <p:ph sz="half" idx="2"/>
          </p:nvPr>
        </p:nvSpPr>
        <p:spPr>
          <a:xfrm>
            <a:off x="4648200" y="1844824"/>
            <a:ext cx="4038600" cy="4510101"/>
          </a:xfrm>
        </p:spPr>
        <p:txBody>
          <a:bodyPr/>
          <a:lstStyle/>
          <a:p>
            <a:r>
              <a:rPr lang="ar-SA" dirty="0" smtClean="0"/>
              <a:t>يقع هذا الإقليم بين خطي عرض 0-5 ْشمال وجنوب خط الاستواء.</a:t>
            </a:r>
          </a:p>
          <a:p>
            <a:r>
              <a:rPr lang="ar-SA" dirty="0" smtClean="0"/>
              <a:t>ويعرف احياناً باسم المناخ الاستوائي الجزري لأنه يجمع بين خصائص المناخ الاستوائي والمناخ الموسمي ,كما تسود المؤثرات البحرية.</a:t>
            </a:r>
          </a:p>
          <a:p>
            <a:r>
              <a:rPr lang="ar-SA" dirty="0" smtClean="0"/>
              <a:t>ويوجد في آسيا وأفريقيا وأمريكا الجنوبية.</a:t>
            </a:r>
            <a:endParaRPr lang="ar-SA" dirty="0"/>
          </a:p>
        </p:txBody>
      </p:sp>
      <p:pic>
        <p:nvPicPr>
          <p:cNvPr id="3074" name="Picture 2" descr="G:\بحث\31_3.jpg"/>
          <p:cNvPicPr>
            <a:picLocks noGrp="1" noChangeAspect="1" noChangeArrowheads="1"/>
          </p:cNvPicPr>
          <p:nvPr>
            <p:ph sz="half" idx="1"/>
          </p:nvPr>
        </p:nvPicPr>
        <p:blipFill>
          <a:blip r:embed="rId2" cstate="print"/>
          <a:srcRect/>
          <a:stretch>
            <a:fillRect/>
          </a:stretch>
        </p:blipFill>
        <p:spPr bwMode="auto">
          <a:xfrm>
            <a:off x="179512" y="2204864"/>
            <a:ext cx="4536504" cy="296928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additive="base">
                                        <p:cTn id="7" dur="2000" fill="hold"/>
                                        <p:tgtEl>
                                          <p:spTgt spid="3074"/>
                                        </p:tgtEl>
                                        <p:attrNameLst>
                                          <p:attrName>ppt_x</p:attrName>
                                        </p:attrNameLst>
                                      </p:cBhvr>
                                      <p:tavLst>
                                        <p:tav tm="0">
                                          <p:val>
                                            <p:strVal val="#ppt_x"/>
                                          </p:val>
                                        </p:tav>
                                        <p:tav tm="100000">
                                          <p:val>
                                            <p:strVal val="#ppt_x"/>
                                          </p:val>
                                        </p:tav>
                                      </p:tavLst>
                                    </p:anim>
                                    <p:anim calcmode="lin" valueType="num">
                                      <p:cBhvr additive="base">
                                        <p:cTn id="8" dur="2000" fill="hold"/>
                                        <p:tgtEl>
                                          <p:spTgt spid="30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0" y="571480"/>
            <a:ext cx="8858280" cy="584775"/>
          </a:xfrm>
          <a:prstGeom prst="rect">
            <a:avLst/>
          </a:prstGeom>
          <a:noFill/>
        </p:spPr>
        <p:txBody>
          <a:bodyPr wrap="square" rtlCol="1">
            <a:spAutoFit/>
          </a:bodyPr>
          <a:lstStyle/>
          <a:p>
            <a:r>
              <a:rPr lang="ar-SA" sz="3200" dirty="0" smtClean="0">
                <a:cs typeface="Akhbar MT" pitchFamily="2" charset="-78"/>
              </a:rPr>
              <a:t>- في آسيا يتمثل في الجزر الإندونيسية وجنوب شبه جزيرة الملايو. </a:t>
            </a:r>
            <a:endParaRPr lang="ar-SA" sz="3200" dirty="0">
              <a:cs typeface="Akhbar MT" pitchFamily="2" charset="-78"/>
            </a:endParaRPr>
          </a:p>
        </p:txBody>
      </p:sp>
      <p:sp>
        <p:nvSpPr>
          <p:cNvPr id="3" name="مربع نص 2"/>
          <p:cNvSpPr txBox="1"/>
          <p:nvPr/>
        </p:nvSpPr>
        <p:spPr>
          <a:xfrm>
            <a:off x="214282" y="1428736"/>
            <a:ext cx="8572560" cy="1815882"/>
          </a:xfrm>
          <a:prstGeom prst="rect">
            <a:avLst/>
          </a:prstGeom>
          <a:noFill/>
        </p:spPr>
        <p:txBody>
          <a:bodyPr wrap="square" rtlCol="1">
            <a:spAutoFit/>
          </a:bodyPr>
          <a:lstStyle/>
          <a:p>
            <a:pPr>
              <a:buFontTx/>
              <a:buChar char="-"/>
            </a:pPr>
            <a:r>
              <a:rPr lang="ar-SA" sz="2800" dirty="0" smtClean="0">
                <a:cs typeface="Akhbar MT" pitchFamily="2" charset="-78"/>
              </a:rPr>
              <a:t>في أفريقيا يتمثل في حوض الكونغو، وفي ساحل غانا والساحل الشرقي جنوب خط </a:t>
            </a:r>
            <a:r>
              <a:rPr lang="ar-SA" sz="2800" dirty="0" err="1" smtClean="0">
                <a:cs typeface="Akhbar MT" pitchFamily="2" charset="-78"/>
              </a:rPr>
              <a:t>الإستواء</a:t>
            </a:r>
            <a:r>
              <a:rPr lang="ar-SA" sz="2800" dirty="0" smtClean="0">
                <a:cs typeface="Akhbar MT" pitchFamily="2" charset="-78"/>
              </a:rPr>
              <a:t> حتى خط عرض 10°جنوباً تقريباً ، ويتمثل في نيجيريا وبعض دول غرب أفريقيا .</a:t>
            </a:r>
          </a:p>
          <a:p>
            <a:pPr>
              <a:buFontTx/>
              <a:buChar char="-"/>
            </a:pPr>
            <a:r>
              <a:rPr lang="ar-SA" sz="2800" dirty="0" smtClean="0">
                <a:cs typeface="Akhbar MT" pitchFamily="2" charset="-78"/>
              </a:rPr>
              <a:t> في أمريكا الجنوبية يتمثل في حوض الأمزون وسواحل جويانا وسواحل </a:t>
            </a:r>
            <a:r>
              <a:rPr lang="ar-SA" sz="2800" dirty="0" err="1" smtClean="0">
                <a:cs typeface="Akhbar MT" pitchFamily="2" charset="-78"/>
              </a:rPr>
              <a:t>كولمبيا</a:t>
            </a:r>
            <a:r>
              <a:rPr lang="ar-SA" sz="2800" dirty="0" smtClean="0">
                <a:cs typeface="Akhbar MT" pitchFamily="2" charset="-78"/>
              </a:rPr>
              <a:t> شمال غرب القارة .</a:t>
            </a:r>
            <a:endParaRPr lang="ar-SA" sz="2800" dirty="0">
              <a:cs typeface="Akhbar MT" pitchFamily="2" charset="-78"/>
            </a:endParaRPr>
          </a:p>
        </p:txBody>
      </p:sp>
      <p:sp>
        <p:nvSpPr>
          <p:cNvPr id="4" name="مربع نص 3"/>
          <p:cNvSpPr txBox="1"/>
          <p:nvPr/>
        </p:nvSpPr>
        <p:spPr>
          <a:xfrm>
            <a:off x="0" y="3714752"/>
            <a:ext cx="8858280" cy="2677656"/>
          </a:xfrm>
          <a:prstGeom prst="rect">
            <a:avLst/>
          </a:prstGeom>
          <a:noFill/>
        </p:spPr>
        <p:txBody>
          <a:bodyPr wrap="square" rtlCol="1">
            <a:spAutoFit/>
          </a:bodyPr>
          <a:lstStyle/>
          <a:p>
            <a:pPr marL="514350" indent="-514350">
              <a:buFont typeface="+mj-lt"/>
              <a:buAutoNum type="arabicPeriod"/>
            </a:pPr>
            <a:r>
              <a:rPr lang="ar-SA" sz="2800" dirty="0" smtClean="0">
                <a:cs typeface="Akhbar MT" pitchFamily="2" charset="-78"/>
              </a:rPr>
              <a:t>يتصف بارتفاع درجة الحرارة طول العام تقريباً .</a:t>
            </a:r>
          </a:p>
          <a:p>
            <a:pPr marL="514350" indent="-514350">
              <a:buFont typeface="+mj-lt"/>
              <a:buAutoNum type="arabicPeriod"/>
            </a:pPr>
            <a:r>
              <a:rPr lang="ar-SA" sz="2800" dirty="0" smtClean="0">
                <a:cs typeface="Akhbar MT" pitchFamily="2" charset="-78"/>
              </a:rPr>
              <a:t>أمطاره من النوع الإنقلابي ( التصاعدي ) ،أي  مطر ينشأ من عملية  صعود الهواء الدافئ إلى الطبقات الباردة فيتكاثف بخار الماء . وعندما تهبط درجة الحرارة تهطل الإمطار ،والذي </a:t>
            </a:r>
            <a:r>
              <a:rPr lang="ar-SA" sz="2800" dirty="0" smtClean="0">
                <a:cs typeface="Akhbar MT" pitchFamily="2" charset="-78"/>
              </a:rPr>
              <a:t>تصاحبه </a:t>
            </a:r>
            <a:r>
              <a:rPr lang="ar-SA" sz="2800" dirty="0" smtClean="0">
                <a:cs typeface="Akhbar MT" pitchFamily="2" charset="-78"/>
              </a:rPr>
              <a:t>الزوابع ( ريح تهب فجأة ولا تلبث أن تزول )والرعد.</a:t>
            </a:r>
          </a:p>
          <a:p>
            <a:pPr marL="514350" indent="-514350">
              <a:buFont typeface="+mj-lt"/>
              <a:buAutoNum type="arabicPeriod"/>
            </a:pPr>
            <a:r>
              <a:rPr lang="ar-SA" sz="2800" dirty="0" smtClean="0">
                <a:cs typeface="Akhbar MT" pitchFamily="2" charset="-78"/>
              </a:rPr>
              <a:t>ويتصف بارتفاع نسبة الرطوبة وبسقوط الأمطار طول السنة وتبلغ كميته بين 50-100بوصة.</a:t>
            </a:r>
          </a:p>
          <a:p>
            <a:endParaRPr lang="ar-SA" sz="2800" dirty="0"/>
          </a:p>
        </p:txBody>
      </p:sp>
      <p:sp>
        <p:nvSpPr>
          <p:cNvPr id="6" name="مربع نص 5"/>
          <p:cNvSpPr txBox="1"/>
          <p:nvPr/>
        </p:nvSpPr>
        <p:spPr>
          <a:xfrm>
            <a:off x="6072198" y="3143248"/>
            <a:ext cx="2643206" cy="523220"/>
          </a:xfrm>
          <a:prstGeom prst="rect">
            <a:avLst/>
          </a:prstGeom>
          <a:noFill/>
        </p:spPr>
        <p:txBody>
          <a:bodyPr wrap="square" rtlCol="1">
            <a:spAutoFit/>
          </a:bodyPr>
          <a:lstStyle/>
          <a:p>
            <a:r>
              <a:rPr lang="ar-SA" sz="2800" dirty="0" smtClean="0">
                <a:cs typeface="Akhbar MT" pitchFamily="2" charset="-78"/>
              </a:rPr>
              <a:t>خصائص هذا الإقليم :</a:t>
            </a:r>
            <a:endParaRPr lang="ar-SA" sz="2800" dirty="0">
              <a:cs typeface="Akhbar MT" pitchFamily="2" charset="-7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solidFill>
                  <a:schemeClr val="tx1"/>
                </a:solidFill>
              </a:rPr>
              <a:t>2-الإقليم المداري المطير صيفاً(</a:t>
            </a:r>
            <a:r>
              <a:rPr lang="ar-SA" dirty="0" err="1" smtClean="0">
                <a:solidFill>
                  <a:schemeClr val="tx1"/>
                </a:solidFill>
              </a:rPr>
              <a:t>السفانا</a:t>
            </a:r>
            <a:r>
              <a:rPr lang="ar-SA" dirty="0" smtClean="0">
                <a:solidFill>
                  <a:schemeClr val="tx1"/>
                </a:solidFill>
              </a:rPr>
              <a:t>)</a:t>
            </a:r>
            <a:r>
              <a:rPr lang="ar-SA" dirty="0" smtClean="0"/>
              <a:t> </a:t>
            </a:r>
            <a:endParaRPr lang="ar-SA" dirty="0"/>
          </a:p>
        </p:txBody>
      </p:sp>
      <p:sp>
        <p:nvSpPr>
          <p:cNvPr id="4" name="عنصر نائب للمحتوى 3"/>
          <p:cNvSpPr>
            <a:spLocks noGrp="1"/>
          </p:cNvSpPr>
          <p:nvPr>
            <p:ph sz="half" idx="2"/>
          </p:nvPr>
        </p:nvSpPr>
        <p:spPr>
          <a:xfrm>
            <a:off x="4648200" y="1920085"/>
            <a:ext cx="4038600" cy="4533252"/>
          </a:xfrm>
        </p:spPr>
        <p:txBody>
          <a:bodyPr>
            <a:normAutofit lnSpcReduction="10000"/>
          </a:bodyPr>
          <a:lstStyle/>
          <a:p>
            <a:r>
              <a:rPr lang="ar-SA" sz="2800" dirty="0" smtClean="0">
                <a:cs typeface="Akhbar MT" pitchFamily="2" charset="-78"/>
              </a:rPr>
              <a:t>يتمثل في كل القارات ماعدا أوربا.</a:t>
            </a:r>
          </a:p>
          <a:p>
            <a:r>
              <a:rPr lang="ar-SA" sz="2800" dirty="0" smtClean="0">
                <a:cs typeface="Akhbar MT" pitchFamily="2" charset="-78"/>
              </a:rPr>
              <a:t>ويمتد بين خطي عرض 5 - 18 ْشمال وجنوب خط الاستواء إلى الشمال والجنوب من الإقليم السابق.</a:t>
            </a:r>
          </a:p>
          <a:p>
            <a:r>
              <a:rPr lang="ar-SA" sz="2800" dirty="0" smtClean="0">
                <a:cs typeface="Akhbar MT" pitchFamily="2" charset="-78"/>
              </a:rPr>
              <a:t>ويعرف أحياناً باسم المناخ السوداني.</a:t>
            </a:r>
          </a:p>
          <a:p>
            <a:r>
              <a:rPr lang="ar-SA" sz="2800" dirty="0" smtClean="0">
                <a:cs typeface="Akhbar MT" pitchFamily="2" charset="-78"/>
              </a:rPr>
              <a:t>لأنه يتمثل على أحسن وجه في</a:t>
            </a:r>
          </a:p>
          <a:p>
            <a:r>
              <a:rPr lang="ar-SA" sz="2800" dirty="0" smtClean="0">
                <a:cs typeface="Akhbar MT" pitchFamily="2" charset="-78"/>
              </a:rPr>
              <a:t>جهات السودان ، وقد يسمى بإقليم </a:t>
            </a:r>
            <a:r>
              <a:rPr lang="ar-SA" sz="2800" dirty="0" err="1" smtClean="0">
                <a:cs typeface="Akhbar MT" pitchFamily="2" charset="-78"/>
              </a:rPr>
              <a:t>السفانا</a:t>
            </a:r>
            <a:r>
              <a:rPr lang="ar-SA" sz="2800" dirty="0" smtClean="0">
                <a:cs typeface="Akhbar MT" pitchFamily="2" charset="-78"/>
              </a:rPr>
              <a:t> </a:t>
            </a:r>
            <a:r>
              <a:rPr lang="en-US" sz="2800" dirty="0" smtClean="0">
                <a:cs typeface="Akhbar MT" pitchFamily="2" charset="-78"/>
              </a:rPr>
              <a:t>savanna</a:t>
            </a:r>
            <a:r>
              <a:rPr lang="ar-SA" sz="2800" dirty="0" smtClean="0">
                <a:cs typeface="Akhbar MT" pitchFamily="2" charset="-78"/>
              </a:rPr>
              <a:t>لأن المظهر النباتي السائد فيه هو تلك الحشائش التي تتخللها الأشجار في بعض الجهات .</a:t>
            </a:r>
            <a:endParaRPr lang="ar-SA" sz="2800" dirty="0">
              <a:cs typeface="Akhbar MT" pitchFamily="2" charset="-78"/>
            </a:endParaRPr>
          </a:p>
        </p:txBody>
      </p:sp>
      <p:pic>
        <p:nvPicPr>
          <p:cNvPr id="5122" name="Picture 2" descr="G:\بحث\32_2.jpg"/>
          <p:cNvPicPr>
            <a:picLocks noGrp="1" noChangeAspect="1" noChangeArrowheads="1"/>
          </p:cNvPicPr>
          <p:nvPr>
            <p:ph sz="half" idx="1"/>
          </p:nvPr>
        </p:nvPicPr>
        <p:blipFill>
          <a:blip r:embed="rId2" cstate="print"/>
          <a:srcRect/>
          <a:stretch>
            <a:fillRect/>
          </a:stretch>
        </p:blipFill>
        <p:spPr bwMode="auto">
          <a:xfrm>
            <a:off x="179512" y="2786058"/>
            <a:ext cx="4425402" cy="258715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additive="base">
                                        <p:cTn id="7" dur="2000" fill="hold"/>
                                        <p:tgtEl>
                                          <p:spTgt spid="5122"/>
                                        </p:tgtEl>
                                        <p:attrNameLst>
                                          <p:attrName>ppt_x</p:attrName>
                                        </p:attrNameLst>
                                      </p:cBhvr>
                                      <p:tavLst>
                                        <p:tav tm="0">
                                          <p:val>
                                            <p:strVal val="#ppt_x"/>
                                          </p:val>
                                        </p:tav>
                                        <p:tav tm="100000">
                                          <p:val>
                                            <p:strVal val="#ppt_x"/>
                                          </p:val>
                                        </p:tav>
                                      </p:tavLst>
                                    </p:anim>
                                    <p:anim calcmode="lin" valueType="num">
                                      <p:cBhvr additive="base">
                                        <p:cTn id="8" dur="2000" fill="hold"/>
                                        <p:tgtEl>
                                          <p:spTgt spid="51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85720" y="2214554"/>
            <a:ext cx="8858280" cy="2062103"/>
          </a:xfrm>
          <a:prstGeom prst="rect">
            <a:avLst/>
          </a:prstGeom>
          <a:noFill/>
        </p:spPr>
        <p:txBody>
          <a:bodyPr wrap="square" rtlCol="1">
            <a:spAutoFit/>
          </a:bodyPr>
          <a:lstStyle/>
          <a:p>
            <a:r>
              <a:rPr lang="ar-SA" sz="3200" dirty="0" smtClean="0">
                <a:cs typeface="Akhbar MT" pitchFamily="2" charset="-78"/>
              </a:rPr>
              <a:t>- ويوجد في أفريقيا شرق حوض الكونغو. ويشمل هضبة البحيرات ، والسودان وتشاد ومالي والسنغال .</a:t>
            </a:r>
          </a:p>
          <a:p>
            <a:r>
              <a:rPr lang="ar-SA" sz="3200" dirty="0" smtClean="0">
                <a:cs typeface="Akhbar MT" pitchFamily="2" charset="-78"/>
              </a:rPr>
              <a:t>-كما يوجد في أمريكا الجنوبية في حوض الاورينوكو وفي مرتفعات جويانا ومعظم هضبة البرازيل . - كما ينتشر هذا الإقليم في شمال الأوقيانوسية.</a:t>
            </a:r>
          </a:p>
        </p:txBody>
      </p:sp>
      <p:sp>
        <p:nvSpPr>
          <p:cNvPr id="5" name="مربع نص 4"/>
          <p:cNvSpPr txBox="1"/>
          <p:nvPr/>
        </p:nvSpPr>
        <p:spPr>
          <a:xfrm>
            <a:off x="0" y="1142984"/>
            <a:ext cx="9144000" cy="1569660"/>
          </a:xfrm>
          <a:prstGeom prst="rect">
            <a:avLst/>
          </a:prstGeom>
          <a:noFill/>
        </p:spPr>
        <p:txBody>
          <a:bodyPr wrap="square" rtlCol="1">
            <a:spAutoFit/>
          </a:bodyPr>
          <a:lstStyle/>
          <a:p>
            <a:r>
              <a:rPr lang="ar-SA" sz="3200" dirty="0" smtClean="0">
                <a:cs typeface="Akhbar MT" pitchFamily="2" charset="-78"/>
              </a:rPr>
              <a:t>يعتبر بمثابة إقليم انتقالي بين المناخ الاستوائي والمناخ الصحراوي على حدوده الشمالية والجنوبية. </a:t>
            </a:r>
          </a:p>
          <a:p>
            <a:endParaRPr lang="ar-SA" sz="3200" dirty="0"/>
          </a:p>
        </p:txBody>
      </p:sp>
      <p:sp>
        <p:nvSpPr>
          <p:cNvPr id="9" name="مربع نص 8"/>
          <p:cNvSpPr txBox="1"/>
          <p:nvPr/>
        </p:nvSpPr>
        <p:spPr>
          <a:xfrm>
            <a:off x="571472" y="3929066"/>
            <a:ext cx="8358246" cy="369332"/>
          </a:xfrm>
          <a:prstGeom prst="rect">
            <a:avLst/>
          </a:prstGeom>
          <a:noFill/>
        </p:spPr>
        <p:txBody>
          <a:bodyPr wrap="square" rtlCol="1">
            <a:spAutoFit/>
          </a:bodyPr>
          <a:lstStyle/>
          <a:p>
            <a:endParaRPr lang="ar-SA" dirty="0"/>
          </a:p>
        </p:txBody>
      </p:sp>
      <p:sp>
        <p:nvSpPr>
          <p:cNvPr id="10" name="مربع نص 9"/>
          <p:cNvSpPr txBox="1"/>
          <p:nvPr/>
        </p:nvSpPr>
        <p:spPr>
          <a:xfrm>
            <a:off x="0" y="4214818"/>
            <a:ext cx="9144000" cy="2554545"/>
          </a:xfrm>
          <a:prstGeom prst="rect">
            <a:avLst/>
          </a:prstGeom>
          <a:noFill/>
        </p:spPr>
        <p:txBody>
          <a:bodyPr wrap="square" rtlCol="1">
            <a:spAutoFit/>
          </a:bodyPr>
          <a:lstStyle/>
          <a:p>
            <a:r>
              <a:rPr lang="ar-SA" sz="3200" dirty="0" smtClean="0">
                <a:cs typeface="Akhbar MT" pitchFamily="2" charset="-78"/>
              </a:rPr>
              <a:t>خصائص هذا الإقليم :</a:t>
            </a:r>
          </a:p>
          <a:p>
            <a:pPr marL="514350" indent="-514350">
              <a:buFont typeface="+mj-lt"/>
              <a:buAutoNum type="arabicPeriod"/>
            </a:pPr>
            <a:r>
              <a:rPr lang="ar-SA" sz="3200" dirty="0" smtClean="0">
                <a:cs typeface="Akhbar MT" pitchFamily="2" charset="-78"/>
              </a:rPr>
              <a:t>يتميز بارتفاع الحرارة كلما ابتعدنا عن الإقليم الاستوائي, واقتربنا من الصحراء.</a:t>
            </a:r>
          </a:p>
          <a:p>
            <a:pPr marL="514350" indent="-514350">
              <a:buFont typeface="+mj-lt"/>
              <a:buAutoNum type="arabicPeriod"/>
            </a:pPr>
            <a:r>
              <a:rPr lang="ar-SA" sz="3200" dirty="0" smtClean="0">
                <a:cs typeface="Akhbar MT" pitchFamily="2" charset="-78"/>
              </a:rPr>
              <a:t>يتصف بقلة أمطاره كلما اتجهنا نحو الصحراء وتقل موسميتها.</a:t>
            </a:r>
          </a:p>
          <a:p>
            <a:pPr marL="514350" indent="-514350">
              <a:buFont typeface="+mj-lt"/>
              <a:buAutoNum type="arabicPeriod"/>
            </a:pPr>
            <a:r>
              <a:rPr lang="ar-SA" sz="3200" dirty="0" smtClean="0">
                <a:cs typeface="Akhbar MT" pitchFamily="2" charset="-78"/>
              </a:rPr>
              <a:t>يتصف الصيف بالأمطار والرطوبة بينما يكون الشتاء جافاً.</a:t>
            </a:r>
          </a:p>
          <a:p>
            <a:endParaRPr lang="ar-SA" sz="32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3-إقليم المناخ الموسمي</a:t>
            </a:r>
            <a:endParaRPr lang="ar-SA" dirty="0"/>
          </a:p>
        </p:txBody>
      </p:sp>
      <p:sp>
        <p:nvSpPr>
          <p:cNvPr id="4" name="عنصر نائب للمحتوى 3"/>
          <p:cNvSpPr>
            <a:spLocks noGrp="1"/>
          </p:cNvSpPr>
          <p:nvPr>
            <p:ph sz="half" idx="2"/>
          </p:nvPr>
        </p:nvSpPr>
        <p:spPr/>
        <p:txBody>
          <a:bodyPr>
            <a:normAutofit fontScale="70000" lnSpcReduction="20000"/>
          </a:bodyPr>
          <a:lstStyle/>
          <a:p>
            <a:r>
              <a:rPr lang="ar-SA" sz="2800" dirty="0" smtClean="0">
                <a:cs typeface="Akhbar MT" pitchFamily="2" charset="-78"/>
              </a:rPr>
              <a:t>يتمثل هذا المناخ بشكل واضح في آسيا في جنوبها الشرقي وجنوبها.</a:t>
            </a:r>
          </a:p>
          <a:p>
            <a:r>
              <a:rPr lang="ar-SA" sz="2800" dirty="0" smtClean="0">
                <a:cs typeface="Akhbar MT" pitchFamily="2" charset="-78"/>
              </a:rPr>
              <a:t>كما توجد في أثيوبيا بأفريقيا وجزء من الصومال ، كما يظهر على طول سواحل البرازيل .</a:t>
            </a:r>
          </a:p>
          <a:p>
            <a:r>
              <a:rPr lang="ar-SA" sz="2800" dirty="0" smtClean="0">
                <a:cs typeface="Akhbar MT" pitchFamily="2" charset="-78"/>
              </a:rPr>
              <a:t>يتصف بارتفاع حرارته طول السنة, وتبلغ أقصاها قبيل سقوط المطر مباشرة في فصل الصيف.</a:t>
            </a:r>
          </a:p>
          <a:p>
            <a:r>
              <a:rPr lang="ar-SA" sz="2800" dirty="0" smtClean="0">
                <a:cs typeface="Akhbar MT" pitchFamily="2" charset="-78"/>
              </a:rPr>
              <a:t>يصل المدى الحراري 12-14 ْف,وترتفع درجة الحرارة بشكل كبير بين شهري مارس ومايو ويبلغ متوسطها75-80 ْف.</a:t>
            </a:r>
          </a:p>
          <a:p>
            <a:r>
              <a:rPr lang="ar-SA" sz="2800" dirty="0" smtClean="0">
                <a:cs typeface="Akhbar MT" pitchFamily="2" charset="-78"/>
              </a:rPr>
              <a:t>أما الأمطار فمعظمها تضاريسي.</a:t>
            </a:r>
          </a:p>
          <a:p>
            <a:r>
              <a:rPr lang="ar-SA" sz="2800" dirty="0" smtClean="0">
                <a:cs typeface="Akhbar MT" pitchFamily="2" charset="-78"/>
              </a:rPr>
              <a:t>ويتميز بأنه أكثر أقاليم العالم المناخية تعرضاً لحدوث تغيرات حادة في طول الفصل المطير.</a:t>
            </a:r>
          </a:p>
          <a:p>
            <a:r>
              <a:rPr lang="ar-SA" sz="2800" dirty="0" smtClean="0">
                <a:cs typeface="Akhbar MT" pitchFamily="2" charset="-78"/>
              </a:rPr>
              <a:t>ويتميز بحدوث الأعاصير المدارية الشديدة المعروفة بالتيفون والتي يصاحبها سقوط أمطار غزيرة خلال شهور الصيف والنهار. </a:t>
            </a:r>
            <a:endParaRPr lang="ar-SA" sz="2800" dirty="0">
              <a:cs typeface="Akhbar MT" pitchFamily="2" charset="-78"/>
            </a:endParaRPr>
          </a:p>
        </p:txBody>
      </p:sp>
      <p:pic>
        <p:nvPicPr>
          <p:cNvPr id="7170" name="Picture 2" descr="G:\بحث\_1_~2.JPG"/>
          <p:cNvPicPr>
            <a:picLocks noGrp="1" noChangeAspect="1" noChangeArrowheads="1"/>
          </p:cNvPicPr>
          <p:nvPr>
            <p:ph sz="half" idx="1"/>
          </p:nvPr>
        </p:nvPicPr>
        <p:blipFill>
          <a:blip r:embed="rId2" cstate="print"/>
          <a:srcRect/>
          <a:stretch>
            <a:fillRect/>
          </a:stretch>
        </p:blipFill>
        <p:spPr bwMode="auto">
          <a:xfrm>
            <a:off x="323528" y="2276873"/>
            <a:ext cx="4320480" cy="289716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additive="base">
                                        <p:cTn id="7" dur="5000" fill="hold"/>
                                        <p:tgtEl>
                                          <p:spTgt spid="7170"/>
                                        </p:tgtEl>
                                        <p:attrNameLst>
                                          <p:attrName>ppt_x</p:attrName>
                                        </p:attrNameLst>
                                      </p:cBhvr>
                                      <p:tavLst>
                                        <p:tav tm="0">
                                          <p:val>
                                            <p:strVal val="#ppt_x"/>
                                          </p:val>
                                        </p:tav>
                                        <p:tav tm="100000">
                                          <p:val>
                                            <p:strVal val="#ppt_x"/>
                                          </p:val>
                                        </p:tav>
                                      </p:tavLst>
                                    </p:anim>
                                    <p:anim calcmode="lin" valueType="num">
                                      <p:cBhvr additive="base">
                                        <p:cTn id="8" dur="5000" fill="hold"/>
                                        <p:tgtEl>
                                          <p:spTgt spid="717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0" y="1071546"/>
            <a:ext cx="9001156" cy="5324535"/>
          </a:xfrm>
          <a:prstGeom prst="rect">
            <a:avLst/>
          </a:prstGeom>
          <a:noFill/>
        </p:spPr>
        <p:txBody>
          <a:bodyPr wrap="square" rtlCol="1">
            <a:spAutoFit/>
          </a:bodyPr>
          <a:lstStyle/>
          <a:p>
            <a:r>
              <a:rPr lang="ar-SA" sz="3200" dirty="0" smtClean="0">
                <a:cs typeface="Akhbar MT" pitchFamily="2" charset="-78"/>
              </a:rPr>
              <a:t>    مناخ الإقليم هو النتيجة المباشرة لنظام الرياح الموسمية المعروفة ،في فصل الصيف يسيطر على القارة </a:t>
            </a:r>
            <a:r>
              <a:rPr lang="ar-SA" sz="3200" u="sng" dirty="0" smtClean="0">
                <a:cs typeface="Akhbar MT" pitchFamily="2" charset="-78"/>
              </a:rPr>
              <a:t>ضغط منخفض لشدة </a:t>
            </a:r>
            <a:r>
              <a:rPr lang="ar-SA" sz="3200" dirty="0" smtClean="0">
                <a:cs typeface="Akhbar MT" pitchFamily="2" charset="-78"/>
              </a:rPr>
              <a:t>الحرارة في ذلك الفصل بينما يكون الضغط فوق </a:t>
            </a:r>
            <a:r>
              <a:rPr lang="ar-SA" sz="3200" u="sng" dirty="0" smtClean="0">
                <a:cs typeface="Akhbar MT" pitchFamily="2" charset="-78"/>
              </a:rPr>
              <a:t>المحيط مرتفعا </a:t>
            </a:r>
            <a:r>
              <a:rPr lang="ar-SA" sz="3200" dirty="0" smtClean="0">
                <a:cs typeface="Akhbar MT" pitchFamily="2" charset="-78"/>
              </a:rPr>
              <a:t>نسبيا ، وبمقدار ما تكون </a:t>
            </a:r>
            <a:r>
              <a:rPr lang="ar-SA" sz="3200" u="sng" dirty="0" smtClean="0">
                <a:cs typeface="Akhbar MT" pitchFamily="2" charset="-78"/>
              </a:rPr>
              <a:t>القارة واسعة </a:t>
            </a:r>
            <a:r>
              <a:rPr lang="ar-SA" sz="3200" dirty="0" smtClean="0">
                <a:cs typeface="Akhbar MT" pitchFamily="2" charset="-78"/>
              </a:rPr>
              <a:t>بمقدار ما يكون الفرق في الضغط واضحاً ، </a:t>
            </a:r>
            <a:r>
              <a:rPr lang="ar-SA" sz="3200" u="sng" dirty="0" smtClean="0">
                <a:cs typeface="Akhbar MT" pitchFamily="2" charset="-78"/>
              </a:rPr>
              <a:t>لذا فأكثر المناطق الموسمية وضوحاً هي آسيا </a:t>
            </a:r>
            <a:r>
              <a:rPr lang="ar-SA" sz="3200" dirty="0" smtClean="0">
                <a:cs typeface="Akhbar MT" pitchFamily="2" charset="-78"/>
              </a:rPr>
              <a:t>.</a:t>
            </a:r>
          </a:p>
          <a:p>
            <a:r>
              <a:rPr lang="ar-SA" sz="3200" dirty="0" smtClean="0">
                <a:cs typeface="Akhbar MT" pitchFamily="2" charset="-78"/>
              </a:rPr>
              <a:t>    الرياح قد تكون من المحيط الهندي ، ولما كانت هذه الرياح قد انطلقت من المحيط الهندي وهي محملة ببخار الماء بدرجة كبيرة ، وعندما تصطدم بالبر تهطل أمطاراً وبخاصة إذا اصطدمت بسطوح الجبال حيث تكون باردة نسبياً.</a:t>
            </a:r>
          </a:p>
          <a:p>
            <a:r>
              <a:rPr lang="ar-SA" sz="3200" dirty="0" smtClean="0">
                <a:cs typeface="Akhbar MT" pitchFamily="2" charset="-78"/>
              </a:rPr>
              <a:t>     أما في الشتاء فتكون القارة في آسيا باردة والبحر دافئاً فتنعكس الصورة وتهب الرياح من القارة إلى البحر وتكون جافة لهبوبها من القارة  .</a:t>
            </a:r>
          </a:p>
          <a:p>
            <a:r>
              <a:rPr lang="ar-SA" sz="3200" dirty="0" smtClean="0">
                <a:cs typeface="Akhbar MT" pitchFamily="2" charset="-78"/>
              </a:rPr>
              <a:t>ـــــــــــــــــــــــــــ </a:t>
            </a:r>
          </a:p>
          <a:p>
            <a:r>
              <a:rPr lang="ar-SA" sz="2000" dirty="0" smtClean="0">
                <a:latin typeface="Andalus"/>
                <a:cs typeface="Akhbar MT" pitchFamily="2" charset="-78"/>
              </a:rPr>
              <a:t>*  </a:t>
            </a:r>
            <a:r>
              <a:rPr lang="ar-SA" sz="2000" dirty="0" err="1" smtClean="0">
                <a:latin typeface="Andalus"/>
                <a:cs typeface="Akhbar MT" pitchFamily="2" charset="-78"/>
              </a:rPr>
              <a:t>تيفون</a:t>
            </a:r>
            <a:r>
              <a:rPr lang="ar-SA" sz="2000" dirty="0" smtClean="0">
                <a:latin typeface="Andalus"/>
                <a:cs typeface="Akhbar MT" pitchFamily="2" charset="-78"/>
              </a:rPr>
              <a:t> :إعصار حلزوني مداري عنيف يهب على المياه الأسيوية ( بحر الصين واليابان ) في أواخر الصيف وأوائل الخريف .</a:t>
            </a:r>
            <a:endParaRPr lang="ar-SA" sz="2000" dirty="0">
              <a:cs typeface="Akhbar MT" pitchFamily="2" charset="-78"/>
            </a:endParaRPr>
          </a:p>
        </p:txBody>
      </p:sp>
      <p:sp>
        <p:nvSpPr>
          <p:cNvPr id="4" name="مربع نص 3"/>
          <p:cNvSpPr txBox="1"/>
          <p:nvPr/>
        </p:nvSpPr>
        <p:spPr>
          <a:xfrm>
            <a:off x="857224" y="357166"/>
            <a:ext cx="8072494" cy="646331"/>
          </a:xfrm>
          <a:prstGeom prst="rect">
            <a:avLst/>
          </a:prstGeom>
          <a:noFill/>
        </p:spPr>
        <p:txBody>
          <a:bodyPr wrap="square" rtlCol="1">
            <a:spAutoFit/>
          </a:bodyPr>
          <a:lstStyle/>
          <a:p>
            <a:pPr algn="ctr"/>
            <a:r>
              <a:rPr lang="ar-SA" sz="3600" dirty="0" smtClean="0"/>
              <a:t>تابع3-إقليم المناخ الموسمي</a:t>
            </a:r>
            <a:endParaRPr lang="ar-SA" sz="3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924712"/>
          </a:xfrm>
        </p:spPr>
        <p:txBody>
          <a:bodyPr/>
          <a:lstStyle/>
          <a:p>
            <a:pPr algn="ctr"/>
            <a:r>
              <a:rPr lang="ar-SA" dirty="0" smtClean="0"/>
              <a:t>4-إقليم المناخ الصحراوي الحار</a:t>
            </a:r>
            <a:endParaRPr lang="ar-SA" dirty="0"/>
          </a:p>
        </p:txBody>
      </p:sp>
      <p:sp>
        <p:nvSpPr>
          <p:cNvPr id="4" name="عنصر نائب للمحتوى 3"/>
          <p:cNvSpPr>
            <a:spLocks noGrp="1"/>
          </p:cNvSpPr>
          <p:nvPr>
            <p:ph sz="half" idx="2"/>
          </p:nvPr>
        </p:nvSpPr>
        <p:spPr>
          <a:xfrm>
            <a:off x="4648200" y="1700808"/>
            <a:ext cx="4038600" cy="4654117"/>
          </a:xfrm>
        </p:spPr>
        <p:txBody>
          <a:bodyPr>
            <a:normAutofit fontScale="92500" lnSpcReduction="10000"/>
          </a:bodyPr>
          <a:lstStyle/>
          <a:p>
            <a:r>
              <a:rPr lang="ar-SA" sz="2800" dirty="0" smtClean="0">
                <a:cs typeface="Akhbar MT" pitchFamily="2" charset="-78"/>
              </a:rPr>
              <a:t>يتميز هذا المناخ بارتفاع درجة الحرارة إلى حد كبير خلال فصل الصيف .</a:t>
            </a:r>
          </a:p>
          <a:p>
            <a:r>
              <a:rPr lang="ar-SA" sz="2800" dirty="0" smtClean="0">
                <a:cs typeface="Akhbar MT" pitchFamily="2" charset="-78"/>
              </a:rPr>
              <a:t>يحدث الصقيع في الشتاء عندما تنخفض درجة الحرارة.</a:t>
            </a:r>
          </a:p>
          <a:p>
            <a:r>
              <a:rPr lang="ar-SA" sz="2800" dirty="0" smtClean="0">
                <a:cs typeface="Akhbar MT" pitchFamily="2" charset="-78"/>
              </a:rPr>
              <a:t>تساعد قلة السحب وانعدام الغطاء النباتي وانخفاض كمية ونسبة الرطوبة في الهواء على تطرف مناخ هذا الإقليم.</a:t>
            </a:r>
          </a:p>
          <a:p>
            <a:r>
              <a:rPr lang="ar-SA" sz="2800" dirty="0" smtClean="0">
                <a:cs typeface="Akhbar MT" pitchFamily="2" charset="-78"/>
              </a:rPr>
              <a:t>يعتبر الإقليم الصحراوي أكثر جهات العالم جفافاً (عللي) بسبب وقوعه في نطاق الضغط المرتفع المداري وعدم تأثره بالأعاصير التي تحدث في العروض المعتدلة أو بمنطقة الرهو الاستوائي.</a:t>
            </a:r>
          </a:p>
          <a:p>
            <a:endParaRPr lang="ar-SA" dirty="0"/>
          </a:p>
        </p:txBody>
      </p:sp>
      <p:pic>
        <p:nvPicPr>
          <p:cNvPr id="8194" name="Picture 2" descr="G:\بحث\32a_2.jpg"/>
          <p:cNvPicPr>
            <a:picLocks noGrp="1" noChangeAspect="1" noChangeArrowheads="1"/>
          </p:cNvPicPr>
          <p:nvPr>
            <p:ph sz="half" idx="1"/>
          </p:nvPr>
        </p:nvPicPr>
        <p:blipFill>
          <a:blip r:embed="rId2" cstate="print"/>
          <a:srcRect/>
          <a:stretch>
            <a:fillRect/>
          </a:stretch>
        </p:blipFill>
        <p:spPr bwMode="auto">
          <a:xfrm>
            <a:off x="179512" y="2564904"/>
            <a:ext cx="4464496" cy="273630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additive="base">
                                        <p:cTn id="7" dur="2000" fill="hold"/>
                                        <p:tgtEl>
                                          <p:spTgt spid="8194"/>
                                        </p:tgtEl>
                                        <p:attrNameLst>
                                          <p:attrName>ppt_x</p:attrName>
                                        </p:attrNameLst>
                                      </p:cBhvr>
                                      <p:tavLst>
                                        <p:tav tm="0">
                                          <p:val>
                                            <p:strVal val="#ppt_x"/>
                                          </p:val>
                                        </p:tav>
                                        <p:tav tm="100000">
                                          <p:val>
                                            <p:strVal val="#ppt_x"/>
                                          </p:val>
                                        </p:tav>
                                      </p:tavLst>
                                    </p:anim>
                                    <p:anim calcmode="lin" valueType="num">
                                      <p:cBhvr additive="base">
                                        <p:cTn id="8" dur="2000" fill="hold"/>
                                        <p:tgtEl>
                                          <p:spTgt spid="819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نص 2"/>
          <p:cNvSpPr>
            <a:spLocks noGrp="1"/>
          </p:cNvSpPr>
          <p:nvPr>
            <p:ph type="body" sz="half" idx="2"/>
          </p:nvPr>
        </p:nvSpPr>
        <p:spPr>
          <a:xfrm>
            <a:off x="539552" y="1124744"/>
            <a:ext cx="2376264" cy="4320480"/>
          </a:xfrm>
        </p:spPr>
        <p:txBody>
          <a:bodyPr>
            <a:normAutofit lnSpcReduction="10000"/>
          </a:bodyPr>
          <a:lstStyle/>
          <a:p>
            <a:pPr algn="r"/>
            <a:r>
              <a:rPr lang="ar-SA" sz="2800" dirty="0" smtClean="0">
                <a:cs typeface="Akhbar MT" pitchFamily="2" charset="-78"/>
              </a:rPr>
              <a:t>أما أمطاره فتتميز بندرتها وبكونها طارئة غير ثابتة سواء من حيث كميتها أو فصليتها,ويسقط معظمها على شكل سيول طارئة تملأ بطون الأودية والمنخفضات وقد تمتد إلى مراكز العمران أو الطرق أو الجسور أو السكك الحديدية فتحدث بها أضرار جسيمة.</a:t>
            </a:r>
          </a:p>
          <a:p>
            <a:pPr algn="r"/>
            <a:endParaRPr lang="ar-SA" sz="2800" dirty="0" smtClean="0">
              <a:cs typeface="Akhbar MT" pitchFamily="2" charset="-78"/>
            </a:endParaRPr>
          </a:p>
          <a:p>
            <a:pPr algn="r"/>
            <a:endParaRPr lang="ar-SA" sz="2800" dirty="0">
              <a:cs typeface="Akhbar MT" pitchFamily="2" charset="-78"/>
            </a:endParaRPr>
          </a:p>
        </p:txBody>
      </p:sp>
      <p:sp>
        <p:nvSpPr>
          <p:cNvPr id="4" name="عنصر نائب للصورة 3"/>
          <p:cNvSpPr>
            <a:spLocks noGrp="1"/>
          </p:cNvSpPr>
          <p:nvPr>
            <p:ph type="pic" idx="1"/>
          </p:nvPr>
        </p:nvSpPr>
        <p:spPr>
          <a:xfrm rot="420000">
            <a:off x="3622282" y="1222774"/>
            <a:ext cx="4724611" cy="3915055"/>
          </a:xfrm>
        </p:spPr>
      </p:sp>
      <p:pic>
        <p:nvPicPr>
          <p:cNvPr id="9218" name="Picture 2" descr="G:\بحث\32a_2.jpg"/>
          <p:cNvPicPr>
            <a:picLocks noChangeAspect="1" noChangeArrowheads="1"/>
          </p:cNvPicPr>
          <p:nvPr/>
        </p:nvPicPr>
        <p:blipFill>
          <a:blip r:embed="rId2" cstate="print"/>
          <a:srcRect/>
          <a:stretch>
            <a:fillRect/>
          </a:stretch>
        </p:blipFill>
        <p:spPr bwMode="auto">
          <a:xfrm>
            <a:off x="3491880" y="1124744"/>
            <a:ext cx="5184576" cy="4104456"/>
          </a:xfrm>
          <a:prstGeom prst="rect">
            <a:avLst/>
          </a:prstGeom>
          <a:noFill/>
          <a:scene3d>
            <a:camera prst="isometricOffAxis2Left"/>
            <a:lightRig rig="threePt" dir="t"/>
          </a:scene3d>
        </p:spPr>
      </p:pic>
    </p:spTree>
  </p:cSld>
  <p:clrMapOvr>
    <a:masterClrMapping/>
  </p:clrMapOvr>
  <p:transition spd="med">
    <p:newsflash/>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285720" y="500042"/>
            <a:ext cx="8643998" cy="5693866"/>
          </a:xfrm>
          <a:prstGeom prst="rect">
            <a:avLst/>
          </a:prstGeom>
          <a:noFill/>
        </p:spPr>
        <p:txBody>
          <a:bodyPr wrap="square" rtlCol="1">
            <a:spAutoFit/>
          </a:bodyPr>
          <a:lstStyle/>
          <a:p>
            <a:r>
              <a:rPr lang="ar-SA" sz="2800" dirty="0" smtClean="0">
                <a:ln w="10541" cmpd="sng">
                  <a:solidFill>
                    <a:schemeClr val="accent1">
                      <a:shade val="88000"/>
                      <a:satMod val="110000"/>
                    </a:schemeClr>
                  </a:solidFill>
                  <a:prstDash val="solid"/>
                </a:ln>
                <a:cs typeface="Akhbar MT" pitchFamily="2" charset="-78"/>
              </a:rPr>
              <a:t>ويتمثل مناخ هذا الإقليم الصحراوي الحار بين خطي عرض 18-30 ْشمالا ًفي غرب القارات</a:t>
            </a:r>
          </a:p>
          <a:p>
            <a:r>
              <a:rPr lang="ar-SA" sz="2800" dirty="0" smtClean="0">
                <a:solidFill>
                  <a:schemeClr val="tx1">
                    <a:lumMod val="95000"/>
                    <a:lumOff val="5000"/>
                  </a:schemeClr>
                </a:solidFill>
                <a:cs typeface="Akhbar MT" pitchFamily="2" charset="-78"/>
              </a:rPr>
              <a:t>ويتمثل :</a:t>
            </a:r>
          </a:p>
          <a:p>
            <a:pPr>
              <a:buFontTx/>
              <a:buChar char="-"/>
            </a:pPr>
            <a:r>
              <a:rPr lang="ar-SA" sz="2800" dirty="0" smtClean="0">
                <a:solidFill>
                  <a:schemeClr val="tx1">
                    <a:lumMod val="95000"/>
                    <a:lumOff val="5000"/>
                  </a:schemeClr>
                </a:solidFill>
                <a:cs typeface="Akhbar MT" pitchFamily="2" charset="-78"/>
              </a:rPr>
              <a:t>في آسيا في صحراء ثار وجنوب غرب آسيا في الصحارى العربية والإيرانية والهندية وصحراء جوبي .</a:t>
            </a:r>
          </a:p>
          <a:p>
            <a:pPr>
              <a:buFontTx/>
              <a:buChar char="-"/>
            </a:pPr>
            <a:r>
              <a:rPr lang="ar-SA" sz="2800" dirty="0" smtClean="0">
                <a:solidFill>
                  <a:schemeClr val="tx1">
                    <a:lumMod val="95000"/>
                    <a:lumOff val="5000"/>
                  </a:schemeClr>
                </a:solidFill>
                <a:cs typeface="Akhbar MT" pitchFamily="2" charset="-78"/>
              </a:rPr>
              <a:t>في أفريقيا فيتمثل هذا الإقليم في الصحراء الكبرى ، وصحراء </a:t>
            </a:r>
            <a:r>
              <a:rPr lang="ar-SA" sz="2800" dirty="0" err="1" smtClean="0">
                <a:solidFill>
                  <a:schemeClr val="tx1">
                    <a:lumMod val="95000"/>
                    <a:lumOff val="5000"/>
                  </a:schemeClr>
                </a:solidFill>
                <a:cs typeface="Akhbar MT" pitchFamily="2" charset="-78"/>
              </a:rPr>
              <a:t>كلهاري</a:t>
            </a:r>
            <a:r>
              <a:rPr lang="ar-SA" sz="2800" dirty="0" smtClean="0">
                <a:solidFill>
                  <a:schemeClr val="tx1">
                    <a:lumMod val="95000"/>
                    <a:lumOff val="5000"/>
                  </a:schemeClr>
                </a:solidFill>
                <a:cs typeface="Akhbar MT" pitchFamily="2" charset="-78"/>
              </a:rPr>
              <a:t> والقرن الإفريقي ، كما يتمثل في سواحل شمال غرب أفريقيا من الدار البيضاء إلى السنغال .</a:t>
            </a:r>
          </a:p>
          <a:p>
            <a:pPr>
              <a:buFontTx/>
              <a:buChar char="-"/>
            </a:pPr>
            <a:r>
              <a:rPr lang="ar-SA" sz="2800" dirty="0" smtClean="0">
                <a:solidFill>
                  <a:schemeClr val="tx1">
                    <a:lumMod val="95000"/>
                    <a:lumOff val="5000"/>
                  </a:schemeClr>
                </a:solidFill>
                <a:cs typeface="Akhbar MT" pitchFamily="2" charset="-78"/>
              </a:rPr>
              <a:t>أما في أمريكا الشمالية فيسود هذا الإقليم في غرب القارة .</a:t>
            </a:r>
          </a:p>
          <a:p>
            <a:pPr>
              <a:buFontTx/>
              <a:buChar char="-"/>
            </a:pPr>
            <a:r>
              <a:rPr lang="ar-SA" sz="2800" dirty="0" smtClean="0">
                <a:solidFill>
                  <a:schemeClr val="tx1">
                    <a:lumMod val="95000"/>
                    <a:lumOff val="5000"/>
                  </a:schemeClr>
                </a:solidFill>
                <a:cs typeface="Akhbar MT" pitchFamily="2" charset="-78"/>
              </a:rPr>
              <a:t>أما أمريكا الجنوبية يظهر في سواحل شمال شيلي وبيرو . كما يتمثل هذا المناخ في هضبة </a:t>
            </a:r>
            <a:r>
              <a:rPr lang="ar-SA" sz="2800" dirty="0" err="1" smtClean="0">
                <a:solidFill>
                  <a:schemeClr val="tx1">
                    <a:lumMod val="95000"/>
                    <a:lumOff val="5000"/>
                  </a:schemeClr>
                </a:solidFill>
                <a:cs typeface="Akhbar MT" pitchFamily="2" charset="-78"/>
              </a:rPr>
              <a:t>بتاجونيا</a:t>
            </a:r>
            <a:r>
              <a:rPr lang="ar-SA" sz="2800" dirty="0" smtClean="0">
                <a:solidFill>
                  <a:schemeClr val="tx1">
                    <a:lumMod val="95000"/>
                    <a:lumOff val="5000"/>
                  </a:schemeClr>
                </a:solidFill>
                <a:cs typeface="Akhbar MT" pitchFamily="2" charset="-78"/>
              </a:rPr>
              <a:t> وشمال غرب الأرجنتين .</a:t>
            </a:r>
          </a:p>
          <a:p>
            <a:pPr>
              <a:buFontTx/>
              <a:buChar char="-"/>
            </a:pPr>
            <a:r>
              <a:rPr lang="ar-SA" sz="2800" dirty="0" smtClean="0">
                <a:solidFill>
                  <a:schemeClr val="tx1">
                    <a:lumMod val="95000"/>
                    <a:lumOff val="5000"/>
                  </a:schemeClr>
                </a:solidFill>
                <a:cs typeface="Akhbar MT" pitchFamily="2" charset="-78"/>
              </a:rPr>
              <a:t>أما في الأوقيانوسية : يقع في نصفها الداخلي في منطقة القلب الجاف الذي يشكل أكثر من 65% من مساحتها .</a:t>
            </a:r>
          </a:p>
          <a:p>
            <a:r>
              <a:rPr lang="ar-SA" sz="2800" dirty="0" smtClean="0">
                <a:solidFill>
                  <a:schemeClr val="tx1">
                    <a:lumMod val="95000"/>
                    <a:lumOff val="5000"/>
                  </a:schemeClr>
                </a:solidFill>
                <a:cs typeface="Akhbar MT" pitchFamily="2" charset="-78"/>
              </a:rPr>
              <a:t>- أما القارة الأوربية فلا يظهر فيها هذا المناخ وذلك لخلوها من الصحراوات . </a:t>
            </a:r>
          </a:p>
          <a:p>
            <a:endParaRPr lang="ar-SA" sz="2800" dirty="0">
              <a:solidFill>
                <a:schemeClr val="tx1">
                  <a:lumMod val="95000"/>
                  <a:lumOff val="5000"/>
                </a:schemeClr>
              </a:solidFill>
              <a:cs typeface="Akhbar MT" pitchFamily="2" charset="-7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chor="t">
            <a:normAutofit fontScale="90000"/>
          </a:bodyPr>
          <a:lstStyle/>
          <a:p>
            <a:pPr algn="r"/>
            <a:r>
              <a:rPr lang="ar-SA" dirty="0" smtClean="0"/>
              <a:t> 5- إقليم المناخ المعتدل الدافئ وينقسم إلى قسمين:</a:t>
            </a:r>
            <a:br>
              <a:rPr lang="ar-SA" dirty="0" smtClean="0"/>
            </a:br>
            <a:endParaRPr lang="ar-SA" dirty="0"/>
          </a:p>
        </p:txBody>
      </p:sp>
      <p:sp>
        <p:nvSpPr>
          <p:cNvPr id="3" name="عنصر نائب للنص 2"/>
          <p:cNvSpPr>
            <a:spLocks noGrp="1"/>
          </p:cNvSpPr>
          <p:nvPr>
            <p:ph type="body" idx="1"/>
          </p:nvPr>
        </p:nvSpPr>
        <p:spPr/>
        <p:txBody>
          <a:bodyPr/>
          <a:lstStyle/>
          <a:p>
            <a:pPr algn="ctr"/>
            <a:r>
              <a:rPr lang="ar-SA" sz="2800" dirty="0" smtClean="0">
                <a:cs typeface="Akhbar MT" pitchFamily="2" charset="-78"/>
              </a:rPr>
              <a:t>ب- الإقليم الشرقي أو المناخ الصيني</a:t>
            </a:r>
            <a:endParaRPr lang="ar-SA" sz="2800" dirty="0">
              <a:cs typeface="Akhbar MT" pitchFamily="2" charset="-78"/>
            </a:endParaRPr>
          </a:p>
        </p:txBody>
      </p:sp>
      <p:sp>
        <p:nvSpPr>
          <p:cNvPr id="4" name="عنصر نائب للنص 3"/>
          <p:cNvSpPr>
            <a:spLocks noGrp="1"/>
          </p:cNvSpPr>
          <p:nvPr>
            <p:ph type="body" sz="half" idx="3"/>
          </p:nvPr>
        </p:nvSpPr>
        <p:spPr/>
        <p:txBody>
          <a:bodyPr>
            <a:normAutofit/>
          </a:bodyPr>
          <a:lstStyle/>
          <a:p>
            <a:pPr algn="ctr"/>
            <a:r>
              <a:rPr lang="ar-SA" sz="2800" dirty="0" smtClean="0">
                <a:cs typeface="Akhbar MT" pitchFamily="2" charset="-78"/>
              </a:rPr>
              <a:t>أ- الإقليم الغربي أو إقليم البحر المتوسط</a:t>
            </a:r>
            <a:endParaRPr lang="ar-SA" sz="2800" dirty="0">
              <a:cs typeface="Akhbar MT" pitchFamily="2" charset="-78"/>
            </a:endParaRPr>
          </a:p>
        </p:txBody>
      </p:sp>
      <p:pic>
        <p:nvPicPr>
          <p:cNvPr id="10242" name="Picture 2" descr="G:\بحث\33_1.jpg"/>
          <p:cNvPicPr>
            <a:picLocks noGrp="1" noChangeAspect="1" noChangeArrowheads="1"/>
          </p:cNvPicPr>
          <p:nvPr>
            <p:ph sz="quarter" idx="4"/>
          </p:nvPr>
        </p:nvPicPr>
        <p:blipFill>
          <a:blip r:embed="rId2" cstate="print"/>
          <a:srcRect/>
          <a:stretch>
            <a:fillRect/>
          </a:stretch>
        </p:blipFill>
        <p:spPr bwMode="auto">
          <a:xfrm>
            <a:off x="4645025" y="3068960"/>
            <a:ext cx="4175447" cy="2448272"/>
          </a:xfrm>
          <a:prstGeom prst="rect">
            <a:avLst/>
          </a:prstGeom>
          <a:noFill/>
        </p:spPr>
      </p:pic>
      <p:pic>
        <p:nvPicPr>
          <p:cNvPr id="10244" name="Picture 4" descr="G:\بحث\images999.jpg"/>
          <p:cNvPicPr>
            <a:picLocks noChangeAspect="1" noChangeArrowheads="1"/>
          </p:cNvPicPr>
          <p:nvPr/>
        </p:nvPicPr>
        <p:blipFill>
          <a:blip r:embed="rId3" cstate="print"/>
          <a:srcRect/>
          <a:stretch>
            <a:fillRect/>
          </a:stretch>
        </p:blipFill>
        <p:spPr bwMode="auto">
          <a:xfrm>
            <a:off x="395536" y="3068960"/>
            <a:ext cx="4104456" cy="2448272"/>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0" y="357166"/>
            <a:ext cx="9144000" cy="6494085"/>
          </a:xfrm>
          <a:prstGeom prst="rect">
            <a:avLst/>
          </a:prstGeom>
          <a:noFill/>
        </p:spPr>
        <p:txBody>
          <a:bodyPr wrap="square" rtlCol="1">
            <a:spAutoFit/>
          </a:bodyPr>
          <a:lstStyle/>
          <a:p>
            <a:r>
              <a:rPr lang="ar-SA" sz="3200" dirty="0" smtClean="0">
                <a:cs typeface="Akhbar MT" pitchFamily="2" charset="-78"/>
              </a:rPr>
              <a:t>    ينقسم هذا المناخ إلى إقليمين  فرعيين :</a:t>
            </a:r>
          </a:p>
          <a:p>
            <a:r>
              <a:rPr lang="ar-SA" sz="3200" dirty="0" smtClean="0">
                <a:cs typeface="Akhbar MT" pitchFamily="2" charset="-78"/>
              </a:rPr>
              <a:t>الأول : يقع في غرب القارات ويعرف بالإقليم الغربي أو مناخ البحر المتوسط .</a:t>
            </a:r>
          </a:p>
          <a:p>
            <a:r>
              <a:rPr lang="ar-SA" sz="3200" dirty="0" smtClean="0">
                <a:cs typeface="Akhbar MT" pitchFamily="2" charset="-78"/>
              </a:rPr>
              <a:t>الثاني : يقع في شرق القارات ويعرف بالإقليم الشرقي أو الإقليم الصيني.</a:t>
            </a:r>
          </a:p>
          <a:p>
            <a:r>
              <a:rPr lang="ar-SA" sz="3200" dirty="0" smtClean="0">
                <a:cs typeface="Akhbar MT" pitchFamily="2" charset="-78"/>
              </a:rPr>
              <a:t>ويقع الإقليمان عموما بين دائرتي عرض 30</a:t>
            </a:r>
            <a:r>
              <a:rPr lang="ar-SA" sz="3200" dirty="0" smtClean="0">
                <a:cs typeface="Akhbar MT"/>
              </a:rPr>
              <a:t>°- 40° شمال وجنوب خط الاستواء وذلك على النحو التالي :</a:t>
            </a:r>
          </a:p>
          <a:p>
            <a:pPr marL="514350" indent="-514350">
              <a:buAutoNum type="arabic1Minus"/>
            </a:pPr>
            <a:r>
              <a:rPr lang="ar-SA" sz="3200" dirty="0" smtClean="0">
                <a:solidFill>
                  <a:srgbClr val="002060"/>
                </a:solidFill>
                <a:cs typeface="Akhbar MT"/>
              </a:rPr>
              <a:t>الإقليم الغربي أو مناخ البحر المتوسط :</a:t>
            </a:r>
          </a:p>
          <a:p>
            <a:pPr marL="514350" indent="-514350"/>
            <a:r>
              <a:rPr lang="ar-SA" sz="3200" dirty="0" smtClean="0">
                <a:cs typeface="Akhbar MT"/>
              </a:rPr>
              <a:t>يتسم هذا المناخ بثلاث خصائص :الأولى اعتدال ورطوبة الشتاء مع جفاف ودفء الصيف ، والثانية أن درجة إشراق الشمس في جهاته كبيرة طوال السنة وبخاصة في الصيف . والثالثة قلة الأمطار نسبياً مع تركيزها في فصل الشتاء في حين يكون الصيف جافاً تماماً أو تقريبا.</a:t>
            </a:r>
          </a:p>
          <a:p>
            <a:pPr marL="514350" indent="-514350"/>
            <a:r>
              <a:rPr lang="ar-SA" sz="3200" dirty="0" smtClean="0">
                <a:cs typeface="Akhbar MT"/>
              </a:rPr>
              <a:t>       أما حرارة هذا الإقليم فتتراوح في المتوسط بين 40-50°ف  في فصل الشتاء وبين 70-80°ف  </a:t>
            </a:r>
            <a:r>
              <a:rPr lang="ar-SA" sz="3200" dirty="0" err="1" smtClean="0">
                <a:cs typeface="Akhbar MT"/>
              </a:rPr>
              <a:t>ف</a:t>
            </a:r>
            <a:r>
              <a:rPr lang="ar-SA" sz="3200" dirty="0" smtClean="0">
                <a:cs typeface="Akhbar MT"/>
              </a:rPr>
              <a:t>ي الصيف . وينحصر هذا الإقليم في الظهير المباشر للأراضي التي</a:t>
            </a:r>
            <a:endParaRPr lang="ar-SA" sz="3200" dirty="0" smtClean="0">
              <a:cs typeface="Akhbar MT" pitchFamily="2" charset="-78"/>
            </a:endParaRPr>
          </a:p>
          <a:p>
            <a:r>
              <a:rPr lang="ar-SA" sz="3200" dirty="0" smtClean="0">
                <a:cs typeface="Akhbar MT" pitchFamily="2" charset="-78"/>
              </a:rPr>
              <a:t> </a:t>
            </a:r>
            <a:endParaRPr lang="ar-SA" sz="3200" dirty="0">
              <a:cs typeface="Akhbar MT" pitchFamily="2" charset="-7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0" y="714356"/>
            <a:ext cx="9144000" cy="4524315"/>
          </a:xfrm>
          <a:prstGeom prst="rect">
            <a:avLst/>
          </a:prstGeom>
          <a:noFill/>
        </p:spPr>
        <p:txBody>
          <a:bodyPr wrap="square" rtlCol="1">
            <a:spAutoFit/>
          </a:bodyPr>
          <a:lstStyle/>
          <a:p>
            <a:pPr marL="514350" indent="-514350"/>
            <a:r>
              <a:rPr lang="ar-SA" sz="3200" dirty="0" smtClean="0">
                <a:cs typeface="Akhbar MT"/>
              </a:rPr>
              <a:t>تطل على البحر المتوسط </a:t>
            </a:r>
            <a:r>
              <a:rPr lang="ar-SA" sz="3200" u="sng" dirty="0" smtClean="0">
                <a:cs typeface="Akhbar MT"/>
              </a:rPr>
              <a:t>في قارتي أفريقيا وآسيا فهو </a:t>
            </a:r>
            <a:r>
              <a:rPr lang="ar-SA" sz="3200" dirty="0" smtClean="0">
                <a:cs typeface="Akhbar MT"/>
              </a:rPr>
              <a:t>يسود في </a:t>
            </a:r>
            <a:r>
              <a:rPr lang="ar-SA" sz="3200" dirty="0" smtClean="0">
                <a:cs typeface="Akhbar MT" pitchFamily="2" charset="-78"/>
              </a:rPr>
              <a:t>سواحل أفريقيا خاصة بمنطقة جبال أطلس ، وكذلك في منطقة رأس الرجاء الصالح بجنوب القارة الأفريقية .و في المناطق الساحلية الأسيوية في تركيا وسوريا ولبنان وفلسطين .ويشمل إقليم </a:t>
            </a:r>
            <a:r>
              <a:rPr lang="ar-SA" sz="3200" dirty="0" err="1" smtClean="0">
                <a:cs typeface="Akhbar MT" pitchFamily="2" charset="-78"/>
              </a:rPr>
              <a:t>زاجروس</a:t>
            </a:r>
            <a:r>
              <a:rPr lang="ar-SA" sz="3200" dirty="0" smtClean="0">
                <a:cs typeface="Akhbar MT" pitchFamily="2" charset="-78"/>
              </a:rPr>
              <a:t> في غرب إيران .</a:t>
            </a:r>
            <a:r>
              <a:rPr lang="ar-SA" sz="3200" u="sng" dirty="0" smtClean="0">
                <a:cs typeface="Akhbar MT" pitchFamily="2" charset="-78"/>
              </a:rPr>
              <a:t>أما في أوربا </a:t>
            </a:r>
            <a:r>
              <a:rPr lang="ar-SA" sz="3200" dirty="0" smtClean="0">
                <a:cs typeface="Akhbar MT" pitchFamily="2" charset="-78"/>
              </a:rPr>
              <a:t>فينتشر هذا الإقليم في الأجزاء الجنوبية . </a:t>
            </a:r>
            <a:r>
              <a:rPr lang="ar-SA" sz="3200" u="sng" dirty="0" smtClean="0">
                <a:cs typeface="Akhbar MT" pitchFamily="2" charset="-78"/>
              </a:rPr>
              <a:t>وفي أمريكا الشمالية </a:t>
            </a:r>
            <a:r>
              <a:rPr lang="ar-SA" sz="3200" dirty="0" smtClean="0">
                <a:cs typeface="Akhbar MT" pitchFamily="2" charset="-78"/>
              </a:rPr>
              <a:t>ينتشر في وسط المنطقة الساحلية الغربية بولاية كاليفورنيا .</a:t>
            </a:r>
            <a:r>
              <a:rPr lang="ar-SA" sz="3200" u="sng" dirty="0" smtClean="0">
                <a:cs typeface="Akhbar MT" pitchFamily="2" charset="-78"/>
              </a:rPr>
              <a:t>وفي أمريكا الجنوبية </a:t>
            </a:r>
            <a:r>
              <a:rPr lang="ar-SA" sz="3200" dirty="0" smtClean="0">
                <a:cs typeface="Akhbar MT" pitchFamily="2" charset="-78"/>
              </a:rPr>
              <a:t>على الساحل الغربي في وسط شيلي وحدها .</a:t>
            </a:r>
          </a:p>
          <a:p>
            <a:pPr marL="514350" indent="-514350"/>
            <a:r>
              <a:rPr lang="ar-SA" sz="3200" dirty="0" smtClean="0">
                <a:cs typeface="Akhbar MT" pitchFamily="2" charset="-78"/>
              </a:rPr>
              <a:t>أما في الأوقيانوسية فيوجد في جنوب غرب القارة وفي الجزء الشمالي من الجزيرة الشمالية لنيوزيلندا المتمثل في شبه جزيرة أوكلاند .</a:t>
            </a:r>
          </a:p>
          <a:p>
            <a:pPr marL="514350" indent="-514350"/>
            <a:endParaRPr lang="ar-SA" sz="3200" dirty="0" smtClean="0">
              <a:cs typeface="Akhbar MT" pitchFamily="2" charset="-78"/>
            </a:endParaRPr>
          </a:p>
        </p:txBody>
      </p:sp>
      <p:sp>
        <p:nvSpPr>
          <p:cNvPr id="4" name="مربع نص 3"/>
          <p:cNvSpPr txBox="1"/>
          <p:nvPr/>
        </p:nvSpPr>
        <p:spPr>
          <a:xfrm>
            <a:off x="357158" y="4786322"/>
            <a:ext cx="8572560" cy="1569660"/>
          </a:xfrm>
          <a:prstGeom prst="rect">
            <a:avLst/>
          </a:prstGeom>
          <a:noFill/>
        </p:spPr>
        <p:txBody>
          <a:bodyPr wrap="square" rtlCol="1">
            <a:spAutoFit/>
          </a:bodyPr>
          <a:lstStyle/>
          <a:p>
            <a:r>
              <a:rPr lang="ar-SA" sz="3200" dirty="0" smtClean="0">
                <a:cs typeface="Akhbar MT" pitchFamily="2" charset="-78"/>
              </a:rPr>
              <a:t>ب –</a:t>
            </a:r>
            <a:r>
              <a:rPr lang="ar-SA" sz="3200" dirty="0" smtClean="0">
                <a:solidFill>
                  <a:srgbClr val="002060"/>
                </a:solidFill>
                <a:cs typeface="Akhbar MT" pitchFamily="2" charset="-78"/>
              </a:rPr>
              <a:t>الإقليم الشرقي أو المناخ الصيني:</a:t>
            </a:r>
          </a:p>
          <a:p>
            <a:r>
              <a:rPr lang="ar-SA" sz="3200" dirty="0" smtClean="0">
                <a:cs typeface="Akhbar MT" pitchFamily="2" charset="-78"/>
              </a:rPr>
              <a:t>يتصف هذا المناخ بارتفاع حرارة الصيف أثناء النهار بحيث تزيد عن 30</a:t>
            </a:r>
            <a:r>
              <a:rPr lang="ar-SA" sz="3200" dirty="0" smtClean="0">
                <a:cs typeface="Akhbar MT"/>
              </a:rPr>
              <a:t>°م ، وتميل للاعتدال خلال فصل الشتاء ويبلغ معدلها 10°م .</a:t>
            </a:r>
            <a:endParaRPr lang="ar-SA" sz="3200" dirty="0">
              <a:cs typeface="Akhbar MT" pitchFamily="2" charset="-7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428596" y="642918"/>
            <a:ext cx="8429684" cy="4524315"/>
          </a:xfrm>
          <a:prstGeom prst="rect">
            <a:avLst/>
          </a:prstGeom>
          <a:noFill/>
        </p:spPr>
        <p:txBody>
          <a:bodyPr wrap="square" rtlCol="1">
            <a:spAutoFit/>
          </a:bodyPr>
          <a:lstStyle/>
          <a:p>
            <a:r>
              <a:rPr lang="ar-SA" sz="3200" dirty="0" smtClean="0">
                <a:cs typeface="Akhbar MT" pitchFamily="2" charset="-78"/>
              </a:rPr>
              <a:t>وقد يحدث سقوط للثلج وتنخفض الحرارة إلى الصفر المئوي أثناء الليل خاصة في المناطق الداخلية التي لا تصلها المؤثرات البحرية .</a:t>
            </a:r>
          </a:p>
          <a:p>
            <a:r>
              <a:rPr lang="ar-SA" sz="3200" dirty="0" smtClean="0">
                <a:cs typeface="Akhbar MT" pitchFamily="2" charset="-78"/>
              </a:rPr>
              <a:t>أما أ</a:t>
            </a:r>
            <a:r>
              <a:rPr lang="ar-SA" sz="3200" u="sng" dirty="0" smtClean="0">
                <a:cs typeface="Akhbar MT" pitchFamily="2" charset="-78"/>
              </a:rPr>
              <a:t>مطار </a:t>
            </a:r>
            <a:r>
              <a:rPr lang="ar-SA" sz="3200" dirty="0" smtClean="0">
                <a:cs typeface="Akhbar MT" pitchFamily="2" charset="-78"/>
              </a:rPr>
              <a:t>هذا الإقليم تسقط </a:t>
            </a:r>
            <a:r>
              <a:rPr lang="ar-SA" sz="3200" u="sng" dirty="0" smtClean="0">
                <a:cs typeface="Akhbar MT" pitchFamily="2" charset="-78"/>
              </a:rPr>
              <a:t>طوال السنة </a:t>
            </a:r>
            <a:r>
              <a:rPr lang="ar-SA" sz="3200" dirty="0" smtClean="0">
                <a:cs typeface="Akhbar MT" pitchFamily="2" charset="-78"/>
              </a:rPr>
              <a:t>بسبب هبوب الرياح الموسمية المطيرة صيفاً وهبوب الانخفاضات الجوية شتاء، وإن كانت أمطار الشتاء أقل كثيراً في كميتها من أمطار الصيف. </a:t>
            </a:r>
          </a:p>
          <a:p>
            <a:r>
              <a:rPr lang="ar-SA" sz="3200" dirty="0" smtClean="0">
                <a:cs typeface="Akhbar MT" pitchFamily="2" charset="-78"/>
              </a:rPr>
              <a:t>يتمثل هذا الإقليم في شرق القارات :</a:t>
            </a:r>
          </a:p>
          <a:p>
            <a:r>
              <a:rPr lang="ar-SA" sz="3200" dirty="0" smtClean="0">
                <a:cs typeface="Akhbar MT" pitchFamily="2" charset="-78"/>
              </a:rPr>
              <a:t>في أسيا : جنوب الصين ووسطها ، وفي جنوب اليابان .</a:t>
            </a:r>
          </a:p>
          <a:p>
            <a:r>
              <a:rPr lang="ar-SA" sz="3200" dirty="0" smtClean="0">
                <a:cs typeface="Akhbar MT" pitchFamily="2" charset="-78"/>
              </a:rPr>
              <a:t>أما في أفريقيا : أقصى جنوب القارة حيث يعرف بإقليم </a:t>
            </a:r>
            <a:r>
              <a:rPr lang="ar-SA" sz="3200" dirty="0" err="1" smtClean="0">
                <a:cs typeface="Akhbar MT" pitchFamily="2" charset="-78"/>
              </a:rPr>
              <a:t>ناتال</a:t>
            </a:r>
            <a:r>
              <a:rPr lang="ar-SA" sz="3200" dirty="0" smtClean="0">
                <a:cs typeface="Akhbar MT" pitchFamily="2" charset="-78"/>
              </a:rPr>
              <a:t> .</a:t>
            </a:r>
          </a:p>
          <a:p>
            <a:r>
              <a:rPr lang="ar-SA" sz="3200" dirty="0" smtClean="0">
                <a:cs typeface="Akhbar MT" pitchFamily="2" charset="-78"/>
              </a:rPr>
              <a:t>كما يظهر هذا المناخ في شرق القارة الأوقيانوسية .</a:t>
            </a:r>
            <a:endParaRPr lang="ar-SA" sz="3200" dirty="0">
              <a:cs typeface="Akhbar MT" pitchFamily="2" charset="-7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6- إقليم المناخ البارد</a:t>
            </a:r>
            <a:endParaRPr lang="ar-SA" dirty="0"/>
          </a:p>
        </p:txBody>
      </p:sp>
      <p:pic>
        <p:nvPicPr>
          <p:cNvPr id="37890" name="Picture 2" descr="G:\بحث\__1_~4.JPG"/>
          <p:cNvPicPr>
            <a:picLocks noChangeAspect="1" noChangeArrowheads="1"/>
          </p:cNvPicPr>
          <p:nvPr/>
        </p:nvPicPr>
        <p:blipFill>
          <a:blip r:embed="rId2" cstate="print"/>
          <a:srcRect/>
          <a:stretch>
            <a:fillRect/>
          </a:stretch>
        </p:blipFill>
        <p:spPr bwMode="auto">
          <a:xfrm>
            <a:off x="971600" y="2132856"/>
            <a:ext cx="7560840" cy="3456384"/>
          </a:xfrm>
          <a:prstGeom prst="rect">
            <a:avLst/>
          </a:prstGeom>
          <a:noFill/>
        </p:spPr>
      </p:pic>
      <p:sp>
        <p:nvSpPr>
          <p:cNvPr id="4" name="مستطيل 3"/>
          <p:cNvSpPr/>
          <p:nvPr/>
        </p:nvSpPr>
        <p:spPr>
          <a:xfrm>
            <a:off x="6444208" y="5085184"/>
            <a:ext cx="1944216" cy="43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5" name="مستطيل 4"/>
          <p:cNvSpPr/>
          <p:nvPr/>
        </p:nvSpPr>
        <p:spPr>
          <a:xfrm>
            <a:off x="6372200" y="5085184"/>
            <a:ext cx="2088232" cy="461665"/>
          </a:xfrm>
          <a:prstGeom prst="rect">
            <a:avLst/>
          </a:prstGeom>
          <a:noFill/>
        </p:spPr>
        <p:txBody>
          <a:bodyPr wrap="square" lIns="91440" tIns="45720" rIns="91440" bIns="45720">
            <a:spAutoFit/>
          </a:bodyPr>
          <a:lstStyle/>
          <a:p>
            <a:pPr algn="ctr"/>
            <a:r>
              <a:rPr lang="ar-SA" sz="2400" b="1" cap="none" spc="0" dirty="0" smtClean="0">
                <a:ln w="17780" cmpd="sng">
                  <a:solidFill>
                    <a:srgbClr val="FFFFFF"/>
                  </a:solidFill>
                  <a:prstDash val="solid"/>
                  <a:miter lim="800000"/>
                </a:ln>
                <a:solidFill>
                  <a:srgbClr val="FF0000"/>
                </a:solidFill>
                <a:effectLst>
                  <a:outerShdw blurRad="50800" algn="tl" rotWithShape="0">
                    <a:srgbClr val="000000"/>
                  </a:outerShdw>
                </a:effectLst>
              </a:rPr>
              <a:t>إقليم المناخ البارد</a:t>
            </a:r>
            <a:endParaRPr lang="ar-SA" sz="2400" b="1" cap="none" spc="0" dirty="0">
              <a:ln w="17780" cmpd="sng">
                <a:solidFill>
                  <a:srgbClr val="FFFFFF"/>
                </a:solidFill>
                <a:prstDash val="solid"/>
                <a:miter lim="800000"/>
              </a:ln>
              <a:solidFill>
                <a:srgbClr val="FF0000"/>
              </a:solidFill>
              <a:effectLst>
                <a:outerShdw blurRad="50800" algn="tl" rotWithShape="0">
                  <a:srgbClr val="000000"/>
                </a:outerShdw>
              </a:effectLst>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0" y="857232"/>
            <a:ext cx="9001156" cy="6001643"/>
          </a:xfrm>
          <a:prstGeom prst="rect">
            <a:avLst/>
          </a:prstGeom>
          <a:noFill/>
        </p:spPr>
        <p:txBody>
          <a:bodyPr wrap="square" rtlCol="1">
            <a:spAutoFit/>
          </a:bodyPr>
          <a:lstStyle/>
          <a:p>
            <a:r>
              <a:rPr lang="ar-SA" sz="3200" dirty="0" smtClean="0">
                <a:cs typeface="Akhbar MT" pitchFamily="2" charset="-78"/>
              </a:rPr>
              <a:t>ويعرف بمناخ الغابات الصنوبرية ويتصف بانخفاض درجة الحرارة حيث تنخفض إلى أقل من 6م</a:t>
            </a:r>
            <a:r>
              <a:rPr lang="ar-SA" dirty="0" smtClean="0">
                <a:cs typeface="Akhbar MT"/>
              </a:rPr>
              <a:t>° </a:t>
            </a:r>
            <a:r>
              <a:rPr lang="ar-SA" sz="3200" dirty="0" smtClean="0">
                <a:cs typeface="Akhbar MT"/>
              </a:rPr>
              <a:t> في الشتاء ، وتكون بين 10- 15م</a:t>
            </a:r>
            <a:r>
              <a:rPr lang="ar-SA" sz="2000" dirty="0" smtClean="0">
                <a:cs typeface="Akhbar MT"/>
              </a:rPr>
              <a:t>° </a:t>
            </a:r>
            <a:r>
              <a:rPr lang="ar-SA" sz="3200" dirty="0" smtClean="0">
                <a:cs typeface="Akhbar MT"/>
              </a:rPr>
              <a:t>في الصيف .</a:t>
            </a:r>
          </a:p>
          <a:p>
            <a:r>
              <a:rPr lang="ar-SA" sz="3200" dirty="0" smtClean="0">
                <a:cs typeface="Akhbar MT"/>
              </a:rPr>
              <a:t>ويؤدى الانخفاض في درجات الحرارة إلى تجمد مياه الأنهار لفترة تتراوح بين 5-6 شهور في السنة .وفي شهر أبريل تأخذ درجات الحرارة في الارتفاع فينصهر الجليد ، كما تسقط معظم الأمطار بكمية شديدة تحد من نشاط السكان .أما أمطار الشتاء فتسقط على هيئة ثلوج ، ويتمثل هذا الإقليم على النحو الآتي :</a:t>
            </a:r>
          </a:p>
          <a:p>
            <a:r>
              <a:rPr lang="ar-SA" sz="3200" dirty="0" smtClean="0">
                <a:cs typeface="Akhbar MT"/>
              </a:rPr>
              <a:t>في آسيا في وسط منشوريا وشمالها، شمال اليابان ، وجزيرة </a:t>
            </a:r>
            <a:r>
              <a:rPr lang="ar-SA" sz="3200" dirty="0" err="1" smtClean="0">
                <a:cs typeface="Akhbar MT"/>
              </a:rPr>
              <a:t>سخالين</a:t>
            </a:r>
            <a:r>
              <a:rPr lang="ar-SA" sz="3200" dirty="0" smtClean="0">
                <a:cs typeface="Akhbar MT"/>
              </a:rPr>
              <a:t> لمن.</a:t>
            </a:r>
          </a:p>
          <a:p>
            <a:r>
              <a:rPr lang="ar-SA" sz="3200" dirty="0" smtClean="0">
                <a:cs typeface="Akhbar MT"/>
              </a:rPr>
              <a:t>في أوربا في كل من النرويج والسويد وفندا وشمال روسيا .</a:t>
            </a:r>
          </a:p>
          <a:p>
            <a:r>
              <a:rPr lang="ar-SA" sz="3200" dirty="0" smtClean="0">
                <a:cs typeface="Akhbar MT"/>
              </a:rPr>
              <a:t>أما في أمريكا الشمالية فيشمل الإقليم نطاقا عريضا يمتد عبر القارة من الشرق إلى الغرب </a:t>
            </a:r>
          </a:p>
          <a:p>
            <a:r>
              <a:rPr lang="ar-SA" sz="3200" dirty="0" smtClean="0">
                <a:cs typeface="Akhbar MT"/>
              </a:rPr>
              <a:t>أما في الأوقيانوسية وأمريكا الجنوبية وأفريقيا فلا يظهر مناخ هذا الإقليم بشكل واضح .</a:t>
            </a:r>
          </a:p>
          <a:p>
            <a:endParaRPr lang="ar-SA" sz="3200" dirty="0">
              <a:cs typeface="Akhbar MT" pitchFamily="2" charset="-7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852704"/>
          </a:xfrm>
        </p:spPr>
        <p:txBody>
          <a:bodyPr anchor="ctr"/>
          <a:lstStyle/>
          <a:p>
            <a:pPr algn="ctr"/>
            <a:r>
              <a:rPr lang="ar-SA" dirty="0" smtClean="0"/>
              <a:t>7-إقليم المناخ القطبي وينقسم إلى إقليمين فرعيين</a:t>
            </a:r>
            <a:endParaRPr lang="ar-SA" dirty="0"/>
          </a:p>
        </p:txBody>
      </p:sp>
      <p:sp>
        <p:nvSpPr>
          <p:cNvPr id="4" name="عنصر نائب للنص 3"/>
          <p:cNvSpPr>
            <a:spLocks noGrp="1"/>
          </p:cNvSpPr>
          <p:nvPr>
            <p:ph type="body" sz="half" idx="3"/>
          </p:nvPr>
        </p:nvSpPr>
        <p:spPr>
          <a:xfrm>
            <a:off x="1835696" y="1700808"/>
            <a:ext cx="4896544" cy="798859"/>
          </a:xfrm>
        </p:spPr>
        <p:txBody>
          <a:bodyPr anchor="t">
            <a:normAutofit fontScale="85000" lnSpcReduction="10000"/>
          </a:bodyPr>
          <a:lstStyle/>
          <a:p>
            <a:pPr marL="457200" indent="-457200">
              <a:buAutoNum type="arabic1Minus"/>
            </a:pPr>
            <a:r>
              <a:rPr lang="ar-SA" dirty="0" smtClean="0">
                <a:solidFill>
                  <a:srgbClr val="C00000"/>
                </a:solidFill>
              </a:rPr>
              <a:t>القسم الجنوبي ويعرف بإقليم التندرا. </a:t>
            </a:r>
          </a:p>
          <a:p>
            <a:pPr marL="457200" indent="-457200">
              <a:buAutoNum type="arabic1Minus"/>
            </a:pPr>
            <a:r>
              <a:rPr lang="ar-SA" dirty="0" smtClean="0">
                <a:solidFill>
                  <a:srgbClr val="C00000"/>
                </a:solidFill>
              </a:rPr>
              <a:t>القسم الشمالي ويطلق عليه اسم نطاق الثلج الدائم</a:t>
            </a:r>
          </a:p>
          <a:p>
            <a:endParaRPr lang="ar-SA" dirty="0"/>
          </a:p>
        </p:txBody>
      </p:sp>
      <p:pic>
        <p:nvPicPr>
          <p:cNvPr id="38914" name="Picture 2" descr="G:\بحث\34_1.jpg"/>
          <p:cNvPicPr>
            <a:picLocks noChangeAspect="1" noChangeArrowheads="1"/>
          </p:cNvPicPr>
          <p:nvPr/>
        </p:nvPicPr>
        <p:blipFill>
          <a:blip r:embed="rId2" cstate="print"/>
          <a:srcRect/>
          <a:stretch>
            <a:fillRect/>
          </a:stretch>
        </p:blipFill>
        <p:spPr bwMode="auto">
          <a:xfrm>
            <a:off x="1115616" y="2780928"/>
            <a:ext cx="7101840" cy="3663696"/>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785786" y="714356"/>
            <a:ext cx="8072494" cy="6001643"/>
          </a:xfrm>
          <a:prstGeom prst="rect">
            <a:avLst/>
          </a:prstGeom>
          <a:noFill/>
        </p:spPr>
        <p:txBody>
          <a:bodyPr wrap="square" rtlCol="1">
            <a:spAutoFit/>
          </a:bodyPr>
          <a:lstStyle/>
          <a:p>
            <a:r>
              <a:rPr lang="ar-SA" sz="3200" dirty="0" smtClean="0">
                <a:cs typeface="Akhbar MT" pitchFamily="2" charset="-78"/>
              </a:rPr>
              <a:t>يتصف هذا الإقليم بأن الشتاء طويل يتراوح بين 9-10 شهور ، ويكون قارص البرد تنخفض درجة الحرارة إلى مادون الصفر المئوي ، بينما يكون الصيف قصيرا ترتفع حرارته بحيث لا تزيد عن 10درجات مئوية مما يؤدي إلى ذوبان الجليد .وتكون أمطار الإقليم على شكل ثلج . </a:t>
            </a:r>
          </a:p>
          <a:p>
            <a:r>
              <a:rPr lang="ar-SA" sz="3200" dirty="0" smtClean="0">
                <a:cs typeface="Akhbar MT" pitchFamily="2" charset="-78"/>
              </a:rPr>
              <a:t>ويقسم هذا الإقليم إلى إقليمين فرعيين :</a:t>
            </a:r>
          </a:p>
          <a:p>
            <a:r>
              <a:rPr lang="ar-SA" sz="3200" dirty="0" smtClean="0">
                <a:cs typeface="Akhbar MT" pitchFamily="2" charset="-78"/>
              </a:rPr>
              <a:t>أ- القسم الجنوبي ، ويعرف بإقليم </a:t>
            </a:r>
            <a:r>
              <a:rPr lang="ar-SA" sz="3200" dirty="0" err="1" smtClean="0">
                <a:cs typeface="Akhbar MT" pitchFamily="2" charset="-78"/>
              </a:rPr>
              <a:t>التندرا</a:t>
            </a:r>
            <a:r>
              <a:rPr lang="ar-SA" sz="3200" dirty="0" smtClean="0">
                <a:cs typeface="Akhbar MT" pitchFamily="2" charset="-78"/>
              </a:rPr>
              <a:t> ، وفيه ترتفع درجة الحرارة إلى مادون الصفر المئوي خلال فصل الصيف القصير .</a:t>
            </a:r>
          </a:p>
          <a:p>
            <a:r>
              <a:rPr lang="ar-SA" sz="3200" dirty="0" smtClean="0">
                <a:cs typeface="Akhbar MT" pitchFamily="2" charset="-78"/>
              </a:rPr>
              <a:t>ب – والثاني القسم الشمالي ، ويطلق عليه </a:t>
            </a:r>
            <a:r>
              <a:rPr lang="ar-SA" sz="3200" dirty="0" err="1" smtClean="0">
                <a:cs typeface="Akhbar MT" pitchFamily="2" charset="-78"/>
              </a:rPr>
              <a:t>إسم</a:t>
            </a:r>
            <a:r>
              <a:rPr lang="ar-SA" sz="3200" dirty="0" smtClean="0">
                <a:cs typeface="Akhbar MT" pitchFamily="2" charset="-78"/>
              </a:rPr>
              <a:t> نطاق الثلج الدائم ، وفيه لا ترتفع درجة الحرارة عن الصفر المئوي في </a:t>
            </a:r>
            <a:r>
              <a:rPr lang="ar-SA" sz="3200" dirty="0" err="1" smtClean="0">
                <a:cs typeface="Akhbar MT" pitchFamily="2" charset="-78"/>
              </a:rPr>
              <a:t>أى</a:t>
            </a:r>
            <a:r>
              <a:rPr lang="ar-SA" sz="3200" dirty="0" smtClean="0">
                <a:cs typeface="Akhbar MT" pitchFamily="2" charset="-78"/>
              </a:rPr>
              <a:t> شهر من شهور السنة ، ويخطى الجليد سطح الأرض طوال العام .</a:t>
            </a:r>
          </a:p>
          <a:p>
            <a:r>
              <a:rPr lang="ar-SA" sz="3200" dirty="0" smtClean="0">
                <a:cs typeface="Akhbar MT" pitchFamily="2" charset="-78"/>
              </a:rPr>
              <a:t>يتمثل هذا الإقليم في :شمال قارة آسيا ، وفي أقصى شمال أوربا ، وفي أقصى شمال أمريكا الشمالية .  </a:t>
            </a:r>
            <a:endParaRPr lang="ar-SA" sz="3200" dirty="0">
              <a:cs typeface="Akhbar MT" pitchFamily="2" charset="-7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1412776"/>
          </a:xfrm>
        </p:spPr>
        <p:txBody>
          <a:bodyPr anchor="t">
            <a:normAutofit fontScale="90000"/>
          </a:bodyPr>
          <a:lstStyle/>
          <a:p>
            <a:pPr algn="ctr"/>
            <a:r>
              <a:rPr lang="ar-SA" dirty="0" smtClean="0"/>
              <a:t>8- إقليم المناخ المعتدل البارد وينقسم إلى قسمين فرعيين </a:t>
            </a:r>
            <a:endParaRPr lang="ar-SA" dirty="0"/>
          </a:p>
        </p:txBody>
      </p:sp>
      <p:graphicFrame>
        <p:nvGraphicFramePr>
          <p:cNvPr id="4" name="عنصر نائب للمحتوى 3"/>
          <p:cNvGraphicFramePr>
            <a:graphicFrameLocks noGrp="1"/>
          </p:cNvGraphicFramePr>
          <p:nvPr>
            <p:ph idx="1"/>
          </p:nvPr>
        </p:nvGraphicFramePr>
        <p:xfrm>
          <a:off x="467544" y="764704"/>
          <a:ext cx="8229600" cy="1709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9938" name="Picture 2" descr="G:\ااقليم.jpg"/>
          <p:cNvPicPr>
            <a:picLocks noChangeAspect="1" noChangeArrowheads="1"/>
          </p:cNvPicPr>
          <p:nvPr/>
        </p:nvPicPr>
        <p:blipFill>
          <a:blip r:embed="rId7" cstate="print"/>
          <a:srcRect/>
          <a:stretch>
            <a:fillRect/>
          </a:stretch>
        </p:blipFill>
        <p:spPr bwMode="auto">
          <a:xfrm>
            <a:off x="827584" y="2420888"/>
            <a:ext cx="7620000" cy="4032448"/>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142844" y="701656"/>
            <a:ext cx="8804336" cy="5016758"/>
          </a:xfrm>
          <a:prstGeom prst="rect">
            <a:avLst/>
          </a:prstGeom>
          <a:noFill/>
        </p:spPr>
        <p:txBody>
          <a:bodyPr wrap="square" rtlCol="1">
            <a:spAutoFit/>
          </a:bodyPr>
          <a:lstStyle/>
          <a:p>
            <a:r>
              <a:rPr lang="ar-SA" sz="3200" dirty="0" smtClean="0">
                <a:cs typeface="Akhbar MT" pitchFamily="2" charset="-78"/>
              </a:rPr>
              <a:t>ويقسم إلى قسمين فرعيين :</a:t>
            </a:r>
          </a:p>
          <a:p>
            <a:pPr marL="514350" indent="-514350">
              <a:buAutoNum type="arabic1Minus"/>
            </a:pPr>
            <a:r>
              <a:rPr lang="ar-SA" sz="3200" dirty="0" smtClean="0">
                <a:cs typeface="Akhbar MT" pitchFamily="2" charset="-78"/>
              </a:rPr>
              <a:t>المناخ المعتدل البارد الموسمي : يتصف بطول فصل الشتاء وبانخفاض درجة درجة حرارته ، بينما يكون الصيف قصيراً مرتفع الحرارة .وتسقط أمطار هذا الإقليم خلال شهور الصيف بسبب هبوب الرياح الموسمية الجنوبية الشرقية على الإقليم ، وتزداد الأمطار كلما اقتربنا من ساحل البحر ، ويسود الجفاف شهور الشتاء بسبب هبوب الرياح الموسمية الشتوية من داخل اليابس .</a:t>
            </a:r>
          </a:p>
          <a:p>
            <a:pPr marL="514350" indent="-514350">
              <a:buAutoNum type="arabic1Minus"/>
            </a:pPr>
            <a:r>
              <a:rPr lang="ar-SA" sz="3200" dirty="0" smtClean="0">
                <a:cs typeface="Akhbar MT" pitchFamily="2" charset="-78"/>
              </a:rPr>
              <a:t>يرتبط هذا الإقليم بوجود الغابات النفضية ويتوزع الإقليم على النحو الآتي :</a:t>
            </a:r>
          </a:p>
          <a:p>
            <a:pPr marL="514350" indent="-514350">
              <a:buAutoNum type="arabic1Minus"/>
            </a:pPr>
            <a:r>
              <a:rPr lang="ar-SA" sz="3200" dirty="0" smtClean="0">
                <a:cs typeface="Akhbar MT" pitchFamily="2" charset="-78"/>
              </a:rPr>
              <a:t>- في آسيا في وسط اليابان وشمال الصين وجنوب منشوريا وكوريا .</a:t>
            </a:r>
          </a:p>
          <a:p>
            <a:pPr marL="514350" indent="-514350">
              <a:buFontTx/>
              <a:buChar char="-"/>
            </a:pPr>
            <a:r>
              <a:rPr lang="ar-SA" sz="3200" dirty="0" smtClean="0">
                <a:cs typeface="Akhbar MT" pitchFamily="2" charset="-78"/>
              </a:rPr>
              <a:t>وفي أمريكا الشمالية في جنوب شرق كندا وشمال شرق الولايات المتحدة .</a:t>
            </a:r>
          </a:p>
          <a:p>
            <a:pPr marL="514350" indent="-514350">
              <a:buFontTx/>
              <a:buChar char="-"/>
            </a:pPr>
            <a:r>
              <a:rPr lang="ar-SA" sz="3200" dirty="0" smtClean="0">
                <a:cs typeface="Akhbar MT" pitchFamily="2" charset="-78"/>
              </a:rPr>
              <a:t>أما في أمريكا الجنوبية في جنوب شيلي فقط .</a:t>
            </a:r>
            <a:endParaRPr lang="ar-SA" sz="3200" dirty="0">
              <a:cs typeface="Akhbar MT" pitchFamily="2" charset="-7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500034" y="500042"/>
            <a:ext cx="8358246" cy="3539430"/>
          </a:xfrm>
          <a:prstGeom prst="rect">
            <a:avLst/>
          </a:prstGeom>
          <a:noFill/>
        </p:spPr>
        <p:txBody>
          <a:bodyPr wrap="square" rtlCol="1">
            <a:spAutoFit/>
          </a:bodyPr>
          <a:lstStyle/>
          <a:p>
            <a:r>
              <a:rPr lang="ar-SA" sz="3200" dirty="0" smtClean="0">
                <a:cs typeface="Akhbar MT" pitchFamily="2" charset="-78"/>
              </a:rPr>
              <a:t>ب – المناخ المعتدل البارد القاري :</a:t>
            </a:r>
          </a:p>
          <a:p>
            <a:r>
              <a:rPr lang="ar-SA" sz="3200" dirty="0" smtClean="0">
                <a:cs typeface="Akhbar MT" pitchFamily="2" charset="-78"/>
              </a:rPr>
              <a:t>يتسم مناخه بزيادة المدى الفصلي للحرارة ، ويقصر طول الفصلين الانتقاليين الربيع والخريف .الأمطار قليلة ومعظمها تسقط خلال شهور الصيف كما تنخفض كمية الرطوبة في الهواء بسبب البعد نسبياً عن المسطحات المائية . </a:t>
            </a:r>
          </a:p>
          <a:p>
            <a:r>
              <a:rPr lang="ar-SA" sz="3200" dirty="0" smtClean="0">
                <a:cs typeface="Akhbar MT" pitchFamily="2" charset="-78"/>
              </a:rPr>
              <a:t>يتمثل في قارة آسيا في الأجزاء الوسطى التي تقع غرب الإقليم الأول ، وفي أوربا يوجد في بولندا ، والتشيك ، </a:t>
            </a:r>
            <a:r>
              <a:rPr lang="ar-SA" sz="3200" dirty="0" err="1" smtClean="0">
                <a:cs typeface="Akhbar MT" pitchFamily="2" charset="-78"/>
              </a:rPr>
              <a:t>والسلوفاك</a:t>
            </a:r>
            <a:r>
              <a:rPr lang="ar-SA" sz="3200" dirty="0" smtClean="0">
                <a:cs typeface="Akhbar MT" pitchFamily="2" charset="-78"/>
              </a:rPr>
              <a:t> ، ورومانيا ، وبلغاريا ، وروسيا ، جنوب خط عرض </a:t>
            </a:r>
            <a:r>
              <a:rPr lang="ar-SA" sz="3200" smtClean="0">
                <a:cs typeface="Akhbar MT" pitchFamily="2" charset="-78"/>
              </a:rPr>
              <a:t>60 شمالاً.</a:t>
            </a:r>
            <a:endParaRPr lang="ar-SA" sz="3200" dirty="0">
              <a:cs typeface="Akhbar MT" pitchFamily="2" charset="-78"/>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C:\Users\free user\Pictures\yaw6n760ddf1c7d.jpg"/>
          <p:cNvPicPr>
            <a:picLocks noChangeAspect="1" noChangeArrowheads="1"/>
          </p:cNvPicPr>
          <p:nvPr/>
        </p:nvPicPr>
        <p:blipFill>
          <a:blip r:embed="rId2" cstate="print"/>
          <a:srcRect/>
          <a:stretch>
            <a:fillRect/>
          </a:stretch>
        </p:blipFill>
        <p:spPr bwMode="auto">
          <a:xfrm>
            <a:off x="1043608" y="1281113"/>
            <a:ext cx="7704856" cy="5172223"/>
          </a:xfrm>
          <a:prstGeom prst="rect">
            <a:avLst/>
          </a:prstGeom>
          <a:noFill/>
        </p:spPr>
      </p:pic>
      <p:sp>
        <p:nvSpPr>
          <p:cNvPr id="2" name="عنوان 1"/>
          <p:cNvSpPr>
            <a:spLocks noGrp="1"/>
          </p:cNvSpPr>
          <p:nvPr>
            <p:ph type="title"/>
          </p:nvPr>
        </p:nvSpPr>
        <p:spPr/>
        <p:txBody>
          <a:bodyPr/>
          <a:lstStyle/>
          <a:p>
            <a:pPr algn="ctr"/>
            <a:r>
              <a:rPr lang="ar-SA" dirty="0" smtClean="0"/>
              <a:t>النباتات الطبيعية</a:t>
            </a:r>
            <a:endParaRPr lang="ar-SA" dirty="0"/>
          </a:p>
        </p:txBody>
      </p:sp>
      <p:sp>
        <p:nvSpPr>
          <p:cNvPr id="3" name="عنصر نائب للمحتوى 2"/>
          <p:cNvSpPr>
            <a:spLocks noGrp="1"/>
          </p:cNvSpPr>
          <p:nvPr>
            <p:ph idx="1"/>
          </p:nvPr>
        </p:nvSpPr>
        <p:spPr/>
        <p:txBody>
          <a:bodyPr>
            <a:normAutofit fontScale="85000" lnSpcReduction="20000"/>
          </a:bodyPr>
          <a:lstStyle/>
          <a:p>
            <a:r>
              <a:rPr lang="ar-SA" dirty="0" smtClean="0">
                <a:solidFill>
                  <a:srgbClr val="FF0000"/>
                </a:solidFill>
              </a:rPr>
              <a:t>تعريفها وتكوينها وأهميتها:</a:t>
            </a:r>
          </a:p>
          <a:p>
            <a:r>
              <a:rPr lang="ar-SA" sz="3500" b="1" dirty="0" smtClean="0">
                <a:cs typeface="Akhbar MT" pitchFamily="2" charset="-78"/>
              </a:rPr>
              <a:t>تعني لفظة النباتات الطبيعية عادة النمو الطبيعي الذي يغطي سطح </a:t>
            </a:r>
            <a:r>
              <a:rPr lang="ar-SA" sz="3500" b="1" dirty="0" smtClean="0">
                <a:solidFill>
                  <a:schemeClr val="bg1"/>
                </a:solidFill>
                <a:cs typeface="Akhbar MT" pitchFamily="2" charset="-78"/>
              </a:rPr>
              <a:t>الأرض والذي </a:t>
            </a:r>
            <a:r>
              <a:rPr lang="ar-SA" sz="3500" b="1" u="sng" dirty="0" smtClean="0">
                <a:solidFill>
                  <a:schemeClr val="bg1"/>
                </a:solidFill>
                <a:cs typeface="Akhbar MT" pitchFamily="2" charset="-78"/>
              </a:rPr>
              <a:t>يمكن التميز بينه وبين النمو النباتي </a:t>
            </a:r>
            <a:r>
              <a:rPr lang="ar-SA" sz="3500" b="1" dirty="0" smtClean="0">
                <a:solidFill>
                  <a:schemeClr val="bg1"/>
                </a:solidFill>
                <a:cs typeface="Akhbar MT" pitchFamily="2" charset="-78"/>
              </a:rPr>
              <a:t>المزروع بواسطة الإنسان,ً وإن كان الواقع أن معظم مايطلق عليه نباتات طبيعية ليس نمواً أصلياً حقيقياً وإنما هو نمو جديد أو ثانوي في أغلب الأحيان قد يتشابه مع النمو الأصلي أو يختلف عنه.</a:t>
            </a:r>
          </a:p>
          <a:p>
            <a:r>
              <a:rPr lang="ar-SA" sz="3500" b="1" dirty="0" smtClean="0">
                <a:solidFill>
                  <a:schemeClr val="bg1"/>
                </a:solidFill>
                <a:cs typeface="Akhbar MT" pitchFamily="2" charset="-78"/>
              </a:rPr>
              <a:t>تنقسم النباتات على أساس مظهرها وطابعها العام إلى ثلاثة أقسام كبيرة هي:</a:t>
            </a:r>
          </a:p>
          <a:p>
            <a:r>
              <a:rPr lang="ar-SA" sz="3500" b="1" dirty="0" smtClean="0">
                <a:solidFill>
                  <a:schemeClr val="bg1"/>
                </a:solidFill>
                <a:cs typeface="Akhbar MT" pitchFamily="2" charset="-78"/>
              </a:rPr>
              <a:t>1- الغابات .</a:t>
            </a:r>
          </a:p>
          <a:p>
            <a:r>
              <a:rPr lang="ar-SA" sz="3500" b="1" dirty="0" smtClean="0">
                <a:solidFill>
                  <a:schemeClr val="bg1"/>
                </a:solidFill>
                <a:cs typeface="Akhbar MT" pitchFamily="2" charset="-78"/>
              </a:rPr>
              <a:t>2- الحشائش.</a:t>
            </a:r>
          </a:p>
          <a:p>
            <a:r>
              <a:rPr lang="ar-SA" sz="3500" b="1" dirty="0" smtClean="0">
                <a:solidFill>
                  <a:schemeClr val="bg1"/>
                </a:solidFill>
                <a:cs typeface="Akhbar MT" pitchFamily="2" charset="-78"/>
              </a:rPr>
              <a:t>3- الصحاري.</a:t>
            </a:r>
          </a:p>
          <a:p>
            <a:endParaRPr lang="ar-SA"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638"/>
            <a:ext cx="7498080" cy="1714202"/>
          </a:xfrm>
        </p:spPr>
        <p:txBody>
          <a:bodyPr anchor="t">
            <a:normAutofit fontScale="90000"/>
          </a:bodyPr>
          <a:lstStyle/>
          <a:p>
            <a:pPr algn="r"/>
            <a:r>
              <a:rPr lang="ar-SA" sz="2800" dirty="0" smtClean="0">
                <a:cs typeface="Akhbar MT" pitchFamily="2" charset="-78"/>
              </a:rPr>
              <a:t>الغابات عبارة عن أنماط نباتية تسودها الأشجار.وتعني لفظة الغابات المناطق الشجرية المتلاصقة ذات الأشجار الكبيرة .</a:t>
            </a:r>
            <a:br>
              <a:rPr lang="ar-SA" sz="2800" dirty="0" smtClean="0">
                <a:cs typeface="Akhbar MT" pitchFamily="2" charset="-78"/>
              </a:rPr>
            </a:br>
            <a:r>
              <a:rPr lang="ar-SA" sz="2800" dirty="0" smtClean="0">
                <a:cs typeface="Akhbar MT" pitchFamily="2" charset="-78"/>
              </a:rPr>
              <a:t>وتنقسم الغابات إلى ثلاثة أنواع رئيسية حسب الظروف المناخية هي :الغابات الباردة ,الغابات المعتدلة ,الغالبات المدارية الحارة.</a:t>
            </a:r>
            <a:endParaRPr lang="ar-SA" sz="2800" dirty="0">
              <a:cs typeface="Akhbar MT" pitchFamily="2" charset="-78"/>
            </a:endParaRPr>
          </a:p>
        </p:txBody>
      </p:sp>
      <p:pic>
        <p:nvPicPr>
          <p:cNvPr id="41986" name="Picture 2" descr="G:\نبات.jpg"/>
          <p:cNvPicPr>
            <a:picLocks noGrp="1" noChangeAspect="1" noChangeArrowheads="1"/>
          </p:cNvPicPr>
          <p:nvPr>
            <p:ph idx="1"/>
          </p:nvPr>
        </p:nvPicPr>
        <p:blipFill>
          <a:blip r:embed="rId2" cstate="print"/>
          <a:srcRect/>
          <a:stretch>
            <a:fillRect/>
          </a:stretch>
        </p:blipFill>
        <p:spPr bwMode="auto">
          <a:xfrm>
            <a:off x="1475656" y="2132856"/>
            <a:ext cx="7272808" cy="4032448"/>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dirty="0" smtClean="0"/>
              <a:t>1-الغابات الصنوبرية الدائمة</a:t>
            </a:r>
            <a:endParaRPr lang="ar-SA" dirty="0"/>
          </a:p>
        </p:txBody>
      </p:sp>
      <p:sp>
        <p:nvSpPr>
          <p:cNvPr id="3" name="عنصر نائب للمحتوى 2"/>
          <p:cNvSpPr>
            <a:spLocks noGrp="1"/>
          </p:cNvSpPr>
          <p:nvPr>
            <p:ph idx="1"/>
          </p:nvPr>
        </p:nvSpPr>
        <p:spPr/>
        <p:txBody>
          <a:bodyPr>
            <a:normAutofit fontScale="92500" lnSpcReduction="20000"/>
          </a:bodyPr>
          <a:lstStyle/>
          <a:p>
            <a:r>
              <a:rPr lang="ar-SA" sz="2800" dirty="0" smtClean="0">
                <a:cs typeface="Akhbar MT" pitchFamily="2" charset="-78"/>
              </a:rPr>
              <a:t>هي من أنماط الغابات الباردة ,وتعرف باسم التاييجا </a:t>
            </a:r>
            <a:r>
              <a:rPr lang="en-US" sz="2800" dirty="0" smtClean="0">
                <a:cs typeface="Akhbar MT" pitchFamily="2" charset="-78"/>
              </a:rPr>
              <a:t>Taiga</a:t>
            </a:r>
            <a:r>
              <a:rPr lang="ar-SA" sz="2800" dirty="0" smtClean="0">
                <a:cs typeface="Akhbar MT" pitchFamily="2" charset="-78"/>
              </a:rPr>
              <a:t>.</a:t>
            </a:r>
          </a:p>
          <a:p>
            <a:r>
              <a:rPr lang="ar-SA" sz="2800" dirty="0" smtClean="0">
                <a:cs typeface="Akhbar MT" pitchFamily="2" charset="-78"/>
              </a:rPr>
              <a:t>وتوجد في نطاقات عريضة في نصف الكرة الشمالي</a:t>
            </a:r>
            <a:r>
              <a:rPr lang="ar-SA" dirty="0" smtClean="0"/>
              <a:t>.</a:t>
            </a:r>
          </a:p>
          <a:p>
            <a:r>
              <a:rPr lang="ar-SA" sz="2200" dirty="0" smtClean="0"/>
              <a:t>وتنقسم هذه الغابة إلى قسمين متميزين هما : التكوين  الأوراسيا في قارة آسيا </a:t>
            </a:r>
            <a:r>
              <a:rPr lang="ar-SA" sz="2200" dirty="0" err="1" smtClean="0"/>
              <a:t>و</a:t>
            </a:r>
            <a:r>
              <a:rPr lang="ar-SA" sz="2200" dirty="0" smtClean="0"/>
              <a:t> وأوربا ، والثاني تكوين أمريكا الشمالية .</a:t>
            </a:r>
          </a:p>
          <a:p>
            <a:r>
              <a:rPr lang="ar-SA" sz="2800" b="1" dirty="0" smtClean="0">
                <a:solidFill>
                  <a:srgbClr val="FF0000"/>
                </a:solidFill>
                <a:cs typeface="Akhbar MT" pitchFamily="2" charset="-78"/>
              </a:rPr>
              <a:t>مميزاتها:</a:t>
            </a:r>
          </a:p>
          <a:p>
            <a:pPr marL="596646" indent="-514350">
              <a:buFont typeface="+mj-lt"/>
              <a:buAutoNum type="arabicPeriod"/>
            </a:pPr>
            <a:r>
              <a:rPr lang="ar-SA" sz="2800" dirty="0" smtClean="0">
                <a:cs typeface="Akhbar MT" pitchFamily="2" charset="-78"/>
              </a:rPr>
              <a:t>تتميز بتكيفها مع الظروف المناخية القاسية خاصة الشتاء الطويل القارس وفصل النمو القصير ونقص الرطوبة والرياح العالية.</a:t>
            </a:r>
          </a:p>
          <a:p>
            <a:pPr marL="596646" indent="-514350">
              <a:buFont typeface="+mj-lt"/>
              <a:buAutoNum type="arabicPeriod"/>
            </a:pPr>
            <a:r>
              <a:rPr lang="ar-SA" sz="2800" dirty="0" smtClean="0">
                <a:cs typeface="Akhbar MT" pitchFamily="2" charset="-78"/>
              </a:rPr>
              <a:t>الأوراق صغيرة أبرية الشكل.</a:t>
            </a:r>
          </a:p>
          <a:p>
            <a:pPr marL="596646" indent="-514350">
              <a:buFont typeface="+mj-lt"/>
              <a:buAutoNum type="arabicPeriod"/>
            </a:pPr>
            <a:r>
              <a:rPr lang="ar-SA" sz="2800" dirty="0" smtClean="0">
                <a:cs typeface="Akhbar MT" pitchFamily="2" charset="-78"/>
              </a:rPr>
              <a:t>البشرة سميكة تقلل من المياه المفقودة بالتبخر.</a:t>
            </a:r>
          </a:p>
          <a:p>
            <a:pPr marL="596646" indent="-514350">
              <a:buFont typeface="+mj-lt"/>
              <a:buAutoNum type="arabicPeriod"/>
            </a:pPr>
            <a:r>
              <a:rPr lang="ar-SA" sz="2800" dirty="0" smtClean="0">
                <a:cs typeface="Akhbar MT" pitchFamily="2" charset="-78"/>
              </a:rPr>
              <a:t>الجذع صمغي سميك يساعد على حماية أنسجة النباتات الخشبية.</a:t>
            </a:r>
          </a:p>
          <a:p>
            <a:pPr marL="596646" indent="-514350">
              <a:buFont typeface="+mj-lt"/>
              <a:buAutoNum type="arabicPeriod"/>
            </a:pPr>
            <a:r>
              <a:rPr lang="ar-SA" sz="2800" dirty="0" smtClean="0">
                <a:cs typeface="Akhbar MT" pitchFamily="2" charset="-78"/>
              </a:rPr>
              <a:t>الشكل مكتز مخروطي يساعد على نفض الثلوج ومقاومة الرياح.</a:t>
            </a:r>
          </a:p>
          <a:p>
            <a:pPr marL="596646" indent="-514350">
              <a:buFont typeface="+mj-lt"/>
              <a:buAutoNum type="arabicPeriod"/>
            </a:pPr>
            <a:r>
              <a:rPr lang="ar-SA" sz="2800" dirty="0" smtClean="0">
                <a:cs typeface="Akhbar MT" pitchFamily="2" charset="-78"/>
              </a:rPr>
              <a:t>الجذور قريبة من سطح الأرض تمكن الأشجار من النمو في التربة الضحلة وتقوم بجلب المياه بعد ذوبان طبقة التربة السطحية المتجمدة.</a:t>
            </a:r>
          </a:p>
          <a:p>
            <a:pPr marL="596646" indent="-514350">
              <a:buNone/>
            </a:pPr>
            <a:endParaRPr lang="ar-SA" sz="2800" dirty="0" smtClean="0">
              <a:cs typeface="Akhbar MT" pitchFamily="2" charset="-78"/>
            </a:endParaRPr>
          </a:p>
          <a:p>
            <a:pPr marL="596646" indent="-514350">
              <a:buFont typeface="+mj-lt"/>
              <a:buAutoNum type="arabicPeriod"/>
            </a:pPr>
            <a:endParaRPr lang="ar-SA" sz="2800" dirty="0" smtClean="0">
              <a:cs typeface="Akhbar MT" pitchFamily="2" charset="-78"/>
            </a:endParaRPr>
          </a:p>
          <a:p>
            <a:pPr marL="596646" indent="-514350">
              <a:buFont typeface="+mj-lt"/>
              <a:buAutoNum type="arabicPeriod"/>
            </a:pPr>
            <a:endParaRPr lang="ar-SA" sz="2800" dirty="0" smtClean="0">
              <a:cs typeface="Akhbar MT" pitchFamily="2" charset="-78"/>
            </a:endParaRPr>
          </a:p>
          <a:p>
            <a:endParaRPr lang="ar-SA" dirty="0"/>
          </a:p>
        </p:txBody>
      </p:sp>
      <p:pic>
        <p:nvPicPr>
          <p:cNvPr id="43013" name="Picture 5" descr="G:\صنوبري.jpg"/>
          <p:cNvPicPr>
            <a:picLocks noChangeAspect="1" noChangeArrowheads="1"/>
          </p:cNvPicPr>
          <p:nvPr/>
        </p:nvPicPr>
        <p:blipFill>
          <a:blip r:embed="rId2" cstate="print"/>
          <a:srcRect/>
          <a:stretch>
            <a:fillRect/>
          </a:stretch>
        </p:blipFill>
        <p:spPr bwMode="auto">
          <a:xfrm>
            <a:off x="179512" y="188640"/>
            <a:ext cx="2677976" cy="1775801"/>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435608" y="2276872"/>
            <a:ext cx="7498080" cy="3971528"/>
          </a:xfrm>
        </p:spPr>
        <p:txBody>
          <a:bodyPr>
            <a:normAutofit/>
          </a:bodyPr>
          <a:lstStyle/>
          <a:p>
            <a:pPr marL="596646" indent="-514350">
              <a:buNone/>
            </a:pPr>
            <a:r>
              <a:rPr lang="ar-SA" sz="2800" dirty="0" smtClean="0">
                <a:solidFill>
                  <a:srgbClr val="0070C0"/>
                </a:solidFill>
                <a:cs typeface="Akhbar MT" pitchFamily="2" charset="-78"/>
              </a:rPr>
              <a:t>7.</a:t>
            </a:r>
            <a:r>
              <a:rPr lang="ar-SA" sz="2800" dirty="0" smtClean="0">
                <a:cs typeface="Akhbar MT" pitchFamily="2" charset="-78"/>
              </a:rPr>
              <a:t> الرداء دائم الخضرة الذي يسمح ببدء عملية التمثيل الضوئي بمجرد دفء الطقس وبدء الأيام المضيئة.</a:t>
            </a:r>
          </a:p>
          <a:p>
            <a:pPr marL="596646" indent="-514350">
              <a:buNone/>
            </a:pPr>
            <a:r>
              <a:rPr lang="ar-SA" sz="2800" dirty="0" smtClean="0">
                <a:solidFill>
                  <a:srgbClr val="0070C0"/>
                </a:solidFill>
                <a:cs typeface="Akhbar MT" pitchFamily="2" charset="-78"/>
              </a:rPr>
              <a:t>8. </a:t>
            </a:r>
            <a:r>
              <a:rPr lang="ar-SA" sz="2800" dirty="0" smtClean="0">
                <a:cs typeface="Akhbar MT" pitchFamily="2" charset="-78"/>
              </a:rPr>
              <a:t>أشجارها قليلة ويسود التجمعات الواسعة صنف واحد أهمها الصنوبر و التنوب والبيسية .</a:t>
            </a:r>
          </a:p>
          <a:p>
            <a:pPr marL="596646" indent="-514350">
              <a:buNone/>
            </a:pPr>
            <a:r>
              <a:rPr lang="ar-SA" sz="2800" dirty="0" smtClean="0">
                <a:solidFill>
                  <a:srgbClr val="0070C0"/>
                </a:solidFill>
                <a:cs typeface="Akhbar MT" pitchFamily="2" charset="-78"/>
              </a:rPr>
              <a:t>9. </a:t>
            </a:r>
            <a:r>
              <a:rPr lang="ar-SA" sz="2800" dirty="0" smtClean="0">
                <a:cs typeface="Akhbar MT" pitchFamily="2" charset="-78"/>
              </a:rPr>
              <a:t>ترتبط جميعاً بأشجار البتولا النفضية واللاركس التي توجد في المناطق المرتفعة وعلى حواف التندرا.</a:t>
            </a:r>
          </a:p>
          <a:p>
            <a:pPr marL="596646" indent="-514350">
              <a:buNone/>
            </a:pPr>
            <a:r>
              <a:rPr lang="ar-SA" sz="2800" dirty="0" smtClean="0">
                <a:solidFill>
                  <a:srgbClr val="0070C0"/>
                </a:solidFill>
                <a:cs typeface="Akhbar MT" pitchFamily="2" charset="-78"/>
              </a:rPr>
              <a:t>10. </a:t>
            </a:r>
            <a:r>
              <a:rPr lang="ar-SA" sz="2800" dirty="0" smtClean="0">
                <a:cs typeface="Akhbar MT" pitchFamily="2" charset="-78"/>
              </a:rPr>
              <a:t>توجد هذه الأشجار متجاورة.</a:t>
            </a:r>
            <a:endParaRPr lang="ar-SA" sz="2800" dirty="0">
              <a:cs typeface="Akhbar MT" pitchFamily="2" charset="-78"/>
            </a:endParaRPr>
          </a:p>
        </p:txBody>
      </p:sp>
      <p:pic>
        <p:nvPicPr>
          <p:cNvPr id="44034" name="Picture 2" descr="G:\صنوبرية.bmp"/>
          <p:cNvPicPr>
            <a:picLocks noChangeAspect="1" noChangeArrowheads="1"/>
          </p:cNvPicPr>
          <p:nvPr/>
        </p:nvPicPr>
        <p:blipFill>
          <a:blip r:embed="rId2" cstate="print"/>
          <a:srcRect/>
          <a:stretch>
            <a:fillRect/>
          </a:stretch>
        </p:blipFill>
        <p:spPr bwMode="auto">
          <a:xfrm>
            <a:off x="3203848" y="188640"/>
            <a:ext cx="4104456" cy="2160240"/>
          </a:xfrm>
          <a:prstGeom prst="rect">
            <a:avLst/>
          </a:prstGeom>
          <a:noFill/>
        </p:spPr>
      </p:pic>
      <p:pic>
        <p:nvPicPr>
          <p:cNvPr id="44035" name="Picture 3" descr="G:\iصنوبريي.jpg"/>
          <p:cNvPicPr>
            <a:picLocks noChangeAspect="1" noChangeArrowheads="1"/>
          </p:cNvPicPr>
          <p:nvPr/>
        </p:nvPicPr>
        <p:blipFill>
          <a:blip r:embed="rId3" cstate="print"/>
          <a:srcRect/>
          <a:stretch>
            <a:fillRect/>
          </a:stretch>
        </p:blipFill>
        <p:spPr bwMode="auto">
          <a:xfrm>
            <a:off x="1043608" y="4773149"/>
            <a:ext cx="2736304" cy="1536172"/>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142844" y="357166"/>
            <a:ext cx="8715436" cy="7109639"/>
          </a:xfrm>
          <a:prstGeom prst="rect">
            <a:avLst/>
          </a:prstGeom>
          <a:noFill/>
        </p:spPr>
        <p:txBody>
          <a:bodyPr wrap="square" rtlCol="1">
            <a:spAutoFit/>
          </a:bodyPr>
          <a:lstStyle/>
          <a:p>
            <a:r>
              <a:rPr lang="ar-SA" sz="4000" dirty="0" smtClean="0"/>
              <a:t>2-الغابات الصنوبرية الجبلية :</a:t>
            </a:r>
          </a:p>
          <a:p>
            <a:r>
              <a:rPr lang="ar-SA" sz="3200" dirty="0" smtClean="0"/>
              <a:t>وهى من الغابات الباردة ، </a:t>
            </a:r>
            <a:r>
              <a:rPr lang="ar-SA" sz="3200" u="sng" dirty="0" smtClean="0"/>
              <a:t>وتنمو في المناطق المرتفعة </a:t>
            </a:r>
            <a:r>
              <a:rPr lang="ar-SA" sz="3200" dirty="0" smtClean="0"/>
              <a:t>مثل </a:t>
            </a:r>
            <a:r>
              <a:rPr lang="ar-SA" sz="3200" u="sng" dirty="0" smtClean="0"/>
              <a:t>جبال </a:t>
            </a:r>
            <a:r>
              <a:rPr lang="ar-SA" sz="3200" u="sng" dirty="0" err="1" smtClean="0"/>
              <a:t>الروكي</a:t>
            </a:r>
            <a:r>
              <a:rPr lang="ar-SA" sz="3200" u="sng" dirty="0" smtClean="0"/>
              <a:t> </a:t>
            </a:r>
            <a:r>
              <a:rPr lang="ar-SA" sz="3200" dirty="0" smtClean="0"/>
              <a:t>في أمريكا الشمالية </a:t>
            </a:r>
            <a:r>
              <a:rPr lang="ar-SA" sz="3200" u="sng" dirty="0" smtClean="0"/>
              <a:t>وجبال الألب </a:t>
            </a:r>
            <a:r>
              <a:rPr lang="ar-SA" sz="3200" dirty="0" smtClean="0"/>
              <a:t>في أوربا ويمكن أن نميز من هذه الغابة نمطين </a:t>
            </a:r>
            <a:r>
              <a:rPr lang="ar-SA" sz="3200" b="1" i="1" u="sng" dirty="0" smtClean="0"/>
              <a:t>الأول</a:t>
            </a:r>
            <a:r>
              <a:rPr lang="ar-SA" sz="3200" dirty="0" smtClean="0"/>
              <a:t> يعرف بالغابة </a:t>
            </a:r>
            <a:r>
              <a:rPr lang="ar-SA" sz="3200" u="sng" dirty="0" smtClean="0"/>
              <a:t>الجبلية </a:t>
            </a:r>
            <a:r>
              <a:rPr lang="ar-SA" sz="3200" dirty="0" smtClean="0"/>
              <a:t>و</a:t>
            </a:r>
            <a:r>
              <a:rPr lang="ar-SA" sz="3200" b="1" u="sng" dirty="0" smtClean="0"/>
              <a:t>الثاني</a:t>
            </a:r>
            <a:r>
              <a:rPr lang="ar-SA" sz="3200" dirty="0" smtClean="0"/>
              <a:t> يعرف بالغابة ا</a:t>
            </a:r>
            <a:r>
              <a:rPr lang="ar-SA" sz="3200" u="sng" dirty="0" smtClean="0"/>
              <a:t>لساحلية</a:t>
            </a:r>
            <a:r>
              <a:rPr lang="ar-SA" sz="3200" dirty="0" smtClean="0"/>
              <a:t> أما الغابة الجبلية في أمريكا الشمالية يوجد على السفوح الوسطى من سلسلة جبال </a:t>
            </a:r>
            <a:r>
              <a:rPr lang="ar-SA" sz="3200" dirty="0" err="1" smtClean="0"/>
              <a:t>الروكي</a:t>
            </a:r>
            <a:r>
              <a:rPr lang="ar-SA" sz="3200" dirty="0" smtClean="0"/>
              <a:t> . وينتشر هنا الصنوبر السكري والأصفر والقطبي .</a:t>
            </a:r>
          </a:p>
          <a:p>
            <a:r>
              <a:rPr lang="ar-SA" sz="3200" dirty="0" smtClean="0"/>
              <a:t>أما الغابة الساحلية :وتتمثل في كولومبيا البريطانية الجنوبية وواشنطن </a:t>
            </a:r>
            <a:r>
              <a:rPr lang="ar-SA" sz="3200" dirty="0" err="1" smtClean="0"/>
              <a:t>وأريجون</a:t>
            </a:r>
            <a:r>
              <a:rPr lang="ar-SA" sz="3200" dirty="0" smtClean="0"/>
              <a:t> حيث تصل الغابة الساحلية إلى أقصى نموها وتسود هنا أربعة أشجار كبيرة هي </a:t>
            </a:r>
            <a:r>
              <a:rPr lang="ar-SA" sz="3200" dirty="0" err="1" smtClean="0"/>
              <a:t>الشوكران</a:t>
            </a:r>
            <a:r>
              <a:rPr lang="ar-SA" sz="3200" dirty="0" smtClean="0"/>
              <a:t> الغربي ، والأرز الغربي والتنوب الكبير وتنوب دوجلاس المشهور .ويرجع نمو هذه الأشجار الكبيرة إلى الأمطار الغزيرة والرطوبة العالية .</a:t>
            </a:r>
          </a:p>
          <a:p>
            <a:endParaRPr lang="ar-SA" sz="3200" dirty="0" smtClean="0"/>
          </a:p>
          <a:p>
            <a:endParaRPr lang="ar-SA" sz="32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0" y="1772816"/>
            <a:ext cx="8858280" cy="4401205"/>
          </a:xfrm>
          <a:prstGeom prst="rect">
            <a:avLst/>
          </a:prstGeom>
          <a:noFill/>
        </p:spPr>
        <p:txBody>
          <a:bodyPr wrap="square" rtlCol="1">
            <a:spAutoFit/>
          </a:bodyPr>
          <a:lstStyle/>
          <a:p>
            <a:r>
              <a:rPr lang="ar-SA" sz="3200" dirty="0" smtClean="0">
                <a:cs typeface="+mj-cs"/>
              </a:rPr>
              <a:t>أما في أوربا وآسيا فتوجد </a:t>
            </a:r>
            <a:r>
              <a:rPr lang="ar-SA" sz="3200" u="sng" dirty="0" smtClean="0">
                <a:cs typeface="+mj-cs"/>
              </a:rPr>
              <a:t>غابة صنوبرية مشابهة </a:t>
            </a:r>
            <a:r>
              <a:rPr lang="ar-SA" sz="3200" dirty="0" smtClean="0">
                <a:cs typeface="+mj-cs"/>
              </a:rPr>
              <a:t>في الأجزاء الجبلية مثل الألب والكربات والقوقاز والهملايا .</a:t>
            </a:r>
          </a:p>
          <a:p>
            <a:r>
              <a:rPr lang="ar-SA" sz="4000" dirty="0" smtClean="0">
                <a:cs typeface="+mj-cs"/>
              </a:rPr>
              <a:t>3- </a:t>
            </a:r>
            <a:r>
              <a:rPr lang="ar-SA" sz="4000" b="1" dirty="0" smtClean="0">
                <a:cs typeface="+mj-cs"/>
              </a:rPr>
              <a:t>الغابة الصنوبرية في جنوب شرق الولايات المتحدة الأمريكية :</a:t>
            </a:r>
          </a:p>
          <a:p>
            <a:r>
              <a:rPr lang="ar-SA" sz="3200" dirty="0" smtClean="0">
                <a:cs typeface="+mj-cs"/>
              </a:rPr>
              <a:t>وهى من نوع </a:t>
            </a:r>
            <a:r>
              <a:rPr lang="ar-SA" sz="3200" u="sng" dirty="0" smtClean="0">
                <a:cs typeface="+mj-cs"/>
              </a:rPr>
              <a:t>الغابة الباردة </a:t>
            </a:r>
            <a:r>
              <a:rPr lang="ar-SA" sz="3200" dirty="0" smtClean="0">
                <a:cs typeface="+mj-cs"/>
              </a:rPr>
              <a:t>، وتمتد على مساحات كبيرة من نيوجرسي إلى تكساس الشرقية بحيث تغطي معظم السهول الساحلية بأمريكا الشمالية .</a:t>
            </a:r>
          </a:p>
          <a:p>
            <a:r>
              <a:rPr lang="ar-SA" sz="3200" dirty="0" smtClean="0">
                <a:cs typeface="+mj-cs"/>
              </a:rPr>
              <a:t>وتتميز هذه الغابة بعدم برودتها ، وبوجود أصناف عديدة من الصنوبريات ,كما يسود الصنوبر طويل الأوراق والصنوبر قصير الأوراق .</a:t>
            </a:r>
            <a:endParaRPr lang="ar-SA" sz="3200" dirty="0">
              <a:cs typeface="+mj-cs"/>
            </a:endParaRPr>
          </a:p>
        </p:txBody>
      </p:sp>
      <p:pic>
        <p:nvPicPr>
          <p:cNvPr id="5" name="Picture 3" descr="G:\iصنوبريي.jpg"/>
          <p:cNvPicPr>
            <a:picLocks noChangeAspect="1" noChangeArrowheads="1"/>
          </p:cNvPicPr>
          <p:nvPr/>
        </p:nvPicPr>
        <p:blipFill>
          <a:blip r:embed="rId2" cstate="print"/>
          <a:srcRect/>
          <a:stretch>
            <a:fillRect/>
          </a:stretch>
        </p:blipFill>
        <p:spPr bwMode="auto">
          <a:xfrm>
            <a:off x="479035" y="175510"/>
            <a:ext cx="3012845" cy="1453290"/>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a:r>
              <a:rPr lang="ar-SA" dirty="0" smtClean="0"/>
              <a:t>     4- الغابات النفضية </a:t>
            </a:r>
            <a:br>
              <a:rPr lang="ar-SA" dirty="0" smtClean="0"/>
            </a:br>
            <a:r>
              <a:rPr lang="ar-SA" dirty="0" smtClean="0"/>
              <a:t>المعتدلة</a:t>
            </a:r>
            <a:endParaRPr lang="ar-SA" dirty="0"/>
          </a:p>
        </p:txBody>
      </p:sp>
      <p:sp>
        <p:nvSpPr>
          <p:cNvPr id="3" name="عنصر نائب للمحتوى 2"/>
          <p:cNvSpPr>
            <a:spLocks noGrp="1"/>
          </p:cNvSpPr>
          <p:nvPr>
            <p:ph idx="1"/>
          </p:nvPr>
        </p:nvSpPr>
        <p:spPr>
          <a:xfrm>
            <a:off x="1435608" y="2348880"/>
            <a:ext cx="7498080" cy="3899520"/>
          </a:xfrm>
        </p:spPr>
        <p:txBody>
          <a:bodyPr>
            <a:normAutofit/>
          </a:bodyPr>
          <a:lstStyle/>
          <a:p>
            <a:r>
              <a:rPr lang="ar-SA" sz="2800" dirty="0" smtClean="0">
                <a:cs typeface="Akhbar MT" pitchFamily="2" charset="-78"/>
              </a:rPr>
              <a:t>هي من نمط الغابة المعتدلة ,وتعرف باسم الغابة النفضية عريضة الأوراق أو الغابة النفضية الصيفية.</a:t>
            </a:r>
          </a:p>
          <a:p>
            <a:r>
              <a:rPr lang="ar-SA" sz="2800" dirty="0" smtClean="0">
                <a:cs typeface="Akhbar MT" pitchFamily="2" charset="-78"/>
              </a:rPr>
              <a:t>توجد في المناطق التي تتميز بغزارة أمطارها التي تتراوح بين 30-60 بوصة (750-1500مم) وبدرجات حرارة عالية والتغير الفصلي المؤكد.</a:t>
            </a:r>
          </a:p>
          <a:p>
            <a:r>
              <a:rPr lang="ar-SA" sz="2800" dirty="0" smtClean="0">
                <a:cs typeface="Akhbar MT" pitchFamily="2" charset="-78"/>
              </a:rPr>
              <a:t>تنفض أشجار هذه الغابة أوراقها في فصل الشتاء ذو الحرارة المنخفضة والصقيع الصلب,وهذا يساعد على احتفاظ الأشجار برطوبتها خلال الشتاء وعدم فقدان السكر في العصارة النباتية بواسطة النتح,</a:t>
            </a:r>
          </a:p>
          <a:p>
            <a:pPr>
              <a:buNone/>
            </a:pPr>
            <a:r>
              <a:rPr lang="ar-SA" sz="2800" dirty="0" smtClean="0">
                <a:cs typeface="Akhbar MT" pitchFamily="2" charset="-78"/>
              </a:rPr>
              <a:t>  وعدم موت الأشجار.</a:t>
            </a:r>
          </a:p>
          <a:p>
            <a:endParaRPr lang="ar-SA" sz="2800" dirty="0">
              <a:cs typeface="Akhbar MT" pitchFamily="2" charset="-78"/>
            </a:endParaRPr>
          </a:p>
        </p:txBody>
      </p:sp>
      <p:pic>
        <p:nvPicPr>
          <p:cNvPr id="45058" name="Picture 2" descr="G:\نفضية.bmp"/>
          <p:cNvPicPr>
            <a:picLocks noChangeAspect="1" noChangeArrowheads="1"/>
          </p:cNvPicPr>
          <p:nvPr/>
        </p:nvPicPr>
        <p:blipFill>
          <a:blip r:embed="rId2" cstate="print"/>
          <a:srcRect/>
          <a:stretch>
            <a:fillRect/>
          </a:stretch>
        </p:blipFill>
        <p:spPr bwMode="auto">
          <a:xfrm>
            <a:off x="251520" y="170260"/>
            <a:ext cx="2601466" cy="1944216"/>
          </a:xfrm>
          <a:prstGeom prst="rect">
            <a:avLst/>
          </a:prstGeom>
          <a:noFill/>
        </p:spPr>
      </p:pic>
      <p:pic>
        <p:nvPicPr>
          <p:cNvPr id="45060" name="Picture 4" descr="G:\نفضيةةة.bmp"/>
          <p:cNvPicPr>
            <a:picLocks noChangeAspect="1" noChangeArrowheads="1"/>
          </p:cNvPicPr>
          <p:nvPr/>
        </p:nvPicPr>
        <p:blipFill>
          <a:blip r:embed="rId3" cstate="print"/>
          <a:srcRect/>
          <a:stretch>
            <a:fillRect/>
          </a:stretch>
        </p:blipFill>
        <p:spPr bwMode="auto">
          <a:xfrm>
            <a:off x="6588224" y="147688"/>
            <a:ext cx="2466975" cy="1847850"/>
          </a:xfrm>
          <a:prstGeom prst="rect">
            <a:avLst/>
          </a:prstGeom>
          <a:noFill/>
        </p:spPr>
      </p:pic>
      <p:pic>
        <p:nvPicPr>
          <p:cNvPr id="45061" name="Picture 5" descr="G:\نفضيييية.bmp"/>
          <p:cNvPicPr>
            <a:picLocks noChangeAspect="1" noChangeArrowheads="1"/>
          </p:cNvPicPr>
          <p:nvPr/>
        </p:nvPicPr>
        <p:blipFill>
          <a:blip r:embed="rId4" cstate="print"/>
          <a:srcRect/>
          <a:stretch>
            <a:fillRect/>
          </a:stretch>
        </p:blipFill>
        <p:spPr bwMode="auto">
          <a:xfrm>
            <a:off x="395536" y="5085184"/>
            <a:ext cx="3384376" cy="1580381"/>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85720" y="857232"/>
            <a:ext cx="8643998" cy="4401205"/>
          </a:xfrm>
          <a:prstGeom prst="rect">
            <a:avLst/>
          </a:prstGeom>
          <a:noFill/>
        </p:spPr>
        <p:txBody>
          <a:bodyPr wrap="square" rtlCol="1">
            <a:spAutoFit/>
          </a:bodyPr>
          <a:lstStyle/>
          <a:p>
            <a:r>
              <a:rPr lang="ar-SA" sz="2800" dirty="0" smtClean="0"/>
              <a:t>وتتمثل هذه الغابة في </a:t>
            </a:r>
            <a:r>
              <a:rPr lang="ar-SA" sz="2800" u="sng" dirty="0" smtClean="0"/>
              <a:t>جنوب أوربا </a:t>
            </a:r>
            <a:r>
              <a:rPr lang="ar-SA" sz="2800" dirty="0" smtClean="0"/>
              <a:t>مثل حوض </a:t>
            </a:r>
            <a:r>
              <a:rPr lang="ar-SA" sz="2800" dirty="0" err="1" smtClean="0"/>
              <a:t>الباسك</a:t>
            </a:r>
            <a:r>
              <a:rPr lang="ar-SA" sz="2800" dirty="0" smtClean="0"/>
              <a:t> في أسبانيا ، وسهل </a:t>
            </a:r>
            <a:r>
              <a:rPr lang="ar-SA" sz="2800" dirty="0" err="1" smtClean="0"/>
              <a:t>لمبارديا</a:t>
            </a:r>
            <a:r>
              <a:rPr lang="ar-SA" sz="2800" dirty="0" smtClean="0"/>
              <a:t> حيث توجد تجمعات متنوعة من الغابة </a:t>
            </a:r>
            <a:r>
              <a:rPr lang="ar-SA" sz="2800" dirty="0" err="1" smtClean="0"/>
              <a:t>النفضية</a:t>
            </a:r>
            <a:r>
              <a:rPr lang="ar-SA" sz="2800" dirty="0" smtClean="0"/>
              <a:t> من أصناف البلوط وأشجار </a:t>
            </a:r>
            <a:r>
              <a:rPr lang="ar-SA" sz="2800" dirty="0" err="1" smtClean="0"/>
              <a:t>الكستناء</a:t>
            </a:r>
            <a:r>
              <a:rPr lang="ar-SA" sz="2800" dirty="0" smtClean="0"/>
              <a:t>.</a:t>
            </a:r>
          </a:p>
          <a:p>
            <a:r>
              <a:rPr lang="ar-SA" sz="2800" dirty="0" smtClean="0"/>
              <a:t>أما في </a:t>
            </a:r>
            <a:r>
              <a:rPr lang="ar-SA" sz="2800" u="sng" dirty="0" smtClean="0"/>
              <a:t>أمريكا الشمالية </a:t>
            </a:r>
            <a:r>
              <a:rPr lang="ar-SA" sz="2800" dirty="0" smtClean="0"/>
              <a:t>تمتد هذه الغابة من الغرب إلى الشرق من </a:t>
            </a:r>
            <a:r>
              <a:rPr lang="ar-SA" sz="2800" dirty="0" err="1" smtClean="0"/>
              <a:t>الأبلاش</a:t>
            </a:r>
            <a:r>
              <a:rPr lang="ar-SA" sz="2800" dirty="0" smtClean="0"/>
              <a:t> إلى ما وراء المسيسبي في الجنوب الغربي حيث توجد هنا أشجار البلوط والزان .</a:t>
            </a:r>
          </a:p>
          <a:p>
            <a:r>
              <a:rPr lang="ar-SA" sz="2800" dirty="0" smtClean="0"/>
              <a:t>أما في </a:t>
            </a:r>
            <a:r>
              <a:rPr lang="ar-SA" sz="2800" u="sng" dirty="0" smtClean="0"/>
              <a:t>شرق آسيا فتضم </a:t>
            </a:r>
            <a:r>
              <a:rPr lang="ar-SA" sz="2800" dirty="0" smtClean="0"/>
              <a:t>معظم </a:t>
            </a:r>
            <a:r>
              <a:rPr lang="ar-SA" sz="2800" dirty="0" err="1" smtClean="0"/>
              <a:t>منشوريا</a:t>
            </a:r>
            <a:r>
              <a:rPr lang="ar-SA" sz="2800" dirty="0" smtClean="0"/>
              <a:t> والسهل العظيم في شمال الصين والأشجار هنا هي من البلوط والزان </a:t>
            </a:r>
            <a:r>
              <a:rPr lang="ar-SA" sz="2800" dirty="0" err="1" smtClean="0"/>
              <a:t>والكستناء</a:t>
            </a:r>
            <a:r>
              <a:rPr lang="ar-SA" sz="2800" dirty="0" smtClean="0"/>
              <a:t> .</a:t>
            </a:r>
          </a:p>
          <a:p>
            <a:r>
              <a:rPr lang="ar-SA" sz="2800" dirty="0" smtClean="0"/>
              <a:t>أما في </a:t>
            </a:r>
            <a:r>
              <a:rPr lang="ar-SA" sz="2800" u="sng" dirty="0" smtClean="0"/>
              <a:t>أمريكا الجنوبية </a:t>
            </a:r>
            <a:r>
              <a:rPr lang="ar-SA" sz="2800" dirty="0" smtClean="0"/>
              <a:t>فتوجد في أماكن محدودة على السفوح الشرقية من جبال </a:t>
            </a:r>
            <a:r>
              <a:rPr lang="ar-SA" sz="2800" dirty="0" err="1" smtClean="0"/>
              <a:t>الأنديز</a:t>
            </a:r>
            <a:r>
              <a:rPr lang="ar-SA" sz="2800" dirty="0" smtClean="0"/>
              <a:t> ، وتسود أشجار </a:t>
            </a:r>
            <a:r>
              <a:rPr lang="ar-SA" sz="2800" dirty="0" err="1" smtClean="0"/>
              <a:t>البتولا</a:t>
            </a:r>
            <a:r>
              <a:rPr lang="ar-SA" sz="2800" dirty="0" smtClean="0"/>
              <a:t> والزان .</a:t>
            </a:r>
            <a:endParaRPr lang="ar-SA" sz="28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0" y="260648"/>
            <a:ext cx="8940576" cy="5509200"/>
          </a:xfrm>
          <a:prstGeom prst="rect">
            <a:avLst/>
          </a:prstGeom>
          <a:noFill/>
        </p:spPr>
        <p:txBody>
          <a:bodyPr wrap="square" rtlCol="1">
            <a:spAutoFit/>
          </a:bodyPr>
          <a:lstStyle/>
          <a:p>
            <a:r>
              <a:rPr lang="ar-SA" sz="4000" dirty="0" smtClean="0"/>
              <a:t>5- الغابة المعتدلة المطيرة الدافئة :</a:t>
            </a:r>
          </a:p>
          <a:p>
            <a:r>
              <a:rPr lang="ar-SA" sz="2400" dirty="0" smtClean="0"/>
              <a:t>وهي نمط من </a:t>
            </a:r>
            <a:r>
              <a:rPr lang="ar-SA" sz="2400" u="sng" dirty="0" smtClean="0"/>
              <a:t>الغابة المعتدلة وتعرف با</a:t>
            </a:r>
            <a:r>
              <a:rPr lang="ar-SA" sz="2400" dirty="0" smtClean="0"/>
              <a:t>سم (غابة الإقليم </a:t>
            </a:r>
            <a:r>
              <a:rPr lang="ar-SA" sz="2400" dirty="0" err="1" smtClean="0"/>
              <a:t>الصينى</a:t>
            </a:r>
            <a:r>
              <a:rPr lang="ar-SA" sz="2400" dirty="0" smtClean="0"/>
              <a:t> )وتوجد في المناطق شبه المدارية والمناطق المعتدلة الدافئة في العروض الوسطى في شرق القارات .وتتميز هذه الغابة باختلاطها الكبير وبوجود الأشجار دائمة الخضرة عريضة الأوراق .</a:t>
            </a:r>
          </a:p>
          <a:p>
            <a:r>
              <a:rPr lang="ar-SA" sz="2400" dirty="0" smtClean="0"/>
              <a:t>وكانت هذه الغابة تشغل الأراضي </a:t>
            </a:r>
            <a:r>
              <a:rPr lang="ar-SA" sz="2400" u="sng" dirty="0" smtClean="0"/>
              <a:t>الساحلية الجنوبية الشرقية من الولايات </a:t>
            </a:r>
            <a:r>
              <a:rPr lang="ar-SA" sz="2400" dirty="0" smtClean="0"/>
              <a:t>المتحدة الأمريكية ، لكنها تنحصر الآن في أماكن صغيرة منفصلة عن بعضها ، وحلت محلها الغابة الصنوبرية الذي من أهم أشجارها  البلوط .والصمغ الأحمر .</a:t>
            </a:r>
          </a:p>
          <a:p>
            <a:r>
              <a:rPr lang="ar-SA" sz="2400" dirty="0" smtClean="0"/>
              <a:t>أما في </a:t>
            </a:r>
            <a:r>
              <a:rPr lang="ar-SA" sz="2400" u="sng" dirty="0" smtClean="0"/>
              <a:t>جنوب الصين وجنوب </a:t>
            </a:r>
            <a:r>
              <a:rPr lang="ar-SA" sz="2400" dirty="0" smtClean="0"/>
              <a:t>اليابان ، فكانت تغطي مساحة واسعة في وسط وجنوب الصين ، لكنها أزيلت اليوم بسبب الاستيطان البشري .وتتميز هذه الغابة في الصين بثروتها النباتية الهائلة ، واهم أشجارها البلوط دائم </a:t>
            </a:r>
            <a:r>
              <a:rPr lang="ar-SA" sz="2400" dirty="0"/>
              <a:t>الخضرة </a:t>
            </a:r>
            <a:r>
              <a:rPr lang="ar-SA" sz="2400" dirty="0" err="1"/>
              <a:t>وأشجارالجوز</a:t>
            </a:r>
            <a:r>
              <a:rPr lang="ar-SA" sz="2400" dirty="0"/>
              <a:t> وأشجار الكافور.</a:t>
            </a:r>
          </a:p>
          <a:p>
            <a:r>
              <a:rPr lang="ar-SA" sz="2400" dirty="0" smtClean="0"/>
              <a:t>وفي </a:t>
            </a:r>
            <a:r>
              <a:rPr lang="ar-SA" sz="2400" u="sng" dirty="0" smtClean="0"/>
              <a:t>جنوب شرق أستراليا كانت هذه الغابة تغطي نطاقا عريضاً يمتد </a:t>
            </a:r>
            <a:r>
              <a:rPr lang="ar-SA" sz="2400" dirty="0" smtClean="0"/>
              <a:t>من </a:t>
            </a:r>
            <a:r>
              <a:rPr lang="ar-SA" sz="2400" dirty="0" err="1" smtClean="0"/>
              <a:t>برسبين</a:t>
            </a:r>
            <a:r>
              <a:rPr lang="ar-SA" sz="2400" dirty="0" smtClean="0"/>
              <a:t> إلى ملبورن لكنه اختفى منذ الاستيطان البشري الأوربي . </a:t>
            </a:r>
          </a:p>
          <a:p>
            <a:r>
              <a:rPr lang="ar-SA" sz="2400" dirty="0" smtClean="0"/>
              <a:t> أما في </a:t>
            </a:r>
            <a:r>
              <a:rPr lang="ar-SA" sz="2400" u="sng" dirty="0" smtClean="0"/>
              <a:t>قارة أفريقيا</a:t>
            </a:r>
            <a:r>
              <a:rPr lang="ar-SA" sz="2400" dirty="0" smtClean="0"/>
              <a:t> : فتتمثل هذه الغابة في </a:t>
            </a:r>
            <a:r>
              <a:rPr lang="ar-SA" sz="2400" dirty="0" err="1" smtClean="0"/>
              <a:t>الأقليم</a:t>
            </a:r>
            <a:r>
              <a:rPr lang="ar-SA" sz="2400" dirty="0" smtClean="0"/>
              <a:t> الساحلي الشرقي من مقاطعة الكاب .</a:t>
            </a:r>
          </a:p>
          <a:p>
            <a:r>
              <a:rPr lang="ar-SA" sz="2400" dirty="0" smtClean="0"/>
              <a:t>وفي </a:t>
            </a:r>
            <a:r>
              <a:rPr lang="ar-SA" sz="2400" u="sng" dirty="0" smtClean="0"/>
              <a:t>أمريكا الجنوبية </a:t>
            </a:r>
            <a:r>
              <a:rPr lang="ar-SA" sz="2400" dirty="0" smtClean="0"/>
              <a:t>: فتتمثل في الجزء الجنوبي من مرتفعات البرازيل .           </a:t>
            </a:r>
            <a:endParaRPr lang="ar-SA" sz="24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424620" y="848906"/>
            <a:ext cx="8715436" cy="707886"/>
          </a:xfrm>
          <a:prstGeom prst="rect">
            <a:avLst/>
          </a:prstGeom>
          <a:noFill/>
        </p:spPr>
        <p:txBody>
          <a:bodyPr wrap="square" rtlCol="1">
            <a:spAutoFit/>
          </a:bodyPr>
          <a:lstStyle/>
          <a:p>
            <a:r>
              <a:rPr lang="ar-SA" sz="3200" dirty="0" smtClean="0"/>
              <a:t>6</a:t>
            </a:r>
            <a:r>
              <a:rPr lang="ar-SA" sz="4000" dirty="0" smtClean="0"/>
              <a:t>- الغابة المعتدلة المطيرة الباردة:</a:t>
            </a:r>
            <a:endParaRPr lang="ar-SA" sz="4000" dirty="0"/>
          </a:p>
        </p:txBody>
      </p:sp>
      <p:sp>
        <p:nvSpPr>
          <p:cNvPr id="4" name="مربع نص 3"/>
          <p:cNvSpPr txBox="1"/>
          <p:nvPr/>
        </p:nvSpPr>
        <p:spPr>
          <a:xfrm>
            <a:off x="285720" y="1916832"/>
            <a:ext cx="8715436" cy="2554545"/>
          </a:xfrm>
          <a:prstGeom prst="rect">
            <a:avLst/>
          </a:prstGeom>
          <a:noFill/>
        </p:spPr>
        <p:txBody>
          <a:bodyPr wrap="square" rtlCol="1">
            <a:spAutoFit/>
          </a:bodyPr>
          <a:lstStyle/>
          <a:p>
            <a:r>
              <a:rPr lang="ar-SA" sz="3200" dirty="0" smtClean="0"/>
              <a:t>هي غابة من نمط الغابات المعتدلة ، ويقتصر وجودها على نصف الكرة الجنوبي حيث توجد في :</a:t>
            </a:r>
          </a:p>
          <a:p>
            <a:r>
              <a:rPr lang="ar-SA" sz="3200" dirty="0" smtClean="0"/>
              <a:t>في أمريكا الجنوبية : في جنوب شيلي ، وفي القارة الأوقيانوسية </a:t>
            </a:r>
            <a:r>
              <a:rPr lang="ar-SA" sz="3200" dirty="0" err="1" smtClean="0"/>
              <a:t>تسمانيا</a:t>
            </a:r>
            <a:r>
              <a:rPr lang="ar-SA" sz="3200" dirty="0" smtClean="0"/>
              <a:t> ونيوزلندا وتتميز الغابة هنا بأنها مختلطة تسودها الأصناف </a:t>
            </a:r>
          </a:p>
          <a:p>
            <a:r>
              <a:rPr lang="ar-SA" sz="3200" dirty="0" smtClean="0"/>
              <a:t>دائمة الخضرة من الزان الجنوبي .</a:t>
            </a:r>
            <a:endParaRPr lang="ar-SA" sz="32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a:r>
              <a:rPr lang="ar-SA" dirty="0" smtClean="0"/>
              <a:t>7- الغابة دائمة الخضرة عريضة </a:t>
            </a:r>
            <a:br>
              <a:rPr lang="ar-SA" dirty="0" smtClean="0"/>
            </a:br>
            <a:r>
              <a:rPr lang="ar-SA" dirty="0" smtClean="0"/>
              <a:t>الأوراق</a:t>
            </a:r>
            <a:endParaRPr lang="ar-SA" dirty="0"/>
          </a:p>
        </p:txBody>
      </p:sp>
      <p:sp>
        <p:nvSpPr>
          <p:cNvPr id="3" name="عنصر نائب للمحتوى 2"/>
          <p:cNvSpPr>
            <a:spLocks noGrp="1"/>
          </p:cNvSpPr>
          <p:nvPr>
            <p:ph idx="1"/>
          </p:nvPr>
        </p:nvSpPr>
        <p:spPr/>
        <p:txBody>
          <a:bodyPr>
            <a:normAutofit fontScale="92500"/>
          </a:bodyPr>
          <a:lstStyle/>
          <a:p>
            <a:r>
              <a:rPr lang="ar-SA" sz="2400" dirty="0" smtClean="0">
                <a:cs typeface="Akhbar MT" pitchFamily="2" charset="-78"/>
              </a:rPr>
              <a:t>هي نمط من الغابة المعتدلة ,وتعرف بغابة إقليم البحر المتوسط .</a:t>
            </a:r>
          </a:p>
          <a:p>
            <a:r>
              <a:rPr lang="ar-SA" sz="2400" dirty="0" smtClean="0">
                <a:cs typeface="Akhbar MT" pitchFamily="2" charset="-78"/>
              </a:rPr>
              <a:t>تنتشر في الأقاليم التي تتمتع بمناخ البحر المتوسط .</a:t>
            </a:r>
          </a:p>
          <a:p>
            <a:r>
              <a:rPr lang="ar-SA" sz="2400" dirty="0" smtClean="0">
                <a:cs typeface="Akhbar MT" pitchFamily="2" charset="-78"/>
              </a:rPr>
              <a:t>تضم تجمعات من الأحراج والغابات من الأصناف الصلبة التي تتحمل جفاف الصيف الطويل.</a:t>
            </a:r>
          </a:p>
          <a:p>
            <a:r>
              <a:rPr lang="ar-SA" sz="2400" dirty="0" smtClean="0">
                <a:cs typeface="Akhbar MT" pitchFamily="2" charset="-78"/>
              </a:rPr>
              <a:t>النباتات طويلة الجذور يمكنها اختراق التربة إلى أعماق بعيدة لتصل إلى المياه الموجودة في طبقات ماتحت التربة بسبب جفاف التربة العليا.</a:t>
            </a:r>
          </a:p>
          <a:p>
            <a:r>
              <a:rPr lang="ar-SA" sz="2400" dirty="0" smtClean="0">
                <a:cs typeface="Akhbar MT" pitchFamily="2" charset="-78"/>
              </a:rPr>
              <a:t>وأزيلت هذه الغابة في كثير من المناطق خاصة في الأراضي المحيطة بالبحر المتوسط ,وقامت زراعة أشجار الزيتون ماعدا جنوب إيطاليا التي بقيت فيها الغابة القديمة محمية لفترة طويلة.</a:t>
            </a:r>
          </a:p>
          <a:p>
            <a:r>
              <a:rPr lang="ar-SA" sz="2400" dirty="0" smtClean="0">
                <a:cs typeface="Akhbar MT" pitchFamily="2" charset="-78"/>
              </a:rPr>
              <a:t>يعتبر البلوط دائم الخضرة متنوع الأنواع أهم أشجار غابة البحر المتوسط ,إلى جانب أشجار الزيتون ,التين,الخروب,</a:t>
            </a:r>
            <a:r>
              <a:rPr lang="ar-SA" sz="2400" dirty="0" err="1" smtClean="0">
                <a:cs typeface="Akhbar MT" pitchFamily="2" charset="-78"/>
              </a:rPr>
              <a:t>والمصطكاء</a:t>
            </a:r>
            <a:r>
              <a:rPr lang="ar-SA" sz="2400" dirty="0" smtClean="0">
                <a:cs typeface="Akhbar MT" pitchFamily="2" charset="-78"/>
              </a:rPr>
              <a:t>.</a:t>
            </a:r>
          </a:p>
          <a:p>
            <a:r>
              <a:rPr lang="ar-SA" sz="2400" dirty="0" smtClean="0">
                <a:cs typeface="Akhbar MT" pitchFamily="2" charset="-78"/>
              </a:rPr>
              <a:t>وتتمثل هذه الغابة في آسيا وأفريقيا وأوربا الدول المطلة على البحر المتوسط . وفي أمريكا الشمالية تتمثل في غرب كاليفورنيا . أما في استراليا في جنوب أستراليا الغربية .</a:t>
            </a:r>
          </a:p>
          <a:p>
            <a:pPr>
              <a:buNone/>
            </a:pPr>
            <a:endParaRPr lang="ar-SA" sz="2400" dirty="0">
              <a:cs typeface="Akhbar MT" pitchFamily="2" charset="-78"/>
            </a:endParaRPr>
          </a:p>
        </p:txBody>
      </p:sp>
      <p:pic>
        <p:nvPicPr>
          <p:cNvPr id="1026" name="Picture 2" descr="G:\غابة دائمة الخضرة.bmp"/>
          <p:cNvPicPr>
            <a:picLocks noChangeAspect="1" noChangeArrowheads="1"/>
          </p:cNvPicPr>
          <p:nvPr/>
        </p:nvPicPr>
        <p:blipFill>
          <a:blip r:embed="rId2" cstate="print"/>
          <a:srcRect/>
          <a:stretch>
            <a:fillRect/>
          </a:stretch>
        </p:blipFill>
        <p:spPr bwMode="auto">
          <a:xfrm>
            <a:off x="357158" y="214291"/>
            <a:ext cx="2197808" cy="1214446"/>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sz="3200" dirty="0" smtClean="0">
                <a:cs typeface="Akhbar MT" pitchFamily="2" charset="-78"/>
              </a:rPr>
              <a:t>أقسام الغابة دائمة الخضرة عريضة الأوراق</a:t>
            </a:r>
            <a:br>
              <a:rPr lang="ar-SA" sz="3200" dirty="0" smtClean="0">
                <a:cs typeface="Akhbar MT" pitchFamily="2" charset="-78"/>
              </a:rPr>
            </a:br>
            <a:r>
              <a:rPr lang="ar-SA" sz="3200" dirty="0" smtClean="0">
                <a:solidFill>
                  <a:srgbClr val="0070C0"/>
                </a:solidFill>
                <a:cs typeface="Akhbar MT" pitchFamily="2" charset="-78"/>
              </a:rPr>
              <a:t>تنقسم إلى ثلاثة أنماط رئيسية</a:t>
            </a:r>
            <a:endParaRPr lang="ar-SA" sz="3200" dirty="0">
              <a:solidFill>
                <a:srgbClr val="0070C0"/>
              </a:solidFill>
              <a:cs typeface="Akhbar MT" pitchFamily="2" charset="-78"/>
            </a:endParaRPr>
          </a:p>
        </p:txBody>
      </p:sp>
      <p:graphicFrame>
        <p:nvGraphicFramePr>
          <p:cNvPr id="4" name="عنصر نائب للمحتوى 3"/>
          <p:cNvGraphicFramePr>
            <a:graphicFrameLocks noGrp="1"/>
          </p:cNvGraphicFramePr>
          <p:nvPr>
            <p:ph idx="1"/>
          </p:nvPr>
        </p:nvGraphicFramePr>
        <p:xfrm>
          <a:off x="1435608" y="1447800"/>
          <a:ext cx="749808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50" name="Picture 2" descr="G:\دائمة الخضرة.jpg"/>
          <p:cNvPicPr>
            <a:picLocks noChangeAspect="1" noChangeArrowheads="1"/>
          </p:cNvPicPr>
          <p:nvPr/>
        </p:nvPicPr>
        <p:blipFill>
          <a:blip r:embed="rId7" cstate="print"/>
          <a:srcRect/>
          <a:stretch>
            <a:fillRect/>
          </a:stretch>
        </p:blipFill>
        <p:spPr bwMode="auto">
          <a:xfrm>
            <a:off x="323528" y="620688"/>
            <a:ext cx="2736304" cy="252028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ppt_x"/>
                                          </p:val>
                                        </p:tav>
                                        <p:tav tm="100000">
                                          <p:val>
                                            <p:strVal val="#ppt_x"/>
                                          </p:val>
                                        </p:tav>
                                      </p:tavLst>
                                    </p:anim>
                                    <p:anim calcmode="lin" valueType="num">
                                      <p:cBhvr additive="base">
                                        <p:cTn id="8" dur="2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638"/>
            <a:ext cx="7498080" cy="922114"/>
          </a:xfrm>
        </p:spPr>
        <p:txBody>
          <a:bodyPr/>
          <a:lstStyle/>
          <a:p>
            <a:pPr algn="r"/>
            <a:r>
              <a:rPr lang="ar-SA" dirty="0" smtClean="0"/>
              <a:t>8-الغابة المدارية المطيرة</a:t>
            </a:r>
            <a:endParaRPr lang="ar-SA" dirty="0"/>
          </a:p>
        </p:txBody>
      </p:sp>
      <p:sp>
        <p:nvSpPr>
          <p:cNvPr id="3" name="عنصر نائب للمحتوى 2"/>
          <p:cNvSpPr>
            <a:spLocks noGrp="1"/>
          </p:cNvSpPr>
          <p:nvPr>
            <p:ph idx="1"/>
          </p:nvPr>
        </p:nvSpPr>
        <p:spPr>
          <a:xfrm>
            <a:off x="1435608" y="1268760"/>
            <a:ext cx="7498080" cy="4979640"/>
          </a:xfrm>
        </p:spPr>
        <p:txBody>
          <a:bodyPr>
            <a:normAutofit fontScale="77500" lnSpcReduction="20000"/>
          </a:bodyPr>
          <a:lstStyle/>
          <a:p>
            <a:r>
              <a:rPr lang="ar-SA" sz="2800" dirty="0" smtClean="0">
                <a:cs typeface="Akhbar MT" pitchFamily="2" charset="-78"/>
              </a:rPr>
              <a:t>تنتمي للغابة الحارة.</a:t>
            </a:r>
          </a:p>
          <a:p>
            <a:r>
              <a:rPr lang="ar-SA" sz="2800" dirty="0" smtClean="0">
                <a:cs typeface="Akhbar MT" pitchFamily="2" charset="-78"/>
              </a:rPr>
              <a:t>تنتشر في العروض الوسطى ذات الأمطار الغزيرة والحرارة العالية </a:t>
            </a:r>
          </a:p>
          <a:p>
            <a:pPr>
              <a:buNone/>
            </a:pPr>
            <a:r>
              <a:rPr lang="ar-SA" sz="2800" dirty="0" smtClean="0">
                <a:cs typeface="Akhbar MT" pitchFamily="2" charset="-78"/>
              </a:rPr>
              <a:t>   طوال السنة.</a:t>
            </a:r>
          </a:p>
          <a:p>
            <a:r>
              <a:rPr lang="ar-SA" sz="2800" dirty="0" smtClean="0">
                <a:cs typeface="Akhbar MT" pitchFamily="2" charset="-78"/>
              </a:rPr>
              <a:t>تتميز بملامح مشتركة مثل الخضرة الدائمة .</a:t>
            </a:r>
          </a:p>
          <a:p>
            <a:r>
              <a:rPr lang="ar-SA" sz="2800" dirty="0" smtClean="0">
                <a:cs typeface="Akhbar MT" pitchFamily="2" charset="-78"/>
              </a:rPr>
              <a:t>عدم سقوط الأوراق.</a:t>
            </a:r>
          </a:p>
          <a:p>
            <a:r>
              <a:rPr lang="ar-SA" sz="2800" dirty="0" smtClean="0">
                <a:cs typeface="Akhbar MT" pitchFamily="2" charset="-78"/>
              </a:rPr>
              <a:t>سير عمليات الإنبات والنمو والازدهار والإثمار والفناء جنباً إلى جنب.</a:t>
            </a:r>
          </a:p>
          <a:p>
            <a:r>
              <a:rPr lang="ar-SA" sz="2800" dirty="0" smtClean="0">
                <a:cs typeface="Akhbar MT" pitchFamily="2" charset="-78"/>
              </a:rPr>
              <a:t>وجود ثروة هائلة من الأصناف النباتية من الأشجار والأحراج والسراخس والمتسلقات والطفيليات.</a:t>
            </a:r>
          </a:p>
          <a:p>
            <a:r>
              <a:rPr lang="ar-SA" sz="2800" dirty="0" smtClean="0">
                <a:cs typeface="Akhbar MT" pitchFamily="2" charset="-78"/>
              </a:rPr>
              <a:t>في داخل الغابة تتصارع النباتات للحصول على الضوء والهواء ومساحة الأرض والمواد الغذائية.</a:t>
            </a:r>
          </a:p>
          <a:p>
            <a:r>
              <a:rPr lang="ar-SA" sz="2800" dirty="0" smtClean="0">
                <a:cs typeface="Akhbar MT" pitchFamily="2" charset="-78"/>
              </a:rPr>
              <a:t>لايستطيع الضوء اختراق هذه الغابة والوصول إلى أعماقها.</a:t>
            </a:r>
          </a:p>
          <a:p>
            <a:r>
              <a:rPr lang="ar-SA" sz="2800" dirty="0" smtClean="0">
                <a:cs typeface="Akhbar MT" pitchFamily="2" charset="-78"/>
              </a:rPr>
              <a:t>تشتهر بأنها دائمة الخضرة وإن كان بعض أشجارها تغير أوراقها </a:t>
            </a:r>
          </a:p>
          <a:p>
            <a:pPr>
              <a:buNone/>
            </a:pPr>
            <a:r>
              <a:rPr lang="ar-SA" sz="2800" dirty="0" smtClean="0">
                <a:cs typeface="Akhbar MT" pitchFamily="2" charset="-78"/>
              </a:rPr>
              <a:t>   دون أن تتعرى تماماً منها.</a:t>
            </a:r>
          </a:p>
          <a:p>
            <a:r>
              <a:rPr lang="ar-SA" sz="2800" dirty="0" smtClean="0">
                <a:cs typeface="Akhbar MT" pitchFamily="2" charset="-78"/>
              </a:rPr>
              <a:t>كما تتميز بنموها المزهر الغني.</a:t>
            </a:r>
          </a:p>
          <a:p>
            <a:endParaRPr lang="ar-SA" sz="2800" dirty="0" smtClean="0">
              <a:cs typeface="Akhbar MT" pitchFamily="2" charset="-78"/>
            </a:endParaRPr>
          </a:p>
          <a:p>
            <a:endParaRPr lang="ar-SA" sz="2800" dirty="0" smtClean="0">
              <a:cs typeface="Akhbar MT" pitchFamily="2" charset="-78"/>
            </a:endParaRPr>
          </a:p>
          <a:p>
            <a:endParaRPr lang="ar-SA" sz="2800" dirty="0">
              <a:cs typeface="Akhbar MT" pitchFamily="2" charset="-78"/>
            </a:endParaRPr>
          </a:p>
        </p:txBody>
      </p:sp>
      <p:pic>
        <p:nvPicPr>
          <p:cNvPr id="3074" name="Picture 2" descr="G:\غابات مطيرة.jpg"/>
          <p:cNvPicPr>
            <a:picLocks noChangeAspect="1" noChangeArrowheads="1"/>
          </p:cNvPicPr>
          <p:nvPr/>
        </p:nvPicPr>
        <p:blipFill>
          <a:blip r:embed="rId2" cstate="print"/>
          <a:srcRect/>
          <a:stretch>
            <a:fillRect/>
          </a:stretch>
        </p:blipFill>
        <p:spPr bwMode="auto">
          <a:xfrm>
            <a:off x="323528" y="260648"/>
            <a:ext cx="2808312" cy="2448272"/>
          </a:xfrm>
          <a:prstGeom prst="rect">
            <a:avLst/>
          </a:prstGeom>
          <a:noFill/>
        </p:spPr>
      </p:pic>
      <p:pic>
        <p:nvPicPr>
          <p:cNvPr id="5" name="Picture 2" descr="G:\مطيرة.jpg"/>
          <p:cNvPicPr>
            <a:picLocks noChangeAspect="1" noChangeArrowheads="1"/>
          </p:cNvPicPr>
          <p:nvPr/>
        </p:nvPicPr>
        <p:blipFill>
          <a:blip r:embed="rId3" cstate="print"/>
          <a:srcRect/>
          <a:stretch>
            <a:fillRect/>
          </a:stretch>
        </p:blipFill>
        <p:spPr bwMode="auto">
          <a:xfrm>
            <a:off x="251520" y="4149080"/>
            <a:ext cx="3528392" cy="2304256"/>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48" y="116632"/>
            <a:ext cx="9145016" cy="1143000"/>
          </a:xfrm>
        </p:spPr>
        <p:txBody>
          <a:bodyPr>
            <a:normAutofit/>
          </a:bodyPr>
          <a:lstStyle/>
          <a:p>
            <a:pPr algn="ctr"/>
            <a:r>
              <a:rPr lang="ar-SA" sz="3200" dirty="0" smtClean="0">
                <a:cs typeface="Akhbar MT" pitchFamily="2" charset="-78"/>
              </a:rPr>
              <a:t>تتوزع هذه الغابة على ثلاث مناطق رئيسية في قارات العالم</a:t>
            </a:r>
            <a:endParaRPr lang="ar-SA" sz="3200" dirty="0">
              <a:cs typeface="Akhbar MT" pitchFamily="2" charset="-78"/>
            </a:endParaRPr>
          </a:p>
        </p:txBody>
      </p:sp>
      <p:graphicFrame>
        <p:nvGraphicFramePr>
          <p:cNvPr id="4" name="عنصر نائب للمحتوى 3"/>
          <p:cNvGraphicFramePr>
            <a:graphicFrameLocks noGrp="1"/>
          </p:cNvGraphicFramePr>
          <p:nvPr>
            <p:ph idx="1"/>
            <p:extLst>
              <p:ext uri="{D42A27DB-BD31-4B8C-83A1-F6EECF244321}">
                <p14:modId xmlns:p14="http://schemas.microsoft.com/office/powerpoint/2010/main" xmlns="" val="331156630"/>
              </p:ext>
            </p:extLst>
          </p:nvPr>
        </p:nvGraphicFramePr>
        <p:xfrm>
          <a:off x="1435608" y="1447800"/>
          <a:ext cx="7498080" cy="41414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مستطيل 4"/>
          <p:cNvSpPr/>
          <p:nvPr/>
        </p:nvSpPr>
        <p:spPr>
          <a:xfrm>
            <a:off x="2234332" y="5706834"/>
            <a:ext cx="5814412" cy="523220"/>
          </a:xfrm>
          <a:prstGeom prst="rect">
            <a:avLst/>
          </a:prstGeom>
          <a:noFill/>
        </p:spPr>
        <p:txBody>
          <a:bodyPr wrap="none" lIns="91440" tIns="45720" rIns="91440" bIns="45720">
            <a:spAutoFit/>
          </a:bodyPr>
          <a:lstStyle/>
          <a:p>
            <a:pPr algn="ctr"/>
            <a:r>
              <a:rPr lang="ar-SA" sz="2800" dirty="0" smtClean="0">
                <a:ln w="1905"/>
                <a:effectLst>
                  <a:innerShdw blurRad="69850" dist="43180" dir="5400000">
                    <a:srgbClr val="000000">
                      <a:alpha val="65000"/>
                    </a:srgbClr>
                  </a:innerShdw>
                </a:effectLst>
                <a:cs typeface="Akhbar MT" pitchFamily="2" charset="-78"/>
              </a:rPr>
              <a:t>إلى جانب مناطق صغيرة في كل من العروض المدارية الداخلية</a:t>
            </a:r>
            <a:endParaRPr lang="ar-SA" sz="2800" dirty="0">
              <a:ln w="1905"/>
              <a:effectLst>
                <a:innerShdw blurRad="69850" dist="43180" dir="5400000">
                  <a:srgbClr val="000000">
                    <a:alpha val="65000"/>
                  </a:srgbClr>
                </a:innerShdw>
              </a:effectLst>
              <a:cs typeface="Akhbar M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ppt_x"/>
                                          </p:val>
                                        </p:tav>
                                        <p:tav tm="100000">
                                          <p:val>
                                            <p:strVal val="#ppt_x"/>
                                          </p:val>
                                        </p:tav>
                                      </p:tavLst>
                                    </p:anim>
                                    <p:anim calcmode="lin" valueType="num">
                                      <p:cBhvr additive="base">
                                        <p:cTn id="8" dur="2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0" y="0"/>
            <a:ext cx="9001156" cy="6063198"/>
          </a:xfrm>
          <a:prstGeom prst="rect">
            <a:avLst/>
          </a:prstGeom>
          <a:noFill/>
        </p:spPr>
        <p:txBody>
          <a:bodyPr wrap="square" rtlCol="1">
            <a:spAutoFit/>
          </a:bodyPr>
          <a:lstStyle/>
          <a:p>
            <a:r>
              <a:rPr lang="ar-SA" sz="3600" dirty="0" smtClean="0"/>
              <a:t>9- الغابة الموسمية :</a:t>
            </a:r>
          </a:p>
          <a:p>
            <a:r>
              <a:rPr lang="ar-SA" sz="3200" dirty="0" smtClean="0"/>
              <a:t>هي إحدى </a:t>
            </a:r>
            <a:r>
              <a:rPr lang="ar-SA" sz="3200" u="sng" dirty="0" smtClean="0"/>
              <a:t>الغابات الحارة ف</a:t>
            </a:r>
            <a:r>
              <a:rPr lang="ar-SA" sz="3200" dirty="0" smtClean="0"/>
              <a:t>ي القارات ، وتوجد في المناطق التي تتميز بفصل </a:t>
            </a:r>
            <a:r>
              <a:rPr lang="ar-SA" sz="3200" u="sng" dirty="0" smtClean="0"/>
              <a:t>جاف و</a:t>
            </a:r>
            <a:r>
              <a:rPr lang="ar-SA" sz="3200" dirty="0" smtClean="0"/>
              <a:t>اضح والتي تعرف بمناطق المناخ الموسمي . وتتوزع هذه </a:t>
            </a:r>
            <a:r>
              <a:rPr lang="ar-SA" sz="3200" u="sng" dirty="0" smtClean="0"/>
              <a:t>الغابة الموسمية المدارية أو شبه دائمة الخضرة في </a:t>
            </a:r>
            <a:r>
              <a:rPr lang="ar-SA" sz="3200" dirty="0" smtClean="0"/>
              <a:t>: شبه جزيرة الهند ،بورما ، وأجزاء من جنوب شرق آسيا ، والمناطق الهامشية من الغابة المدارية المطيرة في شمال أستراليا ، ووسط أفريقيا ، وأمريكا الجنوبية والوسطى .</a:t>
            </a:r>
          </a:p>
          <a:p>
            <a:r>
              <a:rPr lang="ar-SA" sz="3200" dirty="0" smtClean="0"/>
              <a:t>وتتميز هذه الغابة بأنها شكل فقير من الغابة المدارية المطيرة وبعدم وجود مظلة مستمرة أو ثروة من النباتات المتسلقة والأشجار الطويلة الموجودة في الغابة المطيرة .</a:t>
            </a:r>
          </a:p>
          <a:p>
            <a:r>
              <a:rPr lang="ar-SA" sz="3200" dirty="0" smtClean="0"/>
              <a:t>وقد أزيلت هذه الغابة في كثير من المناطق بسبب الاستيطان البشري الدائم . وأهم أشجار هذه الغابة مثل </a:t>
            </a:r>
            <a:r>
              <a:rPr lang="ar-SA" sz="3200" dirty="0" err="1" smtClean="0"/>
              <a:t>الساج</a:t>
            </a:r>
            <a:r>
              <a:rPr lang="ar-SA" sz="3200" dirty="0" smtClean="0"/>
              <a:t> وخشب الصندل .</a:t>
            </a:r>
            <a:endParaRPr lang="ar-SA" sz="32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0" y="0"/>
            <a:ext cx="8929718" cy="5755422"/>
          </a:xfrm>
          <a:prstGeom prst="rect">
            <a:avLst/>
          </a:prstGeom>
          <a:noFill/>
        </p:spPr>
        <p:txBody>
          <a:bodyPr wrap="square" rtlCol="1">
            <a:spAutoFit/>
          </a:bodyPr>
          <a:lstStyle/>
          <a:p>
            <a:endParaRPr lang="ar-SA" sz="3600" dirty="0" smtClean="0"/>
          </a:p>
          <a:p>
            <a:endParaRPr lang="ar-SA" sz="3600" dirty="0" smtClean="0"/>
          </a:p>
          <a:p>
            <a:r>
              <a:rPr lang="ar-SA" sz="3600" dirty="0" smtClean="0"/>
              <a:t>10- الغابة </a:t>
            </a:r>
            <a:r>
              <a:rPr lang="ar-SA" sz="3600" dirty="0" err="1" smtClean="0"/>
              <a:t>الشوكية</a:t>
            </a:r>
            <a:r>
              <a:rPr lang="ar-SA" sz="3600" dirty="0" smtClean="0"/>
              <a:t> :</a:t>
            </a:r>
          </a:p>
          <a:p>
            <a:endParaRPr lang="ar-SA" sz="3600" dirty="0" smtClean="0"/>
          </a:p>
          <a:p>
            <a:r>
              <a:rPr lang="ar-SA" sz="3200" dirty="0" smtClean="0"/>
              <a:t>وهي نمط من الغابة الحارة ، وتعتبر منطقة انتقالية بين النباتات شبه الصحراوية </a:t>
            </a:r>
            <a:r>
              <a:rPr lang="ar-SA" sz="3200" dirty="0" err="1" smtClean="0"/>
              <a:t>والسفانا</a:t>
            </a:r>
            <a:r>
              <a:rPr lang="ar-SA" sz="3200" dirty="0" smtClean="0"/>
              <a:t> . وتتميز بطبيعتها الجافة ، وفقرها النسبي في الحشائش ، وأوراقها الخشنة الصغيرة ذات الأشواك أو البروزات المؤذية ، وباختزان أشجارها للمياه .</a:t>
            </a:r>
          </a:p>
          <a:p>
            <a:r>
              <a:rPr lang="ar-SA" sz="3200" dirty="0" smtClean="0"/>
              <a:t>وتتوزع هذه الغابة في بقع كبيرة أو صغيرة من أمريكا الوسطى والجنوبية وأفريقيا وجنوب شرق آسيا واستراليا .</a:t>
            </a:r>
          </a:p>
          <a:p>
            <a:r>
              <a:rPr lang="ar-SA" sz="3200" dirty="0" smtClean="0"/>
              <a:t>ومن أشجار هذه الغابة أصناف </a:t>
            </a:r>
            <a:r>
              <a:rPr lang="ar-SA" sz="3200" dirty="0" err="1" smtClean="0"/>
              <a:t>السنط</a:t>
            </a:r>
            <a:r>
              <a:rPr lang="ar-SA" sz="3200" dirty="0" smtClean="0"/>
              <a:t> </a:t>
            </a:r>
            <a:r>
              <a:rPr lang="ar-SA" sz="3200" dirty="0" err="1" smtClean="0"/>
              <a:t>الشوكية</a:t>
            </a:r>
            <a:r>
              <a:rPr lang="ar-SA" sz="3200" dirty="0" smtClean="0"/>
              <a:t>  والصبار .</a:t>
            </a:r>
            <a:endParaRPr lang="ar-SA" sz="3200" dirty="0"/>
          </a:p>
        </p:txBody>
      </p:sp>
      <p:sp>
        <p:nvSpPr>
          <p:cNvPr id="3" name="مربع نص 2"/>
          <p:cNvSpPr txBox="1"/>
          <p:nvPr/>
        </p:nvSpPr>
        <p:spPr>
          <a:xfrm>
            <a:off x="571472" y="428604"/>
            <a:ext cx="4500594" cy="369332"/>
          </a:xfrm>
          <a:prstGeom prst="rect">
            <a:avLst/>
          </a:prstGeom>
          <a:noFill/>
        </p:spPr>
        <p:txBody>
          <a:bodyPr wrap="square" rtlCol="1">
            <a:spAutoFit/>
          </a:bodyPr>
          <a:lstStyle/>
          <a:p>
            <a:endParaRPr lang="ar-SA" dirty="0"/>
          </a:p>
        </p:txBody>
      </p:sp>
      <p:pic>
        <p:nvPicPr>
          <p:cNvPr id="1027" name="Picture 3" descr="C:\Users\أمجد\Pictures\Dell WebCam Central\250px-Lightmatter_cactus.jpg"/>
          <p:cNvPicPr>
            <a:picLocks noChangeAspect="1" noChangeArrowheads="1"/>
          </p:cNvPicPr>
          <p:nvPr/>
        </p:nvPicPr>
        <p:blipFill>
          <a:blip r:embed="rId2" cstate="print"/>
          <a:srcRect/>
          <a:stretch>
            <a:fillRect/>
          </a:stretch>
        </p:blipFill>
        <p:spPr bwMode="auto">
          <a:xfrm>
            <a:off x="428596" y="142852"/>
            <a:ext cx="4786346" cy="2000240"/>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free user\Pictures\_____.bmp"/>
          <p:cNvPicPr>
            <a:picLocks noChangeAspect="1" noChangeArrowheads="1"/>
          </p:cNvPicPr>
          <p:nvPr/>
        </p:nvPicPr>
        <p:blipFill>
          <a:blip r:embed="rId2" cstate="print"/>
          <a:srcRect/>
          <a:stretch>
            <a:fillRect/>
          </a:stretch>
        </p:blipFill>
        <p:spPr bwMode="auto">
          <a:xfrm>
            <a:off x="762000" y="704850"/>
            <a:ext cx="7618413" cy="5448300"/>
          </a:xfrm>
          <a:prstGeom prst="rect">
            <a:avLst/>
          </a:prstGeom>
          <a:noFill/>
        </p:spPr>
      </p:pic>
      <p:sp>
        <p:nvSpPr>
          <p:cNvPr id="3" name="مستطيل 2"/>
          <p:cNvSpPr/>
          <p:nvPr/>
        </p:nvSpPr>
        <p:spPr>
          <a:xfrm>
            <a:off x="1331640" y="5229200"/>
            <a:ext cx="6336704" cy="648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ransition spd="slow">
    <p:plus/>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_rels/theme3.xml.rels><?xml version="1.0" encoding="UTF-8" standalone="yes"?>
<Relationships xmlns="http://schemas.openxmlformats.org/package/2006/relationships"><Relationship Id="rId1" Type="http://schemas.openxmlformats.org/officeDocument/2006/relationships/image" Target="../media/image4.jpeg"/></Relationships>
</file>

<file path=ppt/theme/theme1.xml><?xml version="1.0" encoding="utf-8"?>
<a:theme xmlns:a="http://schemas.openxmlformats.org/drawingml/2006/main" name="موازنة">
  <a:themeElements>
    <a:clrScheme name="موازنة">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موازنة">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وازنة">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ورق">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2">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انقلاب">
  <a:themeElements>
    <a:clrScheme name="انقلاب">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4.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2443</TotalTime>
  <Words>3032</Words>
  <Application>Microsoft Office PowerPoint</Application>
  <PresentationFormat>عرض على الشاشة (3:4)‏</PresentationFormat>
  <Paragraphs>199</Paragraphs>
  <Slides>40</Slides>
  <Notes>1</Notes>
  <HiddenSlides>0</HiddenSlides>
  <MMClips>0</MMClips>
  <ScaleCrop>false</ScaleCrop>
  <HeadingPairs>
    <vt:vector size="4" baseType="variant">
      <vt:variant>
        <vt:lpstr>سمة</vt:lpstr>
      </vt:variant>
      <vt:variant>
        <vt:i4>3</vt:i4>
      </vt:variant>
      <vt:variant>
        <vt:lpstr>عناوين الشرائح</vt:lpstr>
      </vt:variant>
      <vt:variant>
        <vt:i4>40</vt:i4>
      </vt:variant>
    </vt:vector>
  </HeadingPairs>
  <TitlesOfParts>
    <vt:vector size="43" baseType="lpstr">
      <vt:lpstr>موازنة</vt:lpstr>
      <vt:lpstr>تدفق</vt:lpstr>
      <vt:lpstr>انقلاب</vt:lpstr>
      <vt:lpstr>الشريحة 1</vt:lpstr>
      <vt:lpstr>الأقاليم المناخية </vt:lpstr>
      <vt:lpstr>يختلف توزيع الأقاليم المناخية من قارة إلى أخرى فتوجد في آسيا كل الأقاليم المناخية وذلك بسبب امتدادها الطويل بين دوائر العرض  أما باقي القارات لا تضم إلا بعض هذه الأقاليم دون البعض الأخر</vt:lpstr>
      <vt:lpstr>1-الإقليم المداري المطير طول العام ( الاستوائي)</vt:lpstr>
      <vt:lpstr>الشريحة 5</vt:lpstr>
      <vt:lpstr>2-الإقليم المداري المطير صيفاً(السفانا) </vt:lpstr>
      <vt:lpstr>الشريحة 7</vt:lpstr>
      <vt:lpstr>3-إقليم المناخ الموسمي</vt:lpstr>
      <vt:lpstr>الشريحة 9</vt:lpstr>
      <vt:lpstr>4-إقليم المناخ الصحراوي الحار</vt:lpstr>
      <vt:lpstr>الشريحة 11</vt:lpstr>
      <vt:lpstr>الشريحة 12</vt:lpstr>
      <vt:lpstr> 5- إقليم المناخ المعتدل الدافئ وينقسم إلى قسمين: </vt:lpstr>
      <vt:lpstr>الشريحة 14</vt:lpstr>
      <vt:lpstr>الشريحة 15</vt:lpstr>
      <vt:lpstr>الشريحة 16</vt:lpstr>
      <vt:lpstr>6- إقليم المناخ البارد</vt:lpstr>
      <vt:lpstr>الشريحة 18</vt:lpstr>
      <vt:lpstr>7-إقليم المناخ القطبي وينقسم إلى إقليمين فرعيين</vt:lpstr>
      <vt:lpstr>الشريحة 20</vt:lpstr>
      <vt:lpstr>8- إقليم المناخ المعتدل البارد وينقسم إلى قسمين فرعيين </vt:lpstr>
      <vt:lpstr>الشريحة 22</vt:lpstr>
      <vt:lpstr>الشريحة 23</vt:lpstr>
      <vt:lpstr>النباتات الطبيعية</vt:lpstr>
      <vt:lpstr>الغابات عبارة عن أنماط نباتية تسودها الأشجار.وتعني لفظة الغابات المناطق الشجرية المتلاصقة ذات الأشجار الكبيرة . وتنقسم الغابات إلى ثلاثة أنواع رئيسية حسب الظروف المناخية هي :الغابات الباردة ,الغابات المعتدلة ,الغالبات المدارية الحارة.</vt:lpstr>
      <vt:lpstr>1-الغابات الصنوبرية الدائمة</vt:lpstr>
      <vt:lpstr>الشريحة 27</vt:lpstr>
      <vt:lpstr>الشريحة 28</vt:lpstr>
      <vt:lpstr>الشريحة 29</vt:lpstr>
      <vt:lpstr>     4- الغابات النفضية  المعتدلة</vt:lpstr>
      <vt:lpstr>الشريحة 31</vt:lpstr>
      <vt:lpstr>الشريحة 32</vt:lpstr>
      <vt:lpstr>الشريحة 33</vt:lpstr>
      <vt:lpstr>7- الغابة دائمة الخضرة عريضة  الأوراق</vt:lpstr>
      <vt:lpstr>أقسام الغابة دائمة الخضرة عريضة الأوراق تنقسم إلى ثلاثة أنماط رئيسية</vt:lpstr>
      <vt:lpstr>8-الغابة المدارية المطيرة</vt:lpstr>
      <vt:lpstr>تتوزع هذه الغابة على ثلاث مناطق رئيسية في قارات العالم</vt:lpstr>
      <vt:lpstr>الشريحة 38</vt:lpstr>
      <vt:lpstr>الشريحة 39</vt:lpstr>
      <vt:lpstr>الشريحة 40</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free user</dc:creator>
  <cp:lastModifiedBy>ana</cp:lastModifiedBy>
  <cp:revision>248</cp:revision>
  <dcterms:created xsi:type="dcterms:W3CDTF">2011-10-16T18:33:53Z</dcterms:created>
  <dcterms:modified xsi:type="dcterms:W3CDTF">2013-11-24T19:14:51Z</dcterms:modified>
</cp:coreProperties>
</file>