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3" r:id="rId6"/>
    <p:sldId id="264" r:id="rId7"/>
    <p:sldId id="266" r:id="rId8"/>
    <p:sldId id="267" r:id="rId9"/>
    <p:sldId id="268" r:id="rId10"/>
    <p:sldId id="269" r:id="rId11"/>
    <p:sldId id="272" r:id="rId12"/>
    <p:sldId id="273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70" d="100"/>
          <a:sy n="70" d="100"/>
        </p:scale>
        <p:origin x="-1386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77B265-A601-4370-B4BD-171B93721435}" type="doc">
      <dgm:prSet loTypeId="urn:microsoft.com/office/officeart/2005/8/layout/arrow2" loCatId="process" qsTypeId="urn:microsoft.com/office/officeart/2005/8/quickstyle/3d9" qsCatId="3D" csTypeId="urn:microsoft.com/office/officeart/2005/8/colors/accent2_2" csCatId="accent2" phldr="1"/>
      <dgm:spPr/>
      <dgm:t>
        <a:bodyPr/>
        <a:lstStyle/>
        <a:p>
          <a:pPr rtl="1"/>
          <a:endParaRPr lang="ar-SA"/>
        </a:p>
      </dgm:t>
    </dgm:pt>
    <dgm:pt modelId="{4F33D2B3-5BBC-434F-9F0F-C6938FE9044F}">
      <dgm:prSet/>
      <dgm:spPr/>
      <dgm:t>
        <a:bodyPr/>
        <a:lstStyle/>
        <a:p>
          <a:pPr rtl="1"/>
          <a:r>
            <a:rPr lang="ar-SA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rPr>
            <a:t>1- سكان المدن.</a:t>
          </a:r>
          <a:r>
            <a:rPr lang="ar-SA" b="1" cap="none" spc="0" baseline="-2500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rPr>
            <a:t>(+)</a:t>
          </a:r>
          <a:endParaRPr lang="ar-SA" b="1" cap="none" spc="0" dirty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163BA4B5-EC1B-4B2F-BC79-9982569A4729}" type="parTrans" cxnId="{BDAF305C-5842-4841-BC69-7CAD7288887F}">
      <dgm:prSet/>
      <dgm:spPr/>
      <dgm:t>
        <a:bodyPr/>
        <a:lstStyle/>
        <a:p>
          <a:pPr rtl="1"/>
          <a:endParaRPr lang="ar-SA" b="1" cap="none" spc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BA38AE8A-7A8D-4BA6-B1B1-9202F66684AD}" type="sibTrans" cxnId="{BDAF305C-5842-4841-BC69-7CAD7288887F}">
      <dgm:prSet/>
      <dgm:spPr/>
      <dgm:t>
        <a:bodyPr/>
        <a:lstStyle/>
        <a:p>
          <a:pPr rtl="1"/>
          <a:endParaRPr lang="ar-SA" b="1" cap="none" spc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2579809D-2C84-4364-8633-0AC89A19D702}">
      <dgm:prSet/>
      <dgm:spPr/>
      <dgm:t>
        <a:bodyPr/>
        <a:lstStyle/>
        <a:p>
          <a:pPr rtl="1"/>
          <a:r>
            <a:rPr lang="ar-SA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rPr>
            <a:t>2- سكان الريف مستقرون (-)</a:t>
          </a:r>
          <a:endParaRPr lang="ar-SA" b="1" cap="none" spc="0" dirty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06C2FD10-AE24-46AC-8C38-7A829808CBEA}" type="parTrans" cxnId="{9FFF29D3-2C43-462C-B1D4-88C6C14C89E4}">
      <dgm:prSet/>
      <dgm:spPr/>
      <dgm:t>
        <a:bodyPr/>
        <a:lstStyle/>
        <a:p>
          <a:pPr rtl="1"/>
          <a:endParaRPr lang="ar-SA" b="1" cap="none" spc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9D936DAD-99C5-4424-9787-99B43E273505}" type="sibTrans" cxnId="{9FFF29D3-2C43-462C-B1D4-88C6C14C89E4}">
      <dgm:prSet/>
      <dgm:spPr/>
      <dgm:t>
        <a:bodyPr/>
        <a:lstStyle/>
        <a:p>
          <a:pPr rtl="1"/>
          <a:endParaRPr lang="ar-SA" b="1" cap="none" spc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03B58A68-8EA4-4596-88AF-8B641714B74D}">
      <dgm:prSet/>
      <dgm:spPr/>
      <dgm:t>
        <a:bodyPr/>
        <a:lstStyle/>
        <a:p>
          <a:pPr rtl="1"/>
          <a:r>
            <a:rPr lang="ar-SA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rPr>
            <a:t>3- البدو الرحل أو أشباه الرحل (-)</a:t>
          </a:r>
          <a:endParaRPr lang="ar-SA" b="1" cap="none" spc="0" dirty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41613037-17A3-4571-8574-3C156328164E}" type="parTrans" cxnId="{45556EA3-B71C-4F86-9CD3-4184ACF8A47A}">
      <dgm:prSet/>
      <dgm:spPr/>
      <dgm:t>
        <a:bodyPr/>
        <a:lstStyle/>
        <a:p>
          <a:pPr rtl="1"/>
          <a:endParaRPr lang="ar-SA" b="1" cap="none" spc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F92B47A6-9027-4DB9-9457-7644B639AADE}" type="sibTrans" cxnId="{45556EA3-B71C-4F86-9CD3-4184ACF8A47A}">
      <dgm:prSet/>
      <dgm:spPr/>
      <dgm:t>
        <a:bodyPr/>
        <a:lstStyle/>
        <a:p>
          <a:pPr rtl="1"/>
          <a:endParaRPr lang="ar-SA" b="1" cap="none" spc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9A8E32C3-C62F-4490-97C0-D4EB02204383}" type="pres">
      <dgm:prSet presAssocID="{DA77B265-A601-4370-B4BD-171B93721435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8C5BF4E-8150-4495-B9D0-5D7A40872B17}" type="pres">
      <dgm:prSet presAssocID="{DA77B265-A601-4370-B4BD-171B93721435}" presName="arrow" presStyleLbl="bgShp" presStyleIdx="0" presStyleCnt="1" custLinFactNeighborX="-923" custLinFactNeighborY="-3498"/>
      <dgm:spPr/>
    </dgm:pt>
    <dgm:pt modelId="{4C6DDE1A-8C04-433E-94CF-379FA99B3783}" type="pres">
      <dgm:prSet presAssocID="{DA77B265-A601-4370-B4BD-171B93721435}" presName="arrowDiagram3" presStyleCnt="0"/>
      <dgm:spPr/>
    </dgm:pt>
    <dgm:pt modelId="{6B858540-C71C-4DC9-B436-3FB7D1E986B6}" type="pres">
      <dgm:prSet presAssocID="{4F33D2B3-5BBC-434F-9F0F-C6938FE9044F}" presName="bullet3a" presStyleLbl="node1" presStyleIdx="0" presStyleCnt="3"/>
      <dgm:spPr/>
    </dgm:pt>
    <dgm:pt modelId="{C9C77C21-F023-4994-AD48-EBC2BAE13FB3}" type="pres">
      <dgm:prSet presAssocID="{4F33D2B3-5BBC-434F-9F0F-C6938FE9044F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1C7A4A4-91C0-4121-A913-552AB55DC556}" type="pres">
      <dgm:prSet presAssocID="{2579809D-2C84-4364-8633-0AC89A19D702}" presName="bullet3b" presStyleLbl="node1" presStyleIdx="1" presStyleCnt="3"/>
      <dgm:spPr/>
    </dgm:pt>
    <dgm:pt modelId="{A32C8CCE-538A-4E9F-B0E3-4A9E9C3D08F7}" type="pres">
      <dgm:prSet presAssocID="{2579809D-2C84-4364-8633-0AC89A19D702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E10D7F2-E5E1-4ED5-92C1-98AD8D715898}" type="pres">
      <dgm:prSet presAssocID="{03B58A68-8EA4-4596-88AF-8B641714B74D}" presName="bullet3c" presStyleLbl="node1" presStyleIdx="2" presStyleCnt="3"/>
      <dgm:spPr/>
    </dgm:pt>
    <dgm:pt modelId="{A33ACC81-0FBD-4D8B-8549-F034215C2187}" type="pres">
      <dgm:prSet presAssocID="{03B58A68-8EA4-4596-88AF-8B641714B74D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3EA6E1D-3CEF-435C-8857-851CCFD88B02}" type="presOf" srcId="{2579809D-2C84-4364-8633-0AC89A19D702}" destId="{A32C8CCE-538A-4E9F-B0E3-4A9E9C3D08F7}" srcOrd="0" destOrd="0" presId="urn:microsoft.com/office/officeart/2005/8/layout/arrow2"/>
    <dgm:cxn modelId="{372BB48F-B4EC-4F36-8BDA-E735B85D5D7B}" type="presOf" srcId="{4F33D2B3-5BBC-434F-9F0F-C6938FE9044F}" destId="{C9C77C21-F023-4994-AD48-EBC2BAE13FB3}" srcOrd="0" destOrd="0" presId="urn:microsoft.com/office/officeart/2005/8/layout/arrow2"/>
    <dgm:cxn modelId="{1A88C1D5-B7CD-448C-BEE7-20133ABAF6E6}" type="presOf" srcId="{DA77B265-A601-4370-B4BD-171B93721435}" destId="{9A8E32C3-C62F-4490-97C0-D4EB02204383}" srcOrd="0" destOrd="0" presId="urn:microsoft.com/office/officeart/2005/8/layout/arrow2"/>
    <dgm:cxn modelId="{BDAF305C-5842-4841-BC69-7CAD7288887F}" srcId="{DA77B265-A601-4370-B4BD-171B93721435}" destId="{4F33D2B3-5BBC-434F-9F0F-C6938FE9044F}" srcOrd="0" destOrd="0" parTransId="{163BA4B5-EC1B-4B2F-BC79-9982569A4729}" sibTransId="{BA38AE8A-7A8D-4BA6-B1B1-9202F66684AD}"/>
    <dgm:cxn modelId="{45556EA3-B71C-4F86-9CD3-4184ACF8A47A}" srcId="{DA77B265-A601-4370-B4BD-171B93721435}" destId="{03B58A68-8EA4-4596-88AF-8B641714B74D}" srcOrd="2" destOrd="0" parTransId="{41613037-17A3-4571-8574-3C156328164E}" sibTransId="{F92B47A6-9027-4DB9-9457-7644B639AADE}"/>
    <dgm:cxn modelId="{B753E708-F488-4348-A514-993A0FFAAF0C}" type="presOf" srcId="{03B58A68-8EA4-4596-88AF-8B641714B74D}" destId="{A33ACC81-0FBD-4D8B-8549-F034215C2187}" srcOrd="0" destOrd="0" presId="urn:microsoft.com/office/officeart/2005/8/layout/arrow2"/>
    <dgm:cxn modelId="{9FFF29D3-2C43-462C-B1D4-88C6C14C89E4}" srcId="{DA77B265-A601-4370-B4BD-171B93721435}" destId="{2579809D-2C84-4364-8633-0AC89A19D702}" srcOrd="1" destOrd="0" parTransId="{06C2FD10-AE24-46AC-8C38-7A829808CBEA}" sibTransId="{9D936DAD-99C5-4424-9787-99B43E273505}"/>
    <dgm:cxn modelId="{3BE2D926-E9A9-441A-931C-DFFD61CA873B}" type="presParOf" srcId="{9A8E32C3-C62F-4490-97C0-D4EB02204383}" destId="{68C5BF4E-8150-4495-B9D0-5D7A40872B17}" srcOrd="0" destOrd="0" presId="urn:microsoft.com/office/officeart/2005/8/layout/arrow2"/>
    <dgm:cxn modelId="{1F002BCF-9A48-4BD2-9A8F-B8D6F5E8636D}" type="presParOf" srcId="{9A8E32C3-C62F-4490-97C0-D4EB02204383}" destId="{4C6DDE1A-8C04-433E-94CF-379FA99B3783}" srcOrd="1" destOrd="0" presId="urn:microsoft.com/office/officeart/2005/8/layout/arrow2"/>
    <dgm:cxn modelId="{A3D1B7FE-4585-4671-85D9-6D8FE50C773C}" type="presParOf" srcId="{4C6DDE1A-8C04-433E-94CF-379FA99B3783}" destId="{6B858540-C71C-4DC9-B436-3FB7D1E986B6}" srcOrd="0" destOrd="0" presId="urn:microsoft.com/office/officeart/2005/8/layout/arrow2"/>
    <dgm:cxn modelId="{62AC43BE-2FD6-4E35-800D-239D25AB6CFA}" type="presParOf" srcId="{4C6DDE1A-8C04-433E-94CF-379FA99B3783}" destId="{C9C77C21-F023-4994-AD48-EBC2BAE13FB3}" srcOrd="1" destOrd="0" presId="urn:microsoft.com/office/officeart/2005/8/layout/arrow2"/>
    <dgm:cxn modelId="{92FD546B-2D8F-4A9A-891A-08D1399943E8}" type="presParOf" srcId="{4C6DDE1A-8C04-433E-94CF-379FA99B3783}" destId="{01C7A4A4-91C0-4121-A913-552AB55DC556}" srcOrd="2" destOrd="0" presId="urn:microsoft.com/office/officeart/2005/8/layout/arrow2"/>
    <dgm:cxn modelId="{748D4C61-A21E-426F-A793-87A2F9DB1767}" type="presParOf" srcId="{4C6DDE1A-8C04-433E-94CF-379FA99B3783}" destId="{A32C8CCE-538A-4E9F-B0E3-4A9E9C3D08F7}" srcOrd="3" destOrd="0" presId="urn:microsoft.com/office/officeart/2005/8/layout/arrow2"/>
    <dgm:cxn modelId="{530B6693-EC9A-45EE-899B-2F429D0D4C2A}" type="presParOf" srcId="{4C6DDE1A-8C04-433E-94CF-379FA99B3783}" destId="{FE10D7F2-E5E1-4ED5-92C1-98AD8D715898}" srcOrd="4" destOrd="0" presId="urn:microsoft.com/office/officeart/2005/8/layout/arrow2"/>
    <dgm:cxn modelId="{90AA580E-AD3E-4830-9D8A-27234BE92332}" type="presParOf" srcId="{4C6DDE1A-8C04-433E-94CF-379FA99B3783}" destId="{A33ACC81-0FBD-4D8B-8549-F034215C2187}" srcOrd="5" destOrd="0" presId="urn:microsoft.com/office/officeart/2005/8/layout/arrow2"/>
  </dgm:cxnLst>
  <dgm:bg>
    <a:effectLst>
      <a:glow rad="228600">
        <a:schemeClr val="accent6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C5BF4E-8150-4495-B9D0-5D7A40872B17}">
      <dsp:nvSpPr>
        <dsp:cNvPr id="0" name=""/>
        <dsp:cNvSpPr/>
      </dsp:nvSpPr>
      <dsp:spPr>
        <a:xfrm>
          <a:off x="792111" y="0"/>
          <a:ext cx="5231963" cy="326997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858540-C71C-4DC9-B436-3FB7D1E986B6}">
      <dsp:nvSpPr>
        <dsp:cNvPr id="0" name=""/>
        <dsp:cNvSpPr/>
      </dsp:nvSpPr>
      <dsp:spPr>
        <a:xfrm>
          <a:off x="1504861" y="2256938"/>
          <a:ext cx="136031" cy="1360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glow rad="70000">
            <a:schemeClr val="accent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C77C21-F023-4994-AD48-EBC2BAE13FB3}">
      <dsp:nvSpPr>
        <dsp:cNvPr id="0" name=""/>
        <dsp:cNvSpPr/>
      </dsp:nvSpPr>
      <dsp:spPr>
        <a:xfrm>
          <a:off x="1572877" y="2324953"/>
          <a:ext cx="1219047" cy="945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80" tIns="0" rIns="0" bIns="0" numCol="1" spcCol="1270" anchor="t" anchorCtr="0">
          <a:noAutofit/>
          <a:sp3d extrusionH="28000" prstMaterial="matte"/>
        </a:bodyPr>
        <a:lstStyle/>
        <a:p>
          <a:pPr lvl="0" algn="l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b="1" kern="1200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rPr>
            <a:t>1- سكان المدن.</a:t>
          </a:r>
          <a:r>
            <a:rPr lang="ar-SA" sz="1900" b="1" kern="1200" cap="none" spc="0" baseline="-2500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rPr>
            <a:t>(+)</a:t>
          </a:r>
          <a:endParaRPr lang="ar-SA" sz="1900" b="1" kern="1200" cap="none" spc="0" dirty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1572877" y="2324953"/>
        <a:ext cx="1219047" cy="945023"/>
      </dsp:txXfrm>
    </dsp:sp>
    <dsp:sp modelId="{01C7A4A4-91C0-4121-A913-552AB55DC556}">
      <dsp:nvSpPr>
        <dsp:cNvPr id="0" name=""/>
        <dsp:cNvSpPr/>
      </dsp:nvSpPr>
      <dsp:spPr>
        <a:xfrm>
          <a:off x="2705597" y="1368158"/>
          <a:ext cx="245902" cy="24590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glow rad="70000">
            <a:schemeClr val="accent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2C8CCE-538A-4E9F-B0E3-4A9E9C3D08F7}">
      <dsp:nvSpPr>
        <dsp:cNvPr id="0" name=""/>
        <dsp:cNvSpPr/>
      </dsp:nvSpPr>
      <dsp:spPr>
        <a:xfrm>
          <a:off x="2828548" y="1491109"/>
          <a:ext cx="1255671" cy="1778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299" tIns="0" rIns="0" bIns="0" numCol="1" spcCol="1270" anchor="t" anchorCtr="0">
          <a:noAutofit/>
          <a:sp3d extrusionH="28000" prstMaterial="matte"/>
        </a:bodyPr>
        <a:lstStyle/>
        <a:p>
          <a:pPr lvl="0" algn="l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b="1" kern="1200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rPr>
            <a:t>2- سكان الريف مستقرون (-)</a:t>
          </a:r>
          <a:endParaRPr lang="ar-SA" sz="1900" b="1" kern="1200" cap="none" spc="0" dirty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2828548" y="1491109"/>
        <a:ext cx="1255671" cy="1778867"/>
      </dsp:txXfrm>
    </dsp:sp>
    <dsp:sp modelId="{FE10D7F2-E5E1-4ED5-92C1-98AD8D715898}">
      <dsp:nvSpPr>
        <dsp:cNvPr id="0" name=""/>
        <dsp:cNvSpPr/>
      </dsp:nvSpPr>
      <dsp:spPr>
        <a:xfrm>
          <a:off x="4149619" y="827304"/>
          <a:ext cx="340077" cy="34007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glow rad="70000">
            <a:schemeClr val="accent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3ACC81-0FBD-4D8B-8549-F034215C2187}">
      <dsp:nvSpPr>
        <dsp:cNvPr id="0" name=""/>
        <dsp:cNvSpPr/>
      </dsp:nvSpPr>
      <dsp:spPr>
        <a:xfrm>
          <a:off x="4319657" y="997342"/>
          <a:ext cx="1255671" cy="22726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200" tIns="0" rIns="0" bIns="0" numCol="1" spcCol="1270" anchor="t" anchorCtr="0">
          <a:noAutofit/>
          <a:sp3d extrusionH="28000" prstMaterial="matte"/>
        </a:bodyPr>
        <a:lstStyle/>
        <a:p>
          <a:pPr lvl="0" algn="l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b="1" kern="1200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rPr>
            <a:t>3- البدو الرحل أو أشباه الرحل (-)</a:t>
          </a:r>
          <a:endParaRPr lang="ar-SA" sz="1900" b="1" kern="1200" cap="none" spc="0" dirty="0">
            <a:ln w="31550" cmpd="sng">
              <a:gradFill>
                <a:gsLst>
                  <a:gs pos="25000">
                    <a:schemeClr val="accent1">
                      <a:shade val="25000"/>
                      <a:satMod val="190000"/>
                    </a:schemeClr>
                  </a:gs>
                  <a:gs pos="80000">
                    <a:schemeClr val="accent1">
                      <a:tint val="75000"/>
                      <a:satMod val="19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FFFF"/>
            </a:solidFill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4319657" y="997342"/>
        <a:ext cx="1255671" cy="22726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A6BE-CADD-473A-AE27-8D5171554DA6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F8ED8-894A-434C-9F6B-67146FC3256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A6BE-CADD-473A-AE27-8D5171554DA6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F8ED8-894A-434C-9F6B-67146FC3256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A6BE-CADD-473A-AE27-8D5171554DA6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F8ED8-894A-434C-9F6B-67146FC3256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A6BE-CADD-473A-AE27-8D5171554DA6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F8ED8-894A-434C-9F6B-67146FC3256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A6BE-CADD-473A-AE27-8D5171554DA6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F8ED8-894A-434C-9F6B-67146FC3256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A6BE-CADD-473A-AE27-8D5171554DA6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CF8ED8-894A-434C-9F6B-67146FC3256F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A6BE-CADD-473A-AE27-8D5171554DA6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F8ED8-894A-434C-9F6B-67146FC3256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A6BE-CADD-473A-AE27-8D5171554DA6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0CF8ED8-894A-434C-9F6B-67146FC3256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F51A6BE-CADD-473A-AE27-8D5171554DA6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F8ED8-894A-434C-9F6B-67146FC3256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A6BE-CADD-473A-AE27-8D5171554DA6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F8ED8-894A-434C-9F6B-67146FC3256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A6BE-CADD-473A-AE27-8D5171554DA6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F8ED8-894A-434C-9F6B-67146FC3256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شكل حر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F51A6BE-CADD-473A-AE27-8D5171554DA6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0CF8ED8-894A-434C-9F6B-67146FC3256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r" rtl="1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r" rtl="1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r" rtl="1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r" rtl="1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free user\Pictures\7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84784"/>
            <a:ext cx="5904655" cy="4248471"/>
          </a:xfrm>
          <a:prstGeom prst="rect">
            <a:avLst/>
          </a:prstGeom>
          <a:noFill/>
        </p:spPr>
      </p:pic>
      <p:sp>
        <p:nvSpPr>
          <p:cNvPr id="3" name="مستطيل 2"/>
          <p:cNvSpPr/>
          <p:nvPr/>
        </p:nvSpPr>
        <p:spPr>
          <a:xfrm>
            <a:off x="1475656" y="4581128"/>
            <a:ext cx="6120680" cy="79208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ree user\Pictures\world_map_3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381000"/>
            <a:ext cx="12192000" cy="7620000"/>
          </a:xfrm>
          <a:prstGeom prst="rect">
            <a:avLst/>
          </a:prstGeom>
          <a:noFill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15616" y="1628800"/>
            <a:ext cx="6629400" cy="1152128"/>
          </a:xfrm>
        </p:spPr>
        <p:txBody>
          <a:bodyPr>
            <a:normAutofit/>
          </a:bodyPr>
          <a:lstStyle/>
          <a:p>
            <a:pPr algn="r"/>
            <a:r>
              <a:rPr lang="ar-SA" sz="3200" dirty="0" smtClean="0">
                <a:cs typeface="Akhbar MT" pitchFamily="2" charset="-78"/>
              </a:rPr>
              <a:t>يقصد بنمط السكن أماكن الاستقرار التي يعيش فيها السكان. ويقسم السكان طبقاً لهذا التعريف إلى ثلاث أنماط: </a:t>
            </a:r>
            <a:endParaRPr lang="ar-SA" sz="3200" dirty="0">
              <a:cs typeface="Akhbar MT" pitchFamily="2" charset="-78"/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71600" y="260648"/>
            <a:ext cx="6629400" cy="1066688"/>
          </a:xfrm>
        </p:spPr>
        <p:txBody>
          <a:bodyPr anchor="ctr">
            <a:normAutofit/>
          </a:bodyPr>
          <a:lstStyle/>
          <a:p>
            <a:pPr algn="ctr"/>
            <a:r>
              <a:rPr lang="ar-SA" sz="4000" dirty="0" smtClean="0"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Andalus" pitchFamily="18" charset="-78"/>
                <a:cs typeface="Andalus" pitchFamily="18" charset="-78"/>
              </a:rPr>
              <a:t>التركيب  حسب نمط السكن</a:t>
            </a:r>
            <a:endParaRPr lang="ar-SA" sz="4000" dirty="0">
              <a:effectLst>
                <a:glow rad="228600">
                  <a:srgbClr val="FF0000">
                    <a:alpha val="40000"/>
                  </a:srgbClr>
                </a:glow>
              </a:effectLst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5" name="رسم تخطيطي 4"/>
          <p:cNvGraphicFramePr/>
          <p:nvPr/>
        </p:nvGraphicFramePr>
        <p:xfrm>
          <a:off x="1259632" y="2967335"/>
          <a:ext cx="6912768" cy="3269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geo.fr/var/geo/storage/images/media/images/rubrique-environnement/actualite-durable/confort-ou-economie-d-energie/127478-1-fre-FR/confort-ou-economie-d-energie_940x7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مستطيل 4"/>
          <p:cNvSpPr/>
          <p:nvPr/>
        </p:nvSpPr>
        <p:spPr>
          <a:xfrm>
            <a:off x="2267744" y="332656"/>
            <a:ext cx="41761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سكان المدن</a:t>
            </a:r>
            <a:endParaRPr lang="ar-S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C:\Users\free user\Pictures\تصميم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052736"/>
            <a:ext cx="8363272" cy="5073427"/>
          </a:xfrm>
        </p:spPr>
        <p:txBody>
          <a:bodyPr>
            <a:normAutofit lnSpcReduction="10000"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تسمى ظاهرة سكنى المدن عادة بالحضرية .</a:t>
            </a:r>
          </a:p>
          <a:p>
            <a:r>
              <a:rPr lang="ar-SA" sz="3200" dirty="0" smtClean="0">
                <a:solidFill>
                  <a:schemeClr val="bg1"/>
                </a:solidFill>
              </a:rPr>
              <a:t>ويقصد بالحضرية : نسبة سكان المدن إلى إجمالي السكان.</a:t>
            </a:r>
          </a:p>
          <a:p>
            <a:r>
              <a:rPr lang="ar-SA" sz="3200" dirty="0" smtClean="0">
                <a:solidFill>
                  <a:schemeClr val="bg1"/>
                </a:solidFill>
              </a:rPr>
              <a:t>ويقصد بالمدن: المحلات السكنية التي يزيد عدد سكان كل منها عن (5000نسمة) حسب التعريف الذ ي تأخذ به الأمم المتحدة.</a:t>
            </a:r>
          </a:p>
          <a:p>
            <a:r>
              <a:rPr lang="ar-SA" sz="3200" dirty="0" smtClean="0">
                <a:solidFill>
                  <a:schemeClr val="bg1"/>
                </a:solidFill>
              </a:rPr>
              <a:t>شهد العالم زيادة سريعة في نسبة سكان المدن منذ بداية القرن التاسع عشر (أكثر من نصف سكان العالم الآن يعيشون في المدن) وساعد على ذلك  ما يلي:</a:t>
            </a:r>
            <a:endParaRPr lang="ar-SA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عنصر نائب للصورة 6" descr="مدن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8142" r="18142"/>
          <a:stretch>
            <a:fillRect/>
          </a:stretch>
        </p:blipFill>
        <p:spPr>
          <a:xfrm>
            <a:off x="251520" y="1052736"/>
            <a:ext cx="4752528" cy="4392488"/>
          </a:xfrm>
        </p:spPr>
      </p:pic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932040" y="404664"/>
            <a:ext cx="3960440" cy="60486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ar-SA" sz="2800" dirty="0" smtClean="0">
                <a:cs typeface="Akhbar MT" pitchFamily="2" charset="-78"/>
              </a:rPr>
              <a:t>الهجرة الكبيرة من الريف إلى المدن.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dirty="0" smtClean="0">
                <a:cs typeface="Akhbar MT" pitchFamily="2" charset="-78"/>
              </a:rPr>
              <a:t>تعدد وتطور وتوفر وسائل النقل وانخفاض تكلفتها.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dirty="0" smtClean="0">
                <a:cs typeface="Akhbar MT" pitchFamily="2" charset="-78"/>
              </a:rPr>
              <a:t>الثورة الصناعية التي حدثت في أوائل القرن التاسع عشر وجذبت السكان إلى المدن.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dirty="0" smtClean="0">
                <a:cs typeface="Akhbar MT" pitchFamily="2" charset="-78"/>
              </a:rPr>
              <a:t>إدخال تقنيات الثورة الصناعية في الزراعة (</a:t>
            </a:r>
            <a:r>
              <a:rPr lang="ar-SA" sz="2800" dirty="0" smtClean="0">
                <a:solidFill>
                  <a:srgbClr val="FFFF00"/>
                </a:solidFill>
                <a:cs typeface="Akhbar MT" pitchFamily="2" charset="-78"/>
              </a:rPr>
              <a:t>نتج عنه زيادة الإنتاج الزراعي وتقليل   الحاجة إلى الأيدي العاملة في الزراعة</a:t>
            </a:r>
            <a:r>
              <a:rPr lang="ar-SA" sz="2800" dirty="0" smtClean="0">
                <a:cs typeface="Akhbar MT" pitchFamily="2" charset="-78"/>
              </a:rPr>
              <a:t>) </a:t>
            </a:r>
            <a:r>
              <a:rPr lang="ar-SA" sz="2800" dirty="0" smtClean="0">
                <a:solidFill>
                  <a:srgbClr val="00B050"/>
                </a:solidFill>
                <a:cs typeface="Akhbar MT" pitchFamily="2" charset="-78"/>
              </a:rPr>
              <a:t>هجرة إلى المدن.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dirty="0" smtClean="0">
                <a:cs typeface="Akhbar MT" pitchFamily="2" charset="-78"/>
              </a:rPr>
              <a:t>تطور مدن العالم وما توفر فيها من عوامل جذب لسكان الريف وسكان المدن الصغرى عامة.</a:t>
            </a:r>
            <a:endParaRPr lang="ar-SA" sz="2800" dirty="0">
              <a:cs typeface="Akhbar MT" pitchFamily="2" charset="-78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764704"/>
            <a:ext cx="8363272" cy="4824536"/>
          </a:xfrm>
        </p:spPr>
        <p:txBody>
          <a:bodyPr/>
          <a:lstStyle/>
          <a:p>
            <a:r>
              <a:rPr lang="ar-SA" dirty="0" smtClean="0"/>
              <a:t>تعتبر نسبة سكان المدن إلى جملة السكان من المقاييس الهامة لتحديد درجة التقدم والتنمية ومستوى المعيشة في أي إقليم أو دولة :</a:t>
            </a:r>
            <a:r>
              <a:rPr lang="ar-SA" dirty="0" smtClean="0">
                <a:solidFill>
                  <a:srgbClr val="FF0000"/>
                </a:solidFill>
              </a:rPr>
              <a:t>كلما زادت النسبة </a:t>
            </a:r>
            <a:r>
              <a:rPr lang="ar-SA" dirty="0" smtClean="0"/>
              <a:t>دل ذلك على تقدم الدولة أو الأقليم وارتفاع مستوى المعيشة والدخل والخدمات العامة.</a:t>
            </a:r>
          </a:p>
          <a:p>
            <a:r>
              <a:rPr lang="ar-SA" dirty="0" smtClean="0"/>
              <a:t>بينما يعد ارتفاع نسبة سكان الريف مؤشراً على الارتباط بالحرف الأولية وما يصحبها من انخفاض في الدخل ومستوى المعيشة والخدمات.</a:t>
            </a:r>
            <a:endParaRPr lang="ar-SA" dirty="0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48680"/>
            <a:ext cx="8075240" cy="5577483"/>
          </a:xfrm>
        </p:spPr>
        <p:txBody>
          <a:bodyPr>
            <a:normAutofit fontScale="92500" lnSpcReduction="20000"/>
          </a:bodyPr>
          <a:lstStyle/>
          <a:p>
            <a:r>
              <a:rPr lang="ar-SA" dirty="0" smtClean="0"/>
              <a:t>المعدل العالمي لنسبة سكان المدن إلى إجمالي السكان حوالي 52%، ويمكن إبراز مجموعتين متميزتين بين القارات كالتالي:</a:t>
            </a:r>
          </a:p>
          <a:p>
            <a:r>
              <a:rPr lang="ar-SA" dirty="0" smtClean="0"/>
              <a:t>1) قارات تنخفض نسبتها عن المعدل العالمي:</a:t>
            </a:r>
          </a:p>
          <a:p>
            <a:pPr algn="ctr">
              <a:buNone/>
            </a:pPr>
            <a:r>
              <a:rPr lang="ar-SA" dirty="0" smtClean="0"/>
              <a:t>(أفريقيا وآسيا)</a:t>
            </a:r>
          </a:p>
          <a:p>
            <a:r>
              <a:rPr lang="ar-SA" dirty="0" smtClean="0"/>
              <a:t>- أفريقيا..... أقل قارات العالم حيث تنخفض نسبة سكان المدن </a:t>
            </a:r>
            <a:r>
              <a:rPr lang="ar-SA" dirty="0" err="1" smtClean="0"/>
              <a:t>بها</a:t>
            </a:r>
            <a:r>
              <a:rPr lang="ar-SA" dirty="0" smtClean="0"/>
              <a:t> إلى اقل من 30% من عدد سكانها( تزيد في الدول الأفريقية الشمالية وجنوب أفريقيا).</a:t>
            </a:r>
          </a:p>
          <a:p>
            <a:r>
              <a:rPr lang="ar-SA" dirty="0" smtClean="0"/>
              <a:t>آسيا ثاني اقل القارات في نسبة سكان المدن حيث تبلغ فيها 31% من </a:t>
            </a:r>
            <a:r>
              <a:rPr lang="ar-SA" smtClean="0"/>
              <a:t>جملة السكان.</a:t>
            </a:r>
            <a:endParaRPr lang="ar-SA" dirty="0" smtClean="0"/>
          </a:p>
          <a:p>
            <a:r>
              <a:rPr lang="ar-SA" dirty="0" smtClean="0"/>
              <a:t>2) قارات يرتفع فيها المعدل عن المعدل العالمي (70%فأكثر) وهي القارات الأربع الأخرى:الإمريكيتين وأوربا والاوقيانوسية.</a:t>
            </a:r>
            <a:endParaRPr lang="ar-SA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052737"/>
            <a:ext cx="8219256" cy="4752528"/>
          </a:xfrm>
        </p:spPr>
        <p:txBody>
          <a:bodyPr/>
          <a:lstStyle/>
          <a:p>
            <a:r>
              <a:rPr lang="ar-SA" dirty="0" smtClean="0"/>
              <a:t>يلاحظ بصورة عامة تواصل ارتفاع معدلات نمو سكان المدن في قارات العالم وخاصة الدول النامية </a:t>
            </a:r>
            <a:r>
              <a:rPr lang="ar-SA" dirty="0" smtClean="0">
                <a:solidFill>
                  <a:srgbClr val="FF0000"/>
                </a:solidFill>
              </a:rPr>
              <a:t>؟</a:t>
            </a:r>
          </a:p>
          <a:p>
            <a:r>
              <a:rPr lang="ar-SA" dirty="0" smtClean="0"/>
              <a:t>بسبب الهجرة المكتظة من الريف إلى المدن وخاصة المدن الكبرى مماأحدث كثير من المشكلات الحضرية بسبب عدم قدرتها على استيعاب الزيادة السكانية المتواصلة </a:t>
            </a:r>
            <a:r>
              <a:rPr lang="ar-SA" dirty="0" smtClean="0">
                <a:solidFill>
                  <a:srgbClr val="FFFF00"/>
                </a:solidFill>
              </a:rPr>
              <a:t>.......</a:t>
            </a:r>
            <a:r>
              <a:rPr lang="ar-SA" dirty="0" smtClean="0"/>
              <a:t> ويلاحظ زيادة نسبة سكان وعدد المدن  (المليونية ) العملاقة.</a:t>
            </a:r>
            <a:endParaRPr lang="ar-S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C:\Users\free user\Pictures\Webcam\ريف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ar-SA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سكان الريف الزراعيون</a:t>
            </a:r>
            <a:endParaRPr lang="ar-SA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عنصر نائب للمحتوى 4" descr="ري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بسبب زيادة سكان المدن يتناقص سكان الريف في العالم.</a:t>
            </a:r>
          </a:p>
          <a:p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ما أسباب تناقص سكان الريف؟</a:t>
            </a:r>
          </a:p>
          <a:p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يفسر ذلك بعدد من العوامل :</a:t>
            </a:r>
          </a:p>
          <a:p>
            <a:pPr marL="550926" indent="-514350">
              <a:buFont typeface="+mj-lt"/>
              <a:buAutoNum type="arabicPeriod"/>
            </a:pPr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عوامل الجذب المختلفة في المدن ( </a:t>
            </a:r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فر</a:t>
            </a:r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ص</a:t>
            </a:r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عمل وأجور أفضل وسكن أفضل وخدمات متنوعة أرقى إضافة إلى فرص الترويح والترفيه).</a:t>
            </a:r>
          </a:p>
          <a:p>
            <a:pPr marL="550926" indent="-514350">
              <a:buFont typeface="+mj-lt"/>
              <a:buAutoNum type="arabicPeriod"/>
            </a:pPr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عوامل الطرد في الريف..... مشكلات تدهور الزراعة والاقتصاد الريفي وعدم توفر فرص العمل ومشكلات الحياة وصعوبتها في الريف عامة (عدم توفر الخدمات إلى جانب الكوارث الطبيعية كالسيول والفيضانات والجفاف والتصحر).</a:t>
            </a:r>
          </a:p>
          <a:p>
            <a:pPr marL="550926" indent="-514350"/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تختلف القارات من حيث نسبة سكنى الريف.. أفريقيا أكثر القارات من حيث نسبة سكني الريف بسبب زيادة الحرف الأولية وتخلف الصناعة والتجارة .</a:t>
            </a:r>
          </a:p>
          <a:p>
            <a:pPr marL="550926" indent="-514350">
              <a:buNone/>
            </a:pPr>
            <a:endParaRPr lang="ar-SA" b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free user\Pictures\Webcam\بدو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3" name="عنوان 1"/>
          <p:cNvSpPr txBox="1">
            <a:spLocks/>
          </p:cNvSpPr>
          <p:nvPr/>
        </p:nvSpPr>
        <p:spPr>
          <a:xfrm>
            <a:off x="457200" y="274638"/>
            <a:ext cx="7467600" cy="1354162"/>
          </a:xfrm>
          <a:prstGeom prst="rect">
            <a:avLst/>
          </a:prstGeom>
        </p:spPr>
        <p:txBody>
          <a:bodyPr>
            <a:normAutofit fontScale="97500" lnSpcReduction="1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600" b="1" i="0" u="none" strike="noStrike" kern="1200" normalizeH="0" baseline="0" noProof="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سكان البادية</a:t>
            </a:r>
            <a:br>
              <a:rPr kumimoji="0" lang="ar-SA" sz="4600" b="1" i="0" u="none" strike="noStrike" kern="1200" normalizeH="0" baseline="0" noProof="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ar-SA" sz="4600" b="1" i="0" u="none" strike="noStrike" kern="1200" normalizeH="0" baseline="0" noProof="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( الرحل وشبه الرحل)</a:t>
            </a:r>
            <a:endParaRPr kumimoji="0" lang="ar-SA" sz="46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63272" cy="2808312"/>
          </a:xfrm>
        </p:spPr>
        <p:txBody>
          <a:bodyPr>
            <a:noAutofit/>
          </a:bodyPr>
          <a:lstStyle/>
          <a:p>
            <a:pPr algn="r"/>
            <a:r>
              <a:rPr lang="ar-SA" sz="3200" dirty="0" smtClean="0">
                <a:cs typeface="Akhbar MT" pitchFamily="2" charset="-78"/>
              </a:rPr>
              <a:t>أعدادهم في تناقص مستمر بفضل :</a:t>
            </a:r>
            <a:br>
              <a:rPr lang="ar-SA" sz="3200" dirty="0" smtClean="0">
                <a:cs typeface="Akhbar MT" pitchFamily="2" charset="-78"/>
              </a:rPr>
            </a:br>
            <a:r>
              <a:rPr lang="ar-SA" sz="3200" dirty="0" smtClean="0">
                <a:cs typeface="Akhbar MT" pitchFamily="2" charset="-78"/>
              </a:rPr>
              <a:t>التحول إلى سكني المدن.</a:t>
            </a:r>
            <a:br>
              <a:rPr lang="ar-SA" sz="3200" dirty="0" smtClean="0">
                <a:cs typeface="Akhbar MT" pitchFamily="2" charset="-78"/>
              </a:rPr>
            </a:br>
            <a:r>
              <a:rPr lang="ar-SA" sz="3200" dirty="0" smtClean="0">
                <a:cs typeface="Akhbar MT" pitchFamily="2" charset="-78"/>
              </a:rPr>
              <a:t>مشروعات التوطين في عدد من الدول.</a:t>
            </a:r>
            <a:br>
              <a:rPr lang="ar-SA" sz="3200" dirty="0" smtClean="0">
                <a:cs typeface="Akhbar MT" pitchFamily="2" charset="-78"/>
              </a:rPr>
            </a:br>
            <a:r>
              <a:rPr lang="ar-SA" sz="3200" dirty="0" smtClean="0">
                <a:cs typeface="Akhbar MT" pitchFamily="2" charset="-78"/>
              </a:rPr>
              <a:t>التغيرات البيئية (الجفاف والتصحر).</a:t>
            </a:r>
            <a:br>
              <a:rPr lang="ar-SA" sz="3200" dirty="0" smtClean="0">
                <a:cs typeface="Akhbar MT" pitchFamily="2" charset="-78"/>
              </a:rPr>
            </a:br>
            <a:r>
              <a:rPr lang="ar-SA" sz="3200" dirty="0" smtClean="0">
                <a:cs typeface="Akhbar MT" pitchFamily="2" charset="-78"/>
              </a:rPr>
              <a:t>غالبية السكان البدو الآن يعيشون في آسيا وأفريقيا وينعدمون في أوربا لخلوها من الصحراء.</a:t>
            </a:r>
            <a:endParaRPr lang="ar-SA" sz="3200" dirty="0">
              <a:cs typeface="Akhbar MT" pitchFamily="2" charset="-78"/>
            </a:endParaRPr>
          </a:p>
        </p:txBody>
      </p:sp>
      <p:pic>
        <p:nvPicPr>
          <p:cNvPr id="6" name="عنصر نائب للمحتوى 5" descr="imagesCAKG4KS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3284984"/>
            <a:ext cx="4104456" cy="3384376"/>
          </a:xfrm>
        </p:spPr>
      </p:pic>
      <p:pic>
        <p:nvPicPr>
          <p:cNvPr id="5" name="عنصر نائب للمحتوى 4" descr="imagesCAW5EVIO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32040" y="3284984"/>
            <a:ext cx="3880619" cy="3384376"/>
          </a:xfrm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قنية">
  <a:themeElements>
    <a:clrScheme name="تقنية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تقنية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تقنية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265</TotalTime>
  <Words>500</Words>
  <Application>Microsoft Office PowerPoint</Application>
  <PresentationFormat>عرض على الشاشة (3:4)‏</PresentationFormat>
  <Paragraphs>34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تقنية</vt:lpstr>
      <vt:lpstr>الشريحة 1</vt:lpstr>
      <vt:lpstr>يقصد بنمط السكن أماكن الاستقرار التي يعيش فيها السكان. ويقسم السكان طبقاً لهذا التعريف إلى ثلاث أنماط: 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سكان الريف الزراعيون</vt:lpstr>
      <vt:lpstr>الشريحة 10</vt:lpstr>
      <vt:lpstr>الشريحة 11</vt:lpstr>
      <vt:lpstr>أعدادهم في تناقص مستمر بفضل : التحول إلى سكني المدن. مشروعات التوطين في عدد من الدول. التغيرات البيئية (الجفاف والتصحر). غالبية السكان البدو الآن يعيشون في آسيا وأفريقيا وينعدمون في أوربا لخلوها من الصحراء.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free user</dc:creator>
  <cp:lastModifiedBy>LG</cp:lastModifiedBy>
  <cp:revision>32</cp:revision>
  <dcterms:created xsi:type="dcterms:W3CDTF">2011-11-27T17:38:54Z</dcterms:created>
  <dcterms:modified xsi:type="dcterms:W3CDTF">2013-04-07T14:34:48Z</dcterms:modified>
</cp:coreProperties>
</file>