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7" r:id="rId2"/>
    <p:sldId id="258" r:id="rId3"/>
    <p:sldId id="259" r:id="rId4"/>
    <p:sldId id="260" r:id="rId5"/>
    <p:sldId id="261" r:id="rId6"/>
    <p:sldId id="264" r:id="rId7"/>
    <p:sldId id="294" r:id="rId8"/>
    <p:sldId id="265" r:id="rId9"/>
    <p:sldId id="266" r:id="rId10"/>
    <p:sldId id="267" r:id="rId11"/>
    <p:sldId id="268" r:id="rId12"/>
    <p:sldId id="282" r:id="rId13"/>
    <p:sldId id="269" r:id="rId14"/>
    <p:sldId id="295" r:id="rId15"/>
    <p:sldId id="280" r:id="rId16"/>
    <p:sldId id="270" r:id="rId17"/>
    <p:sldId id="271" r:id="rId18"/>
    <p:sldId id="272" r:id="rId19"/>
    <p:sldId id="283" r:id="rId20"/>
    <p:sldId id="273" r:id="rId21"/>
    <p:sldId id="284" r:id="rId22"/>
    <p:sldId id="296" r:id="rId23"/>
    <p:sldId id="274" r:id="rId24"/>
    <p:sldId id="285" r:id="rId25"/>
    <p:sldId id="277" r:id="rId26"/>
    <p:sldId id="275" r:id="rId27"/>
    <p:sldId id="297" r:id="rId28"/>
    <p:sldId id="298" r:id="rId29"/>
    <p:sldId id="286" r:id="rId30"/>
    <p:sldId id="287" r:id="rId31"/>
    <p:sldId id="288" r:id="rId32"/>
    <p:sldId id="289" r:id="rId33"/>
    <p:sldId id="290" r:id="rId34"/>
    <p:sldId id="299" r:id="rId35"/>
    <p:sldId id="276" r:id="rId36"/>
    <p:sldId id="301" r:id="rId37"/>
    <p:sldId id="300" r:id="rId38"/>
    <p:sldId id="302" r:id="rId39"/>
    <p:sldId id="291" r:id="rId40"/>
    <p:sldId id="292" r:id="rId41"/>
    <p:sldId id="278" r:id="rId42"/>
    <p:sldId id="279" r:id="rId4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008000"/>
    <a:srgbClr val="336600"/>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نمط فاتح 3 - تمييز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النمط الفاتح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2833802-FEF1-4C79-8D5D-14CF1EAF98D9}" styleName="نمط فاتح 2 - تمييز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75DCB02-9BB8-47FD-8907-85C794F793BA}" styleName="نمط ذو سمات 1 - تمييز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p:scale>
          <a:sx n="70" d="100"/>
          <a:sy n="70" d="100"/>
        </p:scale>
        <p:origin x="-1386" y="6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2B0B45-224B-4E88-B069-11CFBEF8F945}" type="doc">
      <dgm:prSet loTypeId="urn:microsoft.com/office/officeart/2005/8/layout/vList6" loCatId="list" qsTypeId="urn:microsoft.com/office/officeart/2005/8/quickstyle/3d2" qsCatId="3D" csTypeId="urn:microsoft.com/office/officeart/2005/8/colors/accent2_3" csCatId="accent2" phldr="1"/>
      <dgm:spPr/>
      <dgm:t>
        <a:bodyPr/>
        <a:lstStyle/>
        <a:p>
          <a:pPr rtl="1"/>
          <a:endParaRPr lang="ar-SA"/>
        </a:p>
      </dgm:t>
    </dgm:pt>
    <dgm:pt modelId="{4DAF1B65-A125-41FD-8F21-A6E5118123CD}">
      <dgm:prSet phldrT="[نص]"/>
      <dgm:spPr>
        <a:solidFill>
          <a:srgbClr val="FFFF00"/>
        </a:solidFill>
      </dgm:spPr>
      <dgm:t>
        <a:bodyPr/>
        <a:lstStyle/>
        <a:p>
          <a:pPr rtl="1"/>
          <a:r>
            <a:rPr lang="ar-SA" dirty="0" smtClean="0">
              <a:solidFill>
                <a:srgbClr val="002060"/>
              </a:solidFill>
            </a:rPr>
            <a:t>القارات التي تزيد نسبة المشتغلين بالزراعة فيها عن المعدل العالمي</a:t>
          </a:r>
          <a:endParaRPr lang="ar-SA" dirty="0">
            <a:solidFill>
              <a:srgbClr val="002060"/>
            </a:solidFill>
          </a:endParaRPr>
        </a:p>
      </dgm:t>
    </dgm:pt>
    <dgm:pt modelId="{50B1811C-C941-4B47-8510-1749C5FD26D9}" type="parTrans" cxnId="{278E41E6-C162-477C-899A-6EF3C11B8209}">
      <dgm:prSet/>
      <dgm:spPr/>
      <dgm:t>
        <a:bodyPr/>
        <a:lstStyle/>
        <a:p>
          <a:pPr rtl="1"/>
          <a:endParaRPr lang="ar-SA"/>
        </a:p>
      </dgm:t>
    </dgm:pt>
    <dgm:pt modelId="{6B25FF30-F0F4-4143-990D-74AB1A9D5629}" type="sibTrans" cxnId="{278E41E6-C162-477C-899A-6EF3C11B8209}">
      <dgm:prSet/>
      <dgm:spPr/>
      <dgm:t>
        <a:bodyPr/>
        <a:lstStyle/>
        <a:p>
          <a:pPr rtl="1"/>
          <a:endParaRPr lang="ar-SA"/>
        </a:p>
      </dgm:t>
    </dgm:pt>
    <dgm:pt modelId="{C492832E-6F02-42BD-9002-E7FFF34A38E4}">
      <dgm:prSet phldrT="[نص]" custT="1"/>
      <dgm:spPr/>
      <dgm:t>
        <a:bodyPr/>
        <a:lstStyle/>
        <a:p>
          <a:pPr rtl="1"/>
          <a:r>
            <a:rPr lang="ar-SA" sz="2000" dirty="0" smtClean="0"/>
            <a:t>أفريقيا هي الأولى ونسبة المشتغلين فيها بالزراعة نحو (61%).</a:t>
          </a:r>
          <a:endParaRPr lang="ar-SA" sz="2000" dirty="0"/>
        </a:p>
      </dgm:t>
    </dgm:pt>
    <dgm:pt modelId="{6437835C-29EA-4492-9A51-3D9113CD56B7}" type="parTrans" cxnId="{0985F68E-E428-49CF-A8F1-8C06FF249C2C}">
      <dgm:prSet/>
      <dgm:spPr/>
      <dgm:t>
        <a:bodyPr/>
        <a:lstStyle/>
        <a:p>
          <a:pPr rtl="1"/>
          <a:endParaRPr lang="ar-SA"/>
        </a:p>
      </dgm:t>
    </dgm:pt>
    <dgm:pt modelId="{0A1D5C28-1A00-4E16-9156-47D0F7307E62}" type="sibTrans" cxnId="{0985F68E-E428-49CF-A8F1-8C06FF249C2C}">
      <dgm:prSet/>
      <dgm:spPr/>
      <dgm:t>
        <a:bodyPr/>
        <a:lstStyle/>
        <a:p>
          <a:pPr rtl="1"/>
          <a:endParaRPr lang="ar-SA"/>
        </a:p>
      </dgm:t>
    </dgm:pt>
    <dgm:pt modelId="{4F24CC28-5A08-4976-9D30-646381D2E8E2}">
      <dgm:prSet phldrT="[نص]"/>
      <dgm:spPr>
        <a:solidFill>
          <a:srgbClr val="FFFF00"/>
        </a:solidFill>
      </dgm:spPr>
      <dgm:t>
        <a:bodyPr/>
        <a:lstStyle/>
        <a:p>
          <a:pPr rtl="1"/>
          <a:r>
            <a:rPr lang="ar-SA" dirty="0" smtClean="0">
              <a:solidFill>
                <a:srgbClr val="002060"/>
              </a:solidFill>
            </a:rPr>
            <a:t>القارات التي تقل نسبتها عن المعدل العالمي</a:t>
          </a:r>
          <a:endParaRPr lang="ar-SA" dirty="0">
            <a:solidFill>
              <a:srgbClr val="002060"/>
            </a:solidFill>
          </a:endParaRPr>
        </a:p>
      </dgm:t>
    </dgm:pt>
    <dgm:pt modelId="{B876A556-779B-48CF-99E2-90C89EF18D6D}" type="parTrans" cxnId="{F9C32C98-9FF7-42A5-B322-94B86690AF88}">
      <dgm:prSet/>
      <dgm:spPr/>
      <dgm:t>
        <a:bodyPr/>
        <a:lstStyle/>
        <a:p>
          <a:pPr rtl="1"/>
          <a:endParaRPr lang="ar-SA"/>
        </a:p>
      </dgm:t>
    </dgm:pt>
    <dgm:pt modelId="{4A4DE07F-4750-41EF-BBE0-1A63836CA541}" type="sibTrans" cxnId="{F9C32C98-9FF7-42A5-B322-94B86690AF88}">
      <dgm:prSet/>
      <dgm:spPr/>
      <dgm:t>
        <a:bodyPr/>
        <a:lstStyle/>
        <a:p>
          <a:pPr rtl="1"/>
          <a:endParaRPr lang="ar-SA"/>
        </a:p>
      </dgm:t>
    </dgm:pt>
    <dgm:pt modelId="{07371283-244C-4D34-9D76-5D733D9B253F}">
      <dgm:prSet phldrT="[نص]" custT="1"/>
      <dgm:spPr/>
      <dgm:t>
        <a:bodyPr/>
        <a:lstStyle/>
        <a:p>
          <a:pPr rtl="1"/>
          <a:r>
            <a:rPr lang="ar-SA" sz="2000" dirty="0" smtClean="0"/>
            <a:t>القارات الأربع الأخرى وأقلها أوربا ونسبة المشتغلين فيها بالزراعة نحو 8% فقط ، بسبب كثافة استخدام الآلات الزراعية وقلة استخدام الأيدي العاملة وتطور الأساليب الزراعية</a:t>
          </a:r>
          <a:endParaRPr lang="ar-SA" sz="2000" dirty="0"/>
        </a:p>
      </dgm:t>
    </dgm:pt>
    <dgm:pt modelId="{F97F0A58-25C2-4932-B456-C02F40C2F0C0}" type="parTrans" cxnId="{CBCAA24B-4667-4000-8F72-01EBBAAB867E}">
      <dgm:prSet/>
      <dgm:spPr/>
      <dgm:t>
        <a:bodyPr/>
        <a:lstStyle/>
        <a:p>
          <a:pPr rtl="1"/>
          <a:endParaRPr lang="ar-SA"/>
        </a:p>
      </dgm:t>
    </dgm:pt>
    <dgm:pt modelId="{565C9E0D-9053-46A7-AD49-D62B941BC153}" type="sibTrans" cxnId="{CBCAA24B-4667-4000-8F72-01EBBAAB867E}">
      <dgm:prSet/>
      <dgm:spPr/>
      <dgm:t>
        <a:bodyPr/>
        <a:lstStyle/>
        <a:p>
          <a:pPr rtl="1"/>
          <a:endParaRPr lang="ar-SA"/>
        </a:p>
      </dgm:t>
    </dgm:pt>
    <dgm:pt modelId="{D1A9AA99-9BCA-4E8D-ACC8-5DB2E3C7838C}">
      <dgm:prSet phldrT="[نص]" custT="1"/>
      <dgm:spPr/>
      <dgm:t>
        <a:bodyPr/>
        <a:lstStyle/>
        <a:p>
          <a:pPr rtl="1"/>
          <a:r>
            <a:rPr lang="ar-SA" sz="2000" dirty="0" smtClean="0"/>
            <a:t> آسيا هي الثانية ونسبة المشتغلين فيها بالزراعة (حوالي 58%)، بسبب كثافة استخدام الأيدي العاملة وتخلف الأساليب الزراعية</a:t>
          </a:r>
          <a:endParaRPr lang="ar-SA" sz="2000" dirty="0"/>
        </a:p>
      </dgm:t>
    </dgm:pt>
    <dgm:pt modelId="{775BE8B3-7131-46FC-ABF6-1306DB8744BA}" type="parTrans" cxnId="{E3766132-94EF-488E-AB31-F859325D4D8C}">
      <dgm:prSet/>
      <dgm:spPr/>
    </dgm:pt>
    <dgm:pt modelId="{091EAE5C-466E-4CA2-8067-73B75B1647EF}" type="sibTrans" cxnId="{E3766132-94EF-488E-AB31-F859325D4D8C}">
      <dgm:prSet/>
      <dgm:spPr/>
    </dgm:pt>
    <dgm:pt modelId="{E23D03B3-8C23-4C4F-BFC1-B2FD350FE862}" type="pres">
      <dgm:prSet presAssocID="{222B0B45-224B-4E88-B069-11CFBEF8F945}" presName="Name0" presStyleCnt="0">
        <dgm:presLayoutVars>
          <dgm:dir/>
          <dgm:animLvl val="lvl"/>
          <dgm:resizeHandles/>
        </dgm:presLayoutVars>
      </dgm:prSet>
      <dgm:spPr/>
      <dgm:t>
        <a:bodyPr/>
        <a:lstStyle/>
        <a:p>
          <a:pPr rtl="1"/>
          <a:endParaRPr lang="ar-SA"/>
        </a:p>
      </dgm:t>
    </dgm:pt>
    <dgm:pt modelId="{9BEFD1C6-19AA-45BD-A38F-9F02396E8E13}" type="pres">
      <dgm:prSet presAssocID="{4DAF1B65-A125-41FD-8F21-A6E5118123CD}" presName="linNode" presStyleCnt="0"/>
      <dgm:spPr/>
    </dgm:pt>
    <dgm:pt modelId="{54A17E32-AE2C-4EC4-B0DB-12E24C681662}" type="pres">
      <dgm:prSet presAssocID="{4DAF1B65-A125-41FD-8F21-A6E5118123CD}" presName="parentShp" presStyleLbl="node1" presStyleIdx="0" presStyleCnt="2">
        <dgm:presLayoutVars>
          <dgm:bulletEnabled val="1"/>
        </dgm:presLayoutVars>
      </dgm:prSet>
      <dgm:spPr/>
      <dgm:t>
        <a:bodyPr/>
        <a:lstStyle/>
        <a:p>
          <a:pPr rtl="1"/>
          <a:endParaRPr lang="ar-SA"/>
        </a:p>
      </dgm:t>
    </dgm:pt>
    <dgm:pt modelId="{75C1A951-0D28-4349-99C2-B3B1A3CCDE9E}" type="pres">
      <dgm:prSet presAssocID="{4DAF1B65-A125-41FD-8F21-A6E5118123CD}" presName="childShp" presStyleLbl="bgAccFollowNode1" presStyleIdx="0" presStyleCnt="2" custScaleX="112635" custScaleY="136454">
        <dgm:presLayoutVars>
          <dgm:bulletEnabled val="1"/>
        </dgm:presLayoutVars>
      </dgm:prSet>
      <dgm:spPr/>
      <dgm:t>
        <a:bodyPr/>
        <a:lstStyle/>
        <a:p>
          <a:pPr rtl="1"/>
          <a:endParaRPr lang="ar-SA"/>
        </a:p>
      </dgm:t>
    </dgm:pt>
    <dgm:pt modelId="{A1B21431-F0ED-4AC1-933A-94EDCD81526D}" type="pres">
      <dgm:prSet presAssocID="{6B25FF30-F0F4-4143-990D-74AB1A9D5629}" presName="spacing" presStyleCnt="0"/>
      <dgm:spPr/>
    </dgm:pt>
    <dgm:pt modelId="{AB011AEB-AD8A-4260-B6E5-A4845578D086}" type="pres">
      <dgm:prSet presAssocID="{4F24CC28-5A08-4976-9D30-646381D2E8E2}" presName="linNode" presStyleCnt="0"/>
      <dgm:spPr/>
    </dgm:pt>
    <dgm:pt modelId="{20089892-CDA8-4523-A952-B1B5CFF39425}" type="pres">
      <dgm:prSet presAssocID="{4F24CC28-5A08-4976-9D30-646381D2E8E2}" presName="parentShp" presStyleLbl="node1" presStyleIdx="1" presStyleCnt="2">
        <dgm:presLayoutVars>
          <dgm:bulletEnabled val="1"/>
        </dgm:presLayoutVars>
      </dgm:prSet>
      <dgm:spPr/>
      <dgm:t>
        <a:bodyPr/>
        <a:lstStyle/>
        <a:p>
          <a:pPr rtl="1"/>
          <a:endParaRPr lang="ar-SA"/>
        </a:p>
      </dgm:t>
    </dgm:pt>
    <dgm:pt modelId="{1B2217FF-CB25-4A30-84B4-03BECE71248B}" type="pres">
      <dgm:prSet presAssocID="{4F24CC28-5A08-4976-9D30-646381D2E8E2}" presName="childShp" presStyleLbl="bgAccFollowNode1" presStyleIdx="1" presStyleCnt="2" custScaleY="99503">
        <dgm:presLayoutVars>
          <dgm:bulletEnabled val="1"/>
        </dgm:presLayoutVars>
      </dgm:prSet>
      <dgm:spPr/>
      <dgm:t>
        <a:bodyPr/>
        <a:lstStyle/>
        <a:p>
          <a:pPr rtl="1"/>
          <a:endParaRPr lang="ar-SA"/>
        </a:p>
      </dgm:t>
    </dgm:pt>
  </dgm:ptLst>
  <dgm:cxnLst>
    <dgm:cxn modelId="{F6CD0AF6-C996-4723-B8C6-3A0FD8B6B993}" type="presOf" srcId="{C492832E-6F02-42BD-9002-E7FFF34A38E4}" destId="{75C1A951-0D28-4349-99C2-B3B1A3CCDE9E}" srcOrd="0" destOrd="0" presId="urn:microsoft.com/office/officeart/2005/8/layout/vList6"/>
    <dgm:cxn modelId="{8175DECD-3746-47A8-9303-9CE359F0F860}" type="presOf" srcId="{222B0B45-224B-4E88-B069-11CFBEF8F945}" destId="{E23D03B3-8C23-4C4F-BFC1-B2FD350FE862}" srcOrd="0" destOrd="0" presId="urn:microsoft.com/office/officeart/2005/8/layout/vList6"/>
    <dgm:cxn modelId="{D17D7F91-4211-49D1-84FD-553C373C4FA0}" type="presOf" srcId="{4DAF1B65-A125-41FD-8F21-A6E5118123CD}" destId="{54A17E32-AE2C-4EC4-B0DB-12E24C681662}" srcOrd="0" destOrd="0" presId="urn:microsoft.com/office/officeart/2005/8/layout/vList6"/>
    <dgm:cxn modelId="{673BFDC2-F5E9-4565-A809-D45C164C4A54}" type="presOf" srcId="{07371283-244C-4D34-9D76-5D733D9B253F}" destId="{1B2217FF-CB25-4A30-84B4-03BECE71248B}" srcOrd="0" destOrd="0" presId="urn:microsoft.com/office/officeart/2005/8/layout/vList6"/>
    <dgm:cxn modelId="{E3766132-94EF-488E-AB31-F859325D4D8C}" srcId="{4DAF1B65-A125-41FD-8F21-A6E5118123CD}" destId="{D1A9AA99-9BCA-4E8D-ACC8-5DB2E3C7838C}" srcOrd="1" destOrd="0" parTransId="{775BE8B3-7131-46FC-ABF6-1306DB8744BA}" sibTransId="{091EAE5C-466E-4CA2-8067-73B75B1647EF}"/>
    <dgm:cxn modelId="{CBCAA24B-4667-4000-8F72-01EBBAAB867E}" srcId="{4F24CC28-5A08-4976-9D30-646381D2E8E2}" destId="{07371283-244C-4D34-9D76-5D733D9B253F}" srcOrd="0" destOrd="0" parTransId="{F97F0A58-25C2-4932-B456-C02F40C2F0C0}" sibTransId="{565C9E0D-9053-46A7-AD49-D62B941BC153}"/>
    <dgm:cxn modelId="{BD658518-4494-4CC9-A9D7-B5A2FBC158B9}" type="presOf" srcId="{4F24CC28-5A08-4976-9D30-646381D2E8E2}" destId="{20089892-CDA8-4523-A952-B1B5CFF39425}" srcOrd="0" destOrd="0" presId="urn:microsoft.com/office/officeart/2005/8/layout/vList6"/>
    <dgm:cxn modelId="{F676A397-7FE0-41A0-B824-DF1EF5767518}" type="presOf" srcId="{D1A9AA99-9BCA-4E8D-ACC8-5DB2E3C7838C}" destId="{75C1A951-0D28-4349-99C2-B3B1A3CCDE9E}" srcOrd="0" destOrd="1" presId="urn:microsoft.com/office/officeart/2005/8/layout/vList6"/>
    <dgm:cxn modelId="{278E41E6-C162-477C-899A-6EF3C11B8209}" srcId="{222B0B45-224B-4E88-B069-11CFBEF8F945}" destId="{4DAF1B65-A125-41FD-8F21-A6E5118123CD}" srcOrd="0" destOrd="0" parTransId="{50B1811C-C941-4B47-8510-1749C5FD26D9}" sibTransId="{6B25FF30-F0F4-4143-990D-74AB1A9D5629}"/>
    <dgm:cxn modelId="{0985F68E-E428-49CF-A8F1-8C06FF249C2C}" srcId="{4DAF1B65-A125-41FD-8F21-A6E5118123CD}" destId="{C492832E-6F02-42BD-9002-E7FFF34A38E4}" srcOrd="0" destOrd="0" parTransId="{6437835C-29EA-4492-9A51-3D9113CD56B7}" sibTransId="{0A1D5C28-1A00-4E16-9156-47D0F7307E62}"/>
    <dgm:cxn modelId="{F9C32C98-9FF7-42A5-B322-94B86690AF88}" srcId="{222B0B45-224B-4E88-B069-11CFBEF8F945}" destId="{4F24CC28-5A08-4976-9D30-646381D2E8E2}" srcOrd="1" destOrd="0" parTransId="{B876A556-779B-48CF-99E2-90C89EF18D6D}" sibTransId="{4A4DE07F-4750-41EF-BBE0-1A63836CA541}"/>
    <dgm:cxn modelId="{BDD083D6-77E1-4A30-B111-BBC7B79581FA}" type="presParOf" srcId="{E23D03B3-8C23-4C4F-BFC1-B2FD350FE862}" destId="{9BEFD1C6-19AA-45BD-A38F-9F02396E8E13}" srcOrd="0" destOrd="0" presId="urn:microsoft.com/office/officeart/2005/8/layout/vList6"/>
    <dgm:cxn modelId="{CEB54EA8-A6F4-4120-8C18-AE1B3B0D6B75}" type="presParOf" srcId="{9BEFD1C6-19AA-45BD-A38F-9F02396E8E13}" destId="{54A17E32-AE2C-4EC4-B0DB-12E24C681662}" srcOrd="0" destOrd="0" presId="urn:microsoft.com/office/officeart/2005/8/layout/vList6"/>
    <dgm:cxn modelId="{CD62BE8F-B19A-4D45-B832-B5BB06A0FCCF}" type="presParOf" srcId="{9BEFD1C6-19AA-45BD-A38F-9F02396E8E13}" destId="{75C1A951-0D28-4349-99C2-B3B1A3CCDE9E}" srcOrd="1" destOrd="0" presId="urn:microsoft.com/office/officeart/2005/8/layout/vList6"/>
    <dgm:cxn modelId="{03842B35-67D7-419E-B60E-A750D51F028A}" type="presParOf" srcId="{E23D03B3-8C23-4C4F-BFC1-B2FD350FE862}" destId="{A1B21431-F0ED-4AC1-933A-94EDCD81526D}" srcOrd="1" destOrd="0" presId="urn:microsoft.com/office/officeart/2005/8/layout/vList6"/>
    <dgm:cxn modelId="{49D1DC66-35A9-4784-8557-F7FF5FFB5146}" type="presParOf" srcId="{E23D03B3-8C23-4C4F-BFC1-B2FD350FE862}" destId="{AB011AEB-AD8A-4260-B6E5-A4845578D086}" srcOrd="2" destOrd="0" presId="urn:microsoft.com/office/officeart/2005/8/layout/vList6"/>
    <dgm:cxn modelId="{2B8B4435-6CD7-45F2-A5FF-72EABA29BCE0}" type="presParOf" srcId="{AB011AEB-AD8A-4260-B6E5-A4845578D086}" destId="{20089892-CDA8-4523-A952-B1B5CFF39425}" srcOrd="0" destOrd="0" presId="urn:microsoft.com/office/officeart/2005/8/layout/vList6"/>
    <dgm:cxn modelId="{2D0368EB-BAF4-48BE-86E3-6DB9CE785D7B}" type="presParOf" srcId="{AB011AEB-AD8A-4260-B6E5-A4845578D086}" destId="{1B2217FF-CB25-4A30-84B4-03BECE71248B}" srcOrd="1" destOrd="0" presId="urn:microsoft.com/office/officeart/2005/8/layout/vList6"/>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E82B5E-A073-4A84-A03A-6736DF1292E0}" type="doc">
      <dgm:prSet loTypeId="urn:microsoft.com/office/officeart/2005/8/layout/chevron1" loCatId="process" qsTypeId="urn:microsoft.com/office/officeart/2005/8/quickstyle/3d9" qsCatId="3D" csTypeId="urn:microsoft.com/office/officeart/2005/8/colors/colorful4" csCatId="colorful" phldr="1"/>
      <dgm:spPr/>
    </dgm:pt>
    <dgm:pt modelId="{3D03BDC4-841F-462A-8704-398BDAE0C51A}">
      <dgm:prSet phldrT="[نص]"/>
      <dgm:spPr/>
      <dgm:t>
        <a:bodyPr/>
        <a:lstStyle/>
        <a:p>
          <a:pPr rtl="1"/>
          <a:r>
            <a:rPr lang="ar-SA" dirty="0" smtClean="0"/>
            <a:t>أ) الزراعة الكثيفة </a:t>
          </a:r>
          <a:endParaRPr lang="ar-SA" dirty="0"/>
        </a:p>
      </dgm:t>
    </dgm:pt>
    <dgm:pt modelId="{45E68F62-F3F1-4388-B4C7-62457C719249}" type="parTrans" cxnId="{CB1AFC80-06F0-4AEA-9539-21970C68E06C}">
      <dgm:prSet/>
      <dgm:spPr/>
      <dgm:t>
        <a:bodyPr/>
        <a:lstStyle/>
        <a:p>
          <a:pPr rtl="1"/>
          <a:endParaRPr lang="ar-SA"/>
        </a:p>
      </dgm:t>
    </dgm:pt>
    <dgm:pt modelId="{8CB2AC3E-E393-419A-A0CB-33A166B79B50}" type="sibTrans" cxnId="{CB1AFC80-06F0-4AEA-9539-21970C68E06C}">
      <dgm:prSet/>
      <dgm:spPr/>
      <dgm:t>
        <a:bodyPr/>
        <a:lstStyle/>
        <a:p>
          <a:pPr rtl="1"/>
          <a:endParaRPr lang="ar-SA"/>
        </a:p>
      </dgm:t>
    </dgm:pt>
    <dgm:pt modelId="{9FC95F71-CE1F-444C-9EE0-C6A6FE66E62D}">
      <dgm:prSet phldrT="[نص]"/>
      <dgm:spPr/>
      <dgm:t>
        <a:bodyPr/>
        <a:lstStyle/>
        <a:p>
          <a:pPr rtl="1"/>
          <a:r>
            <a:rPr lang="ar-SA" dirty="0" smtClean="0"/>
            <a:t>ب)الزراعة الواسعة</a:t>
          </a:r>
          <a:endParaRPr lang="ar-SA" dirty="0"/>
        </a:p>
      </dgm:t>
    </dgm:pt>
    <dgm:pt modelId="{CE7F363D-B86D-4EFD-B04D-BCA33D55D5DA}" type="parTrans" cxnId="{2B562344-32F7-4C7E-8FE4-79D63B362142}">
      <dgm:prSet/>
      <dgm:spPr/>
      <dgm:t>
        <a:bodyPr/>
        <a:lstStyle/>
        <a:p>
          <a:pPr rtl="1"/>
          <a:endParaRPr lang="ar-SA"/>
        </a:p>
      </dgm:t>
    </dgm:pt>
    <dgm:pt modelId="{91734522-BB44-40CA-96EE-B1699A48A316}" type="sibTrans" cxnId="{2B562344-32F7-4C7E-8FE4-79D63B362142}">
      <dgm:prSet/>
      <dgm:spPr/>
      <dgm:t>
        <a:bodyPr/>
        <a:lstStyle/>
        <a:p>
          <a:pPr rtl="1"/>
          <a:endParaRPr lang="ar-SA"/>
        </a:p>
      </dgm:t>
    </dgm:pt>
    <dgm:pt modelId="{7AD49BF9-0D95-4860-A18B-51F077090494}">
      <dgm:prSet phldrT="[نص]"/>
      <dgm:spPr/>
      <dgm:t>
        <a:bodyPr/>
        <a:lstStyle/>
        <a:p>
          <a:pPr rtl="1"/>
          <a:r>
            <a:rPr lang="ar-SA" dirty="0" smtClean="0"/>
            <a:t>ج)الزراعة المتخصصة</a:t>
          </a:r>
          <a:endParaRPr lang="ar-SA" dirty="0"/>
        </a:p>
      </dgm:t>
    </dgm:pt>
    <dgm:pt modelId="{CDEDD134-83FC-4F63-8419-0D741FB406F8}" type="parTrans" cxnId="{ACD58BA0-539C-4BA7-A2AE-B404D3E90E84}">
      <dgm:prSet/>
      <dgm:spPr/>
      <dgm:t>
        <a:bodyPr/>
        <a:lstStyle/>
        <a:p>
          <a:pPr rtl="1"/>
          <a:endParaRPr lang="ar-SA"/>
        </a:p>
      </dgm:t>
    </dgm:pt>
    <dgm:pt modelId="{F532C386-23E8-45A1-9735-5ED0E7710001}" type="sibTrans" cxnId="{ACD58BA0-539C-4BA7-A2AE-B404D3E90E84}">
      <dgm:prSet/>
      <dgm:spPr/>
      <dgm:t>
        <a:bodyPr/>
        <a:lstStyle/>
        <a:p>
          <a:pPr rtl="1"/>
          <a:endParaRPr lang="ar-SA"/>
        </a:p>
      </dgm:t>
    </dgm:pt>
    <dgm:pt modelId="{06FAB6B6-61CC-406D-AB85-452DDFF37AFC}" type="pres">
      <dgm:prSet presAssocID="{EBE82B5E-A073-4A84-A03A-6736DF1292E0}" presName="Name0" presStyleCnt="0">
        <dgm:presLayoutVars>
          <dgm:dir/>
          <dgm:animLvl val="lvl"/>
          <dgm:resizeHandles val="exact"/>
        </dgm:presLayoutVars>
      </dgm:prSet>
      <dgm:spPr/>
    </dgm:pt>
    <dgm:pt modelId="{05D54B28-6DE6-49B9-AD15-648C1B8E6AD5}" type="pres">
      <dgm:prSet presAssocID="{3D03BDC4-841F-462A-8704-398BDAE0C51A}" presName="parTxOnly" presStyleLbl="node1" presStyleIdx="0" presStyleCnt="3" custLinFactNeighborX="85828" custLinFactNeighborY="-85669">
        <dgm:presLayoutVars>
          <dgm:chMax val="0"/>
          <dgm:chPref val="0"/>
          <dgm:bulletEnabled val="1"/>
        </dgm:presLayoutVars>
      </dgm:prSet>
      <dgm:spPr/>
      <dgm:t>
        <a:bodyPr/>
        <a:lstStyle/>
        <a:p>
          <a:pPr rtl="1"/>
          <a:endParaRPr lang="ar-SA"/>
        </a:p>
      </dgm:t>
    </dgm:pt>
    <dgm:pt modelId="{C57DD65E-850E-46E8-B28F-AEF6272638DD}" type="pres">
      <dgm:prSet presAssocID="{8CB2AC3E-E393-419A-A0CB-33A166B79B50}" presName="parTxOnlySpace" presStyleCnt="0"/>
      <dgm:spPr/>
    </dgm:pt>
    <dgm:pt modelId="{340D0486-7924-4242-814B-C17C318C5BA7}" type="pres">
      <dgm:prSet presAssocID="{9FC95F71-CE1F-444C-9EE0-C6A6FE66E62D}" presName="parTxOnly" presStyleLbl="node1" presStyleIdx="1" presStyleCnt="3" custLinFactY="2070" custLinFactNeighborX="-5451" custLinFactNeighborY="100000">
        <dgm:presLayoutVars>
          <dgm:chMax val="0"/>
          <dgm:chPref val="0"/>
          <dgm:bulletEnabled val="1"/>
        </dgm:presLayoutVars>
      </dgm:prSet>
      <dgm:spPr/>
      <dgm:t>
        <a:bodyPr/>
        <a:lstStyle/>
        <a:p>
          <a:pPr rtl="1"/>
          <a:endParaRPr lang="ar-SA"/>
        </a:p>
      </dgm:t>
    </dgm:pt>
    <dgm:pt modelId="{B65F22A6-F14D-4837-A757-DFF8B5928129}" type="pres">
      <dgm:prSet presAssocID="{91734522-BB44-40CA-96EE-B1699A48A316}" presName="parTxOnlySpace" presStyleCnt="0"/>
      <dgm:spPr/>
    </dgm:pt>
    <dgm:pt modelId="{5D8EAC80-3214-49E2-A1C6-03813854E5F5}" type="pres">
      <dgm:prSet presAssocID="{7AD49BF9-0D95-4860-A18B-51F077090494}" presName="parTxOnly" presStyleLbl="node1" presStyleIdx="2" presStyleCnt="3" custLinFactNeighborX="-10080" custLinFactNeighborY="-85669">
        <dgm:presLayoutVars>
          <dgm:chMax val="0"/>
          <dgm:chPref val="0"/>
          <dgm:bulletEnabled val="1"/>
        </dgm:presLayoutVars>
      </dgm:prSet>
      <dgm:spPr/>
      <dgm:t>
        <a:bodyPr/>
        <a:lstStyle/>
        <a:p>
          <a:pPr rtl="1"/>
          <a:endParaRPr lang="ar-SA"/>
        </a:p>
      </dgm:t>
    </dgm:pt>
  </dgm:ptLst>
  <dgm:cxnLst>
    <dgm:cxn modelId="{DF1D2D5C-B3B8-4F93-A65E-711CC3F2CD1C}" type="presOf" srcId="{3D03BDC4-841F-462A-8704-398BDAE0C51A}" destId="{05D54B28-6DE6-49B9-AD15-648C1B8E6AD5}" srcOrd="0" destOrd="0" presId="urn:microsoft.com/office/officeart/2005/8/layout/chevron1"/>
    <dgm:cxn modelId="{1BD2C7D3-CAD2-4063-BAC0-60424E00122D}" type="presOf" srcId="{7AD49BF9-0D95-4860-A18B-51F077090494}" destId="{5D8EAC80-3214-49E2-A1C6-03813854E5F5}" srcOrd="0" destOrd="0" presId="urn:microsoft.com/office/officeart/2005/8/layout/chevron1"/>
    <dgm:cxn modelId="{D2B841ED-F583-4BC7-A05E-F09C5E7F85BE}" type="presOf" srcId="{EBE82B5E-A073-4A84-A03A-6736DF1292E0}" destId="{06FAB6B6-61CC-406D-AB85-452DDFF37AFC}" srcOrd="0" destOrd="0" presId="urn:microsoft.com/office/officeart/2005/8/layout/chevron1"/>
    <dgm:cxn modelId="{ACD58BA0-539C-4BA7-A2AE-B404D3E90E84}" srcId="{EBE82B5E-A073-4A84-A03A-6736DF1292E0}" destId="{7AD49BF9-0D95-4860-A18B-51F077090494}" srcOrd="2" destOrd="0" parTransId="{CDEDD134-83FC-4F63-8419-0D741FB406F8}" sibTransId="{F532C386-23E8-45A1-9735-5ED0E7710001}"/>
    <dgm:cxn modelId="{2B562344-32F7-4C7E-8FE4-79D63B362142}" srcId="{EBE82B5E-A073-4A84-A03A-6736DF1292E0}" destId="{9FC95F71-CE1F-444C-9EE0-C6A6FE66E62D}" srcOrd="1" destOrd="0" parTransId="{CE7F363D-B86D-4EFD-B04D-BCA33D55D5DA}" sibTransId="{91734522-BB44-40CA-96EE-B1699A48A316}"/>
    <dgm:cxn modelId="{D09A3425-FADB-4C71-B1B9-BC38B3664415}" type="presOf" srcId="{9FC95F71-CE1F-444C-9EE0-C6A6FE66E62D}" destId="{340D0486-7924-4242-814B-C17C318C5BA7}" srcOrd="0" destOrd="0" presId="urn:microsoft.com/office/officeart/2005/8/layout/chevron1"/>
    <dgm:cxn modelId="{CB1AFC80-06F0-4AEA-9539-21970C68E06C}" srcId="{EBE82B5E-A073-4A84-A03A-6736DF1292E0}" destId="{3D03BDC4-841F-462A-8704-398BDAE0C51A}" srcOrd="0" destOrd="0" parTransId="{45E68F62-F3F1-4388-B4C7-62457C719249}" sibTransId="{8CB2AC3E-E393-419A-A0CB-33A166B79B50}"/>
    <dgm:cxn modelId="{37049C92-CB7C-49DF-A7C2-566C14927EFD}" type="presParOf" srcId="{06FAB6B6-61CC-406D-AB85-452DDFF37AFC}" destId="{05D54B28-6DE6-49B9-AD15-648C1B8E6AD5}" srcOrd="0" destOrd="0" presId="urn:microsoft.com/office/officeart/2005/8/layout/chevron1"/>
    <dgm:cxn modelId="{0F89605C-2143-47A1-ADF8-839E6160DBA6}" type="presParOf" srcId="{06FAB6B6-61CC-406D-AB85-452DDFF37AFC}" destId="{C57DD65E-850E-46E8-B28F-AEF6272638DD}" srcOrd="1" destOrd="0" presId="urn:microsoft.com/office/officeart/2005/8/layout/chevron1"/>
    <dgm:cxn modelId="{313F4AA5-D429-47A1-9C8B-12D301C421DB}" type="presParOf" srcId="{06FAB6B6-61CC-406D-AB85-452DDFF37AFC}" destId="{340D0486-7924-4242-814B-C17C318C5BA7}" srcOrd="2" destOrd="0" presId="urn:microsoft.com/office/officeart/2005/8/layout/chevron1"/>
    <dgm:cxn modelId="{257ED0E5-7154-4FA1-9DC7-F5F535B3F8D5}" type="presParOf" srcId="{06FAB6B6-61CC-406D-AB85-452DDFF37AFC}" destId="{B65F22A6-F14D-4837-A757-DFF8B5928129}" srcOrd="3" destOrd="0" presId="urn:microsoft.com/office/officeart/2005/8/layout/chevron1"/>
    <dgm:cxn modelId="{AAD03C4D-6DD3-4EDE-BDCA-9668138BFC76}" type="presParOf" srcId="{06FAB6B6-61CC-406D-AB85-452DDFF37AFC}" destId="{5D8EAC80-3214-49E2-A1C6-03813854E5F5}" srcOrd="4" destOrd="0" presId="urn:microsoft.com/office/officeart/2005/8/layout/chevron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5C1A951-0D28-4349-99C2-B3B1A3CCDE9E}">
      <dsp:nvSpPr>
        <dsp:cNvPr id="0" name=""/>
        <dsp:cNvSpPr/>
      </dsp:nvSpPr>
      <dsp:spPr>
        <a:xfrm>
          <a:off x="2919200" y="3592"/>
          <a:ext cx="4926204" cy="3346661"/>
        </a:xfrm>
        <a:prstGeom prst="rightArrow">
          <a:avLst>
            <a:gd name="adj1" fmla="val 75000"/>
            <a:gd name="adj2" fmla="val 50000"/>
          </a:avLst>
        </a:prstGeom>
        <a:solidFill>
          <a:schemeClr val="accent2">
            <a:alpha val="90000"/>
            <a:tint val="40000"/>
            <a:hueOff val="0"/>
            <a:satOff val="0"/>
            <a:lumOff val="0"/>
            <a:alphaOff val="0"/>
          </a:schemeClr>
        </a:solidFill>
        <a:ln w="11430" cap="flat" cmpd="sng" algn="ctr">
          <a:solidFill>
            <a:schemeClr val="lt1">
              <a:hueOff val="0"/>
              <a:satOff val="0"/>
              <a:lumOff val="0"/>
              <a:alphaOff val="0"/>
            </a:schemeClr>
          </a:solidFill>
          <a:prstDash val="solid"/>
        </a:ln>
        <a:effectLst>
          <a:outerShdw blurRad="39000" dist="25400" dir="5400000" rotWithShape="0">
            <a:schemeClr val="accent2">
              <a:alpha val="90000"/>
              <a:tint val="40000"/>
              <a:hueOff val="0"/>
              <a:satOff val="0"/>
              <a:lumOff val="0"/>
              <a:alphaOff val="0"/>
              <a:shade val="33000"/>
              <a:alpha val="83000"/>
            </a:scheme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t" anchorCtr="0">
          <a:noAutofit/>
        </a:bodyPr>
        <a:lstStyle/>
        <a:p>
          <a:pPr marL="228600" lvl="1" indent="-228600" algn="r" defTabSz="889000" rtl="1">
            <a:lnSpc>
              <a:spcPct val="90000"/>
            </a:lnSpc>
            <a:spcBef>
              <a:spcPct val="0"/>
            </a:spcBef>
            <a:spcAft>
              <a:spcPct val="15000"/>
            </a:spcAft>
            <a:buChar char="••"/>
          </a:pPr>
          <a:r>
            <a:rPr lang="ar-SA" sz="2000" kern="1200" dirty="0" smtClean="0"/>
            <a:t>أفريقيا هي الأولى ونسبة المشتغلين فيها بالزراعة نحو (61%).</a:t>
          </a:r>
          <a:endParaRPr lang="ar-SA" sz="2000" kern="1200" dirty="0"/>
        </a:p>
        <a:p>
          <a:pPr marL="228600" lvl="1" indent="-228600" algn="r" defTabSz="889000" rtl="1">
            <a:lnSpc>
              <a:spcPct val="90000"/>
            </a:lnSpc>
            <a:spcBef>
              <a:spcPct val="0"/>
            </a:spcBef>
            <a:spcAft>
              <a:spcPct val="15000"/>
            </a:spcAft>
            <a:buChar char="••"/>
          </a:pPr>
          <a:r>
            <a:rPr lang="ar-SA" sz="2000" kern="1200" dirty="0" smtClean="0"/>
            <a:t> آسيا هي الثانية ونسبة المشتغلين فيها بالزراعة (حوالي 58%)، بسبب كثافة استخدام الأيدي العاملة وتخلف الأساليب الزراعية</a:t>
          </a:r>
          <a:endParaRPr lang="ar-SA" sz="2000" kern="1200" dirty="0"/>
        </a:p>
      </dsp:txBody>
      <dsp:txXfrm>
        <a:off x="2919200" y="3592"/>
        <a:ext cx="4926204" cy="3346661"/>
      </dsp:txXfrm>
    </dsp:sp>
    <dsp:sp modelId="{54A17E32-AE2C-4EC4-B0DB-12E24C681662}">
      <dsp:nvSpPr>
        <dsp:cNvPr id="0" name=""/>
        <dsp:cNvSpPr/>
      </dsp:nvSpPr>
      <dsp:spPr>
        <a:xfrm>
          <a:off x="3467" y="450627"/>
          <a:ext cx="2915733" cy="2452592"/>
        </a:xfrm>
        <a:prstGeom prst="roundRect">
          <a:avLst/>
        </a:prstGeom>
        <a:gradFill rotWithShape="0">
          <a:gsLst>
            <a:gs pos="0">
              <a:schemeClr val="accent2">
                <a:shade val="80000"/>
                <a:hueOff val="0"/>
                <a:satOff val="0"/>
                <a:lumOff val="0"/>
                <a:alphaOff val="0"/>
                <a:tint val="74000"/>
              </a:schemeClr>
            </a:gs>
            <a:gs pos="49000">
              <a:schemeClr val="accent2">
                <a:shade val="80000"/>
                <a:hueOff val="0"/>
                <a:satOff val="0"/>
                <a:lumOff val="0"/>
                <a:alphaOff val="0"/>
                <a:tint val="96000"/>
                <a:shade val="84000"/>
                <a:satMod val="110000"/>
              </a:schemeClr>
            </a:gs>
            <a:gs pos="49100">
              <a:schemeClr val="accent2">
                <a:shade val="80000"/>
                <a:hueOff val="0"/>
                <a:satOff val="0"/>
                <a:lumOff val="0"/>
                <a:alphaOff val="0"/>
                <a:shade val="55000"/>
                <a:satMod val="150000"/>
              </a:schemeClr>
            </a:gs>
            <a:gs pos="92000">
              <a:schemeClr val="accent2">
                <a:shade val="80000"/>
                <a:hueOff val="0"/>
                <a:satOff val="0"/>
                <a:lumOff val="0"/>
                <a:alphaOff val="0"/>
                <a:tint val="98000"/>
                <a:shade val="90000"/>
                <a:satMod val="128000"/>
              </a:schemeClr>
            </a:gs>
            <a:gs pos="100000">
              <a:schemeClr val="accent2">
                <a:shade val="80000"/>
                <a:hueOff val="0"/>
                <a:satOff val="0"/>
                <a:lumOff val="0"/>
                <a:alphaOff val="0"/>
                <a:tint val="90000"/>
                <a:shade val="97000"/>
                <a:satMod val="128000"/>
              </a:schemeClr>
            </a:gs>
          </a:gsLst>
          <a:lin ang="5400000" scaled="1"/>
        </a:gradFill>
        <a:ln>
          <a:noFill/>
        </a:ln>
        <a:effectLst>
          <a:outerShdw blurRad="39000" dist="25400" dir="5400000" rotWithShape="0">
            <a:schemeClr val="accent2">
              <a:shade val="80000"/>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rtl="1">
            <a:lnSpc>
              <a:spcPct val="90000"/>
            </a:lnSpc>
            <a:spcBef>
              <a:spcPct val="0"/>
            </a:spcBef>
            <a:spcAft>
              <a:spcPct val="35000"/>
            </a:spcAft>
          </a:pPr>
          <a:r>
            <a:rPr lang="ar-SA" sz="2900" kern="1200" dirty="0" smtClean="0">
              <a:solidFill>
                <a:srgbClr val="002060"/>
              </a:solidFill>
            </a:rPr>
            <a:t>القارات التي تزيد نسبة المشتغلين بالزراعة فيها عن المعدل العالمي</a:t>
          </a:r>
          <a:endParaRPr lang="ar-SA" sz="2900" kern="1200" dirty="0">
            <a:solidFill>
              <a:srgbClr val="002060"/>
            </a:solidFill>
          </a:endParaRPr>
        </a:p>
      </dsp:txBody>
      <dsp:txXfrm>
        <a:off x="3467" y="450627"/>
        <a:ext cx="2915733" cy="2452592"/>
      </dsp:txXfrm>
    </dsp:sp>
    <dsp:sp modelId="{1B2217FF-CB25-4A30-84B4-03BECE71248B}">
      <dsp:nvSpPr>
        <dsp:cNvPr id="0" name=""/>
        <dsp:cNvSpPr/>
      </dsp:nvSpPr>
      <dsp:spPr>
        <a:xfrm>
          <a:off x="3139548" y="3601607"/>
          <a:ext cx="4709323" cy="2440403"/>
        </a:xfrm>
        <a:prstGeom prst="rightArrow">
          <a:avLst>
            <a:gd name="adj1" fmla="val 75000"/>
            <a:gd name="adj2" fmla="val 50000"/>
          </a:avLst>
        </a:prstGeom>
        <a:solidFill>
          <a:schemeClr val="accent2">
            <a:alpha val="90000"/>
            <a:tint val="40000"/>
            <a:hueOff val="0"/>
            <a:satOff val="0"/>
            <a:lumOff val="0"/>
            <a:alphaOff val="0"/>
          </a:schemeClr>
        </a:solidFill>
        <a:ln w="11430" cap="flat" cmpd="sng" algn="ctr">
          <a:solidFill>
            <a:schemeClr val="lt1">
              <a:hueOff val="0"/>
              <a:satOff val="0"/>
              <a:lumOff val="0"/>
              <a:alphaOff val="0"/>
            </a:schemeClr>
          </a:solidFill>
          <a:prstDash val="solid"/>
        </a:ln>
        <a:effectLst>
          <a:outerShdw blurRad="39000" dist="25400" dir="5400000" rotWithShape="0">
            <a:schemeClr val="accent2">
              <a:alpha val="90000"/>
              <a:tint val="40000"/>
              <a:hueOff val="0"/>
              <a:satOff val="0"/>
              <a:lumOff val="0"/>
              <a:alphaOff val="0"/>
              <a:shade val="33000"/>
              <a:alpha val="83000"/>
            </a:scheme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t" anchorCtr="0">
          <a:noAutofit/>
        </a:bodyPr>
        <a:lstStyle/>
        <a:p>
          <a:pPr marL="228600" lvl="1" indent="-228600" algn="r" defTabSz="889000" rtl="1">
            <a:lnSpc>
              <a:spcPct val="90000"/>
            </a:lnSpc>
            <a:spcBef>
              <a:spcPct val="0"/>
            </a:spcBef>
            <a:spcAft>
              <a:spcPct val="15000"/>
            </a:spcAft>
            <a:buChar char="••"/>
          </a:pPr>
          <a:r>
            <a:rPr lang="ar-SA" sz="2000" kern="1200" dirty="0" smtClean="0"/>
            <a:t>القارات الأربع الأخرى وأقلها أوربا ونسبة المشتغلين فيها بالزراعة نحو 8% فقط ، بسبب كثافة استخدام الآلات الزراعية وقلة استخدام الأيدي العاملة وتطور الأساليب الزراعية</a:t>
          </a:r>
          <a:endParaRPr lang="ar-SA" sz="2000" kern="1200" dirty="0"/>
        </a:p>
      </dsp:txBody>
      <dsp:txXfrm>
        <a:off x="3139548" y="3601607"/>
        <a:ext cx="4709323" cy="2440403"/>
      </dsp:txXfrm>
    </dsp:sp>
    <dsp:sp modelId="{20089892-CDA8-4523-A952-B1B5CFF39425}">
      <dsp:nvSpPr>
        <dsp:cNvPr id="0" name=""/>
        <dsp:cNvSpPr/>
      </dsp:nvSpPr>
      <dsp:spPr>
        <a:xfrm>
          <a:off x="0" y="3595513"/>
          <a:ext cx="3139548" cy="2452592"/>
        </a:xfrm>
        <a:prstGeom prst="roundRect">
          <a:avLst/>
        </a:prstGeom>
        <a:gradFill rotWithShape="0">
          <a:gsLst>
            <a:gs pos="0">
              <a:schemeClr val="accent2">
                <a:shade val="80000"/>
                <a:hueOff val="-112504"/>
                <a:satOff val="1077"/>
                <a:lumOff val="23121"/>
                <a:alphaOff val="0"/>
                <a:tint val="74000"/>
              </a:schemeClr>
            </a:gs>
            <a:gs pos="49000">
              <a:schemeClr val="accent2">
                <a:shade val="80000"/>
                <a:hueOff val="-112504"/>
                <a:satOff val="1077"/>
                <a:lumOff val="23121"/>
                <a:alphaOff val="0"/>
                <a:tint val="96000"/>
                <a:shade val="84000"/>
                <a:satMod val="110000"/>
              </a:schemeClr>
            </a:gs>
            <a:gs pos="49100">
              <a:schemeClr val="accent2">
                <a:shade val="80000"/>
                <a:hueOff val="-112504"/>
                <a:satOff val="1077"/>
                <a:lumOff val="23121"/>
                <a:alphaOff val="0"/>
                <a:shade val="55000"/>
                <a:satMod val="150000"/>
              </a:schemeClr>
            </a:gs>
            <a:gs pos="92000">
              <a:schemeClr val="accent2">
                <a:shade val="80000"/>
                <a:hueOff val="-112504"/>
                <a:satOff val="1077"/>
                <a:lumOff val="23121"/>
                <a:alphaOff val="0"/>
                <a:tint val="98000"/>
                <a:shade val="90000"/>
                <a:satMod val="128000"/>
              </a:schemeClr>
            </a:gs>
            <a:gs pos="100000">
              <a:schemeClr val="accent2">
                <a:shade val="80000"/>
                <a:hueOff val="-112504"/>
                <a:satOff val="1077"/>
                <a:lumOff val="23121"/>
                <a:alphaOff val="0"/>
                <a:tint val="90000"/>
                <a:shade val="97000"/>
                <a:satMod val="128000"/>
              </a:schemeClr>
            </a:gs>
          </a:gsLst>
          <a:lin ang="5400000" scaled="1"/>
        </a:gradFill>
        <a:ln>
          <a:noFill/>
        </a:ln>
        <a:effectLst>
          <a:outerShdw blurRad="39000" dist="25400" dir="5400000" rotWithShape="0">
            <a:schemeClr val="accent2">
              <a:shade val="80000"/>
              <a:hueOff val="-112504"/>
              <a:satOff val="1077"/>
              <a:lumOff val="23121"/>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rtl="1">
            <a:lnSpc>
              <a:spcPct val="90000"/>
            </a:lnSpc>
            <a:spcBef>
              <a:spcPct val="0"/>
            </a:spcBef>
            <a:spcAft>
              <a:spcPct val="35000"/>
            </a:spcAft>
          </a:pPr>
          <a:r>
            <a:rPr lang="ar-SA" sz="2900" kern="1200" dirty="0" smtClean="0">
              <a:solidFill>
                <a:srgbClr val="002060"/>
              </a:solidFill>
            </a:rPr>
            <a:t>القارات التي تقل نسبتها عن المعدل العالمي</a:t>
          </a:r>
          <a:endParaRPr lang="ar-SA" sz="2900" kern="1200" dirty="0">
            <a:solidFill>
              <a:srgbClr val="002060"/>
            </a:solidFill>
          </a:endParaRPr>
        </a:p>
      </dsp:txBody>
      <dsp:txXfrm>
        <a:off x="0" y="3595513"/>
        <a:ext cx="3139548" cy="245259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5D54B28-6DE6-49B9-AD15-648C1B8E6AD5}">
      <dsp:nvSpPr>
        <dsp:cNvPr id="0" name=""/>
        <dsp:cNvSpPr/>
      </dsp:nvSpPr>
      <dsp:spPr>
        <a:xfrm>
          <a:off x="204888" y="661009"/>
          <a:ext cx="2364590" cy="945836"/>
        </a:xfrm>
        <a:prstGeom prst="chevron">
          <a:avLst/>
        </a:prstGeom>
        <a:solidFill>
          <a:schemeClr val="accent4">
            <a:hueOff val="0"/>
            <a:satOff val="0"/>
            <a:lumOff val="0"/>
            <a:alphaOff val="0"/>
          </a:schemeClr>
        </a:solidFill>
        <a:ln>
          <a:noFill/>
        </a:ln>
        <a:effectLst>
          <a:outerShdw blurRad="39000" dist="25400" dir="5400000" rotWithShape="0">
            <a:schemeClr val="accent4">
              <a:hueOff val="0"/>
              <a:satOff val="0"/>
              <a:lumOff val="0"/>
              <a:alphaOff val="0"/>
              <a:shade val="33000"/>
              <a:alpha val="83000"/>
            </a:scheme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92012" tIns="30671" rIns="30671" bIns="30671" numCol="1" spcCol="1270" anchor="ctr" anchorCtr="0">
          <a:noAutofit/>
          <a:sp3d extrusionH="28000" prstMaterial="matte"/>
        </a:bodyPr>
        <a:lstStyle/>
        <a:p>
          <a:pPr lvl="0" algn="ctr" defTabSz="1022350" rtl="1">
            <a:lnSpc>
              <a:spcPct val="90000"/>
            </a:lnSpc>
            <a:spcBef>
              <a:spcPct val="0"/>
            </a:spcBef>
            <a:spcAft>
              <a:spcPct val="35000"/>
            </a:spcAft>
          </a:pPr>
          <a:r>
            <a:rPr lang="ar-SA" sz="2300" kern="1200" dirty="0" smtClean="0"/>
            <a:t>أ) الزراعة الكثيفة </a:t>
          </a:r>
          <a:endParaRPr lang="ar-SA" sz="2300" kern="1200" dirty="0"/>
        </a:p>
      </dsp:txBody>
      <dsp:txXfrm>
        <a:off x="204888" y="661009"/>
        <a:ext cx="2364590" cy="945836"/>
      </dsp:txXfrm>
    </dsp:sp>
    <dsp:sp modelId="{340D0486-7924-4242-814B-C17C318C5BA7}">
      <dsp:nvSpPr>
        <dsp:cNvPr id="0" name=""/>
        <dsp:cNvSpPr/>
      </dsp:nvSpPr>
      <dsp:spPr>
        <a:xfrm>
          <a:off x="2117183" y="2436712"/>
          <a:ext cx="2364590" cy="945836"/>
        </a:xfrm>
        <a:prstGeom prst="chevron">
          <a:avLst/>
        </a:prstGeom>
        <a:solidFill>
          <a:schemeClr val="accent4">
            <a:hueOff val="8617942"/>
            <a:satOff val="-21801"/>
            <a:lumOff val="980"/>
            <a:alphaOff val="0"/>
          </a:schemeClr>
        </a:solidFill>
        <a:ln>
          <a:noFill/>
        </a:ln>
        <a:effectLst>
          <a:outerShdw blurRad="39000" dist="25400" dir="5400000" rotWithShape="0">
            <a:schemeClr val="accent4">
              <a:hueOff val="8617942"/>
              <a:satOff val="-21801"/>
              <a:lumOff val="980"/>
              <a:alphaOff val="0"/>
              <a:shade val="33000"/>
              <a:alpha val="83000"/>
            </a:scheme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92012" tIns="30671" rIns="30671" bIns="30671" numCol="1" spcCol="1270" anchor="ctr" anchorCtr="0">
          <a:noAutofit/>
          <a:sp3d extrusionH="28000" prstMaterial="matte"/>
        </a:bodyPr>
        <a:lstStyle/>
        <a:p>
          <a:pPr lvl="0" algn="ctr" defTabSz="1022350" rtl="1">
            <a:lnSpc>
              <a:spcPct val="90000"/>
            </a:lnSpc>
            <a:spcBef>
              <a:spcPct val="0"/>
            </a:spcBef>
            <a:spcAft>
              <a:spcPct val="35000"/>
            </a:spcAft>
          </a:pPr>
          <a:r>
            <a:rPr lang="ar-SA" sz="2300" kern="1200" dirty="0" smtClean="0"/>
            <a:t>ب)الزراعة الواسعة</a:t>
          </a:r>
          <a:endParaRPr lang="ar-SA" sz="2300" kern="1200" dirty="0"/>
        </a:p>
      </dsp:txBody>
      <dsp:txXfrm>
        <a:off x="2117183" y="2436712"/>
        <a:ext cx="2364590" cy="945836"/>
      </dsp:txXfrm>
    </dsp:sp>
    <dsp:sp modelId="{5D8EAC80-3214-49E2-A1C6-03813854E5F5}">
      <dsp:nvSpPr>
        <dsp:cNvPr id="0" name=""/>
        <dsp:cNvSpPr/>
      </dsp:nvSpPr>
      <dsp:spPr>
        <a:xfrm>
          <a:off x="4234369" y="661009"/>
          <a:ext cx="2364590" cy="945836"/>
        </a:xfrm>
        <a:prstGeom prst="chevron">
          <a:avLst/>
        </a:prstGeom>
        <a:solidFill>
          <a:schemeClr val="accent4">
            <a:hueOff val="17235884"/>
            <a:satOff val="-43603"/>
            <a:lumOff val="1960"/>
            <a:alphaOff val="0"/>
          </a:schemeClr>
        </a:solidFill>
        <a:ln>
          <a:noFill/>
        </a:ln>
        <a:effectLst>
          <a:outerShdw blurRad="39000" dist="25400" dir="5400000" rotWithShape="0">
            <a:schemeClr val="accent4">
              <a:hueOff val="17235884"/>
              <a:satOff val="-43603"/>
              <a:lumOff val="1960"/>
              <a:alphaOff val="0"/>
              <a:shade val="33000"/>
              <a:alpha val="83000"/>
            </a:scheme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92012" tIns="30671" rIns="30671" bIns="30671" numCol="1" spcCol="1270" anchor="ctr" anchorCtr="0">
          <a:noAutofit/>
          <a:sp3d extrusionH="28000" prstMaterial="matte"/>
        </a:bodyPr>
        <a:lstStyle/>
        <a:p>
          <a:pPr lvl="0" algn="ctr" defTabSz="1022350" rtl="1">
            <a:lnSpc>
              <a:spcPct val="90000"/>
            </a:lnSpc>
            <a:spcBef>
              <a:spcPct val="0"/>
            </a:spcBef>
            <a:spcAft>
              <a:spcPct val="35000"/>
            </a:spcAft>
          </a:pPr>
          <a:r>
            <a:rPr lang="ar-SA" sz="2300" kern="1200" dirty="0" smtClean="0"/>
            <a:t>ج)الزراعة المتخصصة</a:t>
          </a:r>
          <a:endParaRPr lang="ar-SA" sz="2300" kern="1200" dirty="0"/>
        </a:p>
      </dsp:txBody>
      <dsp:txXfrm>
        <a:off x="4234369" y="661009"/>
        <a:ext cx="2364590" cy="945836"/>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1"/>
      </p:bgRef>
    </p:bg>
    <p:spTree>
      <p:nvGrpSpPr>
        <p:cNvPr id="1" name=""/>
        <p:cNvGrpSpPr/>
        <p:nvPr/>
      </p:nvGrpSpPr>
      <p:grpSpPr>
        <a:xfrm>
          <a:off x="0" y="0"/>
          <a:ext cx="0" cy="0"/>
          <a:chOff x="0" y="0"/>
          <a:chExt cx="0" cy="0"/>
        </a:xfrm>
      </p:grpSpPr>
      <p:sp>
        <p:nvSpPr>
          <p:cNvPr id="8" name="مستطيل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رابط مستقيم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عنوان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ar-SA" smtClean="0"/>
              <a:t>انقر لتحرير نمط العنوان الرئيسي</a:t>
            </a:r>
            <a:endParaRPr kumimoji="0" lang="en-US"/>
          </a:p>
        </p:txBody>
      </p:sp>
      <p:sp>
        <p:nvSpPr>
          <p:cNvPr id="25" name="عنوان فرعي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31" name="عنصر نائب للتاريخ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68DA70C1-1E49-41ED-B322-7805C1A9EE65}" type="datetimeFigureOut">
              <a:rPr lang="ar-SA" smtClean="0"/>
              <a:pPr/>
              <a:t>20/01/34</a:t>
            </a:fld>
            <a:endParaRPr lang="ar-SA"/>
          </a:p>
        </p:txBody>
      </p:sp>
      <p:sp>
        <p:nvSpPr>
          <p:cNvPr id="18" name="عنصر نائب للتذييل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ar-SA"/>
          </a:p>
        </p:txBody>
      </p:sp>
      <p:sp>
        <p:nvSpPr>
          <p:cNvPr id="29" name="عنصر نائب لرقم الشريحة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FADA4F57-EA88-4148-8612-54EDF77AAC49}"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8DA70C1-1E49-41ED-B322-7805C1A9EE65}" type="datetimeFigureOut">
              <a:rPr lang="ar-SA" smtClean="0"/>
              <a:pPr/>
              <a:t>20/01/34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FADA4F57-EA88-4148-8612-54EDF77AAC49}"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1">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68DA70C1-1E49-41ED-B322-7805C1A9EE65}" type="datetimeFigureOut">
              <a:rPr lang="ar-SA" smtClean="0"/>
              <a:pPr/>
              <a:t>20/01/34</a:t>
            </a:fld>
            <a:endParaRPr lang="ar-SA"/>
          </a:p>
        </p:txBody>
      </p:sp>
      <p:sp>
        <p:nvSpPr>
          <p:cNvPr id="5" name="عنصر نائب للتذييل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ar-SA"/>
          </a:p>
        </p:txBody>
      </p:sp>
      <p:sp>
        <p:nvSpPr>
          <p:cNvPr id="6" name="عنصر نائب لرقم الشريحة 5"/>
          <p:cNvSpPr>
            <a:spLocks noGrp="1"/>
          </p:cNvSpPr>
          <p:nvPr>
            <p:ph type="sldNum" sz="quarter" idx="12"/>
          </p:nvPr>
        </p:nvSpPr>
        <p:spPr>
          <a:xfrm>
            <a:off x="6733952" y="6555112"/>
            <a:ext cx="588336" cy="228600"/>
          </a:xfrm>
        </p:spPr>
        <p:txBody>
          <a:bodyPr/>
          <a:lstStyle>
            <a:extLst/>
          </a:lstStyle>
          <a:p>
            <a:fld id="{FADA4F57-EA88-4148-8612-54EDF77AAC49}"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8DA70C1-1E49-41ED-B322-7805C1A9EE65}" type="datetimeFigureOut">
              <a:rPr lang="ar-SA" smtClean="0"/>
              <a:pPr/>
              <a:t>20/01/34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FADA4F57-EA88-4148-8612-54EDF77AAC49}"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68DA70C1-1E49-41ED-B322-7805C1A9EE65}" type="datetimeFigureOut">
              <a:rPr lang="ar-SA" smtClean="0"/>
              <a:pPr/>
              <a:t>20/01/34</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FADA4F57-EA88-4148-8612-54EDF77AAC49}"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68DA70C1-1E49-41ED-B322-7805C1A9EE65}" type="datetimeFigureOut">
              <a:rPr lang="ar-SA" smtClean="0"/>
              <a:pPr/>
              <a:t>20/01/34</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FADA4F57-EA88-4148-8612-54EDF77AAC49}"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solidFill>
                  <a:schemeClr val="tx2"/>
                </a:solidFill>
              </a:defRPr>
            </a:lvl1pPr>
            <a:extLst/>
          </a:lstStyle>
          <a:p>
            <a:fld id="{68DA70C1-1E49-41ED-B322-7805C1A9EE65}" type="datetimeFigureOut">
              <a:rPr lang="ar-SA" smtClean="0"/>
              <a:pPr/>
              <a:t>20/01/34</a:t>
            </a:fld>
            <a:endParaRPr lang="ar-SA"/>
          </a:p>
        </p:txBody>
      </p:sp>
      <p:sp>
        <p:nvSpPr>
          <p:cNvPr id="3" name="عنصر نائب للتذييل 2"/>
          <p:cNvSpPr>
            <a:spLocks noGrp="1"/>
          </p:cNvSpPr>
          <p:nvPr>
            <p:ph type="ftr" sz="quarter" idx="11"/>
          </p:nvPr>
        </p:nvSpPr>
        <p:spPr/>
        <p:txBody>
          <a:bodyPr/>
          <a:lstStyle>
            <a:lvl1pPr>
              <a:defRPr>
                <a:solidFill>
                  <a:schemeClr val="tx2"/>
                </a:solidFill>
              </a:defRPr>
            </a:lvl1pPr>
            <a:extLst/>
          </a:lstStyle>
          <a:p>
            <a:endParaRPr lang="ar-SA"/>
          </a:p>
        </p:txBody>
      </p:sp>
      <p:sp>
        <p:nvSpPr>
          <p:cNvPr id="4" name="عنصر نائب لرقم الشريحة 3"/>
          <p:cNvSpPr>
            <a:spLocks noGrp="1"/>
          </p:cNvSpPr>
          <p:nvPr>
            <p:ph type="sldNum" sz="quarter" idx="12"/>
          </p:nvPr>
        </p:nvSpPr>
        <p:spPr/>
        <p:txBody>
          <a:bodyPr/>
          <a:lstStyle>
            <a:extLst/>
          </a:lstStyle>
          <a:p>
            <a:fld id="{FADA4F57-EA88-4148-8612-54EDF77AAC49}"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8DA70C1-1E49-41ED-B322-7805C1A9EE65}" type="datetimeFigureOut">
              <a:rPr lang="ar-SA" smtClean="0"/>
              <a:pPr/>
              <a:t>20/01/34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FADA4F57-EA88-4148-8612-54EDF77AAC49}"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2"/>
      </p:bgRef>
    </p:bg>
    <p:spTree>
      <p:nvGrpSpPr>
        <p:cNvPr id="1" name=""/>
        <p:cNvGrpSpPr/>
        <p:nvPr/>
      </p:nvGrpSpPr>
      <p:grpSpPr>
        <a:xfrm>
          <a:off x="0" y="0"/>
          <a:ext cx="0" cy="0"/>
          <a:chOff x="0" y="0"/>
          <a:chExt cx="0" cy="0"/>
        </a:xfrm>
      </p:grpSpPr>
      <p:sp>
        <p:nvSpPr>
          <p:cNvPr id="8" name="مستطيل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مستطيل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وان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ar-SA" smtClean="0"/>
              <a:t>انقر لتحرير نمط العنوان الرئيسي</a:t>
            </a:r>
            <a:endParaRPr kumimoji="0" lang="en-US" dirty="0"/>
          </a:p>
        </p:txBody>
      </p:sp>
      <p:sp>
        <p:nvSpPr>
          <p:cNvPr id="4" name="عنصر نائب للنص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extLst/>
          </a:lstStyle>
          <a:p>
            <a:fld id="{68DA70C1-1E49-41ED-B322-7805C1A9EE65}" type="datetimeFigureOut">
              <a:rPr lang="ar-SA" smtClean="0"/>
              <a:pPr/>
              <a:t>20/01/34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FADA4F57-EA88-4148-8612-54EDF77AAC49}" type="slidenum">
              <a:rPr lang="ar-SA" smtClean="0"/>
              <a:pPr/>
              <a:t>‹#›</a:t>
            </a:fld>
            <a:endParaRPr lang="ar-SA"/>
          </a:p>
        </p:txBody>
      </p:sp>
      <p:sp>
        <p:nvSpPr>
          <p:cNvPr id="10" name="عنصر نائب للصورة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ar-SA" smtClean="0"/>
              <a:t>انقر فوق الرمز لإضافة صورة</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8DA70C1-1E49-41ED-B322-7805C1A9EE65}" type="datetimeFigureOut">
              <a:rPr lang="ar-SA" smtClean="0"/>
              <a:pPr/>
              <a:t>20/01/34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FADA4F57-EA88-4148-8612-54EDF77AAC4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53200" y="274955"/>
            <a:ext cx="1524000" cy="5851525"/>
          </a:xfrm>
        </p:spPr>
        <p:txBody>
          <a:bodyPr vert="eaVert" ancho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2"/>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242816" y="6557946"/>
            <a:ext cx="2002464" cy="226902"/>
          </a:xfrm>
        </p:spPr>
        <p:txBody>
          <a:bodyPr/>
          <a:lstStyle>
            <a:extLst/>
          </a:lstStyle>
          <a:p>
            <a:fld id="{68DA70C1-1E49-41ED-B322-7805C1A9EE65}" type="datetimeFigureOut">
              <a:rPr lang="ar-SA" smtClean="0"/>
              <a:pPr/>
              <a:t>20/01/34</a:t>
            </a:fld>
            <a:endParaRPr lang="ar-SA"/>
          </a:p>
        </p:txBody>
      </p:sp>
      <p:sp>
        <p:nvSpPr>
          <p:cNvPr id="5" name="عنصر نائب للتذييل 4"/>
          <p:cNvSpPr>
            <a:spLocks noGrp="1"/>
          </p:cNvSpPr>
          <p:nvPr>
            <p:ph type="ftr" sz="quarter" idx="11"/>
          </p:nvPr>
        </p:nvSpPr>
        <p:spPr>
          <a:xfrm>
            <a:off x="457200" y="6556248"/>
            <a:ext cx="3657600" cy="228600"/>
          </a:xfrm>
        </p:spPr>
        <p:txBody>
          <a:bodyPr/>
          <a:lstStyle>
            <a:extLst/>
          </a:lstStyle>
          <a:p>
            <a:endParaRPr lang="ar-SA"/>
          </a:p>
        </p:txBody>
      </p:sp>
      <p:sp>
        <p:nvSpPr>
          <p:cNvPr id="6" name="عنصر نائب لرقم الشريحة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FADA4F57-EA88-4148-8612-54EDF77AAC49}"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عنوان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ar-SA" smtClean="0"/>
              <a:t>انقر لتحرير نمط العنوان الرئيسي</a:t>
            </a:r>
            <a:endParaRPr kumimoji="0" lang="en-US"/>
          </a:p>
        </p:txBody>
      </p:sp>
      <p:sp>
        <p:nvSpPr>
          <p:cNvPr id="31" name="عنصر نائب للنص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7" name="عنصر نائب للتاريخ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68DA70C1-1E49-41ED-B322-7805C1A9EE65}" type="datetimeFigureOut">
              <a:rPr lang="ar-SA" smtClean="0"/>
              <a:pPr/>
              <a:t>20/01/34</a:t>
            </a:fld>
            <a:endParaRPr lang="ar-SA"/>
          </a:p>
        </p:txBody>
      </p:sp>
      <p:sp>
        <p:nvSpPr>
          <p:cNvPr id="4" name="عنصر نائب للتذييل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ar-SA"/>
          </a:p>
        </p:txBody>
      </p:sp>
      <p:sp>
        <p:nvSpPr>
          <p:cNvPr id="16" name="عنصر نائب لرقم الشريحة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FADA4F57-EA88-4148-8612-54EDF77AAC49}"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r" rtl="1"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r" rtl="1"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r" rtl="1"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r" rtl="1"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r" rtl="1"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pn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9" Type="http://schemas.openxmlformats.org/officeDocument/2006/relationships/image" Target="../media/image40.png"/></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image" Target="../media/image45.jpeg"/><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4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 Id="rId4"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ee user\Pictures\Webcam\1315585731321.jpg"/>
          <p:cNvPicPr>
            <a:picLocks noChangeAspect="1" noChangeArrowheads="1"/>
          </p:cNvPicPr>
          <p:nvPr/>
        </p:nvPicPr>
        <p:blipFill>
          <a:blip r:embed="rId2" cstate="print"/>
          <a:srcRect/>
          <a:stretch>
            <a:fillRect/>
          </a:stretch>
        </p:blipFill>
        <p:spPr bwMode="auto">
          <a:xfrm>
            <a:off x="1" y="0"/>
            <a:ext cx="9468543" cy="6858000"/>
          </a:xfrm>
          <a:prstGeom prst="rect">
            <a:avLst/>
          </a:prstGeom>
          <a:noFill/>
        </p:spPr>
      </p:pic>
      <p:sp>
        <p:nvSpPr>
          <p:cNvPr id="3" name="مستطيل 2"/>
          <p:cNvSpPr/>
          <p:nvPr/>
        </p:nvSpPr>
        <p:spPr>
          <a:xfrm>
            <a:off x="1763688" y="1268760"/>
            <a:ext cx="5832648" cy="424847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4" name="مستطيل 3"/>
          <p:cNvSpPr/>
          <p:nvPr/>
        </p:nvSpPr>
        <p:spPr>
          <a:xfrm>
            <a:off x="1974179" y="2967335"/>
            <a:ext cx="5195653" cy="1200329"/>
          </a:xfrm>
          <a:prstGeom prst="rect">
            <a:avLst/>
          </a:prstGeom>
          <a:noFill/>
        </p:spPr>
        <p:txBody>
          <a:bodyPr wrap="none" lIns="91440" tIns="45720" rIns="91440" bIns="45720">
            <a:spAutoFit/>
          </a:bodyPr>
          <a:lstStyle/>
          <a:p>
            <a:pPr algn="ctr"/>
            <a:r>
              <a:rPr lang="ar-SA" sz="7200" b="0" cap="none" spc="0" dirty="0" smtClean="0">
                <a:ln w="18415" cmpd="sng">
                  <a:solidFill>
                    <a:srgbClr val="FFFFFF"/>
                  </a:solidFill>
                  <a:prstDash val="solid"/>
                </a:ln>
                <a:solidFill>
                  <a:srgbClr val="FFFFFF"/>
                </a:solidFill>
                <a:effectLst>
                  <a:glow rad="228600">
                    <a:schemeClr val="accent4">
                      <a:satMod val="175000"/>
                      <a:alpha val="40000"/>
                    </a:schemeClr>
                  </a:glow>
                  <a:outerShdw blurRad="63500" dir="3600000" algn="tl" rotWithShape="0">
                    <a:srgbClr val="000000">
                      <a:alpha val="70000"/>
                    </a:srgbClr>
                  </a:outerShdw>
                </a:effectLst>
                <a:cs typeface="Diwani Bent" pitchFamily="2" charset="-78"/>
              </a:rPr>
              <a:t>بسم الله الرحمن الرحيم</a:t>
            </a:r>
            <a:endParaRPr lang="ar-SA" sz="7200" b="0" cap="none" spc="0" dirty="0">
              <a:ln w="18415" cmpd="sng">
                <a:solidFill>
                  <a:srgbClr val="FFFFFF"/>
                </a:solidFill>
                <a:prstDash val="solid"/>
              </a:ln>
              <a:solidFill>
                <a:srgbClr val="FFFFFF"/>
              </a:solidFill>
              <a:effectLst>
                <a:glow rad="228600">
                  <a:schemeClr val="accent4">
                    <a:satMod val="175000"/>
                    <a:alpha val="40000"/>
                  </a:schemeClr>
                </a:glow>
                <a:outerShdw blurRad="63500" dir="3600000" algn="tl" rotWithShape="0">
                  <a:srgbClr val="000000">
                    <a:alpha val="70000"/>
                  </a:srgbClr>
                </a:outerShdw>
              </a:effectLst>
              <a:cs typeface="Diwani Bent"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t">
            <a:normAutofit fontScale="90000"/>
          </a:bodyPr>
          <a:lstStyle/>
          <a:p>
            <a:pPr algn="ctr"/>
            <a:r>
              <a:rPr lang="ar-SA" u="sng" dirty="0" smtClean="0">
                <a:solidFill>
                  <a:srgbClr val="0070C0"/>
                </a:solidFill>
              </a:rPr>
              <a:t>الباب الثالث :الجغرافيا الاقتصادية</a:t>
            </a:r>
            <a:br>
              <a:rPr lang="ar-SA" u="sng" dirty="0" smtClean="0">
                <a:solidFill>
                  <a:srgbClr val="0070C0"/>
                </a:solidFill>
              </a:rPr>
            </a:br>
            <a:r>
              <a:rPr lang="ar-SA" u="sng" dirty="0" smtClean="0">
                <a:solidFill>
                  <a:srgbClr val="0070C0"/>
                </a:solidFill>
              </a:rPr>
              <a:t>الإنتاج الزراعي في القارات</a:t>
            </a:r>
            <a:endParaRPr lang="ar-SA" u="sng" dirty="0">
              <a:solidFill>
                <a:srgbClr val="0070C0"/>
              </a:solidFill>
            </a:endParaRPr>
          </a:p>
        </p:txBody>
      </p:sp>
      <p:sp>
        <p:nvSpPr>
          <p:cNvPr id="5" name="عنصر نائب للمحتوى 4"/>
          <p:cNvSpPr>
            <a:spLocks noGrp="1"/>
          </p:cNvSpPr>
          <p:nvPr>
            <p:ph idx="1"/>
          </p:nvPr>
        </p:nvSpPr>
        <p:spPr>
          <a:xfrm>
            <a:off x="457200" y="2060848"/>
            <a:ext cx="7239000" cy="3384376"/>
          </a:xfrm>
        </p:spPr>
        <p:txBody>
          <a:bodyPr/>
          <a:lstStyle/>
          <a:p>
            <a:r>
              <a:rPr lang="ar-SA" dirty="0" smtClean="0"/>
              <a:t>تختلف خصائص الزراعة ومقوماتها وأهميتها من قارة إلى أخرى ومن منطقة إلى أخرى داخل القارة الواحدة ، من حيث:</a:t>
            </a:r>
          </a:p>
          <a:p>
            <a:pPr>
              <a:buNone/>
            </a:pPr>
            <a:r>
              <a:rPr lang="ar-SA" u="sng" dirty="0" smtClean="0">
                <a:solidFill>
                  <a:srgbClr val="FF0000"/>
                </a:solidFill>
              </a:rPr>
              <a:t>أولاً :مساحة الأراضي المزروعة:</a:t>
            </a:r>
          </a:p>
          <a:p>
            <a:r>
              <a:rPr lang="ar-SA" dirty="0" smtClean="0"/>
              <a:t>قدرت منظمة الزراعة والأغذية الدولية(الفاو) أن مساحة الأراضي المزروعة في جميع القارات تبلغ حوالي 9% من جملة مساحة اليابس.</a:t>
            </a: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332656"/>
            <a:ext cx="8028384" cy="6123080"/>
          </a:xfrm>
        </p:spPr>
        <p:txBody>
          <a:bodyPr>
            <a:normAutofit fontScale="92500"/>
          </a:bodyPr>
          <a:lstStyle/>
          <a:p>
            <a:pPr>
              <a:buNone/>
            </a:pPr>
            <a:r>
              <a:rPr lang="ar-SA" dirty="0" smtClean="0"/>
              <a:t>1- آسيا : تعتبر الأولى بين القارات من حيث المساحة المزروعة (حوالي ثلث المساحة المزروعة في العالم) </a:t>
            </a:r>
            <a:r>
              <a:rPr lang="ar-SA" dirty="0" smtClean="0">
                <a:solidFill>
                  <a:srgbClr val="FF0000"/>
                </a:solidFill>
              </a:rPr>
              <a:t>بسبب</a:t>
            </a:r>
            <a:r>
              <a:rPr lang="ar-SA" dirty="0" smtClean="0"/>
              <a:t> كثرة السكان في القارة ولجوء الإنسان إلى زراعة كل الأراضي التي يمكن زراعتها بالقارة بما في ذلك السفوح الجبلية التي أقيمت عليها المدرجات مثلما هو الحال في اليابان والفلبين واندونيسيا.</a:t>
            </a:r>
          </a:p>
          <a:p>
            <a:pPr>
              <a:buNone/>
            </a:pPr>
            <a:r>
              <a:rPr lang="ar-SA" dirty="0" smtClean="0"/>
              <a:t>2- أوربا: هي الثانية بين القارات من حيث المساحة المزروعة بالرغم من صغر مساحتها , </a:t>
            </a:r>
            <a:r>
              <a:rPr lang="ar-SA" u="sng" dirty="0" smtClean="0">
                <a:solidFill>
                  <a:srgbClr val="0070C0"/>
                </a:solidFill>
              </a:rPr>
              <a:t>حوالي ربع المساحة المزروعة في العالم </a:t>
            </a:r>
            <a:r>
              <a:rPr lang="ar-SA" dirty="0" smtClean="0">
                <a:solidFill>
                  <a:srgbClr val="FF0000"/>
                </a:solidFill>
              </a:rPr>
              <a:t>بسبب</a:t>
            </a:r>
          </a:p>
          <a:p>
            <a:pPr>
              <a:buNone/>
            </a:pPr>
            <a:r>
              <a:rPr lang="ar-SA" dirty="0" smtClean="0"/>
              <a:t>(أ) اعتدال مناخ القارة في كثير من مناطقها .</a:t>
            </a:r>
          </a:p>
          <a:p>
            <a:pPr>
              <a:buNone/>
            </a:pPr>
            <a:r>
              <a:rPr lang="ar-SA" dirty="0" smtClean="0"/>
              <a:t>(ب) توفر المياه طول السنة سواء من الأنهار أو الأمطار.</a:t>
            </a:r>
          </a:p>
          <a:p>
            <a:pPr>
              <a:buNone/>
            </a:pPr>
            <a:r>
              <a:rPr lang="ar-SA" dirty="0" smtClean="0"/>
              <a:t>(ج) خصوبة التربة وصلاحيتها للزراعة.</a:t>
            </a:r>
          </a:p>
          <a:p>
            <a:pPr>
              <a:buNone/>
            </a:pPr>
            <a:r>
              <a:rPr lang="ar-SA" dirty="0" smtClean="0"/>
              <a:t>(د) استخدام المخصبات الزراعية واستصلاح الكثير من الأراضي.</a:t>
            </a:r>
          </a:p>
          <a:p>
            <a:pPr>
              <a:buNone/>
            </a:pPr>
            <a:r>
              <a:rPr lang="ar-SA" dirty="0" smtClean="0"/>
              <a:t>(هـ) استنباط محاصيل يمكن زراعتها في المناطق الهامشية.</a:t>
            </a:r>
          </a:p>
          <a:p>
            <a:pPr>
              <a:buNone/>
            </a:pPr>
            <a:r>
              <a:rPr lang="ar-SA" dirty="0" smtClean="0"/>
              <a:t>(و) خلو القارة من الأراضي الصحراوية والأراضي البور</a:t>
            </a: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7499176" cy="5256584"/>
          </a:xfrm>
        </p:spPr>
        <p:txBody>
          <a:bodyPr>
            <a:normAutofit lnSpcReduction="10000"/>
          </a:bodyPr>
          <a:lstStyle/>
          <a:p>
            <a:pPr>
              <a:buNone/>
            </a:pPr>
            <a:r>
              <a:rPr lang="ar-SA" dirty="0" smtClean="0"/>
              <a:t>3- أمريكا الشمالية :الثالثة بين القارات من حيث المساحة المزروعة ، حيث تزرع حوالي أكثر من سدس إجمالي الاراضي المزروعة في العالم معظمها في الولايات المتحده وتقل في كندا لشدة البرودة وتجمد أراضيها.</a:t>
            </a:r>
          </a:p>
          <a:p>
            <a:pPr>
              <a:buNone/>
            </a:pPr>
            <a:r>
              <a:rPr lang="ar-SA" dirty="0" smtClean="0"/>
              <a:t>وتمتاز أمريكا الشمالية بما يلي: </a:t>
            </a:r>
          </a:p>
          <a:p>
            <a:pPr>
              <a:buNone/>
            </a:pPr>
            <a:r>
              <a:rPr lang="ar-SA" dirty="0" smtClean="0"/>
              <a:t>1) خصوبة التربة وخاصة في نطاق تربة البراري و التربة السوداء الغنية بالمواد العضوية.</a:t>
            </a:r>
          </a:p>
          <a:p>
            <a:pPr>
              <a:buNone/>
            </a:pPr>
            <a:r>
              <a:rPr lang="ar-SA" dirty="0" smtClean="0"/>
              <a:t>2) توفر مياه الري سواء من الأنهار أو الأمطار.</a:t>
            </a:r>
          </a:p>
          <a:p>
            <a:pPr>
              <a:buNone/>
            </a:pPr>
            <a:r>
              <a:rPr lang="ar-SA" dirty="0" smtClean="0"/>
              <a:t>3) استصلاح مساحات واسعة من الأراضي وزراعتها.</a:t>
            </a:r>
          </a:p>
          <a:p>
            <a:pPr>
              <a:buNone/>
            </a:pPr>
            <a:r>
              <a:rPr lang="ar-SA" dirty="0" smtClean="0"/>
              <a:t>4) استخدام الأساليب العلمية والتقنيات الحديثة بكثافة مما خصص أعلى إنتاجيه زراعية في العالم.</a:t>
            </a:r>
          </a:p>
          <a:p>
            <a:pPr>
              <a:buNone/>
            </a:pPr>
            <a:r>
              <a:rPr lang="ar-SA" dirty="0" smtClean="0"/>
              <a:t>زراعة نطاقيه متخصصة (كل نطاق يزرع غلة واحدة).</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5720" y="404664"/>
            <a:ext cx="7742664" cy="6051072"/>
          </a:xfrm>
        </p:spPr>
        <p:txBody>
          <a:bodyPr>
            <a:normAutofit lnSpcReduction="10000"/>
          </a:bodyPr>
          <a:lstStyle/>
          <a:p>
            <a:pPr>
              <a:buNone/>
            </a:pPr>
            <a:r>
              <a:rPr lang="ar-SA" dirty="0" smtClean="0"/>
              <a:t>4-أفريقيا: الرابعة بين القارات من حيث المساحة المزروعة ، تزرع حوالي سبع إجمالي مساحة الأراضي المزروعة في العالم . </a:t>
            </a:r>
          </a:p>
          <a:p>
            <a:pPr>
              <a:buNone/>
            </a:pPr>
            <a:r>
              <a:rPr lang="ar-SA" dirty="0" smtClean="0"/>
              <a:t>وتتركز الزراعة في الأحواض الفيضية للأنهار (خاصة نهر النيل) والأودية الجبلية وفي السواحل التي تصلح تربتها للزراعة.</a:t>
            </a:r>
          </a:p>
          <a:p>
            <a:pPr>
              <a:buNone/>
            </a:pPr>
            <a:r>
              <a:rPr lang="ar-SA" dirty="0" smtClean="0"/>
              <a:t>ويفسر قلة الأراضي الزراعية في أفريقيا بسبب :</a:t>
            </a:r>
          </a:p>
          <a:p>
            <a:pPr>
              <a:buFontTx/>
              <a:buChar char="-"/>
            </a:pPr>
            <a:r>
              <a:rPr lang="ar-SA" dirty="0" smtClean="0"/>
              <a:t>سيادة المناطق الصحراوية الجافة التي تشغل أكثر من ثلث مساحتها </a:t>
            </a:r>
          </a:p>
          <a:p>
            <a:pPr>
              <a:buFontTx/>
              <a:buChar char="-"/>
            </a:pPr>
            <a:r>
              <a:rPr lang="ar-SA" dirty="0" smtClean="0"/>
              <a:t>قلة الأمطار الساقطة.</a:t>
            </a:r>
          </a:p>
          <a:p>
            <a:pPr>
              <a:buNone/>
            </a:pPr>
            <a:r>
              <a:rPr lang="ar-SA" dirty="0" smtClean="0"/>
              <a:t>- قلة الأنهار دائمة الجريان.</a:t>
            </a:r>
          </a:p>
          <a:p>
            <a:pPr>
              <a:buNone/>
            </a:pPr>
            <a:r>
              <a:rPr lang="ar-SA" dirty="0" smtClean="0"/>
              <a:t>- عدم صلاحية التربة للزراعة في كثير من المناطق.</a:t>
            </a:r>
          </a:p>
          <a:p>
            <a:pPr>
              <a:buNone/>
            </a:pPr>
            <a:r>
              <a:rPr lang="ar-SA" dirty="0" smtClean="0"/>
              <a:t>- تخلف </a:t>
            </a:r>
            <a:r>
              <a:rPr lang="ar-SA" dirty="0" err="1" smtClean="0"/>
              <a:t>و</a:t>
            </a:r>
            <a:r>
              <a:rPr lang="ar-SA" dirty="0" smtClean="0"/>
              <a:t> بدائية الوسائل </a:t>
            </a:r>
            <a:r>
              <a:rPr lang="ar-SA" dirty="0" smtClean="0"/>
              <a:t>والأساليب </a:t>
            </a:r>
            <a:r>
              <a:rPr lang="ar-SA" dirty="0" smtClean="0"/>
              <a:t>الزراعية المستخدمة. </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7499176" cy="6051072"/>
          </a:xfrm>
        </p:spPr>
        <p:txBody>
          <a:bodyPr>
            <a:normAutofit/>
          </a:bodyPr>
          <a:lstStyle/>
          <a:p>
            <a:pPr>
              <a:buNone/>
            </a:pPr>
            <a:r>
              <a:rPr lang="ar-SA" sz="3200" dirty="0" smtClean="0"/>
              <a:t>5- أمريكا الجنوبية :الخامسة من حيث المساحة المزروعة ،حيث تزرع حوالي 7% من المساحة المزروعة في العالم </a:t>
            </a:r>
            <a:r>
              <a:rPr lang="ar-SA" sz="3200" dirty="0" smtClean="0">
                <a:solidFill>
                  <a:srgbClr val="FF0000"/>
                </a:solidFill>
              </a:rPr>
              <a:t>بسبب</a:t>
            </a:r>
            <a:r>
              <a:rPr lang="ar-SA" sz="3200" dirty="0" smtClean="0"/>
              <a:t> :</a:t>
            </a:r>
          </a:p>
          <a:p>
            <a:pPr>
              <a:buNone/>
            </a:pPr>
            <a:endParaRPr lang="ar-SA" sz="3200" dirty="0" smtClean="0"/>
          </a:p>
          <a:p>
            <a:pPr>
              <a:buNone/>
            </a:pPr>
            <a:r>
              <a:rPr lang="ar-SA" sz="3200" dirty="0" smtClean="0"/>
              <a:t>أ- هي قارة المداريات إذ يسود المناخ الجاف.</a:t>
            </a:r>
          </a:p>
          <a:p>
            <a:pPr>
              <a:buNone/>
            </a:pPr>
            <a:r>
              <a:rPr lang="ar-SA" sz="3200" dirty="0" smtClean="0"/>
              <a:t>ب- قلة المطر </a:t>
            </a:r>
            <a:r>
              <a:rPr lang="ar-SA" sz="3200" dirty="0" err="1" smtClean="0"/>
              <a:t>و</a:t>
            </a:r>
            <a:r>
              <a:rPr lang="ar-SA" sz="3200" dirty="0" smtClean="0"/>
              <a:t> قلة الأنهار دائمة الجريان.</a:t>
            </a:r>
          </a:p>
          <a:p>
            <a:pPr>
              <a:buNone/>
            </a:pPr>
            <a:r>
              <a:rPr lang="ar-SA" sz="3200" dirty="0" smtClean="0"/>
              <a:t>ج- انتشار الغابات المدارية المطيرة في مساحة واسعة من القارة (حوض الأمازون).</a:t>
            </a:r>
          </a:p>
          <a:p>
            <a:pPr>
              <a:buNone/>
            </a:pPr>
            <a:r>
              <a:rPr lang="ar-SA" sz="3200" dirty="0" smtClean="0"/>
              <a:t>د- قلة التربات الخصبة وسيادة المناطق الجبلية أو الهضبية والصحراوية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57158" y="142852"/>
            <a:ext cx="7500990" cy="5632311"/>
          </a:xfrm>
          <a:prstGeom prst="rect">
            <a:avLst/>
          </a:prstGeom>
        </p:spPr>
        <p:txBody>
          <a:bodyPr wrap="square">
            <a:spAutoFit/>
          </a:bodyPr>
          <a:lstStyle/>
          <a:p>
            <a:pPr>
              <a:buNone/>
            </a:pPr>
            <a:r>
              <a:rPr lang="ar-SA" sz="3600" dirty="0" smtClean="0"/>
              <a:t>6- </a:t>
            </a:r>
            <a:r>
              <a:rPr lang="ar-SA" sz="3600" dirty="0" err="1" smtClean="0"/>
              <a:t>الأوقيانوسية</a:t>
            </a:r>
            <a:r>
              <a:rPr lang="ar-SA" sz="3600" dirty="0" smtClean="0"/>
              <a:t> : السادسة من حيث المساحة المزروعة ، حيث تزرع 1,5% فقط من المساحة المزروعة في العالم ، </a:t>
            </a:r>
            <a:r>
              <a:rPr lang="ar-SA" sz="3600" u="sng" dirty="0" smtClean="0">
                <a:solidFill>
                  <a:srgbClr val="FF0000"/>
                </a:solidFill>
              </a:rPr>
              <a:t>وذلك بسبب :</a:t>
            </a:r>
          </a:p>
          <a:p>
            <a:pPr>
              <a:buFontTx/>
              <a:buChar char="-"/>
            </a:pPr>
            <a:r>
              <a:rPr lang="ar-SA" sz="3600" dirty="0" smtClean="0"/>
              <a:t>سيادة الجفاف في معظم أراضي القارة خاصة في منطقة القلب الجاف </a:t>
            </a:r>
          </a:p>
          <a:p>
            <a:pPr>
              <a:buFontTx/>
              <a:buChar char="-"/>
            </a:pPr>
            <a:r>
              <a:rPr lang="ar-SA" sz="3600" dirty="0" smtClean="0"/>
              <a:t>انخفاض خصوبة التربة .</a:t>
            </a:r>
          </a:p>
          <a:p>
            <a:pPr>
              <a:buNone/>
            </a:pPr>
            <a:r>
              <a:rPr lang="ar-SA" sz="3600" dirty="0" smtClean="0"/>
              <a:t> - سيادة وانتشار الأرانب التي تفتت التربة وتجعلها غير صالحة للزراعة. </a:t>
            </a:r>
          </a:p>
          <a:p>
            <a:pPr>
              <a:buNone/>
            </a:pPr>
            <a:r>
              <a:rPr lang="ar-SA" sz="3600" dirty="0" smtClean="0"/>
              <a:t>-انتشار  الغابات في شرق القارة. </a:t>
            </a:r>
            <a:endParaRPr lang="ar-SA" sz="3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free user\Pictures\Webcam\imagesزراعة.jpg"/>
          <p:cNvPicPr>
            <a:picLocks noChangeAspect="1" noChangeArrowheads="1"/>
          </p:cNvPicPr>
          <p:nvPr/>
        </p:nvPicPr>
        <p:blipFill>
          <a:blip r:embed="rId2" cstate="print"/>
          <a:srcRect/>
          <a:stretch>
            <a:fillRect/>
          </a:stretch>
        </p:blipFill>
        <p:spPr bwMode="auto">
          <a:xfrm>
            <a:off x="179512" y="476672"/>
            <a:ext cx="7920880" cy="5688632"/>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ctr"/>
          <a:lstStyle/>
          <a:p>
            <a:pPr algn="ctr"/>
            <a:r>
              <a:rPr lang="ar-SA" dirty="0" smtClean="0"/>
              <a:t>ثانياً :نسبة المشتغلين بالزراعة</a:t>
            </a:r>
            <a:endParaRPr lang="ar-SA" dirty="0"/>
          </a:p>
        </p:txBody>
      </p:sp>
      <p:sp>
        <p:nvSpPr>
          <p:cNvPr id="3" name="عنصر نائب للمحتوى 2"/>
          <p:cNvSpPr>
            <a:spLocks noGrp="1"/>
          </p:cNvSpPr>
          <p:nvPr>
            <p:ph idx="1"/>
          </p:nvPr>
        </p:nvSpPr>
        <p:spPr>
          <a:xfrm>
            <a:off x="457200" y="1571612"/>
            <a:ext cx="7239000" cy="4161644"/>
          </a:xfrm>
        </p:spPr>
        <p:txBody>
          <a:bodyPr>
            <a:normAutofit lnSpcReduction="10000"/>
          </a:bodyPr>
          <a:lstStyle/>
          <a:p>
            <a:r>
              <a:rPr lang="ar-SA" sz="2800" dirty="0" smtClean="0"/>
              <a:t>كثيراً ماتشير زيادة نسبة المشتغلين بالزراعة في أي مجتمع إلى : التخلف الاقتصادي والاجتماعي وانخفاض مستوى المعيشة ، بينما يشير انخفاضها إلى تقدم المجتمع (خاصة بعد دخول الآلة في العمليات الزراعية وقلة حاجتها إلى الأيدي العاملة) .</a:t>
            </a:r>
          </a:p>
          <a:p>
            <a:r>
              <a:rPr lang="ar-SA" sz="2800" dirty="0" smtClean="0">
                <a:solidFill>
                  <a:srgbClr val="0070C0"/>
                </a:solidFill>
              </a:rPr>
              <a:t>في عام 1993م قدرت منظمة الفاو </a:t>
            </a:r>
            <a:r>
              <a:rPr lang="ar-SA" sz="2800" u="sng" dirty="0" smtClean="0">
                <a:solidFill>
                  <a:srgbClr val="FF0000"/>
                </a:solidFill>
              </a:rPr>
              <a:t>(المعدل العالمي لنسبة المشتغلين بالزراعة) </a:t>
            </a:r>
            <a:r>
              <a:rPr lang="ar-SA" sz="2800" dirty="0" smtClean="0">
                <a:solidFill>
                  <a:srgbClr val="0070C0"/>
                </a:solidFill>
              </a:rPr>
              <a:t>حوالي 45%. </a:t>
            </a:r>
            <a:r>
              <a:rPr lang="ar-SA" sz="2800" dirty="0" smtClean="0"/>
              <a:t>ويمكن إبراز مجموعتين من القارات في هذا المجال على النحو التالي :</a:t>
            </a:r>
          </a:p>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251520" y="404664"/>
          <a:ext cx="7848872" cy="60516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467544" y="1772816"/>
            <a:ext cx="7560840" cy="4752528"/>
          </a:xfrm>
          <a:prstGeom prst="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endParaRPr lang="ar-SA"/>
          </a:p>
        </p:txBody>
      </p:sp>
      <p:sp>
        <p:nvSpPr>
          <p:cNvPr id="2" name="عنوان 1"/>
          <p:cNvSpPr>
            <a:spLocks noGrp="1"/>
          </p:cNvSpPr>
          <p:nvPr>
            <p:ph type="title"/>
          </p:nvPr>
        </p:nvSpPr>
        <p:spPr/>
        <p:txBody>
          <a:bodyPr>
            <a:normAutofit fontScale="90000"/>
          </a:bodyPr>
          <a:lstStyle/>
          <a:p>
            <a:pPr algn="ctr"/>
            <a:r>
              <a:rPr lang="ar-SA" dirty="0" smtClean="0"/>
              <a:t>ثالثاً:أنماط الزراعة (أهم الخصائص ”التوزيع الجغرافي“)</a:t>
            </a:r>
            <a:endParaRPr lang="ar-SA" dirty="0"/>
          </a:p>
        </p:txBody>
      </p:sp>
      <p:pic>
        <p:nvPicPr>
          <p:cNvPr id="4098" name="Picture 2" descr="C:\Users\free user\Pictures\Webcam\انماط الزراعة.jpg"/>
          <p:cNvPicPr>
            <a:picLocks noGrp="1" noChangeAspect="1" noChangeArrowheads="1"/>
          </p:cNvPicPr>
          <p:nvPr>
            <p:ph idx="1"/>
          </p:nvPr>
        </p:nvPicPr>
        <p:blipFill>
          <a:blip r:embed="rId2" cstate="print"/>
          <a:srcRect/>
          <a:stretch>
            <a:fillRect/>
          </a:stretch>
        </p:blipFill>
        <p:spPr bwMode="auto">
          <a:xfrm>
            <a:off x="539552" y="1844824"/>
            <a:ext cx="7416824" cy="460851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forum.nooor.com/imgcache/90217.imgcache.jpg"/>
          <p:cNvPicPr>
            <a:picLocks noChangeAspect="1" noChangeArrowheads="1"/>
          </p:cNvPicPr>
          <p:nvPr/>
        </p:nvPicPr>
        <p:blipFill>
          <a:blip r:embed="rId2" cstate="print"/>
          <a:srcRect/>
          <a:stretch>
            <a:fillRect/>
          </a:stretch>
        </p:blipFill>
        <p:spPr bwMode="auto">
          <a:xfrm>
            <a:off x="467544" y="692696"/>
            <a:ext cx="7420347" cy="547260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188640"/>
            <a:ext cx="7776864" cy="1800200"/>
          </a:xfrm>
        </p:spPr>
        <p:txBody>
          <a:bodyPr>
            <a:normAutofit fontScale="90000"/>
          </a:bodyPr>
          <a:lstStyle/>
          <a:p>
            <a:pPr algn="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أنماط الزراعة :</a:t>
            </a:r>
            <a:br>
              <a:rPr lang="ar-SA" dirty="0" smtClean="0"/>
            </a:br>
            <a:r>
              <a:rPr lang="ar-SA" dirty="0" smtClean="0"/>
              <a:t>أ/ الزراعة البدائية المتنقلة:</a:t>
            </a:r>
            <a:br>
              <a:rPr lang="ar-SA" dirty="0" smtClean="0"/>
            </a:br>
            <a:r>
              <a:rPr lang="ar-SA" dirty="0" smtClean="0"/>
              <a:t>ب/الزراعة المتقدمة:</a:t>
            </a:r>
            <a:endParaRPr lang="ar-SA" dirty="0"/>
          </a:p>
        </p:txBody>
      </p:sp>
      <p:sp>
        <p:nvSpPr>
          <p:cNvPr id="3" name="عنصر نائب للمحتوى 2"/>
          <p:cNvSpPr>
            <a:spLocks noGrp="1"/>
          </p:cNvSpPr>
          <p:nvPr>
            <p:ph idx="1"/>
          </p:nvPr>
        </p:nvSpPr>
        <p:spPr>
          <a:xfrm>
            <a:off x="0" y="2348880"/>
            <a:ext cx="8028384" cy="4509120"/>
          </a:xfrm>
        </p:spPr>
        <p:txBody>
          <a:bodyPr>
            <a:normAutofit/>
          </a:bodyPr>
          <a:lstStyle/>
          <a:p>
            <a:pPr>
              <a:buNone/>
            </a:pPr>
            <a:r>
              <a:rPr lang="ar-SA" dirty="0" smtClean="0"/>
              <a:t>أ</a:t>
            </a:r>
            <a:r>
              <a:rPr lang="ar-SA" dirty="0" smtClean="0"/>
              <a:t>/ الزراعة البدائية المتنقلة:</a:t>
            </a:r>
            <a:br>
              <a:rPr lang="ar-SA" dirty="0" smtClean="0"/>
            </a:br>
            <a:r>
              <a:rPr lang="ar-SA" dirty="0" smtClean="0"/>
              <a:t>- </a:t>
            </a:r>
            <a:r>
              <a:rPr lang="ar-SA" dirty="0" smtClean="0"/>
              <a:t>تسود </a:t>
            </a:r>
            <a:r>
              <a:rPr lang="ar-SA" dirty="0" smtClean="0"/>
              <a:t>في نطاق الغابات المدارية وخاصة المناطق الاستوائية في حوض الأمازون بأمريكا الجنوبية  وفي حوض الكونغو في أفريقيا,وفي بعض جزر جنوب شرق آسيا وجزر المحيط الهادي. وهي زراعة إعاشية وتمارسها مجتمعات صغيرة العدد وتعيش في مناطق منعزلة.</a:t>
            </a:r>
          </a:p>
          <a:p>
            <a:r>
              <a:rPr lang="ar-SA" dirty="0" smtClean="0"/>
              <a:t> زراعة بدائية متخلفة لاتستخدم المحراث أو الحيوان في الزراعة ولا السماد ......انتاجية متدنية.</a:t>
            </a:r>
          </a:p>
          <a:p>
            <a:r>
              <a:rPr lang="ar-SA" dirty="0" smtClean="0"/>
              <a:t>تزرع بها بعض البقول والنباتات الدرنية والموز وقصب السكر .</a:t>
            </a:r>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611560" y="260648"/>
            <a:ext cx="7272808" cy="5078313"/>
          </a:xfrm>
          <a:prstGeom prst="rect">
            <a:avLst/>
          </a:prstGeom>
        </p:spPr>
        <p:txBody>
          <a:bodyPr wrap="square">
            <a:spAutoFit/>
          </a:bodyPr>
          <a:lstStyle/>
          <a:p>
            <a:r>
              <a:rPr lang="ar-SA" sz="3600" dirty="0" smtClean="0"/>
              <a:t>- المزارع صغيرة المساحة والملكية فيها مشاعة وليست ملكية فردية ، وتزرع قطعة الأرض لفترة سنتين او ثلاث إلى أن تقل خصوبتها ثم يرحل عنها إلى منطقة جديدة وتتكرر العملية عدة مرات حتى تعود القرية مرة أخرى إلى موقعها الأول بعد عدة سنوات وتكون الأرض قد استردت خصوبتها. </a:t>
            </a:r>
          </a:p>
          <a:p>
            <a:pPr algn="l"/>
            <a:r>
              <a:rPr lang="ar-SA" sz="3600" dirty="0" smtClean="0">
                <a:solidFill>
                  <a:srgbClr val="003300"/>
                </a:solidFill>
              </a:rPr>
              <a:t>انظري الخريطة </a:t>
            </a:r>
            <a:r>
              <a:rPr lang="ar-SA" sz="3600" dirty="0" err="1" smtClean="0">
                <a:solidFill>
                  <a:srgbClr val="003300"/>
                </a:solidFill>
              </a:rPr>
              <a:t>ص</a:t>
            </a:r>
            <a:r>
              <a:rPr lang="ar-SA" sz="3600" dirty="0" smtClean="0">
                <a:solidFill>
                  <a:srgbClr val="003300"/>
                </a:solidFill>
              </a:rPr>
              <a:t> 407</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free user\Pictures\Webcam\كككة.bmp"/>
          <p:cNvPicPr>
            <a:picLocks noChangeAspect="1" noChangeArrowheads="1"/>
          </p:cNvPicPr>
          <p:nvPr/>
        </p:nvPicPr>
        <p:blipFill>
          <a:blip r:embed="rId2" cstate="print"/>
          <a:srcRect/>
          <a:stretch>
            <a:fillRect/>
          </a:stretch>
        </p:blipFill>
        <p:spPr bwMode="auto">
          <a:xfrm>
            <a:off x="4139952" y="0"/>
            <a:ext cx="4752528" cy="3173760"/>
          </a:xfrm>
          <a:prstGeom prst="rect">
            <a:avLst/>
          </a:prstGeom>
          <a:noFill/>
        </p:spPr>
      </p:pic>
      <p:pic>
        <p:nvPicPr>
          <p:cNvPr id="4099" name="Picture 3" descr="C:\Users\free user\Pictures\Webcam\images؟؟؟؟.jpg"/>
          <p:cNvPicPr>
            <a:picLocks noChangeAspect="1" noChangeArrowheads="1"/>
          </p:cNvPicPr>
          <p:nvPr/>
        </p:nvPicPr>
        <p:blipFill>
          <a:blip r:embed="rId3" cstate="print"/>
          <a:srcRect/>
          <a:stretch>
            <a:fillRect/>
          </a:stretch>
        </p:blipFill>
        <p:spPr bwMode="auto">
          <a:xfrm>
            <a:off x="0" y="2708920"/>
            <a:ext cx="4067944" cy="3975323"/>
          </a:xfrm>
          <a:prstGeom prst="rect">
            <a:avLst/>
          </a:prstGeom>
          <a:noFill/>
        </p:spPr>
      </p:pic>
      <p:pic>
        <p:nvPicPr>
          <p:cNvPr id="4100" name="Picture 4" descr="C:\Users\free user\Pictures\Webcam\imagesCA61NVMV.jpg"/>
          <p:cNvPicPr>
            <a:picLocks noChangeAspect="1" noChangeArrowheads="1"/>
          </p:cNvPicPr>
          <p:nvPr/>
        </p:nvPicPr>
        <p:blipFill>
          <a:blip r:embed="rId4" cstate="print"/>
          <a:srcRect/>
          <a:stretch>
            <a:fillRect/>
          </a:stretch>
        </p:blipFill>
        <p:spPr bwMode="auto">
          <a:xfrm>
            <a:off x="4211960" y="3429000"/>
            <a:ext cx="4464496" cy="2952328"/>
          </a:xfrm>
          <a:prstGeom prst="rect">
            <a:avLst/>
          </a:prstGeom>
          <a:noFill/>
        </p:spPr>
      </p:pic>
      <p:pic>
        <p:nvPicPr>
          <p:cNvPr id="4101" name="Picture 5" descr="C:\Users\free user\Pictures\Webcam\imagesCA5WSU1C.jpg"/>
          <p:cNvPicPr>
            <a:picLocks noChangeAspect="1" noChangeArrowheads="1"/>
          </p:cNvPicPr>
          <p:nvPr/>
        </p:nvPicPr>
        <p:blipFill>
          <a:blip r:embed="rId5" cstate="print"/>
          <a:srcRect/>
          <a:stretch>
            <a:fillRect/>
          </a:stretch>
        </p:blipFill>
        <p:spPr bwMode="auto">
          <a:xfrm>
            <a:off x="1043608" y="260648"/>
            <a:ext cx="1847850" cy="2420887"/>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320040"/>
            <a:ext cx="7776864" cy="1668800"/>
          </a:xfrm>
        </p:spPr>
        <p:txBody>
          <a:bodyPr anchor="t">
            <a:normAutofit fontScale="90000"/>
          </a:bodyPr>
          <a:lstStyle/>
          <a:p>
            <a:pPr algn="ctr"/>
            <a:r>
              <a:rPr lang="ar-SA" dirty="0" smtClean="0"/>
              <a:t>ب/ الزراعة المتقدمة( المستقرة) </a:t>
            </a:r>
            <a:br>
              <a:rPr lang="ar-SA" dirty="0" smtClean="0"/>
            </a:br>
            <a:r>
              <a:rPr lang="ar-SA" dirty="0" smtClean="0"/>
              <a:t> وتنقسم بحسب هدف الإنتاج وحجم القائمين </a:t>
            </a:r>
            <a:r>
              <a:rPr lang="ar-SA" dirty="0" err="1" smtClean="0"/>
              <a:t>بها</a:t>
            </a:r>
            <a:r>
              <a:rPr lang="ar-SA" dirty="0" smtClean="0"/>
              <a:t> إلى ثلاثة أنماط هي:</a:t>
            </a:r>
            <a:endParaRPr lang="ar-SA" dirty="0"/>
          </a:p>
        </p:txBody>
      </p:sp>
      <p:graphicFrame>
        <p:nvGraphicFramePr>
          <p:cNvPr id="4" name="عنصر نائب للمحتوى 3"/>
          <p:cNvGraphicFramePr>
            <a:graphicFrameLocks noGrp="1"/>
          </p:cNvGraphicFramePr>
          <p:nvPr>
            <p:ph idx="1"/>
          </p:nvPr>
        </p:nvGraphicFramePr>
        <p:xfrm>
          <a:off x="611560" y="2492896"/>
          <a:ext cx="6624736" cy="3888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57166"/>
            <a:ext cx="7400948" cy="6098570"/>
          </a:xfrm>
        </p:spPr>
        <p:txBody>
          <a:bodyPr>
            <a:normAutofit fontScale="85000" lnSpcReduction="20000"/>
          </a:bodyPr>
          <a:lstStyle/>
          <a:p>
            <a:pPr>
              <a:buNone/>
            </a:pPr>
            <a:r>
              <a:rPr lang="ar-SA" b="1" u="sng" dirty="0" smtClean="0">
                <a:solidFill>
                  <a:srgbClr val="FF0000"/>
                </a:solidFill>
              </a:rPr>
              <a:t>أ) </a:t>
            </a:r>
            <a:r>
              <a:rPr lang="ar-SA" b="1" u="sng" dirty="0" smtClean="0">
                <a:solidFill>
                  <a:srgbClr val="FF0000"/>
                </a:solidFill>
              </a:rPr>
              <a:t>الزراعة الكثيفة:</a:t>
            </a:r>
          </a:p>
          <a:p>
            <a:pPr>
              <a:buFont typeface="Wingdings" pitchFamily="2" charset="2"/>
              <a:buChar char="v"/>
            </a:pPr>
            <a:r>
              <a:rPr lang="ar-SA" dirty="0" smtClean="0"/>
              <a:t>تعتمد على كثافات سكانية كبيرة لتوفير الأيدي العاملة وهي زراعة </a:t>
            </a:r>
            <a:r>
              <a:rPr lang="ar-SA" dirty="0" err="1" smtClean="0"/>
              <a:t>إعاشية</a:t>
            </a:r>
            <a:r>
              <a:rPr lang="ar-SA" dirty="0" smtClean="0"/>
              <a:t>(الحصول على القوت ).</a:t>
            </a:r>
          </a:p>
          <a:p>
            <a:pPr>
              <a:buFont typeface="Wingdings" pitchFamily="2" charset="2"/>
              <a:buChar char="v"/>
            </a:pPr>
            <a:r>
              <a:rPr lang="ar-SA" dirty="0" smtClean="0"/>
              <a:t>تتركز في مناطق الحضارات الزراعية القديمة في أحواض الأنهار بالصين والهند والعراق في آسيا وفي حوض نهر النيل بمصر في أفريقيا .</a:t>
            </a:r>
          </a:p>
          <a:p>
            <a:pPr>
              <a:buFont typeface="Wingdings" pitchFamily="2" charset="2"/>
              <a:buChar char="v"/>
            </a:pPr>
            <a:r>
              <a:rPr lang="ar-SA" dirty="0" smtClean="0"/>
              <a:t>تستخدم أساليب زراعية تقليدية </a:t>
            </a:r>
          </a:p>
          <a:p>
            <a:pPr>
              <a:buFont typeface="Wingdings" pitchFamily="2" charset="2"/>
              <a:buChar char="v"/>
            </a:pPr>
            <a:r>
              <a:rPr lang="ar-SA" dirty="0" smtClean="0"/>
              <a:t>تستخدم الأسمدة الكيماوية وتزرع الأرض حسب الدورات الزراعية.</a:t>
            </a:r>
          </a:p>
          <a:p>
            <a:pPr>
              <a:buFont typeface="Wingdings" pitchFamily="2" charset="2"/>
              <a:buChar char="v"/>
            </a:pPr>
            <a:r>
              <a:rPr lang="ar-SA" dirty="0" smtClean="0"/>
              <a:t>نوع أخر من الزراعة الكثيفة يوجد في شرق الولايات المتحدة وغرب أوربا واليابان تستخدم فيه أحدث الطرق العلمية المتقدمة </a:t>
            </a:r>
            <a:r>
              <a:rPr lang="ar-SA" dirty="0" err="1" smtClean="0"/>
              <a:t>و</a:t>
            </a:r>
            <a:r>
              <a:rPr lang="ar-SA" dirty="0" smtClean="0"/>
              <a:t> الأساليب الحديثة والآلات والمخصبات الكيماوية </a:t>
            </a:r>
            <a:r>
              <a:rPr lang="ar-SA" dirty="0" err="1" smtClean="0"/>
              <a:t>و</a:t>
            </a:r>
            <a:r>
              <a:rPr lang="ar-SA" dirty="0" smtClean="0"/>
              <a:t> الزراعية المختلطة التي تعتني بتربية الحيوان إلى جانب المحاصيل الغذائية .</a:t>
            </a:r>
          </a:p>
          <a:p>
            <a:pPr>
              <a:buFont typeface="Wingdings" pitchFamily="2" charset="2"/>
              <a:buChar char="v"/>
            </a:pPr>
            <a:r>
              <a:rPr lang="ar-SA" dirty="0" smtClean="0"/>
              <a:t>بعض المناطق يعمد المزارعون </a:t>
            </a:r>
            <a:r>
              <a:rPr lang="ar-SA" dirty="0" smtClean="0"/>
              <a:t>إلى </a:t>
            </a:r>
            <a:r>
              <a:rPr lang="ar-SA" dirty="0" smtClean="0"/>
              <a:t>زراعة السفوح </a:t>
            </a:r>
            <a:r>
              <a:rPr lang="ar-SA" dirty="0" smtClean="0"/>
              <a:t>الجبلية كنوع من الزراعة الكثيفة  </a:t>
            </a:r>
            <a:r>
              <a:rPr lang="ar-SA" dirty="0" smtClean="0"/>
              <a:t>حيث تنشأ </a:t>
            </a:r>
            <a:r>
              <a:rPr lang="ar-SA" dirty="0" smtClean="0"/>
              <a:t>المدرجات الزراعية  </a:t>
            </a:r>
            <a:r>
              <a:rPr lang="ar-SA" dirty="0" smtClean="0"/>
              <a:t>كالصين واليابان التي تنتشر </a:t>
            </a:r>
            <a:r>
              <a:rPr lang="ar-SA" dirty="0" smtClean="0"/>
              <a:t>فيهما مزارع </a:t>
            </a:r>
            <a:r>
              <a:rPr lang="ar-SA" dirty="0" smtClean="0"/>
              <a:t>الشاي وحقول </a:t>
            </a:r>
            <a:r>
              <a:rPr lang="ar-SA" dirty="0" smtClean="0"/>
              <a:t>الأرز وذلك لقلة الأراضي السهلية المنبسطة. </a:t>
            </a:r>
            <a:endParaRPr lang="ar-SA" dirty="0" smtClean="0"/>
          </a:p>
          <a:p>
            <a:pPr algn="l">
              <a:buNone/>
            </a:pPr>
            <a:r>
              <a:rPr lang="ar-SA" dirty="0" smtClean="0">
                <a:solidFill>
                  <a:srgbClr val="003300"/>
                </a:solidFill>
              </a:rPr>
              <a:t>انظري الخريطة ص 409</a:t>
            </a:r>
          </a:p>
          <a:p>
            <a:pPr algn="l">
              <a:buFont typeface="Wingdings" pitchFamily="2" charset="2"/>
              <a:buChar char="v"/>
            </a:pP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14282" y="332656"/>
            <a:ext cx="7742094" cy="6123080"/>
          </a:xfrm>
        </p:spPr>
        <p:txBody>
          <a:bodyPr>
            <a:normAutofit/>
          </a:bodyPr>
          <a:lstStyle/>
          <a:p>
            <a:pPr>
              <a:buNone/>
            </a:pPr>
            <a:r>
              <a:rPr lang="ar-SA" sz="2800" b="1" u="sng" dirty="0" smtClean="0">
                <a:solidFill>
                  <a:srgbClr val="FF0000"/>
                </a:solidFill>
                <a:latin typeface="Arial" pitchFamily="34" charset="0"/>
                <a:cs typeface="Arial" pitchFamily="34" charset="0"/>
              </a:rPr>
              <a:t>ب) الزراعة الواسعة:</a:t>
            </a:r>
          </a:p>
          <a:p>
            <a:pPr>
              <a:buFont typeface="Wingdings" pitchFamily="2" charset="2"/>
              <a:buChar char="q"/>
            </a:pPr>
            <a:r>
              <a:rPr lang="ar-SA" sz="2800" b="1" dirty="0" smtClean="0">
                <a:latin typeface="Arial" pitchFamily="34" charset="0"/>
                <a:cs typeface="Arial" pitchFamily="34" charset="0"/>
              </a:rPr>
              <a:t>يقوم هذا النمط في مساحات واسعة جدا تكاد حدودها </a:t>
            </a:r>
            <a:r>
              <a:rPr lang="ar-SA" sz="2800" b="1" dirty="0" err="1" smtClean="0">
                <a:latin typeface="Arial" pitchFamily="34" charset="0"/>
                <a:cs typeface="Arial" pitchFamily="34" charset="0"/>
              </a:rPr>
              <a:t>لاتذكر</a:t>
            </a:r>
            <a:r>
              <a:rPr lang="ar-SA" sz="2800" b="1" dirty="0" smtClean="0">
                <a:latin typeface="Arial" pitchFamily="34" charset="0"/>
                <a:cs typeface="Arial" pitchFamily="34" charset="0"/>
              </a:rPr>
              <a:t> معتمده على عدد قليل من المزارع. </a:t>
            </a:r>
          </a:p>
          <a:p>
            <a:pPr>
              <a:buFont typeface="Wingdings" pitchFamily="2" charset="2"/>
              <a:buChar char="q"/>
            </a:pPr>
            <a:r>
              <a:rPr lang="ar-SA" sz="2800" b="1" dirty="0" smtClean="0">
                <a:latin typeface="Arial" pitchFamily="34" charset="0"/>
                <a:cs typeface="Arial" pitchFamily="34" charset="0"/>
              </a:rPr>
              <a:t>تعتمد بالكامل على الآلات في العمليات الزراعية والحصاد والتخزين والتسويق ، والأساليب الحديثة العلمية المتقدمة أيضا </a:t>
            </a:r>
            <a:r>
              <a:rPr lang="ar-SA" sz="2800" b="1" dirty="0" smtClean="0">
                <a:latin typeface="Arial" pitchFamily="34" charset="0"/>
                <a:cs typeface="Arial" pitchFamily="34" charset="0"/>
              </a:rPr>
              <a:t>- تنتشر </a:t>
            </a:r>
            <a:r>
              <a:rPr lang="ar-SA" sz="2800" b="1" dirty="0" smtClean="0">
                <a:latin typeface="Arial" pitchFamily="34" charset="0"/>
                <a:cs typeface="Arial" pitchFamily="34" charset="0"/>
              </a:rPr>
              <a:t>في أمريكا الشمالية (الولايات </a:t>
            </a:r>
            <a:r>
              <a:rPr lang="ar-SA" sz="2800" b="1" dirty="0" smtClean="0">
                <a:latin typeface="Arial" pitchFamily="34" charset="0"/>
                <a:cs typeface="Arial" pitchFamily="34" charset="0"/>
              </a:rPr>
              <a:t>المتحدة الأمريكية </a:t>
            </a:r>
            <a:r>
              <a:rPr lang="ar-SA" sz="2800" b="1" dirty="0" smtClean="0">
                <a:latin typeface="Arial" pitchFamily="34" charset="0"/>
                <a:cs typeface="Arial" pitchFamily="34" charset="0"/>
              </a:rPr>
              <a:t>وكندا) وأمريكا الجنوبية واستراليا وأوربا واليابان وروسيا.</a:t>
            </a:r>
            <a:endParaRPr lang="ar-SA" sz="2800" b="1" dirty="0" smtClean="0">
              <a:latin typeface="Arial" pitchFamily="34" charset="0"/>
              <a:cs typeface="Arial" pitchFamily="34" charset="0"/>
            </a:endParaRPr>
          </a:p>
          <a:p>
            <a:pPr>
              <a:buFont typeface="Wingdings" pitchFamily="2" charset="2"/>
              <a:buChar char="q"/>
            </a:pPr>
            <a:r>
              <a:rPr lang="ar-SA" sz="2800" b="1" dirty="0" smtClean="0">
                <a:latin typeface="Arial" pitchFamily="34" charset="0"/>
                <a:cs typeface="Arial" pitchFamily="34" charset="0"/>
              </a:rPr>
              <a:t>أنتاج المحاصيل الغذائية إلى جانب الزراعة المختلطة التي تعنى بتربية الحيوان لإنتاج اللحوم والألبان والدواجن وغرض الإنتاج تجاري وليس إعاشي .</a:t>
            </a:r>
          </a:p>
          <a:p>
            <a:pPr>
              <a:buFont typeface="Wingdings" pitchFamily="2" charset="2"/>
              <a:buChar char="q"/>
            </a:pPr>
            <a:r>
              <a:rPr lang="ar-SA" sz="2800" b="1" dirty="0" smtClean="0">
                <a:latin typeface="Arial" pitchFamily="34" charset="0"/>
                <a:cs typeface="Arial" pitchFamily="34" charset="0"/>
              </a:rPr>
              <a:t>تتميز بكبر مساحات المزارع وارتفاع الإنتاجية.</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Users\free user\Pictures\Webcam\....bmp"/>
          <p:cNvPicPr>
            <a:picLocks noChangeAspect="1" noChangeArrowheads="1"/>
          </p:cNvPicPr>
          <p:nvPr/>
        </p:nvPicPr>
        <p:blipFill>
          <a:blip r:embed="rId2" cstate="print"/>
          <a:srcRect/>
          <a:stretch>
            <a:fillRect/>
          </a:stretch>
        </p:blipFill>
        <p:spPr bwMode="auto">
          <a:xfrm>
            <a:off x="2987824" y="2276872"/>
            <a:ext cx="3312368" cy="2088232"/>
          </a:xfrm>
          <a:prstGeom prst="rect">
            <a:avLst/>
          </a:prstGeom>
          <a:noFill/>
        </p:spPr>
      </p:pic>
      <p:pic>
        <p:nvPicPr>
          <p:cNvPr id="37891" name="Picture 3" descr="C:\Users\free user\Pictures\Webcam\..؟؟.bmp"/>
          <p:cNvPicPr>
            <a:picLocks noChangeAspect="1" noChangeArrowheads="1"/>
          </p:cNvPicPr>
          <p:nvPr/>
        </p:nvPicPr>
        <p:blipFill>
          <a:blip r:embed="rId3" cstate="print"/>
          <a:srcRect/>
          <a:stretch>
            <a:fillRect/>
          </a:stretch>
        </p:blipFill>
        <p:spPr bwMode="auto">
          <a:xfrm>
            <a:off x="5220072" y="4437112"/>
            <a:ext cx="3456384" cy="2160240"/>
          </a:xfrm>
          <a:prstGeom prst="rect">
            <a:avLst/>
          </a:prstGeom>
          <a:noFill/>
        </p:spPr>
      </p:pic>
      <p:pic>
        <p:nvPicPr>
          <p:cNvPr id="37892" name="Picture 4" descr="C:\Users\free user\Pictures\Webcam\ططكمزط.bmp"/>
          <p:cNvPicPr>
            <a:picLocks noChangeAspect="1" noChangeArrowheads="1"/>
          </p:cNvPicPr>
          <p:nvPr/>
        </p:nvPicPr>
        <p:blipFill>
          <a:blip r:embed="rId4" cstate="print"/>
          <a:srcRect/>
          <a:stretch>
            <a:fillRect/>
          </a:stretch>
        </p:blipFill>
        <p:spPr bwMode="auto">
          <a:xfrm>
            <a:off x="323528" y="260648"/>
            <a:ext cx="3024336" cy="2016224"/>
          </a:xfrm>
          <a:prstGeom prst="rect">
            <a:avLst/>
          </a:prstGeom>
          <a:noFill/>
        </p:spPr>
      </p:pic>
      <p:pic>
        <p:nvPicPr>
          <p:cNvPr id="37893" name="Picture 5" descr="C:\Users\free user\Pictures\Webcam\imagesCA4MUHEH.jpg"/>
          <p:cNvPicPr>
            <a:picLocks noChangeAspect="1" noChangeArrowheads="1"/>
          </p:cNvPicPr>
          <p:nvPr/>
        </p:nvPicPr>
        <p:blipFill>
          <a:blip r:embed="rId5" cstate="print"/>
          <a:srcRect/>
          <a:stretch>
            <a:fillRect/>
          </a:stretch>
        </p:blipFill>
        <p:spPr bwMode="auto">
          <a:xfrm>
            <a:off x="323528" y="4365104"/>
            <a:ext cx="3888432" cy="2304256"/>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free user\Pictures\Webcam\unti.bmp"/>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0" y="0"/>
            <a:ext cx="9144000" cy="6858000"/>
          </a:xfrm>
          <a:prstGeom prst="rect">
            <a:avLst/>
          </a:prstGeom>
          <a:noFill/>
        </p:spPr>
      </p:pic>
      <p:sp>
        <p:nvSpPr>
          <p:cNvPr id="3" name="عنصر نائب للمحتوى 2"/>
          <p:cNvSpPr>
            <a:spLocks noGrp="1"/>
          </p:cNvSpPr>
          <p:nvPr>
            <p:ph idx="1"/>
          </p:nvPr>
        </p:nvSpPr>
        <p:spPr>
          <a:xfrm>
            <a:off x="285720" y="214290"/>
            <a:ext cx="8572560" cy="6241446"/>
          </a:xfrm>
          <a:solidFill>
            <a:srgbClr val="FFFF00"/>
          </a:solidFill>
        </p:spPr>
        <p:txBody>
          <a:bodyPr>
            <a:normAutofit/>
          </a:bodyPr>
          <a:lstStyle/>
          <a:p>
            <a:pPr>
              <a:buNone/>
            </a:pPr>
            <a:r>
              <a:rPr lang="ar-SA" b="1" u="sng" dirty="0" smtClean="0">
                <a:solidFill>
                  <a:srgbClr val="FF0000"/>
                </a:solidFill>
              </a:rPr>
              <a:t>ج) الزراعة </a:t>
            </a:r>
            <a:r>
              <a:rPr lang="ar-SA" b="1" u="sng" dirty="0" smtClean="0">
                <a:solidFill>
                  <a:srgbClr val="FF0000"/>
                </a:solidFill>
              </a:rPr>
              <a:t>المتخصصة:</a:t>
            </a:r>
            <a:endParaRPr lang="ar-SA" b="1" u="sng" dirty="0" smtClean="0">
              <a:solidFill>
                <a:srgbClr val="FF0000"/>
              </a:solidFill>
            </a:endParaRPr>
          </a:p>
          <a:p>
            <a:pPr>
              <a:buNone/>
            </a:pPr>
            <a:r>
              <a:rPr lang="ar-SA" dirty="0" smtClean="0"/>
              <a:t>  </a:t>
            </a:r>
            <a:r>
              <a:rPr lang="ar-SA" b="1" dirty="0" smtClean="0">
                <a:latin typeface="Arial" pitchFamily="34" charset="0"/>
                <a:cs typeface="Arial" pitchFamily="34" charset="0"/>
              </a:rPr>
              <a:t>- تقوم </a:t>
            </a:r>
            <a:r>
              <a:rPr lang="ar-SA" b="1" dirty="0" smtClean="0">
                <a:latin typeface="Arial" pitchFamily="34" charset="0"/>
                <a:cs typeface="Arial" pitchFamily="34" charset="0"/>
              </a:rPr>
              <a:t>في مزارع معينة يتخصص كل منها في إنتاج </a:t>
            </a:r>
            <a:r>
              <a:rPr lang="ar-SA" b="1" dirty="0" err="1" smtClean="0">
                <a:latin typeface="Arial" pitchFamily="34" charset="0"/>
                <a:cs typeface="Arial" pitchFamily="34" charset="0"/>
              </a:rPr>
              <a:t>غلات</a:t>
            </a:r>
            <a:r>
              <a:rPr lang="ar-SA" b="1" dirty="0" smtClean="0">
                <a:latin typeface="Arial" pitchFamily="34" charset="0"/>
                <a:cs typeface="Arial" pitchFamily="34" charset="0"/>
              </a:rPr>
              <a:t> </a:t>
            </a:r>
            <a:r>
              <a:rPr lang="ar-SA" b="1" dirty="0" smtClean="0">
                <a:latin typeface="Arial" pitchFamily="34" charset="0"/>
                <a:cs typeface="Arial" pitchFamily="34" charset="0"/>
              </a:rPr>
              <a:t>معينة</a:t>
            </a:r>
            <a:r>
              <a:rPr lang="ar-SA" b="1" dirty="0" smtClean="0">
                <a:latin typeface="Arial" pitchFamily="34" charset="0"/>
                <a:cs typeface="Arial" pitchFamily="34" charset="0"/>
              </a:rPr>
              <a:t> حسب ظروف البيئة المحلية والطلب العالمي على </a:t>
            </a:r>
            <a:r>
              <a:rPr lang="ar-SA" b="1" dirty="0" err="1" smtClean="0">
                <a:latin typeface="Arial" pitchFamily="34" charset="0"/>
                <a:cs typeface="Arial" pitchFamily="34" charset="0"/>
              </a:rPr>
              <a:t>الغلات</a:t>
            </a:r>
            <a:r>
              <a:rPr lang="ar-SA" b="1" dirty="0" smtClean="0">
                <a:latin typeface="Arial" pitchFamily="34" charset="0"/>
                <a:cs typeface="Arial" pitchFamily="34" charset="0"/>
              </a:rPr>
              <a:t>، ويتجه إنتاجها كله أو معظمه إلى الدول الصناعية.</a:t>
            </a:r>
            <a:endParaRPr lang="ar-SA" b="1" dirty="0" smtClean="0">
              <a:latin typeface="Arial" pitchFamily="34" charset="0"/>
              <a:cs typeface="Arial" pitchFamily="34" charset="0"/>
            </a:endParaRPr>
          </a:p>
          <a:p>
            <a:pPr>
              <a:buNone/>
            </a:pPr>
            <a:r>
              <a:rPr lang="ar-SA" b="1" dirty="0" smtClean="0">
                <a:latin typeface="Arial" pitchFamily="34" charset="0"/>
                <a:cs typeface="Arial" pitchFamily="34" charset="0"/>
              </a:rPr>
              <a:t>- هي عبارة </a:t>
            </a:r>
            <a:r>
              <a:rPr lang="ar-SA" b="1" dirty="0" smtClean="0">
                <a:latin typeface="Arial" pitchFamily="34" charset="0"/>
                <a:cs typeface="Arial" pitchFamily="34" charset="0"/>
              </a:rPr>
              <a:t>عن استثمارات </a:t>
            </a:r>
            <a:r>
              <a:rPr lang="ar-SA" b="1" dirty="0" smtClean="0">
                <a:latin typeface="Arial" pitchFamily="34" charset="0"/>
                <a:cs typeface="Arial" pitchFamily="34" charset="0"/>
              </a:rPr>
              <a:t>لشركات </a:t>
            </a:r>
            <a:r>
              <a:rPr lang="ar-SA" b="1" dirty="0" smtClean="0">
                <a:latin typeface="Arial" pitchFamily="34" charset="0"/>
                <a:cs typeface="Arial" pitchFamily="34" charset="0"/>
              </a:rPr>
              <a:t>من المناطق المعتدلة (أوربا وأمريكا </a:t>
            </a:r>
            <a:r>
              <a:rPr lang="ar-SA" b="1" dirty="0" smtClean="0">
                <a:latin typeface="Arial" pitchFamily="34" charset="0"/>
                <a:cs typeface="Arial" pitchFamily="34" charset="0"/>
              </a:rPr>
              <a:t>الشمالية) في </a:t>
            </a:r>
            <a:r>
              <a:rPr lang="ar-SA" b="1" dirty="0" smtClean="0">
                <a:latin typeface="Arial" pitchFamily="34" charset="0"/>
                <a:cs typeface="Arial" pitchFamily="34" charset="0"/>
              </a:rPr>
              <a:t>المناطق المدارية والموسمية في أمريكا اللاتينية وأفريقيا وآسيا بحيث يصدر الإنتاج إلى أسواق الدول الصناعية </a:t>
            </a:r>
            <a:r>
              <a:rPr lang="ar-SA" b="1" dirty="0" smtClean="0">
                <a:latin typeface="Arial" pitchFamily="34" charset="0"/>
                <a:cs typeface="Arial" pitchFamily="34" charset="0"/>
              </a:rPr>
              <a:t>في </a:t>
            </a:r>
            <a:r>
              <a:rPr lang="ar-SA" b="1" dirty="0" smtClean="0">
                <a:latin typeface="Arial" pitchFamily="34" charset="0"/>
                <a:cs typeface="Arial" pitchFamily="34" charset="0"/>
              </a:rPr>
              <a:t>المناطق </a:t>
            </a:r>
            <a:r>
              <a:rPr lang="ar-SA" b="1" dirty="0" smtClean="0">
                <a:latin typeface="Arial" pitchFamily="34" charset="0"/>
                <a:cs typeface="Arial" pitchFamily="34" charset="0"/>
              </a:rPr>
              <a:t>المعتدلة كما ذكرنا </a:t>
            </a:r>
            <a:r>
              <a:rPr lang="ar-SA" b="1" dirty="0" smtClean="0">
                <a:latin typeface="Arial" pitchFamily="34" charset="0"/>
                <a:cs typeface="Arial" pitchFamily="34" charset="0"/>
              </a:rPr>
              <a:t>(</a:t>
            </a:r>
            <a:r>
              <a:rPr lang="ar-SA" b="1" dirty="0" smtClean="0">
                <a:solidFill>
                  <a:srgbClr val="C00000"/>
                </a:solidFill>
                <a:latin typeface="Arial" pitchFamily="34" charset="0"/>
                <a:cs typeface="Arial" pitchFamily="34" charset="0"/>
              </a:rPr>
              <a:t>مثل  مزارع الشاي في الهند,ومزارع الكاكاو في غانا في أفريقيا,ومزارع الموز في أمريكا الوسطى ومزارع جوز الهند في آسيا وأفريقيا وأمريكا الجنوبية</a:t>
            </a:r>
            <a:r>
              <a:rPr lang="ar-SA" b="1" dirty="0" smtClean="0">
                <a:latin typeface="Arial" pitchFamily="34" charset="0"/>
                <a:cs typeface="Arial" pitchFamily="34" charset="0"/>
              </a:rPr>
              <a:t>). </a:t>
            </a:r>
            <a:endParaRPr lang="ar-SA" b="1" dirty="0" smtClean="0">
              <a:latin typeface="Arial" pitchFamily="34" charset="0"/>
              <a:cs typeface="Arial" pitchFamily="34" charset="0"/>
            </a:endParaRPr>
          </a:p>
          <a:p>
            <a:pPr>
              <a:buNone/>
            </a:pPr>
            <a:r>
              <a:rPr lang="ar-SA" b="1" dirty="0" smtClean="0">
                <a:latin typeface="Arial" pitchFamily="34" charset="0"/>
                <a:cs typeface="Arial" pitchFamily="34" charset="0"/>
              </a:rPr>
              <a:t>- تعتمد </a:t>
            </a:r>
            <a:r>
              <a:rPr lang="ar-SA" b="1" dirty="0" smtClean="0">
                <a:latin typeface="Arial" pitchFamily="34" charset="0"/>
                <a:cs typeface="Arial" pitchFamily="34" charset="0"/>
              </a:rPr>
              <a:t>على الآلات الزراعية وقلة الأيدي العاملة .</a:t>
            </a:r>
          </a:p>
          <a:p>
            <a:pPr>
              <a:buNone/>
            </a:pPr>
            <a:r>
              <a:rPr lang="ar-SA" b="1" dirty="0" smtClean="0">
                <a:latin typeface="Arial" pitchFamily="34" charset="0"/>
                <a:cs typeface="Arial" pitchFamily="34" charset="0"/>
              </a:rPr>
              <a:t>- المزارع </a:t>
            </a:r>
            <a:r>
              <a:rPr lang="ar-SA" b="1" dirty="0" smtClean="0">
                <a:latin typeface="Arial" pitchFamily="34" charset="0"/>
                <a:cs typeface="Arial" pitchFamily="34" charset="0"/>
              </a:rPr>
              <a:t>واسعة المساحة وتستخدم </a:t>
            </a:r>
            <a:r>
              <a:rPr lang="ar-SA" b="1" dirty="0" smtClean="0">
                <a:latin typeface="Arial" pitchFamily="34" charset="0"/>
                <a:cs typeface="Arial" pitchFamily="34" charset="0"/>
              </a:rPr>
              <a:t>فيها أحدث </a:t>
            </a:r>
            <a:r>
              <a:rPr lang="ar-SA" b="1" dirty="0" smtClean="0">
                <a:latin typeface="Arial" pitchFamily="34" charset="0"/>
                <a:cs typeface="Arial" pitchFamily="34" charset="0"/>
              </a:rPr>
              <a:t>الأساليب العلمية </a:t>
            </a:r>
            <a:r>
              <a:rPr lang="ar-SA" b="1" dirty="0" smtClean="0">
                <a:latin typeface="Arial" pitchFamily="34" charset="0"/>
                <a:cs typeface="Arial" pitchFamily="34" charset="0"/>
              </a:rPr>
              <a:t>والتقنية المتطورة</a:t>
            </a:r>
            <a:r>
              <a:rPr lang="ar-SA" b="1" dirty="0" smtClean="0">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free user\Pictures\Webcam\imagesCADK53J3.jpg"/>
          <p:cNvPicPr>
            <a:picLocks noChangeAspect="1" noChangeArrowheads="1"/>
          </p:cNvPicPr>
          <p:nvPr/>
        </p:nvPicPr>
        <p:blipFill>
          <a:blip r:embed="rId2" cstate="print"/>
          <a:srcRect/>
          <a:stretch>
            <a:fillRect/>
          </a:stretch>
        </p:blipFill>
        <p:spPr bwMode="auto">
          <a:xfrm>
            <a:off x="251520" y="908720"/>
            <a:ext cx="7848871" cy="5184576"/>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357290" y="1214422"/>
            <a:ext cx="5786478" cy="2585323"/>
          </a:xfrm>
          <a:prstGeom prst="rect">
            <a:avLst/>
          </a:prstGeom>
        </p:spPr>
        <p:txBody>
          <a:bodyPr wrap="square">
            <a:spAutoFit/>
          </a:bodyPr>
          <a:lstStyle/>
          <a:p>
            <a:pPr algn="ctr"/>
            <a:r>
              <a:rPr lang="ar-SA" sz="5400" b="1" u="sng" dirty="0" err="1" smtClean="0">
                <a:solidFill>
                  <a:srgbClr val="003300"/>
                </a:solidFill>
                <a:latin typeface="Arial" pitchFamily="34" charset="0"/>
                <a:cs typeface="Arial" pitchFamily="34" charset="0"/>
              </a:rPr>
              <a:t>الغلات</a:t>
            </a:r>
            <a:r>
              <a:rPr lang="ar-SA" sz="5400" b="1" u="sng" dirty="0" smtClean="0">
                <a:solidFill>
                  <a:srgbClr val="003300"/>
                </a:solidFill>
                <a:latin typeface="Arial" pitchFamily="34" charset="0"/>
                <a:cs typeface="Arial" pitchFamily="34" charset="0"/>
              </a:rPr>
              <a:t> الزراعية </a:t>
            </a:r>
            <a:br>
              <a:rPr lang="ar-SA" sz="5400" b="1" u="sng" dirty="0" smtClean="0">
                <a:solidFill>
                  <a:srgbClr val="003300"/>
                </a:solidFill>
                <a:latin typeface="Arial" pitchFamily="34" charset="0"/>
                <a:cs typeface="Arial" pitchFamily="34" charset="0"/>
              </a:rPr>
            </a:br>
            <a:r>
              <a:rPr lang="ar-SA" sz="5400" b="1" u="sng" dirty="0" smtClean="0">
                <a:solidFill>
                  <a:srgbClr val="003300"/>
                </a:solidFill>
                <a:latin typeface="Arial" pitchFamily="34" charset="0"/>
                <a:cs typeface="Arial" pitchFamily="34" charset="0"/>
              </a:rPr>
              <a:t>وأهم القارات </a:t>
            </a:r>
            <a:r>
              <a:rPr lang="ar-SA" sz="5400" b="1" u="sng" dirty="0" smtClean="0">
                <a:solidFill>
                  <a:srgbClr val="003300"/>
                </a:solidFill>
                <a:latin typeface="Arial" pitchFamily="34" charset="0"/>
                <a:cs typeface="Arial" pitchFamily="34" charset="0"/>
              </a:rPr>
              <a:t>المنتجة</a:t>
            </a:r>
          </a:p>
          <a:p>
            <a:pPr algn="ctr"/>
            <a:r>
              <a:rPr lang="ar-SA" sz="5400" b="1" u="sng" dirty="0" smtClean="0">
                <a:solidFill>
                  <a:srgbClr val="003300"/>
                </a:solidFill>
                <a:latin typeface="Arial" pitchFamily="34" charset="0"/>
                <a:cs typeface="Arial" pitchFamily="34" charset="0"/>
              </a:rPr>
              <a:t>أ) المحاصيل الغذائية</a:t>
            </a:r>
            <a:endParaRPr lang="ar-SA" sz="5400" b="1" u="sng" dirty="0">
              <a:solidFill>
                <a:srgbClr val="003300"/>
              </a:solidFill>
              <a:latin typeface="Arial" pitchFamily="34" charset="0"/>
              <a:cs typeface="Arial" pitchFamily="34" charset="0"/>
            </a:endParaRPr>
          </a:p>
        </p:txBody>
      </p:sp>
      <p:sp>
        <p:nvSpPr>
          <p:cNvPr id="3" name="مستطيل 2"/>
          <p:cNvSpPr/>
          <p:nvPr/>
        </p:nvSpPr>
        <p:spPr>
          <a:xfrm>
            <a:off x="642911" y="4214818"/>
            <a:ext cx="7500990" cy="1569660"/>
          </a:xfrm>
          <a:prstGeom prst="rect">
            <a:avLst/>
          </a:prstGeom>
        </p:spPr>
        <p:txBody>
          <a:bodyPr wrap="square">
            <a:spAutoFit/>
          </a:bodyPr>
          <a:lstStyle/>
          <a:p>
            <a:pPr algn="ctr"/>
            <a:r>
              <a:rPr lang="ar-SA" sz="4800" b="1" u="sng" dirty="0" smtClean="0">
                <a:solidFill>
                  <a:srgbClr val="FF0000"/>
                </a:solidFill>
                <a:latin typeface="Arial" pitchFamily="34" charset="0"/>
                <a:cs typeface="Arial" pitchFamily="34" charset="0"/>
              </a:rPr>
              <a:t>الحبوب</a:t>
            </a:r>
            <a:r>
              <a:rPr lang="ar-SA" sz="4800" b="1" u="sng" dirty="0" smtClean="0">
                <a:solidFill>
                  <a:srgbClr val="FF0000"/>
                </a:solidFill>
                <a:latin typeface="Arial" pitchFamily="34" charset="0"/>
                <a:cs typeface="Arial" pitchFamily="34" charset="0"/>
              </a:rPr>
              <a:t>: </a:t>
            </a:r>
            <a:r>
              <a:rPr lang="ar-SA" sz="4800" b="1" dirty="0" smtClean="0">
                <a:solidFill>
                  <a:srgbClr val="0070C0"/>
                </a:solidFill>
                <a:latin typeface="Arial" pitchFamily="34" charset="0"/>
                <a:cs typeface="Arial" pitchFamily="34" charset="0"/>
              </a:rPr>
              <a:t>أهم المحاصيل الغذائية التي </a:t>
            </a:r>
          </a:p>
          <a:p>
            <a:pPr algn="ctr"/>
            <a:r>
              <a:rPr lang="ar-SA" sz="4800" b="1" dirty="0" smtClean="0">
                <a:solidFill>
                  <a:srgbClr val="0070C0"/>
                </a:solidFill>
                <a:latin typeface="Arial" pitchFamily="34" charset="0"/>
                <a:cs typeface="Arial" pitchFamily="34" charset="0"/>
              </a:rPr>
              <a:t>تنتجها القارات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عنصر نائب للمحتوى 6"/>
          <p:cNvGraphicFramePr>
            <a:graphicFrameLocks noGrp="1"/>
          </p:cNvGraphicFramePr>
          <p:nvPr>
            <p:ph idx="1"/>
          </p:nvPr>
        </p:nvGraphicFramePr>
        <p:xfrm>
          <a:off x="0" y="285728"/>
          <a:ext cx="8072462" cy="6009347"/>
        </p:xfrm>
        <a:graphic>
          <a:graphicData uri="http://schemas.openxmlformats.org/drawingml/2006/table">
            <a:tbl>
              <a:tblPr rtl="1" firstRow="1" bandRow="1">
                <a:tableStyleId>{8799B23B-EC83-4686-B30A-512413B5E67A}</a:tableStyleId>
              </a:tblPr>
              <a:tblGrid>
                <a:gridCol w="4036231"/>
                <a:gridCol w="4036231"/>
              </a:tblGrid>
              <a:tr h="430734">
                <a:tc>
                  <a:txBody>
                    <a:bodyPr/>
                    <a:lstStyle/>
                    <a:p>
                      <a:pPr algn="ctr" rtl="1"/>
                      <a:r>
                        <a:rPr lang="ar-SA" baseline="0" dirty="0" smtClean="0"/>
                        <a:t> المحصول </a:t>
                      </a:r>
                      <a:endParaRPr lang="ar-SA" dirty="0"/>
                    </a:p>
                  </a:txBody>
                  <a:tcPr>
                    <a:solidFill>
                      <a:schemeClr val="accent6">
                        <a:lumMod val="60000"/>
                        <a:lumOff val="40000"/>
                      </a:schemeClr>
                    </a:solidFill>
                  </a:tcPr>
                </a:tc>
                <a:tc>
                  <a:txBody>
                    <a:bodyPr/>
                    <a:lstStyle/>
                    <a:p>
                      <a:pPr algn="ctr" rtl="1"/>
                      <a:r>
                        <a:rPr lang="ar-SA" dirty="0" smtClean="0"/>
                        <a:t>القارة المنتجة</a:t>
                      </a:r>
                      <a:endParaRPr lang="ar-SA" dirty="0"/>
                    </a:p>
                  </a:txBody>
                  <a:tcPr>
                    <a:solidFill>
                      <a:schemeClr val="accent6">
                        <a:lumMod val="60000"/>
                        <a:lumOff val="40000"/>
                      </a:schemeClr>
                    </a:solidFill>
                  </a:tcPr>
                </a:tc>
              </a:tr>
              <a:tr h="753786">
                <a:tc>
                  <a:txBody>
                    <a:bodyPr/>
                    <a:lstStyle/>
                    <a:p>
                      <a:pPr rtl="1"/>
                      <a:r>
                        <a:rPr lang="ar-SA" dirty="0" smtClean="0"/>
                        <a:t>1) أكبر القارات إنتاجا للحبوب عامة </a:t>
                      </a:r>
                      <a:endParaRPr lang="ar-SA"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قارة آسيا(أكثر من نصف الإنتاج </a:t>
                      </a:r>
                      <a:r>
                        <a:rPr lang="ar-SA" dirty="0" smtClean="0"/>
                        <a:t>العالمي)</a:t>
                      </a:r>
                      <a:endParaRPr lang="ar-SA" dirty="0" smtClean="0"/>
                    </a:p>
                    <a:p>
                      <a:pPr rtl="1"/>
                      <a:r>
                        <a:rPr lang="ar-SA" dirty="0" smtClean="0"/>
                        <a:t>يليها قارتا أوروبا وأمريكا الشمالية</a:t>
                      </a:r>
                      <a:endParaRPr lang="ar-SA" dirty="0"/>
                    </a:p>
                  </a:txBody>
                  <a:tcPr/>
                </a:tc>
              </a:tr>
              <a:tr h="430734">
                <a:tc>
                  <a:txBody>
                    <a:bodyPr/>
                    <a:lstStyle/>
                    <a:p>
                      <a:pPr rtl="1"/>
                      <a:r>
                        <a:rPr lang="ar-SA" dirty="0" smtClean="0"/>
                        <a:t>2) أكبر القارات إنتاجا للقمح هي قارة</a:t>
                      </a:r>
                      <a:endParaRPr lang="ar-SA" dirty="0"/>
                    </a:p>
                  </a:txBody>
                  <a:tcPr/>
                </a:tc>
                <a:tc>
                  <a:txBody>
                    <a:bodyPr/>
                    <a:lstStyle/>
                    <a:p>
                      <a:pPr rtl="1"/>
                      <a:r>
                        <a:rPr lang="ar-SA" dirty="0" smtClean="0"/>
                        <a:t>آسيا (حوالي نصف الانتاج العالمي47</a:t>
                      </a:r>
                      <a:r>
                        <a:rPr lang="ar-SA" dirty="0" smtClean="0"/>
                        <a:t>%)</a:t>
                      </a:r>
                      <a:endParaRPr lang="ar-SA" dirty="0"/>
                    </a:p>
                  </a:txBody>
                  <a:tcPr/>
                </a:tc>
              </a:tr>
              <a:tr h="430734">
                <a:tc>
                  <a:txBody>
                    <a:bodyPr/>
                    <a:lstStyle/>
                    <a:p>
                      <a:pPr rtl="1"/>
                      <a:r>
                        <a:rPr lang="ar-SA" dirty="0" smtClean="0"/>
                        <a:t>3) أكبر القارات إنتاجا للأرز هي قارة</a:t>
                      </a:r>
                      <a:endParaRPr lang="ar-SA" dirty="0"/>
                    </a:p>
                  </a:txBody>
                  <a:tcPr/>
                </a:tc>
                <a:tc>
                  <a:txBody>
                    <a:bodyPr/>
                    <a:lstStyle/>
                    <a:p>
                      <a:pPr rtl="1"/>
                      <a:r>
                        <a:rPr lang="ar-SA" dirty="0" smtClean="0"/>
                        <a:t>آسيا </a:t>
                      </a:r>
                      <a:r>
                        <a:rPr lang="ar-SA" dirty="0" smtClean="0"/>
                        <a:t>(92%من </a:t>
                      </a:r>
                      <a:r>
                        <a:rPr lang="ar-SA" dirty="0" smtClean="0"/>
                        <a:t>الانتاج العالمي)</a:t>
                      </a:r>
                      <a:endParaRPr lang="ar-SA" dirty="0"/>
                    </a:p>
                  </a:txBody>
                  <a:tcPr/>
                </a:tc>
              </a:tr>
              <a:tr h="430734">
                <a:tc>
                  <a:txBody>
                    <a:bodyPr/>
                    <a:lstStyle/>
                    <a:p>
                      <a:pPr rtl="1"/>
                      <a:r>
                        <a:rPr lang="ar-SA" dirty="0" smtClean="0"/>
                        <a:t>4) أكبر القارات إنتاجا للشعير هي قارة</a:t>
                      </a:r>
                      <a:endParaRPr lang="ar-SA" dirty="0"/>
                    </a:p>
                  </a:txBody>
                  <a:tcPr/>
                </a:tc>
                <a:tc>
                  <a:txBody>
                    <a:bodyPr/>
                    <a:lstStyle/>
                    <a:p>
                      <a:pPr rtl="1"/>
                      <a:r>
                        <a:rPr lang="ar-SA" dirty="0" smtClean="0"/>
                        <a:t>أوربا (حوالي نصف الإنتاج العالمي50%).</a:t>
                      </a:r>
                      <a:endParaRPr lang="ar-SA" dirty="0"/>
                    </a:p>
                  </a:txBody>
                  <a:tcPr/>
                </a:tc>
              </a:tr>
              <a:tr h="753786">
                <a:tc>
                  <a:txBody>
                    <a:bodyPr/>
                    <a:lstStyle/>
                    <a:p>
                      <a:pPr rtl="1"/>
                      <a:r>
                        <a:rPr lang="ar-SA" dirty="0" smtClean="0"/>
                        <a:t>5) أكبر القارات إنتاجا للذرة</a:t>
                      </a:r>
                      <a:r>
                        <a:rPr lang="ar-SA" baseline="0" dirty="0" smtClean="0"/>
                        <a:t> </a:t>
                      </a:r>
                      <a:r>
                        <a:rPr lang="ar-SA" dirty="0" smtClean="0"/>
                        <a:t>هي قارة</a:t>
                      </a:r>
                      <a:endParaRPr lang="ar-SA" dirty="0"/>
                    </a:p>
                  </a:txBody>
                  <a:tcPr/>
                </a:tc>
                <a:tc>
                  <a:txBody>
                    <a:bodyPr/>
                    <a:lstStyle/>
                    <a:p>
                      <a:pPr rtl="1"/>
                      <a:r>
                        <a:rPr lang="ar-SA" dirty="0" smtClean="0"/>
                        <a:t>أمريكا </a:t>
                      </a:r>
                      <a:r>
                        <a:rPr lang="ar-SA" dirty="0" smtClean="0"/>
                        <a:t>الشمالية(40% من الإنتاج العالمي)</a:t>
                      </a:r>
                      <a:endParaRPr lang="ar-SA" dirty="0"/>
                    </a:p>
                  </a:txBody>
                  <a:tcPr/>
                </a:tc>
              </a:tr>
              <a:tr h="1076836">
                <a:tc>
                  <a:txBody>
                    <a:bodyPr/>
                    <a:lstStyle/>
                    <a:p>
                      <a:pPr rtl="1"/>
                      <a:r>
                        <a:rPr lang="ar-SA" dirty="0" smtClean="0"/>
                        <a:t>6) أكبر القارات إنتاجا للشوفان هي قارة</a:t>
                      </a:r>
                      <a:endParaRPr lang="ar-SA" dirty="0"/>
                    </a:p>
                  </a:txBody>
                  <a:tcPr/>
                </a:tc>
                <a:tc>
                  <a:txBody>
                    <a:bodyPr/>
                    <a:lstStyle/>
                    <a:p>
                      <a:pPr rtl="1"/>
                      <a:r>
                        <a:rPr lang="ar-SA" dirty="0" smtClean="0"/>
                        <a:t>أوربا </a:t>
                      </a:r>
                      <a:r>
                        <a:rPr lang="ar-SA" dirty="0" smtClean="0"/>
                        <a:t>(حوالي نصف الإنتاج العالمي50%)</a:t>
                      </a:r>
                      <a:r>
                        <a:rPr lang="ar-SA" baseline="0" dirty="0" smtClean="0"/>
                        <a:t> ثم </a:t>
                      </a:r>
                      <a:r>
                        <a:rPr lang="ar-SA" dirty="0" smtClean="0"/>
                        <a:t>آسيا(20% من الإنتاج العالمي أي الخمس تقريبا)</a:t>
                      </a:r>
                      <a:endParaRPr lang="ar-SA" dirty="0"/>
                    </a:p>
                  </a:txBody>
                  <a:tcPr/>
                </a:tc>
              </a:tr>
              <a:tr h="753786">
                <a:tc>
                  <a:txBody>
                    <a:bodyPr/>
                    <a:lstStyle/>
                    <a:p>
                      <a:pPr rtl="1"/>
                      <a:r>
                        <a:rPr lang="ar-SA" dirty="0" smtClean="0"/>
                        <a:t>7) أكبر القارات إنتاجا السرغوم هي قارة</a:t>
                      </a:r>
                      <a:endParaRPr lang="ar-SA" dirty="0"/>
                    </a:p>
                  </a:txBody>
                  <a:tcPr/>
                </a:tc>
                <a:tc>
                  <a:txBody>
                    <a:bodyPr/>
                    <a:lstStyle/>
                    <a:p>
                      <a:pPr rtl="1"/>
                      <a:r>
                        <a:rPr lang="ar-SA" dirty="0" smtClean="0"/>
                        <a:t>أفريقيا(حوالي ثلث الإنتاج العالمي33%).</a:t>
                      </a:r>
                      <a:endParaRPr lang="ar-SA" dirty="0"/>
                    </a:p>
                  </a:txBody>
                  <a:tcPr/>
                </a:tc>
              </a:tr>
              <a:tr h="948217">
                <a:tc>
                  <a:txBody>
                    <a:bodyPr/>
                    <a:lstStyle/>
                    <a:p>
                      <a:pPr rtl="1"/>
                      <a:r>
                        <a:rPr lang="ar-SA" dirty="0" smtClean="0"/>
                        <a:t>8) أكبر القارات إنتاجا للدخن</a:t>
                      </a:r>
                      <a:r>
                        <a:rPr lang="ar-SA" baseline="0" dirty="0" smtClean="0"/>
                        <a:t> </a:t>
                      </a:r>
                      <a:r>
                        <a:rPr lang="ar-SA" dirty="0" smtClean="0"/>
                        <a:t>هي قارة</a:t>
                      </a:r>
                      <a:endParaRPr lang="ar-SA" dirty="0"/>
                    </a:p>
                  </a:txBody>
                  <a:tcPr/>
                </a:tc>
                <a:tc>
                  <a:txBody>
                    <a:bodyPr/>
                    <a:lstStyle/>
                    <a:p>
                      <a:pPr rtl="1"/>
                      <a:r>
                        <a:rPr lang="ar-SA" dirty="0" smtClean="0"/>
                        <a:t>أفريقيا(حوالي ثلاثة</a:t>
                      </a:r>
                      <a:r>
                        <a:rPr lang="ar-SA" baseline="0" dirty="0" smtClean="0"/>
                        <a:t> أخماس</a:t>
                      </a:r>
                      <a:r>
                        <a:rPr lang="ar-SA" dirty="0" smtClean="0"/>
                        <a:t> الإنتاج العالمي58%)و</a:t>
                      </a:r>
                      <a:r>
                        <a:rPr lang="ar-SA" baseline="0" dirty="0" smtClean="0"/>
                        <a:t> آسيا </a:t>
                      </a:r>
                      <a:r>
                        <a:rPr lang="ar-SA" dirty="0" smtClean="0"/>
                        <a:t>(حوالي 38%</a:t>
                      </a:r>
                      <a:r>
                        <a:rPr lang="ar-SA" baseline="0" dirty="0" smtClean="0"/>
                        <a:t> من </a:t>
                      </a:r>
                      <a:r>
                        <a:rPr lang="ar-SA" dirty="0" smtClean="0"/>
                        <a:t>الإنتاج العالمي).</a:t>
                      </a:r>
                      <a:endParaRPr lang="ar-SA" dirty="0"/>
                    </a:p>
                  </a:txBody>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Users\free user\Pictures\Webcam\90219_imgcache.jpg"/>
          <p:cNvPicPr>
            <a:picLocks noChangeAspect="1" noChangeArrowheads="1"/>
          </p:cNvPicPr>
          <p:nvPr/>
        </p:nvPicPr>
        <p:blipFill>
          <a:blip r:embed="rId2" cstate="print"/>
          <a:srcRect/>
          <a:stretch>
            <a:fillRect/>
          </a:stretch>
        </p:blipFill>
        <p:spPr bwMode="auto">
          <a:xfrm>
            <a:off x="228600" y="690562"/>
            <a:ext cx="8015808" cy="5476875"/>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C:\Users\free user\Pictures\Webcam\القمح.jpg"/>
          <p:cNvPicPr>
            <a:picLocks noChangeAspect="1" noChangeArrowheads="1"/>
          </p:cNvPicPr>
          <p:nvPr/>
        </p:nvPicPr>
        <p:blipFill>
          <a:blip r:embed="rId2" cstate="print"/>
          <a:srcRect/>
          <a:stretch>
            <a:fillRect/>
          </a:stretch>
        </p:blipFill>
        <p:spPr bwMode="auto">
          <a:xfrm>
            <a:off x="0" y="3212976"/>
            <a:ext cx="4932040" cy="3645024"/>
          </a:xfrm>
          <a:prstGeom prst="rect">
            <a:avLst/>
          </a:prstGeom>
          <a:noFill/>
        </p:spPr>
      </p:pic>
      <p:pic>
        <p:nvPicPr>
          <p:cNvPr id="1035" name="Picture 11" descr="C:\Users\free user\Pictures\Webcam\barley-grass4.jpg"/>
          <p:cNvPicPr>
            <a:picLocks noChangeAspect="1" noChangeArrowheads="1"/>
          </p:cNvPicPr>
          <p:nvPr/>
        </p:nvPicPr>
        <p:blipFill>
          <a:blip r:embed="rId3" cstate="print"/>
          <a:srcRect/>
          <a:stretch>
            <a:fillRect/>
          </a:stretch>
        </p:blipFill>
        <p:spPr bwMode="auto">
          <a:xfrm>
            <a:off x="3131840" y="2636912"/>
            <a:ext cx="3240360" cy="1872208"/>
          </a:xfrm>
          <a:prstGeom prst="rect">
            <a:avLst/>
          </a:prstGeom>
          <a:noFill/>
        </p:spPr>
      </p:pic>
      <p:pic>
        <p:nvPicPr>
          <p:cNvPr id="1026" name="Picture 2" descr="C:\Users\free user\Pictures\الأرز.jpg"/>
          <p:cNvPicPr>
            <a:picLocks noChangeAspect="1" noChangeArrowheads="1"/>
          </p:cNvPicPr>
          <p:nvPr/>
        </p:nvPicPr>
        <p:blipFill>
          <a:blip r:embed="rId4" cstate="print"/>
          <a:srcRect/>
          <a:stretch>
            <a:fillRect/>
          </a:stretch>
        </p:blipFill>
        <p:spPr bwMode="auto">
          <a:xfrm>
            <a:off x="5148064" y="1"/>
            <a:ext cx="3995936" cy="2708920"/>
          </a:xfrm>
          <a:prstGeom prst="rect">
            <a:avLst/>
          </a:prstGeom>
          <a:noFill/>
        </p:spPr>
      </p:pic>
      <p:pic>
        <p:nvPicPr>
          <p:cNvPr id="1027" name="Picture 3" descr="C:\Users\free user\Pictures\الحبوب.jpg"/>
          <p:cNvPicPr>
            <a:picLocks noChangeAspect="1" noChangeArrowheads="1"/>
          </p:cNvPicPr>
          <p:nvPr/>
        </p:nvPicPr>
        <p:blipFill>
          <a:blip r:embed="rId5" cstate="print"/>
          <a:srcRect/>
          <a:stretch>
            <a:fillRect/>
          </a:stretch>
        </p:blipFill>
        <p:spPr bwMode="auto">
          <a:xfrm>
            <a:off x="179512" y="0"/>
            <a:ext cx="4067944" cy="2232248"/>
          </a:xfrm>
          <a:prstGeom prst="rect">
            <a:avLst/>
          </a:prstGeom>
          <a:noFill/>
        </p:spPr>
      </p:pic>
      <p:pic>
        <p:nvPicPr>
          <p:cNvPr id="1028" name="Picture 4" descr="C:\Users\free user\Pictures\الذرة.jpg"/>
          <p:cNvPicPr>
            <a:picLocks noChangeAspect="1" noChangeArrowheads="1"/>
          </p:cNvPicPr>
          <p:nvPr/>
        </p:nvPicPr>
        <p:blipFill>
          <a:blip r:embed="rId6" cstate="print"/>
          <a:srcRect/>
          <a:stretch>
            <a:fillRect/>
          </a:stretch>
        </p:blipFill>
        <p:spPr bwMode="auto">
          <a:xfrm>
            <a:off x="5076056" y="4581127"/>
            <a:ext cx="3927326" cy="2276873"/>
          </a:xfrm>
          <a:prstGeom prst="rect">
            <a:avLst/>
          </a:prstGeom>
          <a:noFill/>
        </p:spPr>
      </p:pic>
      <p:pic>
        <p:nvPicPr>
          <p:cNvPr id="1030" name="Picture 6" descr="C:\Users\free user\Pictures\الدخن.jpg"/>
          <p:cNvPicPr>
            <a:picLocks noChangeAspect="1" noChangeArrowheads="1"/>
          </p:cNvPicPr>
          <p:nvPr/>
        </p:nvPicPr>
        <p:blipFill>
          <a:blip r:embed="rId7" cstate="print"/>
          <a:srcRect/>
          <a:stretch>
            <a:fillRect/>
          </a:stretch>
        </p:blipFill>
        <p:spPr bwMode="auto">
          <a:xfrm>
            <a:off x="0" y="2060848"/>
            <a:ext cx="2843808" cy="2088232"/>
          </a:xfrm>
          <a:prstGeom prst="rect">
            <a:avLst/>
          </a:prstGeom>
          <a:noFill/>
        </p:spPr>
      </p:pic>
      <p:sp>
        <p:nvSpPr>
          <p:cNvPr id="9" name="مستطيل 8"/>
          <p:cNvSpPr/>
          <p:nvPr/>
        </p:nvSpPr>
        <p:spPr>
          <a:xfrm>
            <a:off x="6876256" y="476672"/>
            <a:ext cx="870751" cy="523220"/>
          </a:xfrm>
          <a:prstGeom prst="rect">
            <a:avLst/>
          </a:prstGeom>
          <a:noFill/>
        </p:spPr>
        <p:txBody>
          <a:bodyPr wrap="none" lIns="91440" tIns="45720" rIns="91440" bIns="45720">
            <a:spAutoFit/>
          </a:bodyPr>
          <a:lstStyle/>
          <a:p>
            <a:pPr algn="ctr"/>
            <a:r>
              <a:rPr lang="ar-SA"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الأرز</a:t>
            </a:r>
            <a:endParaRPr lang="ar-SA" sz="2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0" name="مستطيل 9"/>
          <p:cNvSpPr/>
          <p:nvPr/>
        </p:nvSpPr>
        <p:spPr>
          <a:xfrm>
            <a:off x="251520" y="188640"/>
            <a:ext cx="1362874" cy="523220"/>
          </a:xfrm>
          <a:prstGeom prst="rect">
            <a:avLst/>
          </a:prstGeom>
          <a:noFill/>
        </p:spPr>
        <p:txBody>
          <a:bodyPr wrap="none" lIns="91440" tIns="45720" rIns="91440" bIns="45720">
            <a:spAutoFit/>
          </a:bodyPr>
          <a:lstStyle/>
          <a:p>
            <a:pPr algn="ctr"/>
            <a:r>
              <a:rPr lang="ar-SA"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الحبوب</a:t>
            </a:r>
            <a:endParaRPr lang="ar-SA" sz="2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 name="مستطيل 10"/>
          <p:cNvSpPr/>
          <p:nvPr/>
        </p:nvSpPr>
        <p:spPr>
          <a:xfrm>
            <a:off x="0" y="2132856"/>
            <a:ext cx="1196161" cy="523220"/>
          </a:xfrm>
          <a:prstGeom prst="rect">
            <a:avLst/>
          </a:prstGeom>
          <a:noFill/>
        </p:spPr>
        <p:txBody>
          <a:bodyPr wrap="none" lIns="91440" tIns="45720" rIns="91440" bIns="45720">
            <a:spAutoFit/>
          </a:bodyPr>
          <a:lstStyle/>
          <a:p>
            <a:pPr algn="ctr"/>
            <a:r>
              <a:rPr lang="ar-SA"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الدخن</a:t>
            </a:r>
            <a:endParaRPr lang="ar-SA" sz="2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 name="مستطيل 11"/>
          <p:cNvSpPr/>
          <p:nvPr/>
        </p:nvSpPr>
        <p:spPr>
          <a:xfrm>
            <a:off x="3563888" y="4797152"/>
            <a:ext cx="1143262" cy="523220"/>
          </a:xfrm>
          <a:prstGeom prst="rect">
            <a:avLst/>
          </a:prstGeom>
          <a:noFill/>
        </p:spPr>
        <p:txBody>
          <a:bodyPr wrap="none" lIns="91440" tIns="45720" rIns="91440" bIns="45720">
            <a:spAutoFit/>
          </a:bodyPr>
          <a:lstStyle/>
          <a:p>
            <a:pPr algn="ctr"/>
            <a:r>
              <a:rPr lang="ar-SA"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القمح</a:t>
            </a:r>
            <a:endParaRPr lang="ar-SA" sz="2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 name="مستطيل 12"/>
          <p:cNvSpPr/>
          <p:nvPr/>
        </p:nvSpPr>
        <p:spPr>
          <a:xfrm>
            <a:off x="7956376" y="4653136"/>
            <a:ext cx="984564" cy="523220"/>
          </a:xfrm>
          <a:prstGeom prst="rect">
            <a:avLst/>
          </a:prstGeom>
          <a:noFill/>
        </p:spPr>
        <p:txBody>
          <a:bodyPr wrap="none" lIns="91440" tIns="45720" rIns="91440" bIns="45720">
            <a:spAutoFit/>
          </a:bodyPr>
          <a:lstStyle/>
          <a:p>
            <a:pPr algn="ctr"/>
            <a:r>
              <a:rPr lang="ar-SA"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الذرة</a:t>
            </a:r>
            <a:endParaRPr lang="ar-SA" sz="2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1033" name="Picture 9" descr="C:\Users\free user\Pictures\Webcam\شعير.bmp"/>
          <p:cNvPicPr>
            <a:picLocks noChangeAspect="1" noChangeArrowheads="1"/>
          </p:cNvPicPr>
          <p:nvPr/>
        </p:nvPicPr>
        <p:blipFill>
          <a:blip r:embed="rId8" cstate="print"/>
          <a:srcRect/>
          <a:stretch>
            <a:fillRect/>
          </a:stretch>
        </p:blipFill>
        <p:spPr bwMode="auto">
          <a:xfrm>
            <a:off x="6372200" y="2708920"/>
            <a:ext cx="2495550" cy="1828800"/>
          </a:xfrm>
          <a:prstGeom prst="rect">
            <a:avLst/>
          </a:prstGeom>
          <a:noFill/>
        </p:spPr>
      </p:pic>
      <p:sp>
        <p:nvSpPr>
          <p:cNvPr id="15" name="مستطيل 14"/>
          <p:cNvSpPr/>
          <p:nvPr/>
        </p:nvSpPr>
        <p:spPr>
          <a:xfrm>
            <a:off x="5796136" y="2852936"/>
            <a:ext cx="1359668" cy="523220"/>
          </a:xfrm>
          <a:prstGeom prst="rect">
            <a:avLst/>
          </a:prstGeom>
          <a:noFill/>
        </p:spPr>
        <p:txBody>
          <a:bodyPr wrap="none" lIns="91440" tIns="45720" rIns="91440" bIns="45720">
            <a:spAutoFit/>
          </a:bodyPr>
          <a:lstStyle/>
          <a:p>
            <a:pPr algn="ctr"/>
            <a:r>
              <a:rPr lang="ar-SA"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الشعير</a:t>
            </a:r>
            <a:endParaRPr lang="ar-SA" sz="2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39000" cy="751506"/>
          </a:xfrm>
        </p:spPr>
        <p:txBody>
          <a:bodyPr anchor="ctr"/>
          <a:lstStyle/>
          <a:p>
            <a:pPr algn="r"/>
            <a:r>
              <a:rPr lang="ar-SA" u="sng" dirty="0" smtClean="0">
                <a:solidFill>
                  <a:srgbClr val="FF0000"/>
                </a:solidFill>
              </a:rPr>
              <a:t>ب) المحاصيل الخام:</a:t>
            </a:r>
            <a:endParaRPr lang="ar-SA" u="sng" dirty="0">
              <a:solidFill>
                <a:srgbClr val="FF0000"/>
              </a:solidFill>
            </a:endParaRPr>
          </a:p>
        </p:txBody>
      </p:sp>
      <p:graphicFrame>
        <p:nvGraphicFramePr>
          <p:cNvPr id="6" name="عنصر نائب للمحتوى 5"/>
          <p:cNvGraphicFramePr>
            <a:graphicFrameLocks noGrp="1"/>
          </p:cNvGraphicFramePr>
          <p:nvPr>
            <p:ph idx="1"/>
          </p:nvPr>
        </p:nvGraphicFramePr>
        <p:xfrm>
          <a:off x="214282" y="1142985"/>
          <a:ext cx="7524752" cy="5072098"/>
        </p:xfrm>
        <a:graphic>
          <a:graphicData uri="http://schemas.openxmlformats.org/drawingml/2006/table">
            <a:tbl>
              <a:tblPr rtl="1" firstRow="1" bandRow="1">
                <a:tableStyleId>{9D7B26C5-4107-4FEC-AEDC-1716B250A1EF}</a:tableStyleId>
              </a:tblPr>
              <a:tblGrid>
                <a:gridCol w="3762376"/>
                <a:gridCol w="3762376"/>
              </a:tblGrid>
              <a:tr h="489119">
                <a:tc>
                  <a:txBody>
                    <a:bodyPr/>
                    <a:lstStyle/>
                    <a:p>
                      <a:pPr algn="ctr" rtl="1"/>
                      <a:r>
                        <a:rPr lang="ar-SA" dirty="0" smtClean="0"/>
                        <a:t>المحصول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r>
                        <a:rPr lang="ar-SA" dirty="0" smtClean="0"/>
                        <a:t>القارة المنتجة</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206047">
                <a:tc>
                  <a:txBody>
                    <a:bodyPr/>
                    <a:lstStyle/>
                    <a:p>
                      <a:pPr rtl="1"/>
                      <a:r>
                        <a:rPr lang="ar-SA" dirty="0" smtClean="0"/>
                        <a:t>1-أكبر القارات إنتاجا للقطن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1"/>
                      <a:r>
                        <a:rPr lang="ar-SA" dirty="0" smtClean="0"/>
                        <a:t>آسيا تشكل (ما يقرب من ثلاثة أخماس الإنتاج العالمي58%) تليها أمريكا الشمالية.</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844233">
                <a:tc>
                  <a:txBody>
                    <a:bodyPr/>
                    <a:lstStyle/>
                    <a:p>
                      <a:pPr rtl="1"/>
                      <a:r>
                        <a:rPr lang="ar-SA" dirty="0" smtClean="0"/>
                        <a:t>2-المطاط الطبيعي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1"/>
                      <a:r>
                        <a:rPr lang="ar-SA" dirty="0" smtClean="0"/>
                        <a:t>آسيا تشكل (نحو</a:t>
                      </a:r>
                      <a:r>
                        <a:rPr lang="ar-SA" baseline="0" dirty="0" smtClean="0"/>
                        <a:t> 93%من </a:t>
                      </a:r>
                      <a:r>
                        <a:rPr lang="ar-SA" dirty="0" smtClean="0"/>
                        <a:t> الإنتاج العالمي) تليها أفريقيا.</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844233">
                <a:tc>
                  <a:txBody>
                    <a:bodyPr/>
                    <a:lstStyle/>
                    <a:p>
                      <a:pPr rtl="1"/>
                      <a:r>
                        <a:rPr lang="ar-SA" dirty="0" smtClean="0"/>
                        <a:t>3-الجوت</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آسيا حيث تشكل (نحو</a:t>
                      </a:r>
                      <a:r>
                        <a:rPr lang="ar-SA" baseline="0" dirty="0" smtClean="0"/>
                        <a:t> 98%من </a:t>
                      </a:r>
                      <a:r>
                        <a:rPr lang="ar-SA" dirty="0" smtClean="0"/>
                        <a:t> الإنتاج العالمي) </a:t>
                      </a:r>
                      <a:endParaRPr lang="ar-SA"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844233">
                <a:tc>
                  <a:txBody>
                    <a:bodyPr/>
                    <a:lstStyle/>
                    <a:p>
                      <a:pPr rtl="1"/>
                      <a:r>
                        <a:rPr lang="ar-SA" dirty="0" smtClean="0"/>
                        <a:t>4-الحرير الخام</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آسيا (تنتج نحو 92% من الإنتاج العالمي ) تليها أوروبا ثم أفريقيا</a:t>
                      </a:r>
                      <a:endParaRPr lang="ar-SA"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844233">
                <a:tc>
                  <a:txBody>
                    <a:bodyPr/>
                    <a:lstStyle/>
                    <a:p>
                      <a:pPr rtl="1"/>
                      <a:r>
                        <a:rPr lang="ar-SA" dirty="0" smtClean="0"/>
                        <a:t>5-الصوف الخام</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1"/>
                      <a:r>
                        <a:rPr lang="ar-SA" dirty="0" smtClean="0"/>
                        <a:t>الاوقيانوسية (</a:t>
                      </a:r>
                      <a:r>
                        <a:rPr lang="ar-SA" dirty="0" smtClean="0"/>
                        <a:t>استراليا)حيث تنتج نحو 46% من الإنتاج العالمي.</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57158" y="500042"/>
            <a:ext cx="7715304" cy="6063198"/>
          </a:xfrm>
          <a:prstGeom prst="rect">
            <a:avLst/>
          </a:prstGeom>
        </p:spPr>
        <p:txBody>
          <a:bodyPr wrap="square">
            <a:spAutoFit/>
          </a:bodyPr>
          <a:lstStyle/>
          <a:p>
            <a:pPr algn="ctr"/>
            <a:r>
              <a:rPr lang="ar-SA" sz="4000" b="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ج) محاصيل السكريات</a:t>
            </a:r>
          </a:p>
          <a:p>
            <a:pPr algn="ctr"/>
            <a:endParaRPr lang="ar-SA" sz="4000" b="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r>
              <a:rPr lang="ar-SA" sz="4400" b="1" dirty="0" smtClean="0">
                <a:ln w="10541" cmpd="sng">
                  <a:solidFill>
                    <a:schemeClr val="accent1">
                      <a:shade val="88000"/>
                      <a:satMod val="110000"/>
                    </a:schemeClr>
                  </a:solidFill>
                  <a:prstDash val="solid"/>
                </a:ln>
                <a:latin typeface="Arial" pitchFamily="34" charset="0"/>
                <a:cs typeface="Arial" pitchFamily="34" charset="0"/>
              </a:rPr>
              <a:t>تشمل محصولين هامين هما :</a:t>
            </a:r>
          </a:p>
          <a:p>
            <a:r>
              <a:rPr lang="ar-SA" sz="4400" b="1" dirty="0" smtClean="0">
                <a:ln w="10541" cmpd="sng">
                  <a:solidFill>
                    <a:schemeClr val="accent1">
                      <a:shade val="88000"/>
                      <a:satMod val="110000"/>
                    </a:schemeClr>
                  </a:solidFill>
                  <a:prstDash val="solid"/>
                </a:ln>
                <a:latin typeface="Arial" pitchFamily="34" charset="0"/>
                <a:cs typeface="Arial" pitchFamily="34" charset="0"/>
              </a:rPr>
              <a:t>قصب السكر وبنجر السكر، الأول نبات مداري بينما الثاني يزرع في العروض المعتدلة ، يأتي الأول من عصير السيقان بينما يأتي الثاني من استخلاص الجذور الدرنية، يسهم الأول بثلثي إنتاج العالم بينما الثاني يسهم بثلث الإنتاج العالمي</a:t>
            </a:r>
            <a:r>
              <a:rPr lang="ar-SA"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 </a:t>
            </a:r>
            <a:endParaRPr lang="ar-SA" sz="4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571472" y="1142984"/>
          <a:ext cx="7028392" cy="4000527"/>
        </p:xfrm>
        <a:graphic>
          <a:graphicData uri="http://schemas.openxmlformats.org/drawingml/2006/table">
            <a:tbl>
              <a:tblPr rtl="1" firstRow="1" bandRow="1">
                <a:tableStyleId>{72833802-FEF1-4C79-8D5D-14CF1EAF98D9}</a:tableStyleId>
              </a:tblPr>
              <a:tblGrid>
                <a:gridCol w="3511970"/>
                <a:gridCol w="3516422"/>
              </a:tblGrid>
              <a:tr h="870063">
                <a:tc>
                  <a:txBody>
                    <a:bodyPr/>
                    <a:lstStyle/>
                    <a:p>
                      <a:pPr algn="ctr" rtl="1"/>
                      <a:r>
                        <a:rPr lang="ar-SA" dirty="0" smtClean="0"/>
                        <a:t>المحصول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dirty="0" smtClean="0"/>
                        <a:t>القارة المنتجة</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65232">
                <a:tc>
                  <a:txBody>
                    <a:bodyPr/>
                    <a:lstStyle/>
                    <a:p>
                      <a:pPr rtl="1"/>
                      <a:r>
                        <a:rPr lang="ar-SA" dirty="0" smtClean="0"/>
                        <a:t>1-</a:t>
                      </a:r>
                      <a:r>
                        <a:rPr lang="ar-SA" baseline="0" dirty="0" smtClean="0"/>
                        <a:t> قصب السكر</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dirty="0" smtClean="0"/>
                        <a:t>آسيا حيث تنتج أكثر من خمسي الإنتاج العالمي (44%)، تليها أمريكا الجنوبية بنسبة (31%من الإنتاج العالمي ) ثم أمريكا الشمالية.</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65232">
                <a:tc>
                  <a:txBody>
                    <a:bodyPr/>
                    <a:lstStyle/>
                    <a:p>
                      <a:pPr rtl="1"/>
                      <a:r>
                        <a:rPr lang="ar-SA" dirty="0" smtClean="0"/>
                        <a:t>2- بنجر السكر</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dirty="0" smtClean="0"/>
                        <a:t>أوربا تنتج أكثر من ثلاثة أخماس الإنتاج العالمي (63%)، تليها قارة آسيا التي تنتج نحو ربع الإنتاج العالمي (25%)</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free user\Pictures\Webcam\90233_imgcache.jpg"/>
          <p:cNvPicPr>
            <a:picLocks noChangeAspect="1" noChangeArrowheads="1"/>
          </p:cNvPicPr>
          <p:nvPr/>
        </p:nvPicPr>
        <p:blipFill>
          <a:blip r:embed="rId2" cstate="print"/>
          <a:srcRect/>
          <a:stretch>
            <a:fillRect/>
          </a:stretch>
        </p:blipFill>
        <p:spPr bwMode="auto">
          <a:xfrm>
            <a:off x="228600" y="733425"/>
            <a:ext cx="8303840" cy="539115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free user\Pictures\Webcam\القطن.jpg"/>
          <p:cNvPicPr>
            <a:picLocks noChangeAspect="1" noChangeArrowheads="1"/>
          </p:cNvPicPr>
          <p:nvPr/>
        </p:nvPicPr>
        <p:blipFill>
          <a:blip r:embed="rId2" cstate="print"/>
          <a:srcRect/>
          <a:stretch>
            <a:fillRect/>
          </a:stretch>
        </p:blipFill>
        <p:spPr bwMode="auto">
          <a:xfrm>
            <a:off x="755576" y="165100"/>
            <a:ext cx="7344816" cy="6527800"/>
          </a:xfrm>
          <a:prstGeom prst="rect">
            <a:avLst/>
          </a:prstGeom>
          <a:noFill/>
        </p:spPr>
      </p:pic>
      <p:sp>
        <p:nvSpPr>
          <p:cNvPr id="3" name="مستطيل 2"/>
          <p:cNvSpPr/>
          <p:nvPr/>
        </p:nvSpPr>
        <p:spPr>
          <a:xfrm>
            <a:off x="1691680" y="260648"/>
            <a:ext cx="2209259" cy="923330"/>
          </a:xfrm>
          <a:prstGeom prst="rect">
            <a:avLst/>
          </a:prstGeom>
          <a:noFill/>
        </p:spPr>
        <p:txBody>
          <a:bodyPr wrap="none" lIns="91440" tIns="45720" rIns="91440" bIns="45720">
            <a:spAutoFit/>
          </a:bodyPr>
          <a:lstStyle/>
          <a:p>
            <a:pPr algn="ctr"/>
            <a:r>
              <a:rPr lang="ar-SA" sz="5400" b="1"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القطن</a:t>
            </a:r>
            <a:endParaRPr lang="ar-SA" sz="54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Users\free user\Pictures\Webcam\المطاط الطبيعي....jpg"/>
          <p:cNvPicPr>
            <a:picLocks noChangeAspect="1" noChangeArrowheads="1"/>
          </p:cNvPicPr>
          <p:nvPr/>
        </p:nvPicPr>
        <p:blipFill>
          <a:blip r:embed="rId2" cstate="print"/>
          <a:srcRect/>
          <a:stretch>
            <a:fillRect/>
          </a:stretch>
        </p:blipFill>
        <p:spPr bwMode="auto">
          <a:xfrm>
            <a:off x="1115616" y="260648"/>
            <a:ext cx="3257922" cy="2952328"/>
          </a:xfrm>
          <a:prstGeom prst="rect">
            <a:avLst/>
          </a:prstGeom>
          <a:noFill/>
        </p:spPr>
      </p:pic>
      <p:pic>
        <p:nvPicPr>
          <p:cNvPr id="43011" name="Picture 3" descr="C:\Users\free user\Pictures\Webcam\المطاط الطبيعي.jpg"/>
          <p:cNvPicPr>
            <a:picLocks noChangeAspect="1" noChangeArrowheads="1"/>
          </p:cNvPicPr>
          <p:nvPr/>
        </p:nvPicPr>
        <p:blipFill>
          <a:blip r:embed="rId3" cstate="print"/>
          <a:srcRect/>
          <a:stretch>
            <a:fillRect/>
          </a:stretch>
        </p:blipFill>
        <p:spPr bwMode="auto">
          <a:xfrm>
            <a:off x="4427984" y="260648"/>
            <a:ext cx="3384376" cy="2952328"/>
          </a:xfrm>
          <a:prstGeom prst="rect">
            <a:avLst/>
          </a:prstGeom>
          <a:noFill/>
        </p:spPr>
      </p:pic>
      <p:pic>
        <p:nvPicPr>
          <p:cNvPr id="43012" name="Picture 4" descr="C:\Users\free user\Pictures\Webcam\الجوت ....jpg"/>
          <p:cNvPicPr>
            <a:picLocks noChangeAspect="1" noChangeArrowheads="1"/>
          </p:cNvPicPr>
          <p:nvPr/>
        </p:nvPicPr>
        <p:blipFill>
          <a:blip r:embed="rId4" cstate="print"/>
          <a:srcRect/>
          <a:stretch>
            <a:fillRect/>
          </a:stretch>
        </p:blipFill>
        <p:spPr bwMode="auto">
          <a:xfrm>
            <a:off x="3563888" y="3356992"/>
            <a:ext cx="4572000" cy="3048000"/>
          </a:xfrm>
          <a:prstGeom prst="rect">
            <a:avLst/>
          </a:prstGeom>
          <a:noFill/>
        </p:spPr>
      </p:pic>
      <p:pic>
        <p:nvPicPr>
          <p:cNvPr id="43013" name="Picture 5" descr="C:\Users\free user\Pictures\Webcam\الجوت.jpg"/>
          <p:cNvPicPr>
            <a:picLocks noChangeAspect="1" noChangeArrowheads="1"/>
          </p:cNvPicPr>
          <p:nvPr/>
        </p:nvPicPr>
        <p:blipFill>
          <a:blip r:embed="rId5" cstate="print"/>
          <a:srcRect/>
          <a:stretch>
            <a:fillRect/>
          </a:stretch>
        </p:blipFill>
        <p:spPr bwMode="auto">
          <a:xfrm>
            <a:off x="467544" y="3356992"/>
            <a:ext cx="3048000" cy="3048000"/>
          </a:xfrm>
          <a:prstGeom prst="rect">
            <a:avLst/>
          </a:prstGeom>
          <a:noFill/>
        </p:spPr>
      </p:pic>
      <p:sp>
        <p:nvSpPr>
          <p:cNvPr id="6" name="مستطيل 5"/>
          <p:cNvSpPr/>
          <p:nvPr/>
        </p:nvSpPr>
        <p:spPr>
          <a:xfrm>
            <a:off x="2843808" y="332656"/>
            <a:ext cx="2925801" cy="523220"/>
          </a:xfrm>
          <a:prstGeom prst="rect">
            <a:avLst/>
          </a:prstGeom>
          <a:noFill/>
        </p:spPr>
        <p:txBody>
          <a:bodyPr wrap="none" lIns="91440" tIns="45720" rIns="91440" bIns="45720">
            <a:spAutoFit/>
          </a:bodyPr>
          <a:lstStyle/>
          <a:p>
            <a:pPr algn="ctr"/>
            <a:r>
              <a:rPr lang="ar-SA" sz="2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المطاط الطبيعي</a:t>
            </a:r>
            <a:endParaRPr lang="ar-SA" sz="2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 name="مستطيل 6"/>
          <p:cNvSpPr/>
          <p:nvPr/>
        </p:nvSpPr>
        <p:spPr>
          <a:xfrm>
            <a:off x="3131840" y="4005064"/>
            <a:ext cx="1223412" cy="523220"/>
          </a:xfrm>
          <a:prstGeom prst="rect">
            <a:avLst/>
          </a:prstGeom>
          <a:noFill/>
        </p:spPr>
        <p:txBody>
          <a:bodyPr wrap="none" lIns="91440" tIns="45720" rIns="91440" bIns="45720">
            <a:spAutoFit/>
          </a:bodyPr>
          <a:lstStyle/>
          <a:p>
            <a:pPr algn="ctr"/>
            <a:r>
              <a:rPr lang="ar-SA"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الجوت</a:t>
            </a:r>
            <a:endParaRPr lang="ar-SA" sz="2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Users\free user\Pictures\Webcam\90227_imgcache.jpg"/>
          <p:cNvPicPr>
            <a:picLocks noChangeAspect="1" noChangeArrowheads="1"/>
          </p:cNvPicPr>
          <p:nvPr/>
        </p:nvPicPr>
        <p:blipFill>
          <a:blip r:embed="rId2" cstate="print"/>
          <a:srcRect/>
          <a:stretch>
            <a:fillRect/>
          </a:stretch>
        </p:blipFill>
        <p:spPr bwMode="auto">
          <a:xfrm>
            <a:off x="228600" y="719137"/>
            <a:ext cx="8519864" cy="5419725"/>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9" name="Picture 3" descr="C:\Users\free user\Pictures\Webcam\قصب سكر.jpg"/>
          <p:cNvPicPr>
            <a:picLocks noChangeAspect="1" noChangeArrowheads="1"/>
          </p:cNvPicPr>
          <p:nvPr/>
        </p:nvPicPr>
        <p:blipFill>
          <a:blip r:embed="rId2" cstate="print"/>
          <a:srcRect/>
          <a:stretch>
            <a:fillRect/>
          </a:stretch>
        </p:blipFill>
        <p:spPr bwMode="auto">
          <a:xfrm>
            <a:off x="4860032" y="0"/>
            <a:ext cx="4283968" cy="6858000"/>
          </a:xfrm>
          <a:prstGeom prst="rect">
            <a:avLst/>
          </a:prstGeom>
          <a:noFill/>
        </p:spPr>
      </p:pic>
      <p:pic>
        <p:nvPicPr>
          <p:cNvPr id="45060" name="Picture 4" descr="C:\Users\free user\Pictures\Webcam\البنجر.jpg"/>
          <p:cNvPicPr>
            <a:picLocks noChangeAspect="1" noChangeArrowheads="1"/>
          </p:cNvPicPr>
          <p:nvPr/>
        </p:nvPicPr>
        <p:blipFill>
          <a:blip r:embed="rId3" cstate="print"/>
          <a:srcRect/>
          <a:stretch>
            <a:fillRect/>
          </a:stretch>
        </p:blipFill>
        <p:spPr bwMode="auto">
          <a:xfrm>
            <a:off x="0" y="0"/>
            <a:ext cx="4716016" cy="6597352"/>
          </a:xfrm>
          <a:prstGeom prst="rect">
            <a:avLst/>
          </a:prstGeom>
          <a:noFill/>
        </p:spPr>
      </p:pic>
      <p:sp>
        <p:nvSpPr>
          <p:cNvPr id="5" name="مستطيل 4"/>
          <p:cNvSpPr/>
          <p:nvPr/>
        </p:nvSpPr>
        <p:spPr>
          <a:xfrm>
            <a:off x="6012160" y="476672"/>
            <a:ext cx="2246128" cy="523220"/>
          </a:xfrm>
          <a:prstGeom prst="rect">
            <a:avLst/>
          </a:prstGeom>
          <a:noFill/>
        </p:spPr>
        <p:txBody>
          <a:bodyPr wrap="none" lIns="91440" tIns="45720" rIns="91440" bIns="45720">
            <a:spAutoFit/>
          </a:bodyPr>
          <a:lstStyle/>
          <a:p>
            <a:pPr algn="ctr"/>
            <a:r>
              <a:rPr lang="ar-SA"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قصب السكر</a:t>
            </a:r>
            <a:endParaRPr lang="ar-SA" sz="2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مستطيل 5"/>
          <p:cNvSpPr/>
          <p:nvPr/>
        </p:nvSpPr>
        <p:spPr>
          <a:xfrm>
            <a:off x="1403648" y="5229200"/>
            <a:ext cx="1148070" cy="523220"/>
          </a:xfrm>
          <a:prstGeom prst="rect">
            <a:avLst/>
          </a:prstGeom>
          <a:noFill/>
        </p:spPr>
        <p:txBody>
          <a:bodyPr wrap="none" lIns="91440" tIns="45720" rIns="91440" bIns="45720">
            <a:spAutoFit/>
          </a:bodyPr>
          <a:lstStyle/>
          <a:p>
            <a:pPr algn="ctr"/>
            <a:r>
              <a:rPr lang="ar-SA" sz="2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البنجر</a:t>
            </a:r>
            <a:endParaRPr lang="ar-SA" sz="2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00100" y="1000108"/>
            <a:ext cx="6500858" cy="55007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4400" u="sng" dirty="0" smtClean="0">
                <a:solidFill>
                  <a:srgbClr val="FFFF00"/>
                </a:solidFill>
              </a:rPr>
              <a:t>د/ محاصيل المنبهات</a:t>
            </a:r>
          </a:p>
          <a:p>
            <a:r>
              <a:rPr lang="ar-SA" sz="4400" b="1" dirty="0" smtClean="0">
                <a:latin typeface="Arial" pitchFamily="34" charset="0"/>
                <a:cs typeface="Arial" pitchFamily="34" charset="0"/>
              </a:rPr>
              <a:t>تشمل أربعة محاصيل هي: </a:t>
            </a:r>
          </a:p>
          <a:p>
            <a:r>
              <a:rPr lang="ar-SA" sz="4400" b="1" dirty="0" smtClean="0">
                <a:latin typeface="Arial" pitchFamily="34" charset="0"/>
                <a:cs typeface="Arial" pitchFamily="34" charset="0"/>
              </a:rPr>
              <a:t>- الشاي</a:t>
            </a:r>
          </a:p>
          <a:p>
            <a:r>
              <a:rPr lang="ar-SA" sz="4400" b="1" dirty="0" smtClean="0">
                <a:latin typeface="Arial" pitchFamily="34" charset="0"/>
                <a:cs typeface="Arial" pitchFamily="34" charset="0"/>
              </a:rPr>
              <a:t>-البن</a:t>
            </a:r>
          </a:p>
          <a:p>
            <a:r>
              <a:rPr lang="ar-SA" sz="4400" b="1" dirty="0" smtClean="0">
                <a:latin typeface="Arial" pitchFamily="34" charset="0"/>
                <a:cs typeface="Arial" pitchFamily="34" charset="0"/>
              </a:rPr>
              <a:t>-الكاكاو</a:t>
            </a:r>
          </a:p>
          <a:p>
            <a:r>
              <a:rPr lang="ar-SA" sz="4400" b="1" dirty="0" smtClean="0">
                <a:latin typeface="Arial" pitchFamily="34" charset="0"/>
                <a:cs typeface="Arial" pitchFamily="34" charset="0"/>
              </a:rPr>
              <a:t>-التبغ</a:t>
            </a:r>
            <a:endParaRPr lang="ar-SA" sz="4400" b="1" dirty="0">
              <a:latin typeface="Arial" pitchFamily="34" charset="0"/>
              <a:cs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611560" y="980731"/>
          <a:ext cx="7128792" cy="4884110"/>
        </p:xfrm>
        <a:graphic>
          <a:graphicData uri="http://schemas.openxmlformats.org/drawingml/2006/table">
            <a:tbl>
              <a:tblPr rtl="1" firstRow="1" bandRow="1">
                <a:tableStyleId>{775DCB02-9BB8-47FD-8907-85C794F793BA}</a:tableStyleId>
              </a:tblPr>
              <a:tblGrid>
                <a:gridCol w="2376264"/>
                <a:gridCol w="2376264"/>
                <a:gridCol w="2376264"/>
              </a:tblGrid>
              <a:tr h="403550">
                <a:tc gridSpan="2">
                  <a:txBody>
                    <a:bodyPr/>
                    <a:lstStyle/>
                    <a:p>
                      <a:pPr algn="ctr" rtl="1"/>
                      <a:r>
                        <a:rPr lang="ar-SA" dirty="0" smtClean="0"/>
                        <a:t>المحصول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rtl="1"/>
                      <a:endParaRPr lang="ar-SA" dirty="0"/>
                    </a:p>
                  </a:txBody>
                  <a:tcPr/>
                </a:tc>
                <a:tc>
                  <a:txBody>
                    <a:bodyPr/>
                    <a:lstStyle/>
                    <a:p>
                      <a:pPr algn="ctr" rtl="1"/>
                      <a:r>
                        <a:rPr lang="ar-SA" dirty="0" smtClean="0"/>
                        <a:t>القارة المنتجة</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3550">
                <a:tc rowSpan="4">
                  <a:txBody>
                    <a:bodyPr/>
                    <a:lstStyle/>
                    <a:p>
                      <a:pPr algn="ctr" rtl="1"/>
                      <a:r>
                        <a:rPr lang="ar-SA" dirty="0" smtClean="0"/>
                        <a:t>محاصيل المنبهات</a:t>
                      </a:r>
                      <a:endParaRPr lang="ar-SA"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dirty="0" smtClean="0"/>
                        <a:t>1-الشاي</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 </a:t>
                      </a:r>
                      <a:r>
                        <a:rPr lang="ar-SA" dirty="0" smtClean="0"/>
                        <a:t>آسيا تنتج نحو 88% من الإنتاج العالمي، تليها أفريقيا</a:t>
                      </a:r>
                      <a:endParaRPr lang="ar-SA"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3550">
                <a:tc vMerge="1">
                  <a:txBody>
                    <a:bodyPr/>
                    <a:lstStyle/>
                    <a:p>
                      <a:pPr rtl="1"/>
                      <a:endParaRPr lang="ar-SA" dirty="0"/>
                    </a:p>
                  </a:txBody>
                  <a:tcPr/>
                </a:tc>
                <a:tc>
                  <a:txBody>
                    <a:bodyPr/>
                    <a:lstStyle/>
                    <a:p>
                      <a:pPr rtl="1"/>
                      <a:r>
                        <a:rPr lang="ar-SA" dirty="0" smtClean="0"/>
                        <a:t>2-البن</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dirty="0" smtClean="0"/>
                        <a:t>أمريكا </a:t>
                      </a:r>
                      <a:r>
                        <a:rPr lang="ar-SA" dirty="0" smtClean="0"/>
                        <a:t>الجنوبية وتبلغ من الإنتاج العالمي نحو 47%، تليها أفريقيا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3550">
                <a:tc vMerge="1">
                  <a:txBody>
                    <a:bodyPr/>
                    <a:lstStyle/>
                    <a:p>
                      <a:pPr rtl="1"/>
                      <a:endParaRPr lang="ar-SA" dirty="0"/>
                    </a:p>
                  </a:txBody>
                  <a:tcPr/>
                </a:tc>
                <a:tc>
                  <a:txBody>
                    <a:bodyPr/>
                    <a:lstStyle/>
                    <a:p>
                      <a:pPr rtl="1"/>
                      <a:r>
                        <a:rPr lang="ar-SA" dirty="0" smtClean="0"/>
                        <a:t>3-الكاكاو</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dirty="0" smtClean="0"/>
                        <a:t>أفريقيا تزيد عن نصف الإنتاج العالمي( 54%) تليها آسيا ثم أمريكا الجنوبية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3550">
                <a:tc vMerge="1">
                  <a:txBody>
                    <a:bodyPr/>
                    <a:lstStyle/>
                    <a:p>
                      <a:pPr rtl="1"/>
                      <a:endParaRPr lang="ar-SA" dirty="0"/>
                    </a:p>
                  </a:txBody>
                  <a:tcPr/>
                </a:tc>
                <a:tc>
                  <a:txBody>
                    <a:bodyPr/>
                    <a:lstStyle/>
                    <a:p>
                      <a:pPr rtl="1"/>
                      <a:r>
                        <a:rPr lang="ar-SA" dirty="0" smtClean="0"/>
                        <a:t>4-التبغ</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 </a:t>
                      </a:r>
                      <a:r>
                        <a:rPr lang="ar-SA" dirty="0" smtClean="0"/>
                        <a:t>آسيا تنتج حوالي الثلثين من الإنتاج العالمي (65%)، تليها</a:t>
                      </a:r>
                      <a:r>
                        <a:rPr lang="ar-SA" baseline="0" dirty="0" smtClean="0"/>
                        <a:t> أمريكا الشمالية ثم أوروبا.</a:t>
                      </a:r>
                      <a:endParaRPr lang="ar-SA"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00100" y="785794"/>
            <a:ext cx="6500858" cy="5857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4000" u="sng" dirty="0" smtClean="0">
                <a:solidFill>
                  <a:srgbClr val="FFFF00"/>
                </a:solidFill>
              </a:rPr>
              <a:t>هـ) محاصيل الزيوت :</a:t>
            </a:r>
          </a:p>
          <a:p>
            <a:r>
              <a:rPr lang="ar-SA" sz="4000" b="1" dirty="0" smtClean="0">
                <a:latin typeface="Arial" pitchFamily="34" charset="0"/>
                <a:cs typeface="Arial" pitchFamily="34" charset="0"/>
              </a:rPr>
              <a:t>تشمل عدد من المحاصيل الهامة مثل:</a:t>
            </a:r>
          </a:p>
          <a:p>
            <a:r>
              <a:rPr lang="ar-SA" sz="4000" b="1" dirty="0" smtClean="0">
                <a:latin typeface="Arial" pitchFamily="34" charset="0"/>
                <a:cs typeface="Arial" pitchFamily="34" charset="0"/>
              </a:rPr>
              <a:t>-فول </a:t>
            </a:r>
            <a:r>
              <a:rPr lang="ar-SA" sz="4000" b="1" dirty="0" err="1" smtClean="0">
                <a:latin typeface="Arial" pitchFamily="34" charset="0"/>
                <a:cs typeface="Arial" pitchFamily="34" charset="0"/>
              </a:rPr>
              <a:t>الصويا</a:t>
            </a:r>
            <a:endParaRPr lang="ar-SA" sz="4000" b="1" dirty="0" smtClean="0">
              <a:latin typeface="Arial" pitchFamily="34" charset="0"/>
              <a:cs typeface="Arial" pitchFamily="34" charset="0"/>
            </a:endParaRPr>
          </a:p>
          <a:p>
            <a:pPr>
              <a:buFontTx/>
              <a:buChar char="-"/>
            </a:pPr>
            <a:r>
              <a:rPr lang="ar-SA" sz="4000" b="1" dirty="0" smtClean="0">
                <a:latin typeface="Arial" pitchFamily="34" charset="0"/>
                <a:cs typeface="Arial" pitchFamily="34" charset="0"/>
              </a:rPr>
              <a:t>جوز الهند</a:t>
            </a:r>
          </a:p>
          <a:p>
            <a:pPr>
              <a:buFontTx/>
              <a:buChar char="-"/>
            </a:pPr>
            <a:r>
              <a:rPr lang="ar-SA" sz="4000" b="1" dirty="0" smtClean="0">
                <a:latin typeface="Arial" pitchFamily="34" charset="0"/>
                <a:cs typeface="Arial" pitchFamily="34" charset="0"/>
              </a:rPr>
              <a:t>الفول السوداني</a:t>
            </a:r>
          </a:p>
          <a:p>
            <a:pPr>
              <a:buFontTx/>
              <a:buChar char="-"/>
            </a:pPr>
            <a:r>
              <a:rPr lang="ar-SA" sz="4000" b="1" dirty="0" smtClean="0">
                <a:latin typeface="Arial" pitchFamily="34" charset="0"/>
                <a:cs typeface="Arial" pitchFamily="34" charset="0"/>
              </a:rPr>
              <a:t>الزيتون</a:t>
            </a:r>
          </a:p>
          <a:p>
            <a:pPr>
              <a:buFontTx/>
              <a:buChar char="-"/>
            </a:pPr>
            <a:r>
              <a:rPr lang="ar-SA" sz="4000" b="1" dirty="0" smtClean="0">
                <a:latin typeface="Arial" pitchFamily="34" charset="0"/>
                <a:cs typeface="Arial" pitchFamily="34" charset="0"/>
              </a:rPr>
              <a:t>السمسم</a:t>
            </a:r>
          </a:p>
          <a:p>
            <a:pPr>
              <a:buFontTx/>
              <a:buChar char="-"/>
            </a:pPr>
            <a:r>
              <a:rPr lang="ar-SA" sz="4000" b="1" dirty="0" smtClean="0">
                <a:latin typeface="Arial" pitchFamily="34" charset="0"/>
                <a:cs typeface="Arial" pitchFamily="34" charset="0"/>
              </a:rPr>
              <a:t>بذرة القطن</a:t>
            </a:r>
            <a:endParaRPr lang="ar-SA" sz="4000" b="1" dirty="0">
              <a:latin typeface="Arial" pitchFamily="34" charset="0"/>
              <a:cs typeface="Arial"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285720" y="714356"/>
          <a:ext cx="7715304" cy="5572164"/>
        </p:xfrm>
        <a:graphic>
          <a:graphicData uri="http://schemas.openxmlformats.org/drawingml/2006/table">
            <a:tbl>
              <a:tblPr rtl="1" firstRow="1" bandRow="1">
                <a:tableStyleId>{775DCB02-9BB8-47FD-8907-85C794F793BA}</a:tableStyleId>
              </a:tblPr>
              <a:tblGrid>
                <a:gridCol w="2571768"/>
                <a:gridCol w="2109856"/>
                <a:gridCol w="3033680"/>
              </a:tblGrid>
              <a:tr h="2301546">
                <a:tc rowSpan="4">
                  <a:txBody>
                    <a:bodyPr/>
                    <a:lstStyle/>
                    <a:p>
                      <a:pPr algn="ctr" rtl="1"/>
                      <a:r>
                        <a:rPr lang="ar-SA" dirty="0" smtClean="0">
                          <a:solidFill>
                            <a:schemeClr val="tx1"/>
                          </a:solidFill>
                        </a:rPr>
                        <a:t>محاصيل الزيوت</a:t>
                      </a:r>
                      <a:endParaRPr lang="ar-SA"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ar-SA" kern="1200" dirty="0" smtClean="0">
                          <a:solidFill>
                            <a:schemeClr val="dk1"/>
                          </a:solidFill>
                          <a:latin typeface="+mn-lt"/>
                          <a:ea typeface="+mn-ea"/>
                          <a:cs typeface="+mn-cs"/>
                        </a:rPr>
                        <a:t>1)فول الصويا </a:t>
                      </a:r>
                      <a:endParaRPr kumimoji="0" lang="ar-SA"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ar-SA" kern="1200" dirty="0" smtClean="0">
                          <a:solidFill>
                            <a:schemeClr val="dk1"/>
                          </a:solidFill>
                          <a:latin typeface="+mn-lt"/>
                          <a:ea typeface="+mn-ea"/>
                          <a:cs typeface="+mn-cs"/>
                        </a:rPr>
                        <a:t>تنتج أمريكا الشمالية نحو (61%) من الإنتاج العالمي ،تليها آسيا</a:t>
                      </a:r>
                      <a:r>
                        <a:rPr kumimoji="0" lang="ar-SA" kern="1200" baseline="0" dirty="0" smtClean="0">
                          <a:solidFill>
                            <a:schemeClr val="dk1"/>
                          </a:solidFill>
                          <a:latin typeface="+mn-lt"/>
                          <a:ea typeface="+mn-ea"/>
                          <a:cs typeface="+mn-cs"/>
                        </a:rPr>
                        <a:t> بنسبة 21% من الإنتاج العالمي، ثم أمريكا الجنوبية</a:t>
                      </a:r>
                      <a:endParaRPr kumimoji="0" lang="ar-SA" kern="1200" dirty="0" smtClean="0">
                        <a:solidFill>
                          <a:schemeClr val="dk1"/>
                        </a:solidFill>
                        <a:latin typeface="+mn-lt"/>
                        <a:ea typeface="+mn-ea"/>
                        <a:cs typeface="+mn-cs"/>
                      </a:endParaRPr>
                    </a:p>
                    <a:p>
                      <a:pPr marL="0" algn="r" rtl="1" eaLnBrk="1" latinLnBrk="0" hangingPunct="1"/>
                      <a:endParaRPr kumimoji="0" lang="ar-SA"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47938">
                <a:tc vMerge="1">
                  <a:txBody>
                    <a:bodyPr/>
                    <a:lstStyle/>
                    <a:p>
                      <a:pPr rtl="1"/>
                      <a:endParaRPr lang="ar-SA" dirty="0"/>
                    </a:p>
                  </a:txBody>
                  <a:tcPr/>
                </a:tc>
                <a:tc>
                  <a:txBody>
                    <a:bodyPr/>
                    <a:lstStyle/>
                    <a:p>
                      <a:pPr marL="0" algn="r" rtl="1" eaLnBrk="1" latinLnBrk="0" hangingPunct="1"/>
                      <a:r>
                        <a:rPr kumimoji="0" lang="ar-SA" kern="1200" dirty="0" smtClean="0">
                          <a:solidFill>
                            <a:schemeClr val="dk1"/>
                          </a:solidFill>
                          <a:latin typeface="+mn-lt"/>
                          <a:ea typeface="+mn-ea"/>
                          <a:cs typeface="+mn-cs"/>
                        </a:rPr>
                        <a:t>2)الفول السوداني</a:t>
                      </a:r>
                      <a:endParaRPr kumimoji="0" lang="ar-SA"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ar-SA" kern="1200" dirty="0" smtClean="0">
                          <a:solidFill>
                            <a:schemeClr val="dk1"/>
                          </a:solidFill>
                          <a:latin typeface="+mn-lt"/>
                          <a:ea typeface="+mn-ea"/>
                          <a:cs typeface="+mn-cs"/>
                        </a:rPr>
                        <a:t> </a:t>
                      </a:r>
                      <a:r>
                        <a:rPr kumimoji="0" lang="ar-SA" kern="1200" dirty="0" smtClean="0">
                          <a:solidFill>
                            <a:schemeClr val="dk1"/>
                          </a:solidFill>
                          <a:latin typeface="+mn-lt"/>
                          <a:ea typeface="+mn-ea"/>
                          <a:cs typeface="+mn-cs"/>
                        </a:rPr>
                        <a:t>آسيا بنسبة( 56%) من الإنتاج العالمي، تليها أفريقيا.</a:t>
                      </a:r>
                      <a:endParaRPr kumimoji="0" lang="ar-SA" kern="120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74742">
                <a:tc vMerge="1">
                  <a:txBody>
                    <a:bodyPr/>
                    <a:lstStyle/>
                    <a:p>
                      <a:pPr rtl="1"/>
                      <a:endParaRPr lang="ar-SA" dirty="0"/>
                    </a:p>
                  </a:txBody>
                  <a:tcPr/>
                </a:tc>
                <a:tc>
                  <a:txBody>
                    <a:bodyPr/>
                    <a:lstStyle/>
                    <a:p>
                      <a:pPr rtl="1"/>
                      <a:r>
                        <a:rPr lang="ar-SA" dirty="0" smtClean="0"/>
                        <a:t>3)جوز الهند</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 </a:t>
                      </a:r>
                      <a:r>
                        <a:rPr lang="ar-SA" dirty="0" smtClean="0"/>
                        <a:t>آسيا إذ تنتج ثلاثة أرباع </a:t>
                      </a:r>
                      <a:r>
                        <a:rPr kumimoji="0" lang="ar-SA" kern="1200" dirty="0" smtClean="0">
                          <a:solidFill>
                            <a:schemeClr val="dk1"/>
                          </a:solidFill>
                          <a:latin typeface="+mn-lt"/>
                          <a:ea typeface="+mn-ea"/>
                          <a:cs typeface="+mn-cs"/>
                        </a:rPr>
                        <a:t>الإنتاج العالمي (75%)، تليها أمريكا الجنوبية (24% من الإنتاج العالمي)        </a:t>
                      </a:r>
                      <a:endParaRPr lang="ar-SA"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47938">
                <a:tc vMerge="1">
                  <a:txBody>
                    <a:bodyPr/>
                    <a:lstStyle/>
                    <a:p>
                      <a:pPr rtl="1"/>
                      <a:endParaRPr lang="ar-SA" dirty="0"/>
                    </a:p>
                  </a:txBody>
                  <a:tcPr/>
                </a:tc>
                <a:tc>
                  <a:txBody>
                    <a:bodyPr/>
                    <a:lstStyle/>
                    <a:p>
                      <a:pPr rtl="1"/>
                      <a:r>
                        <a:rPr lang="ar-SA" dirty="0" smtClean="0"/>
                        <a:t>4)الزيتون</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dirty="0" smtClean="0"/>
                        <a:t>أوربا حيث بلغت </a:t>
                      </a:r>
                      <a:r>
                        <a:rPr kumimoji="0" lang="ar-SA" kern="1200" dirty="0" smtClean="0">
                          <a:solidFill>
                            <a:schemeClr val="dk1"/>
                          </a:solidFill>
                          <a:latin typeface="+mn-lt"/>
                          <a:ea typeface="+mn-ea"/>
                          <a:cs typeface="+mn-cs"/>
                        </a:rPr>
                        <a:t>من الإنتاج العالمي (79%)، تليها أفريقيا.</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571472" y="2786058"/>
          <a:ext cx="7128792" cy="3566160"/>
        </p:xfrm>
        <a:graphic>
          <a:graphicData uri="http://schemas.openxmlformats.org/drawingml/2006/table">
            <a:tbl>
              <a:tblPr rtl="1" firstRow="1" bandRow="1">
                <a:tableStyleId>{775DCB02-9BB8-47FD-8907-85C794F793BA}</a:tableStyleId>
              </a:tblPr>
              <a:tblGrid>
                <a:gridCol w="2190414"/>
                <a:gridCol w="1475014"/>
                <a:gridCol w="3463364"/>
              </a:tblGrid>
              <a:tr h="403550">
                <a:tc>
                  <a:txBody>
                    <a:bodyPr/>
                    <a:lstStyle/>
                    <a:p>
                      <a:pPr rtl="1"/>
                      <a:r>
                        <a:rPr kumimoji="0" lang="ar-SA" b="1" kern="1200" dirty="0" smtClean="0">
                          <a:solidFill>
                            <a:schemeClr val="tx1"/>
                          </a:solidFill>
                          <a:latin typeface="+mn-lt"/>
                          <a:ea typeface="+mn-ea"/>
                          <a:cs typeface="+mn-cs"/>
                        </a:rPr>
                        <a:t>محاصيل الخضروات </a:t>
                      </a:r>
                      <a:endParaRPr kumimoji="0" lang="ar-SA"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kumimoji="0" lang="ar-SA" kern="1200" dirty="0" smtClean="0">
                          <a:solidFill>
                            <a:schemeClr val="dk1"/>
                          </a:solidFill>
                          <a:latin typeface="+mn-lt"/>
                          <a:ea typeface="+mn-ea"/>
                          <a:cs typeface="+mn-cs"/>
                        </a:rPr>
                        <a:t> </a:t>
                      </a:r>
                      <a:r>
                        <a:rPr kumimoji="0" lang="ar-SA" kern="1200" dirty="0" smtClean="0">
                          <a:solidFill>
                            <a:schemeClr val="dk1"/>
                          </a:solidFill>
                          <a:latin typeface="+mn-lt"/>
                          <a:ea typeface="+mn-ea"/>
                          <a:cs typeface="+mn-cs"/>
                        </a:rPr>
                        <a:t>تنتج آسيا (46%) من الإنتاج العالمي ، تليها قارة أمريكا الشمالية وأوروبا في نفس الإنتاج لكليهما (22%من الإنتاج العالمي)</a:t>
                      </a:r>
                      <a:endParaRPr kumimoji="0" lang="ar-SA"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3550">
                <a:tc>
                  <a:txBody>
                    <a:bodyPr/>
                    <a:lstStyle/>
                    <a:p>
                      <a:pPr rtl="1"/>
                      <a:r>
                        <a:rPr kumimoji="0" lang="ar-SA" b="1" kern="1200" dirty="0" smtClean="0">
                          <a:solidFill>
                            <a:schemeClr val="tx1"/>
                          </a:solidFill>
                          <a:latin typeface="+mn-lt"/>
                          <a:ea typeface="+mn-ea"/>
                          <a:cs typeface="+mn-cs"/>
                        </a:rPr>
                        <a:t>محاصيل الفاكهة </a:t>
                      </a:r>
                      <a:endParaRPr kumimoji="0" lang="ar-SA"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kumimoji="0" lang="ar-SA" b="1" kern="1200" dirty="0" smtClean="0">
                          <a:solidFill>
                            <a:schemeClr val="dk1"/>
                          </a:solidFill>
                          <a:latin typeface="+mn-lt"/>
                          <a:ea typeface="+mn-ea"/>
                          <a:cs typeface="+mn-cs"/>
                        </a:rPr>
                        <a:t>الحمضيات </a:t>
                      </a:r>
                      <a:endParaRPr kumimoji="0" lang="ar-SA" b="1"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kumimoji="0" lang="ar-SA" b="1" kern="1200" dirty="0" smtClean="0">
                          <a:solidFill>
                            <a:schemeClr val="dk1"/>
                          </a:solidFill>
                          <a:latin typeface="+mn-lt"/>
                          <a:ea typeface="+mn-ea"/>
                          <a:cs typeface="+mn-cs"/>
                        </a:rPr>
                        <a:t>تنتج أمريكا الشمالية نحو (35%) من جملة الإنتاج العالمي، تليها آسيا ثم أمريكا الجنوبية .</a:t>
                      </a:r>
                      <a:endParaRPr kumimoji="0" lang="ar-SA" b="1"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3550">
                <a:tc>
                  <a:txBody>
                    <a:bodyPr/>
                    <a:lstStyle/>
                    <a:p>
                      <a:pPr rtl="1"/>
                      <a:endParaRPr kumimoji="0" lang="ar-SA"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kumimoji="0" lang="ar-SA" b="1" kern="1200" dirty="0" smtClean="0">
                          <a:solidFill>
                            <a:schemeClr val="dk1"/>
                          </a:solidFill>
                          <a:latin typeface="+mn-lt"/>
                          <a:ea typeface="+mn-ea"/>
                          <a:cs typeface="+mn-cs"/>
                        </a:rPr>
                        <a:t>التمور</a:t>
                      </a:r>
                      <a:endParaRPr kumimoji="0" lang="ar-SA" b="1"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kumimoji="0" lang="ar-SA" b="1" kern="1200" dirty="0" smtClean="0">
                          <a:solidFill>
                            <a:schemeClr val="dk1"/>
                          </a:solidFill>
                          <a:latin typeface="+mn-lt"/>
                          <a:ea typeface="+mn-ea"/>
                          <a:cs typeface="+mn-cs"/>
                        </a:rPr>
                        <a:t>تنتج آسيا نحو (60%)من الإنتاج العالمي، تليها أفريقيا (36% من الإنتاج العالمي)</a:t>
                      </a:r>
                      <a:endParaRPr kumimoji="0" lang="ar-SA" b="1"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مستطيل 2"/>
          <p:cNvSpPr/>
          <p:nvPr/>
        </p:nvSpPr>
        <p:spPr>
          <a:xfrm>
            <a:off x="1357290" y="500042"/>
            <a:ext cx="6000792" cy="928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u="sng" dirty="0" smtClean="0"/>
              <a:t>و/ محاصيل الخضروات </a:t>
            </a:r>
            <a:endParaRPr lang="ar-SA" sz="3600" b="1" u="sng" dirty="0"/>
          </a:p>
        </p:txBody>
      </p:sp>
      <p:sp>
        <p:nvSpPr>
          <p:cNvPr id="4" name="مستطيل 3"/>
          <p:cNvSpPr/>
          <p:nvPr/>
        </p:nvSpPr>
        <p:spPr>
          <a:xfrm>
            <a:off x="1714480" y="1714488"/>
            <a:ext cx="5715040" cy="71438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smtClean="0">
                <a:solidFill>
                  <a:schemeClr val="tx1"/>
                </a:solidFill>
              </a:rPr>
              <a:t>ز/ إنتاج الفاكهــة</a:t>
            </a:r>
            <a:endParaRPr lang="ar-SA" sz="4000" b="1" dirty="0">
              <a:solidFill>
                <a:schemeClr val="tx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Users\free user\Pictures\Webcam\imagesCA4MDKMZ.jpg"/>
          <p:cNvPicPr>
            <a:picLocks noChangeAspect="1" noChangeArrowheads="1"/>
          </p:cNvPicPr>
          <p:nvPr/>
        </p:nvPicPr>
        <p:blipFill>
          <a:blip r:embed="rId2" cstate="print"/>
          <a:srcRect/>
          <a:stretch>
            <a:fillRect/>
          </a:stretch>
        </p:blipFill>
        <p:spPr bwMode="auto">
          <a:xfrm>
            <a:off x="1259632" y="260648"/>
            <a:ext cx="2486025" cy="1838325"/>
          </a:xfrm>
          <a:prstGeom prst="rect">
            <a:avLst/>
          </a:prstGeom>
          <a:noFill/>
        </p:spPr>
      </p:pic>
      <p:pic>
        <p:nvPicPr>
          <p:cNvPr id="46083" name="Picture 3" descr="C:\Users\free user\Pictures\Webcam\الشاي.bmp"/>
          <p:cNvPicPr>
            <a:picLocks noChangeAspect="1" noChangeArrowheads="1"/>
          </p:cNvPicPr>
          <p:nvPr/>
        </p:nvPicPr>
        <p:blipFill>
          <a:blip r:embed="rId3" cstate="print"/>
          <a:srcRect/>
          <a:stretch>
            <a:fillRect/>
          </a:stretch>
        </p:blipFill>
        <p:spPr bwMode="auto">
          <a:xfrm>
            <a:off x="4067944" y="188640"/>
            <a:ext cx="2466975" cy="1857375"/>
          </a:xfrm>
          <a:prstGeom prst="rect">
            <a:avLst/>
          </a:prstGeom>
          <a:noFill/>
        </p:spPr>
      </p:pic>
      <p:pic>
        <p:nvPicPr>
          <p:cNvPr id="46084" name="Picture 4" descr="C:\Users\free user\Pictures\Webcam\imagesطططط.jpg"/>
          <p:cNvPicPr>
            <a:picLocks noChangeAspect="1" noChangeArrowheads="1"/>
          </p:cNvPicPr>
          <p:nvPr/>
        </p:nvPicPr>
        <p:blipFill>
          <a:blip r:embed="rId4" cstate="print"/>
          <a:srcRect/>
          <a:stretch>
            <a:fillRect/>
          </a:stretch>
        </p:blipFill>
        <p:spPr bwMode="auto">
          <a:xfrm>
            <a:off x="6705600" y="332656"/>
            <a:ext cx="2438400" cy="1600200"/>
          </a:xfrm>
          <a:prstGeom prst="rect">
            <a:avLst/>
          </a:prstGeom>
          <a:noFill/>
        </p:spPr>
      </p:pic>
      <p:pic>
        <p:nvPicPr>
          <p:cNvPr id="46086" name="Picture 6" descr="C:\Users\free user\Pictures\Webcam\imagesCAXMS6HW.jpg"/>
          <p:cNvPicPr>
            <a:picLocks noChangeAspect="1" noChangeArrowheads="1"/>
          </p:cNvPicPr>
          <p:nvPr/>
        </p:nvPicPr>
        <p:blipFill>
          <a:blip r:embed="rId5" cstate="print"/>
          <a:srcRect/>
          <a:stretch>
            <a:fillRect/>
          </a:stretch>
        </p:blipFill>
        <p:spPr bwMode="auto">
          <a:xfrm>
            <a:off x="3419872" y="2420888"/>
            <a:ext cx="2466975" cy="1847850"/>
          </a:xfrm>
          <a:prstGeom prst="rect">
            <a:avLst/>
          </a:prstGeom>
          <a:noFill/>
        </p:spPr>
      </p:pic>
      <p:pic>
        <p:nvPicPr>
          <p:cNvPr id="46087" name="Picture 7" descr="C:\Users\free user\Pictures\Webcam\imagesCAY5R5QO.jpg"/>
          <p:cNvPicPr>
            <a:picLocks noChangeAspect="1" noChangeArrowheads="1"/>
          </p:cNvPicPr>
          <p:nvPr/>
        </p:nvPicPr>
        <p:blipFill>
          <a:blip r:embed="rId6" cstate="print"/>
          <a:srcRect/>
          <a:stretch>
            <a:fillRect/>
          </a:stretch>
        </p:blipFill>
        <p:spPr bwMode="auto">
          <a:xfrm>
            <a:off x="5436096" y="4509120"/>
            <a:ext cx="2628900" cy="1872208"/>
          </a:xfrm>
          <a:prstGeom prst="rect">
            <a:avLst/>
          </a:prstGeom>
          <a:noFill/>
        </p:spPr>
      </p:pic>
      <p:pic>
        <p:nvPicPr>
          <p:cNvPr id="46088" name="Picture 8" descr="C:\Users\free user\Pictures\Webcam\imagesCAO70FJK.jpg"/>
          <p:cNvPicPr>
            <a:picLocks noChangeAspect="1" noChangeArrowheads="1"/>
          </p:cNvPicPr>
          <p:nvPr/>
        </p:nvPicPr>
        <p:blipFill>
          <a:blip r:embed="rId7" cstate="print"/>
          <a:srcRect/>
          <a:stretch>
            <a:fillRect/>
          </a:stretch>
        </p:blipFill>
        <p:spPr bwMode="auto">
          <a:xfrm>
            <a:off x="539552" y="2348880"/>
            <a:ext cx="2409825" cy="2039491"/>
          </a:xfrm>
          <a:prstGeom prst="rect">
            <a:avLst/>
          </a:prstGeom>
          <a:noFill/>
        </p:spPr>
      </p:pic>
      <p:pic>
        <p:nvPicPr>
          <p:cNvPr id="46085" name="Picture 5" descr="C:\Users\free user\Pictures\Webcam\imagesCAFU3HSG.jpg"/>
          <p:cNvPicPr>
            <a:picLocks noChangeAspect="1" noChangeArrowheads="1"/>
          </p:cNvPicPr>
          <p:nvPr/>
        </p:nvPicPr>
        <p:blipFill>
          <a:blip r:embed="rId8" cstate="print"/>
          <a:srcRect/>
          <a:stretch>
            <a:fillRect/>
          </a:stretch>
        </p:blipFill>
        <p:spPr bwMode="auto">
          <a:xfrm>
            <a:off x="6300192" y="2204864"/>
            <a:ext cx="2160240" cy="1872208"/>
          </a:xfrm>
          <a:prstGeom prst="rect">
            <a:avLst/>
          </a:prstGeom>
          <a:noFill/>
        </p:spPr>
      </p:pic>
      <p:pic>
        <p:nvPicPr>
          <p:cNvPr id="46089" name="Picture 9" descr="C:\Users\free user\Pictures\Webcam\الكاكاو.bmp"/>
          <p:cNvPicPr>
            <a:picLocks noChangeAspect="1" noChangeArrowheads="1"/>
          </p:cNvPicPr>
          <p:nvPr/>
        </p:nvPicPr>
        <p:blipFill>
          <a:blip r:embed="rId9" cstate="print"/>
          <a:srcRect/>
          <a:stretch>
            <a:fillRect/>
          </a:stretch>
        </p:blipFill>
        <p:spPr bwMode="auto">
          <a:xfrm>
            <a:off x="611560" y="4581128"/>
            <a:ext cx="4464496" cy="2016224"/>
          </a:xfrm>
          <a:prstGeom prst="rect">
            <a:avLst/>
          </a:prstGeom>
          <a:noFill/>
        </p:spPr>
      </p:pic>
      <p:sp>
        <p:nvSpPr>
          <p:cNvPr id="10" name="مستطيل 9"/>
          <p:cNvSpPr/>
          <p:nvPr/>
        </p:nvSpPr>
        <p:spPr>
          <a:xfrm>
            <a:off x="4499992" y="332656"/>
            <a:ext cx="1297150" cy="523220"/>
          </a:xfrm>
          <a:prstGeom prst="rect">
            <a:avLst/>
          </a:prstGeom>
          <a:noFill/>
        </p:spPr>
        <p:txBody>
          <a:bodyPr wrap="none" lIns="91440" tIns="45720" rIns="91440" bIns="45720">
            <a:spAutoFit/>
          </a:bodyPr>
          <a:lstStyle/>
          <a:p>
            <a:pPr algn="ctr"/>
            <a:r>
              <a:rPr lang="ar-SA" sz="28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الشاي</a:t>
            </a:r>
            <a:endParaRPr lang="ar-SA" sz="28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11" name="مستطيل 10"/>
          <p:cNvSpPr/>
          <p:nvPr/>
        </p:nvSpPr>
        <p:spPr>
          <a:xfrm>
            <a:off x="3635896" y="2996952"/>
            <a:ext cx="936475"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ar-SA" sz="2800" b="1" cap="none" spc="150" dirty="0" smtClean="0">
                <a:ln w="11430"/>
                <a:solidFill>
                  <a:srgbClr val="F8F8F8"/>
                </a:solidFill>
                <a:effectLst>
                  <a:outerShdw blurRad="25400" algn="tl" rotWithShape="0">
                    <a:srgbClr val="000000">
                      <a:alpha val="43000"/>
                    </a:srgbClr>
                  </a:outerShdw>
                </a:effectLst>
              </a:rPr>
              <a:t>البن</a:t>
            </a:r>
            <a:endParaRPr lang="ar-SA" sz="2800" b="1" cap="none" spc="150" dirty="0">
              <a:ln w="11430"/>
              <a:solidFill>
                <a:srgbClr val="F8F8F8"/>
              </a:solidFill>
              <a:effectLst>
                <a:outerShdw blurRad="25400" algn="tl" rotWithShape="0">
                  <a:srgbClr val="000000">
                    <a:alpha val="43000"/>
                  </a:srgbClr>
                </a:outerShdw>
              </a:effectLst>
            </a:endParaRPr>
          </a:p>
        </p:txBody>
      </p:sp>
      <p:sp>
        <p:nvSpPr>
          <p:cNvPr id="12" name="مستطيل 11"/>
          <p:cNvSpPr/>
          <p:nvPr/>
        </p:nvSpPr>
        <p:spPr>
          <a:xfrm>
            <a:off x="611560" y="4581128"/>
            <a:ext cx="1265090" cy="523220"/>
          </a:xfrm>
          <a:prstGeom prst="rect">
            <a:avLst/>
          </a:prstGeom>
          <a:noFill/>
        </p:spPr>
        <p:txBody>
          <a:bodyPr wrap="none" lIns="91440" tIns="45720" rIns="91440" bIns="45720">
            <a:spAutoFit/>
          </a:bodyPr>
          <a:lstStyle/>
          <a:p>
            <a:pPr algn="ctr"/>
            <a:r>
              <a:rPr lang="ar-SA" sz="2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الكاكاو</a:t>
            </a:r>
            <a:endParaRPr lang="ar-SA" sz="2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3" name="مستطيل 12"/>
          <p:cNvSpPr/>
          <p:nvPr/>
        </p:nvSpPr>
        <p:spPr>
          <a:xfrm>
            <a:off x="5652120" y="4725144"/>
            <a:ext cx="696023" cy="369332"/>
          </a:xfrm>
          <a:prstGeom prst="rect">
            <a:avLst/>
          </a:prstGeom>
        </p:spPr>
        <p:txBody>
          <a:bodyPr wrap="none">
            <a:spAutoFit/>
          </a:bodyPr>
          <a:lstStyle/>
          <a:p>
            <a:pPr algn="ctr"/>
            <a:r>
              <a:rPr lang="ar-SA" b="1" spc="150" dirty="0" smtClean="0">
                <a:ln w="11430"/>
                <a:solidFill>
                  <a:srgbClr val="F8F8F8"/>
                </a:solidFill>
                <a:effectLst>
                  <a:outerShdw blurRad="25400" algn="tl" rotWithShape="0">
                    <a:srgbClr val="000000">
                      <a:alpha val="43000"/>
                    </a:srgbClr>
                  </a:outerShdw>
                </a:effectLst>
              </a:rPr>
              <a:t>البن</a:t>
            </a:r>
            <a:endParaRPr lang="ar-SA" b="1" spc="150" dirty="0">
              <a:ln w="11430"/>
              <a:solidFill>
                <a:srgbClr val="F8F8F8"/>
              </a:solidFill>
              <a:effectLst>
                <a:outerShdw blurRad="25400" algn="tl" rotWithShape="0">
                  <a:srgbClr val="000000">
                    <a:alpha val="43000"/>
                  </a:srgbClr>
                </a:outerShdw>
              </a:effectLst>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Users\free user\Pictures\Webcam\الفول السوداني.bmp"/>
          <p:cNvPicPr>
            <a:picLocks noChangeAspect="1" noChangeArrowheads="1"/>
          </p:cNvPicPr>
          <p:nvPr/>
        </p:nvPicPr>
        <p:blipFill>
          <a:blip r:embed="rId2" cstate="print"/>
          <a:srcRect/>
          <a:stretch>
            <a:fillRect/>
          </a:stretch>
        </p:blipFill>
        <p:spPr bwMode="auto">
          <a:xfrm>
            <a:off x="5004048" y="548680"/>
            <a:ext cx="3168352" cy="2376264"/>
          </a:xfrm>
          <a:prstGeom prst="rect">
            <a:avLst/>
          </a:prstGeom>
          <a:noFill/>
        </p:spPr>
      </p:pic>
      <p:pic>
        <p:nvPicPr>
          <p:cNvPr id="47107" name="Picture 3" descr="C:\Users\free user\Pictures\Webcam\فول.bmp"/>
          <p:cNvPicPr>
            <a:picLocks noChangeAspect="1" noChangeArrowheads="1"/>
          </p:cNvPicPr>
          <p:nvPr/>
        </p:nvPicPr>
        <p:blipFill>
          <a:blip r:embed="rId3" cstate="print"/>
          <a:srcRect/>
          <a:stretch>
            <a:fillRect/>
          </a:stretch>
        </p:blipFill>
        <p:spPr bwMode="auto">
          <a:xfrm>
            <a:off x="5004048" y="3789040"/>
            <a:ext cx="3168352" cy="2202557"/>
          </a:xfrm>
          <a:prstGeom prst="rect">
            <a:avLst/>
          </a:prstGeom>
          <a:noFill/>
        </p:spPr>
      </p:pic>
      <p:pic>
        <p:nvPicPr>
          <p:cNvPr id="47108" name="Picture 4" descr="C:\Users\free user\Pictures\Webcam\الزيتون.bmp"/>
          <p:cNvPicPr>
            <a:picLocks noChangeAspect="1" noChangeArrowheads="1"/>
          </p:cNvPicPr>
          <p:nvPr/>
        </p:nvPicPr>
        <p:blipFill>
          <a:blip r:embed="rId4" cstate="print"/>
          <a:srcRect/>
          <a:stretch>
            <a:fillRect/>
          </a:stretch>
        </p:blipFill>
        <p:spPr bwMode="auto">
          <a:xfrm>
            <a:off x="539552" y="3645024"/>
            <a:ext cx="3528392" cy="2448272"/>
          </a:xfrm>
          <a:prstGeom prst="rect">
            <a:avLst/>
          </a:prstGeom>
          <a:noFill/>
        </p:spPr>
      </p:pic>
      <p:pic>
        <p:nvPicPr>
          <p:cNvPr id="47109" name="Picture 5" descr="C:\Users\free user\Pictures\Webcam\اشجار الزيتون.jpg"/>
          <p:cNvPicPr>
            <a:picLocks noChangeAspect="1" noChangeArrowheads="1"/>
          </p:cNvPicPr>
          <p:nvPr/>
        </p:nvPicPr>
        <p:blipFill>
          <a:blip r:embed="rId5" cstate="print"/>
          <a:srcRect/>
          <a:stretch>
            <a:fillRect/>
          </a:stretch>
        </p:blipFill>
        <p:spPr bwMode="auto">
          <a:xfrm>
            <a:off x="395536" y="548680"/>
            <a:ext cx="3528392" cy="2376264"/>
          </a:xfrm>
          <a:prstGeom prst="rect">
            <a:avLst/>
          </a:prstGeom>
          <a:noFill/>
        </p:spPr>
      </p:pic>
      <p:sp>
        <p:nvSpPr>
          <p:cNvPr id="6" name="مستطيل 5"/>
          <p:cNvSpPr/>
          <p:nvPr/>
        </p:nvSpPr>
        <p:spPr>
          <a:xfrm>
            <a:off x="5148064" y="2636912"/>
            <a:ext cx="2892138" cy="523220"/>
          </a:xfrm>
          <a:prstGeom prst="rect">
            <a:avLst/>
          </a:prstGeom>
          <a:noFill/>
        </p:spPr>
        <p:txBody>
          <a:bodyPr wrap="none" lIns="91440" tIns="45720" rIns="91440" bIns="45720">
            <a:spAutoFit/>
            <a:scene3d>
              <a:camera prst="isometricRightUp"/>
              <a:lightRig rig="threePt" dir="t"/>
            </a:scene3d>
          </a:bodyPr>
          <a:lstStyle/>
          <a:p>
            <a:pPr algn="ctr"/>
            <a:r>
              <a:rPr lang="ar-SA"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الفول السوداني</a:t>
            </a:r>
            <a:endParaRPr lang="ar-SA" sz="2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7" name="مستطيل 6"/>
          <p:cNvSpPr/>
          <p:nvPr/>
        </p:nvSpPr>
        <p:spPr>
          <a:xfrm>
            <a:off x="1259632" y="2924944"/>
            <a:ext cx="1343637" cy="523220"/>
          </a:xfrm>
          <a:prstGeom prst="rect">
            <a:avLst/>
          </a:prstGeom>
          <a:noFill/>
        </p:spPr>
        <p:txBody>
          <a:bodyPr wrap="none" lIns="91440" tIns="45720" rIns="91440" bIns="45720">
            <a:spAutoFit/>
            <a:scene3d>
              <a:camera prst="isometricRightUp"/>
              <a:lightRig rig="threePt" dir="t"/>
            </a:scene3d>
          </a:bodyPr>
          <a:lstStyle/>
          <a:p>
            <a:pPr algn="ctr"/>
            <a:r>
              <a:rPr lang="ar-SA"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الزيتون</a:t>
            </a:r>
            <a:endParaRPr lang="ar-SA" sz="2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free user\Pictures\imagesCA73DAV1.jpg"/>
          <p:cNvPicPr>
            <a:picLocks noChangeAspect="1" noChangeArrowheads="1"/>
          </p:cNvPicPr>
          <p:nvPr/>
        </p:nvPicPr>
        <p:blipFill>
          <a:blip r:embed="rId2" cstate="print"/>
          <a:srcRect/>
          <a:stretch>
            <a:fillRect/>
          </a:stretch>
        </p:blipFill>
        <p:spPr bwMode="auto">
          <a:xfrm>
            <a:off x="6372200" y="332656"/>
            <a:ext cx="2419350" cy="1885950"/>
          </a:xfrm>
          <a:prstGeom prst="rect">
            <a:avLst/>
          </a:prstGeom>
          <a:noFill/>
        </p:spPr>
      </p:pic>
      <p:pic>
        <p:nvPicPr>
          <p:cNvPr id="2051" name="Picture 3" descr="C:\Users\free user\Pictures\imagesCALDHQ0K.jpg"/>
          <p:cNvPicPr>
            <a:picLocks noChangeAspect="1" noChangeArrowheads="1"/>
          </p:cNvPicPr>
          <p:nvPr/>
        </p:nvPicPr>
        <p:blipFill>
          <a:blip r:embed="rId3" cstate="print"/>
          <a:srcRect/>
          <a:stretch>
            <a:fillRect/>
          </a:stretch>
        </p:blipFill>
        <p:spPr bwMode="auto">
          <a:xfrm>
            <a:off x="539552" y="980728"/>
            <a:ext cx="1933575" cy="2362200"/>
          </a:xfrm>
          <a:prstGeom prst="rect">
            <a:avLst/>
          </a:prstGeom>
          <a:noFill/>
        </p:spPr>
      </p:pic>
      <p:pic>
        <p:nvPicPr>
          <p:cNvPr id="2052" name="Picture 4" descr="C:\Users\free user\Pictures\imagesCA5MLD5U.jpg"/>
          <p:cNvPicPr>
            <a:picLocks noChangeAspect="1" noChangeArrowheads="1"/>
          </p:cNvPicPr>
          <p:nvPr/>
        </p:nvPicPr>
        <p:blipFill>
          <a:blip r:embed="rId4" cstate="print"/>
          <a:srcRect/>
          <a:stretch>
            <a:fillRect/>
          </a:stretch>
        </p:blipFill>
        <p:spPr bwMode="auto">
          <a:xfrm>
            <a:off x="3851920" y="2636912"/>
            <a:ext cx="2619375" cy="1743075"/>
          </a:xfrm>
          <a:prstGeom prst="rect">
            <a:avLst/>
          </a:prstGeom>
          <a:noFill/>
        </p:spPr>
      </p:pic>
      <p:pic>
        <p:nvPicPr>
          <p:cNvPr id="2053" name="Picture 5" descr="C:\Users\free user\Pictures\imagesCA59H5J9.jpg"/>
          <p:cNvPicPr>
            <a:picLocks noChangeAspect="1" noChangeArrowheads="1"/>
          </p:cNvPicPr>
          <p:nvPr/>
        </p:nvPicPr>
        <p:blipFill>
          <a:blip r:embed="rId5" cstate="print"/>
          <a:srcRect/>
          <a:stretch>
            <a:fillRect/>
          </a:stretch>
        </p:blipFill>
        <p:spPr bwMode="auto">
          <a:xfrm>
            <a:off x="5364088" y="4797152"/>
            <a:ext cx="3124200" cy="1466850"/>
          </a:xfrm>
          <a:prstGeom prst="rect">
            <a:avLst/>
          </a:prstGeom>
          <a:noFill/>
        </p:spPr>
      </p:pic>
      <p:pic>
        <p:nvPicPr>
          <p:cNvPr id="2054" name="Picture 6" descr="C:\Users\free user\Pictures\فواكة.jpg"/>
          <p:cNvPicPr>
            <a:picLocks noChangeAspect="1" noChangeArrowheads="1"/>
          </p:cNvPicPr>
          <p:nvPr/>
        </p:nvPicPr>
        <p:blipFill>
          <a:blip r:embed="rId6" cstate="print"/>
          <a:srcRect/>
          <a:stretch>
            <a:fillRect/>
          </a:stretch>
        </p:blipFill>
        <p:spPr bwMode="auto">
          <a:xfrm>
            <a:off x="755576" y="4797152"/>
            <a:ext cx="2466975" cy="1847850"/>
          </a:xfrm>
          <a:prstGeom prst="rect">
            <a:avLst/>
          </a:prstGeom>
          <a:noFill/>
        </p:spPr>
      </p:pic>
      <p:pic>
        <p:nvPicPr>
          <p:cNvPr id="2055" name="Picture 7" descr="C:\Users\free user\Pictures\خنت.jpg"/>
          <p:cNvPicPr>
            <a:picLocks noChangeAspect="1" noChangeArrowheads="1"/>
          </p:cNvPicPr>
          <p:nvPr/>
        </p:nvPicPr>
        <p:blipFill>
          <a:blip r:embed="rId7" cstate="print"/>
          <a:srcRect/>
          <a:stretch>
            <a:fillRect/>
          </a:stretch>
        </p:blipFill>
        <p:spPr bwMode="auto">
          <a:xfrm>
            <a:off x="2915816" y="188640"/>
            <a:ext cx="2466975" cy="1847850"/>
          </a:xfrm>
          <a:prstGeom prst="rect">
            <a:avLst/>
          </a:prstGeom>
          <a:noFill/>
        </p:spPr>
      </p:pic>
      <p:pic>
        <p:nvPicPr>
          <p:cNvPr id="2056" name="Picture 8" descr="C:\Users\free user\Pictures\imagesCADV7G34.jpg"/>
          <p:cNvPicPr>
            <a:picLocks noChangeAspect="1" noChangeArrowheads="1"/>
          </p:cNvPicPr>
          <p:nvPr/>
        </p:nvPicPr>
        <p:blipFill>
          <a:blip r:embed="rId8" cstate="print"/>
          <a:srcRect/>
          <a:stretch>
            <a:fillRect/>
          </a:stretch>
        </p:blipFill>
        <p:spPr bwMode="auto">
          <a:xfrm>
            <a:off x="395536" y="3212976"/>
            <a:ext cx="2466975" cy="1847850"/>
          </a:xfrm>
          <a:prstGeom prst="rect">
            <a:avLst/>
          </a:prstGeom>
          <a:noFill/>
        </p:spPr>
      </p:pic>
      <p:sp>
        <p:nvSpPr>
          <p:cNvPr id="9" name="مستطيل 8"/>
          <p:cNvSpPr/>
          <p:nvPr/>
        </p:nvSpPr>
        <p:spPr>
          <a:xfrm>
            <a:off x="2627784" y="1916832"/>
            <a:ext cx="3342582" cy="523220"/>
          </a:xfrm>
          <a:prstGeom prst="rect">
            <a:avLst/>
          </a:prstGeom>
          <a:noFill/>
        </p:spPr>
        <p:txBody>
          <a:bodyPr wrap="none" lIns="91440" tIns="45720" rIns="91440" bIns="45720">
            <a:spAutoFit/>
          </a:bodyPr>
          <a:lstStyle/>
          <a:p>
            <a:pPr algn="ctr"/>
            <a:r>
              <a:rPr lang="ar-SA"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الفواكه والخضروات</a:t>
            </a:r>
            <a:endParaRPr lang="ar-SA" sz="2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free user\Pictures\imagesCATN731L.jpg"/>
          <p:cNvPicPr>
            <a:picLocks noChangeAspect="1" noChangeArrowheads="1"/>
          </p:cNvPicPr>
          <p:nvPr/>
        </p:nvPicPr>
        <p:blipFill>
          <a:blip r:embed="rId2" cstate="print"/>
          <a:srcRect/>
          <a:stretch>
            <a:fillRect/>
          </a:stretch>
        </p:blipFill>
        <p:spPr bwMode="auto">
          <a:xfrm>
            <a:off x="1403648" y="3501008"/>
            <a:ext cx="5112568" cy="2952328"/>
          </a:xfrm>
          <a:prstGeom prst="rect">
            <a:avLst/>
          </a:prstGeom>
          <a:noFill/>
        </p:spPr>
      </p:pic>
      <p:pic>
        <p:nvPicPr>
          <p:cNvPr id="3075" name="Picture 3" descr="C:\Users\free user\Pictures\imagesCAWKL70A.jpg"/>
          <p:cNvPicPr>
            <a:picLocks noChangeAspect="1" noChangeArrowheads="1"/>
          </p:cNvPicPr>
          <p:nvPr/>
        </p:nvPicPr>
        <p:blipFill>
          <a:blip r:embed="rId3" cstate="print"/>
          <a:srcRect/>
          <a:stretch>
            <a:fillRect/>
          </a:stretch>
        </p:blipFill>
        <p:spPr bwMode="auto">
          <a:xfrm>
            <a:off x="4860032" y="404664"/>
            <a:ext cx="2952328" cy="2736304"/>
          </a:xfrm>
          <a:prstGeom prst="rect">
            <a:avLst/>
          </a:prstGeom>
          <a:noFill/>
        </p:spPr>
      </p:pic>
      <p:pic>
        <p:nvPicPr>
          <p:cNvPr id="3076" name="Picture 4" descr="C:\Users\free user\Pictures\التمور.jpg"/>
          <p:cNvPicPr>
            <a:picLocks noChangeAspect="1" noChangeArrowheads="1"/>
          </p:cNvPicPr>
          <p:nvPr/>
        </p:nvPicPr>
        <p:blipFill>
          <a:blip r:embed="rId4" cstate="print"/>
          <a:srcRect/>
          <a:stretch>
            <a:fillRect/>
          </a:stretch>
        </p:blipFill>
        <p:spPr bwMode="auto">
          <a:xfrm>
            <a:off x="971600" y="548680"/>
            <a:ext cx="3096344" cy="2520280"/>
          </a:xfrm>
          <a:prstGeom prst="rect">
            <a:avLst/>
          </a:prstGeom>
          <a:noFill/>
        </p:spPr>
      </p:pic>
      <p:sp>
        <p:nvSpPr>
          <p:cNvPr id="5" name="مستطيل 4"/>
          <p:cNvSpPr/>
          <p:nvPr/>
        </p:nvSpPr>
        <p:spPr>
          <a:xfrm>
            <a:off x="3347864" y="2636912"/>
            <a:ext cx="2068195" cy="923330"/>
          </a:xfrm>
          <a:prstGeom prst="rect">
            <a:avLst/>
          </a:prstGeom>
          <a:noFill/>
        </p:spPr>
        <p:txBody>
          <a:bodyPr wrap="none" lIns="91440" tIns="45720" rIns="91440" bIns="45720">
            <a:spAutoFit/>
          </a:bodyPr>
          <a:lstStyle/>
          <a:p>
            <a:pPr algn="ctr"/>
            <a:r>
              <a:rPr lang="ar-SA"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التمور</a:t>
            </a:r>
            <a:endParaRPr lang="ar-SA"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وافر">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وافر">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وافر">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632</TotalTime>
  <Words>1679</Words>
  <Application>Microsoft Office PowerPoint</Application>
  <PresentationFormat>عرض على الشاشة (3:4)‏</PresentationFormat>
  <Paragraphs>184</Paragraphs>
  <Slides>42</Slides>
  <Notes>0</Notes>
  <HiddenSlides>0</HiddenSlides>
  <MMClips>0</MMClips>
  <ScaleCrop>false</ScaleCrop>
  <HeadingPairs>
    <vt:vector size="4" baseType="variant">
      <vt:variant>
        <vt:lpstr>سمة</vt:lpstr>
      </vt:variant>
      <vt:variant>
        <vt:i4>1</vt:i4>
      </vt:variant>
      <vt:variant>
        <vt:lpstr>عناوين الشرائح</vt:lpstr>
      </vt:variant>
      <vt:variant>
        <vt:i4>42</vt:i4>
      </vt:variant>
    </vt:vector>
  </HeadingPairs>
  <TitlesOfParts>
    <vt:vector size="43" baseType="lpstr">
      <vt:lpstr>وافر</vt:lpstr>
      <vt:lpstr>الشريحة 1</vt:lpstr>
      <vt:lpstr>الباب الثالث :الجغرافيا الاقتصادية الإنتاج الزراعي في القارات</vt:lpstr>
      <vt:lpstr>الشريحة 3</vt:lpstr>
      <vt:lpstr>الشريحة 4</vt:lpstr>
      <vt:lpstr>الشريحة 5</vt:lpstr>
      <vt:lpstr>الشريحة 6</vt:lpstr>
      <vt:lpstr>الشريحة 7</vt:lpstr>
      <vt:lpstr>الشريحة 8</vt:lpstr>
      <vt:lpstr>ثانياً :نسبة المشتغلين بالزراعة</vt:lpstr>
      <vt:lpstr>الشريحة 10</vt:lpstr>
      <vt:lpstr>ثالثاً:أنماط الزراعة (أهم الخصائص ”التوزيع الجغرافي“)</vt:lpstr>
      <vt:lpstr>الشريحة 12</vt:lpstr>
      <vt:lpstr>     أنماط الزراعة : أ/ الزراعة البدائية المتنقلة: ب/الزراعة المتقدمة:</vt:lpstr>
      <vt:lpstr>الشريحة 14</vt:lpstr>
      <vt:lpstr>الشريحة 15</vt:lpstr>
      <vt:lpstr>ب/ الزراعة المتقدمة( المستقرة)   وتنقسم بحسب هدف الإنتاج وحجم القائمين بها إلى ثلاثة أنماط هي:</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ب) المحاصيل الخام:</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free user</dc:creator>
  <cp:lastModifiedBy>technogate</cp:lastModifiedBy>
  <cp:revision>113</cp:revision>
  <dcterms:created xsi:type="dcterms:W3CDTF">2011-12-04T16:35:07Z</dcterms:created>
  <dcterms:modified xsi:type="dcterms:W3CDTF">2012-12-03T15:22:58Z</dcterms:modified>
</cp:coreProperties>
</file>