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25"/>
  </p:notesMasterIdLst>
  <p:sldIdLst>
    <p:sldId id="268" r:id="rId2"/>
    <p:sldId id="452" r:id="rId3"/>
    <p:sldId id="419" r:id="rId4"/>
    <p:sldId id="418" r:id="rId5"/>
    <p:sldId id="429" r:id="rId6"/>
    <p:sldId id="444" r:id="rId7"/>
    <p:sldId id="445" r:id="rId8"/>
    <p:sldId id="421" r:id="rId9"/>
    <p:sldId id="453" r:id="rId10"/>
    <p:sldId id="455" r:id="rId11"/>
    <p:sldId id="456" r:id="rId12"/>
    <p:sldId id="457" r:id="rId13"/>
    <p:sldId id="458" r:id="rId14"/>
    <p:sldId id="459" r:id="rId15"/>
    <p:sldId id="460" r:id="rId16"/>
    <p:sldId id="462" r:id="rId17"/>
    <p:sldId id="461" r:id="rId18"/>
    <p:sldId id="463" r:id="rId19"/>
    <p:sldId id="464" r:id="rId20"/>
    <p:sldId id="465" r:id="rId21"/>
    <p:sldId id="466" r:id="rId22"/>
    <p:sldId id="467" r:id="rId23"/>
    <p:sldId id="468" r:id="rId24"/>
  </p:sldIdLst>
  <p:sldSz cx="9144000" cy="6858000" type="screen4x3"/>
  <p:notesSz cx="6858000" cy="9144000"/>
  <p:defaultTextStyle>
    <a:defPPr>
      <a:defRPr lang="en-US"/>
    </a:defPPr>
    <a:lvl1pPr algn="r" rtl="1" fontAlgn="base">
      <a:spcBef>
        <a:spcPct val="0"/>
      </a:spcBef>
      <a:spcAft>
        <a:spcPct val="0"/>
      </a:spcAft>
      <a:defRPr sz="3600" kern="1200">
        <a:solidFill>
          <a:schemeClr val="tx1"/>
        </a:solidFill>
        <a:latin typeface="Arial" pitchFamily="34" charset="0"/>
        <a:ea typeface="+mn-ea"/>
        <a:cs typeface="Arial" pitchFamily="34" charset="0"/>
      </a:defRPr>
    </a:lvl1pPr>
    <a:lvl2pPr marL="457200" algn="r" rtl="1" fontAlgn="base">
      <a:spcBef>
        <a:spcPct val="0"/>
      </a:spcBef>
      <a:spcAft>
        <a:spcPct val="0"/>
      </a:spcAft>
      <a:defRPr sz="3600" kern="1200">
        <a:solidFill>
          <a:schemeClr val="tx1"/>
        </a:solidFill>
        <a:latin typeface="Arial" pitchFamily="34" charset="0"/>
        <a:ea typeface="+mn-ea"/>
        <a:cs typeface="Arial" pitchFamily="34" charset="0"/>
      </a:defRPr>
    </a:lvl2pPr>
    <a:lvl3pPr marL="914400" algn="r" rtl="1" fontAlgn="base">
      <a:spcBef>
        <a:spcPct val="0"/>
      </a:spcBef>
      <a:spcAft>
        <a:spcPct val="0"/>
      </a:spcAft>
      <a:defRPr sz="3600"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sz="3600"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sz="3600" kern="1200">
        <a:solidFill>
          <a:schemeClr val="tx1"/>
        </a:solidFill>
        <a:latin typeface="Arial" pitchFamily="34" charset="0"/>
        <a:ea typeface="+mn-ea"/>
        <a:cs typeface="Arial" pitchFamily="34" charset="0"/>
      </a:defRPr>
    </a:lvl5pPr>
    <a:lvl6pPr marL="2286000" algn="r" defTabSz="914400" rtl="1" eaLnBrk="1" latinLnBrk="0" hangingPunct="1">
      <a:defRPr sz="3600" kern="1200">
        <a:solidFill>
          <a:schemeClr val="tx1"/>
        </a:solidFill>
        <a:latin typeface="Arial" pitchFamily="34" charset="0"/>
        <a:ea typeface="+mn-ea"/>
        <a:cs typeface="Arial" pitchFamily="34" charset="0"/>
      </a:defRPr>
    </a:lvl6pPr>
    <a:lvl7pPr marL="2743200" algn="r" defTabSz="914400" rtl="1" eaLnBrk="1" latinLnBrk="0" hangingPunct="1">
      <a:defRPr sz="3600" kern="1200">
        <a:solidFill>
          <a:schemeClr val="tx1"/>
        </a:solidFill>
        <a:latin typeface="Arial" pitchFamily="34" charset="0"/>
        <a:ea typeface="+mn-ea"/>
        <a:cs typeface="Arial" pitchFamily="34" charset="0"/>
      </a:defRPr>
    </a:lvl7pPr>
    <a:lvl8pPr marL="3200400" algn="r" defTabSz="914400" rtl="1" eaLnBrk="1" latinLnBrk="0" hangingPunct="1">
      <a:defRPr sz="3600" kern="1200">
        <a:solidFill>
          <a:schemeClr val="tx1"/>
        </a:solidFill>
        <a:latin typeface="Arial" pitchFamily="34" charset="0"/>
        <a:ea typeface="+mn-ea"/>
        <a:cs typeface="Arial" pitchFamily="34" charset="0"/>
      </a:defRPr>
    </a:lvl8pPr>
    <a:lvl9pPr marL="3657600" algn="r" defTabSz="914400" rtl="1" eaLnBrk="1" latinLnBrk="0" hangingPunct="1">
      <a:defRPr sz="36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A2F854"/>
    <a:srgbClr val="00FF00"/>
    <a:srgbClr val="66FFFF"/>
    <a:srgbClr val="FFFF00"/>
    <a:srgbClr val="FF0000"/>
    <a:srgbClr val="800000"/>
    <a:srgbClr val="FFCC00"/>
    <a:srgbClr val="99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59" autoAdjust="0"/>
    <p:restoredTop sz="94599" autoAdjust="0"/>
  </p:normalViewPr>
  <p:slideViewPr>
    <p:cSldViewPr>
      <p:cViewPr>
        <p:scale>
          <a:sx n="66" d="100"/>
          <a:sy n="66" d="100"/>
        </p:scale>
        <p:origin x="-150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4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06/relationships/legacyDocTextInfo" Target="legacyDocTextInfo.bin"/></Relationships>
</file>

<file path=ppt/drawings/_rels/vmlDrawing1.vml.rels><?xml version="1.0" encoding="UTF-8" standalone="yes"?>
<Relationships xmlns="http://schemas.openxmlformats.org/package/2006/relationships"><Relationship Id="rId2" Type="http://schemas.microsoft.com/office/2006/relationships/legacyDiagramText" Target="legacyDiagramText2.bin"/><Relationship Id="rId1" Type="http://schemas.microsoft.com/office/2006/relationships/legacyDiagramText" Target="legacyDiagramText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vl1pPr>
          </a:lstStyle>
          <a:p>
            <a:pPr>
              <a:defRPr/>
            </a:pPr>
            <a:endParaRPr lang="en-US"/>
          </a:p>
        </p:txBody>
      </p:sp>
      <p:sp>
        <p:nvSpPr>
          <p:cNvPr id="5939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lvl1pPr>
          </a:lstStyle>
          <a:p>
            <a:pPr>
              <a:defRPr/>
            </a:pPr>
            <a:endParaRPr lang="en-US"/>
          </a:p>
        </p:txBody>
      </p:sp>
      <p:sp>
        <p:nvSpPr>
          <p:cNvPr id="450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93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5939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vl1pPr>
          </a:lstStyle>
          <a:p>
            <a:pPr>
              <a:defRPr/>
            </a:pPr>
            <a:endParaRPr lang="en-US"/>
          </a:p>
        </p:txBody>
      </p:sp>
      <p:sp>
        <p:nvSpPr>
          <p:cNvPr id="5939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vl1pPr>
          </a:lstStyle>
          <a:p>
            <a:pPr>
              <a:defRPr/>
            </a:pPr>
            <a:fld id="{53B75631-364C-465E-BCD8-7A64F093710D}"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2.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3.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5.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6.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7.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8.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9.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0.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2.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3.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4.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5.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شريحة عنوان">
    <p:bg>
      <p:bgPr>
        <a:gradFill rotWithShape="0">
          <a:gsLst>
            <a:gs pos="0">
              <a:schemeClr val="bg1"/>
            </a:gs>
            <a:gs pos="100000">
              <a:schemeClr val="bg1">
                <a:gamma/>
                <a:shade val="48627"/>
                <a:invGamma/>
              </a:schemeClr>
            </a:gs>
          </a:gsLst>
          <a:lin ang="2700000" scaled="1"/>
        </a:gra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498475" y="1311275"/>
            <a:ext cx="10429875"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1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1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rtl="0">
                <a:defRPr/>
              </a:pPr>
              <a:endParaRPr lang="ar-SA" sz="1800"/>
            </a:p>
          </p:txBody>
        </p:sp>
        <p:sp>
          <p:nvSpPr>
            <p:cNvPr id="1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rtl="0">
                <a:defRPr/>
              </a:pPr>
              <a:endParaRPr lang="ar-SA" sz="1800"/>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rtl="0">
                <a:defRPr/>
              </a:pPr>
              <a:endParaRPr lang="ar-SA" sz="1800"/>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p>
          </p:txBody>
        </p:sp>
        <p:sp>
          <p:nvSpPr>
            <p:cNvPr id="1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rtl="0">
                <a:defRPr/>
              </a:pPr>
              <a:endParaRPr lang="ar-SA" sz="1800"/>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rtl="0">
                <a:defRPr/>
              </a:pPr>
              <a:endParaRPr lang="ar-SA" sz="1800"/>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rtl="0">
                <a:defRPr/>
              </a:pPr>
              <a:endParaRPr lang="ar-SA" sz="1800"/>
            </a:p>
          </p:txBody>
        </p:sp>
        <p:sp>
          <p:nvSpPr>
            <p:cNvPr id="19" name="Rectangle 17"/>
            <p:cNvSpPr>
              <a:spLocks noChangeArrowheads="1"/>
            </p:cNvSpPr>
            <p:nvPr userDrawn="1"/>
          </p:nvSpPr>
          <p:spPr bwMode="hidden">
            <a:xfrm rot="18603245" flipV="1">
              <a:off x="4054"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p>
          </p:txBody>
        </p:sp>
        <p:sp>
          <p:nvSpPr>
            <p:cNvPr id="20" name="Rectangle 18"/>
            <p:cNvSpPr>
              <a:spLocks noChangeArrowheads="1"/>
            </p:cNvSpPr>
            <p:nvPr userDrawn="1"/>
          </p:nvSpPr>
          <p:spPr bwMode="hidden">
            <a:xfrm rot="39991575" flipH="1" flipV="1">
              <a:off x="5370"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rtl="0">
                <a:defRPr/>
              </a:pPr>
              <a:endParaRPr lang="ar-SA" sz="1800"/>
            </a:p>
          </p:txBody>
        </p:sp>
        <p:sp>
          <p:nvSpPr>
            <p:cNvPr id="2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p>
          </p:txBody>
        </p:sp>
        <p:sp>
          <p:nvSpPr>
            <p:cNvPr id="2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p>
          </p:txBody>
        </p:sp>
        <p:sp>
          <p:nvSpPr>
            <p:cNvPr id="2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rtl="0">
                <a:defRPr/>
              </a:pPr>
              <a:endParaRPr lang="ar-SA" sz="1800"/>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rtl="0">
                <a:defRPr/>
              </a:pPr>
              <a:endParaRPr lang="ar-SA" sz="1800"/>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rtl="0">
                <a:defRPr/>
              </a:pPr>
              <a:endParaRPr lang="ar-SA" sz="1800"/>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rtl="0">
                <a:defRPr/>
              </a:pPr>
              <a:endParaRPr lang="ar-SA" sz="1800"/>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rtl="0">
                <a:defRPr/>
              </a:pPr>
              <a:endParaRPr lang="ar-SA" sz="1800"/>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rtl="0">
                <a:defRPr/>
              </a:pPr>
              <a:endParaRPr lang="ar-SA" sz="1800"/>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7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8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8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8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8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9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1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1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1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1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1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2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2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12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2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4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4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4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5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7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7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ar-SA"/>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9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9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1" name="Oval 209"/>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3" name="Oval 211"/>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ar-SA"/>
            </a:p>
          </p:txBody>
        </p:sp>
        <p:sp>
          <p:nvSpPr>
            <p:cNvPr id="214" name="Oval 212"/>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ar-SA"/>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grpSp>
      <p:sp>
        <p:nvSpPr>
          <p:cNvPr id="377050" name="Rectangle 218"/>
          <p:cNvSpPr>
            <a:spLocks noGrp="1" noChangeArrowheads="1"/>
          </p:cNvSpPr>
          <p:nvPr>
            <p:ph type="ctrTitle" sz="quarter"/>
          </p:nvPr>
        </p:nvSpPr>
        <p:spPr>
          <a:xfrm>
            <a:off x="685800" y="1844675"/>
            <a:ext cx="7772400" cy="1736725"/>
          </a:xfrm>
        </p:spPr>
        <p:txBody>
          <a:bodyPr anchor="b" anchorCtr="1"/>
          <a:lstStyle>
            <a:lvl1pPr>
              <a:defRPr sz="5400"/>
            </a:lvl1pPr>
          </a:lstStyle>
          <a:p>
            <a:r>
              <a:rPr lang="ar-SA"/>
              <a:t>انقر لتحرير نمط العنوان الرئيسي</a:t>
            </a:r>
          </a:p>
        </p:txBody>
      </p:sp>
      <p:sp>
        <p:nvSpPr>
          <p:cNvPr id="377051" name="Rectangle 21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ar-SA"/>
              <a:t>انقر لتحرير نمط العنوان الثانوي الرئيسي</a:t>
            </a:r>
          </a:p>
        </p:txBody>
      </p:sp>
      <p:sp>
        <p:nvSpPr>
          <p:cNvPr id="220" name="Rectangle 220"/>
          <p:cNvSpPr>
            <a:spLocks noGrp="1" noChangeArrowheads="1"/>
          </p:cNvSpPr>
          <p:nvPr>
            <p:ph type="dt" sz="quarter" idx="10"/>
          </p:nvPr>
        </p:nvSpPr>
        <p:spPr/>
        <p:txBody>
          <a:bodyPr/>
          <a:lstStyle>
            <a:lvl1pPr>
              <a:defRPr/>
            </a:lvl1pPr>
          </a:lstStyle>
          <a:p>
            <a:pPr>
              <a:defRPr/>
            </a:pPr>
            <a:endParaRPr lang="en-US"/>
          </a:p>
        </p:txBody>
      </p:sp>
      <p:sp>
        <p:nvSpPr>
          <p:cNvPr id="221" name="Rectangle 221"/>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222" name="Rectangle 222"/>
          <p:cNvSpPr>
            <a:spLocks noGrp="1" noChangeArrowheads="1"/>
          </p:cNvSpPr>
          <p:nvPr>
            <p:ph type="sldNum" sz="quarter" idx="12"/>
          </p:nvPr>
        </p:nvSpPr>
        <p:spPr/>
        <p:txBody>
          <a:bodyPr/>
          <a:lstStyle>
            <a:lvl1pPr>
              <a:defRPr/>
            </a:lvl1pPr>
          </a:lstStyle>
          <a:p>
            <a:pPr>
              <a:defRPr/>
            </a:pPr>
            <a:fld id="{A32B91D8-D438-4F2E-943E-90ADABAB101C}" type="slidenum">
              <a:rPr lang="ar-SA"/>
              <a:pPr>
                <a:defRPr/>
              </a:pPr>
              <a:t>‹#›</a:t>
            </a:fld>
            <a:endParaRPr lang="en-US"/>
          </a:p>
        </p:txBody>
      </p:sp>
    </p:spTree>
  </p:cSld>
  <p:clrMapOvr>
    <a:masterClrMapping/>
  </p:clrMapOvr>
  <p:transition spd="slow">
    <p:wheel/>
    <p:sndAc>
      <p:stSnd>
        <p:snd r:embed="rId1" name="cashreg.wav" builtIn="1"/>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218"/>
          <p:cNvSpPr>
            <a:spLocks noGrp="1" noChangeArrowheads="1"/>
          </p:cNvSpPr>
          <p:nvPr>
            <p:ph type="sldNum" sz="quarter" idx="10"/>
          </p:nvPr>
        </p:nvSpPr>
        <p:spPr>
          <a:ln/>
        </p:spPr>
        <p:txBody>
          <a:bodyPr/>
          <a:lstStyle>
            <a:lvl1pPr>
              <a:defRPr/>
            </a:lvl1pPr>
          </a:lstStyle>
          <a:p>
            <a:pPr>
              <a:defRPr/>
            </a:pPr>
            <a:fld id="{0F9DC3CE-B2CE-408D-B250-F055F5CC021A}"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218"/>
          <p:cNvSpPr>
            <a:spLocks noGrp="1" noChangeArrowheads="1"/>
          </p:cNvSpPr>
          <p:nvPr>
            <p:ph type="sldNum" sz="quarter" idx="10"/>
          </p:nvPr>
        </p:nvSpPr>
        <p:spPr>
          <a:ln/>
        </p:spPr>
        <p:txBody>
          <a:bodyPr/>
          <a:lstStyle>
            <a:lvl1pPr>
              <a:defRPr/>
            </a:lvl1pPr>
          </a:lstStyle>
          <a:p>
            <a:pPr>
              <a:defRPr/>
            </a:pPr>
            <a:fld id="{18F37F81-8D33-4708-A057-5026AB85CD03}"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218"/>
          <p:cNvSpPr>
            <a:spLocks noGrp="1" noChangeArrowheads="1"/>
          </p:cNvSpPr>
          <p:nvPr>
            <p:ph type="sldNum" sz="quarter" idx="10"/>
          </p:nvPr>
        </p:nvSpPr>
        <p:spPr>
          <a:ln/>
        </p:spPr>
        <p:txBody>
          <a:bodyPr/>
          <a:lstStyle>
            <a:lvl1pPr>
              <a:defRPr/>
            </a:lvl1pPr>
          </a:lstStyle>
          <a:p>
            <a:pPr>
              <a:defRPr/>
            </a:pPr>
            <a:fld id="{6468C4DB-FBAE-4F46-9413-445E7A773DAC}" type="slidenum">
              <a:rPr lang="ar-SA"/>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218"/>
          <p:cNvSpPr>
            <a:spLocks noGrp="1" noChangeArrowheads="1"/>
          </p:cNvSpPr>
          <p:nvPr>
            <p:ph type="sldNum" sz="quarter" idx="10"/>
          </p:nvPr>
        </p:nvSpPr>
        <p:spPr>
          <a:ln/>
        </p:spPr>
        <p:txBody>
          <a:bodyPr/>
          <a:lstStyle>
            <a:lvl1pPr>
              <a:defRPr/>
            </a:lvl1pPr>
          </a:lstStyle>
          <a:p>
            <a:pPr>
              <a:defRPr/>
            </a:pPr>
            <a:fld id="{73221328-01F9-493B-BA9D-718ABF881B70}" type="slidenum">
              <a:rPr lang="ar-SA"/>
              <a:pPr>
                <a:defRPr/>
              </a:pPr>
              <a:t>‹#›</a:t>
            </a:fld>
            <a:endParaRPr lang="en-US"/>
          </a:p>
        </p:txBody>
      </p:sp>
      <p:sp>
        <p:nvSpPr>
          <p:cNvPr id="8" name="Rectangle 219"/>
          <p:cNvSpPr>
            <a:spLocks noGrp="1" noChangeArrowheads="1"/>
          </p:cNvSpPr>
          <p:nvPr>
            <p:ph type="dt" sz="half" idx="11"/>
          </p:nvPr>
        </p:nvSpPr>
        <p:spPr>
          <a:ln/>
        </p:spPr>
        <p:txBody>
          <a:bodyPr/>
          <a:lstStyle>
            <a:lvl1pPr>
              <a:defRPr/>
            </a:lvl1pPr>
          </a:lstStyle>
          <a:p>
            <a:pPr>
              <a:defRPr/>
            </a:pPr>
            <a:endParaRPr lang="en-US"/>
          </a:p>
        </p:txBody>
      </p:sp>
      <p:sp>
        <p:nvSpPr>
          <p:cNvPr id="9"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218"/>
          <p:cNvSpPr>
            <a:spLocks noGrp="1" noChangeArrowheads="1"/>
          </p:cNvSpPr>
          <p:nvPr>
            <p:ph type="sldNum" sz="quarter" idx="10"/>
          </p:nvPr>
        </p:nvSpPr>
        <p:spPr>
          <a:ln/>
        </p:spPr>
        <p:txBody>
          <a:bodyPr/>
          <a:lstStyle>
            <a:lvl1pPr>
              <a:defRPr/>
            </a:lvl1pPr>
          </a:lstStyle>
          <a:p>
            <a:pPr>
              <a:defRPr/>
            </a:pPr>
            <a:fld id="{E2DA251D-F6E4-4D79-B843-F1FC38A75D5B}" type="slidenum">
              <a:rPr lang="ar-SA"/>
              <a:pPr>
                <a:defRPr/>
              </a:pPr>
              <a:t>‹#›</a:t>
            </a:fld>
            <a:endParaRPr lang="en-US"/>
          </a:p>
        </p:txBody>
      </p:sp>
      <p:sp>
        <p:nvSpPr>
          <p:cNvPr id="4" name="Rectangle 219"/>
          <p:cNvSpPr>
            <a:spLocks noGrp="1" noChangeArrowheads="1"/>
          </p:cNvSpPr>
          <p:nvPr>
            <p:ph type="dt" sz="half" idx="11"/>
          </p:nvPr>
        </p:nvSpPr>
        <p:spPr>
          <a:ln/>
        </p:spPr>
        <p:txBody>
          <a:bodyPr/>
          <a:lstStyle>
            <a:lvl1pPr>
              <a:defRPr/>
            </a:lvl1pPr>
          </a:lstStyle>
          <a:p>
            <a:pPr>
              <a:defRPr/>
            </a:pPr>
            <a:endParaRPr lang="en-US"/>
          </a:p>
        </p:txBody>
      </p:sp>
      <p:sp>
        <p:nvSpPr>
          <p:cNvPr id="5"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218"/>
          <p:cNvSpPr>
            <a:spLocks noGrp="1" noChangeArrowheads="1"/>
          </p:cNvSpPr>
          <p:nvPr>
            <p:ph type="sldNum" sz="quarter" idx="10"/>
          </p:nvPr>
        </p:nvSpPr>
        <p:spPr>
          <a:ln/>
        </p:spPr>
        <p:txBody>
          <a:bodyPr/>
          <a:lstStyle>
            <a:lvl1pPr>
              <a:defRPr/>
            </a:lvl1pPr>
          </a:lstStyle>
          <a:p>
            <a:pPr>
              <a:defRPr/>
            </a:pPr>
            <a:fld id="{857E8ED4-8B63-4F95-9401-479F10109EF9}" type="slidenum">
              <a:rPr lang="ar-SA"/>
              <a:pPr>
                <a:defRPr/>
              </a:pPr>
              <a:t>‹#›</a:t>
            </a:fld>
            <a:endParaRPr lang="en-US"/>
          </a:p>
        </p:txBody>
      </p:sp>
      <p:sp>
        <p:nvSpPr>
          <p:cNvPr id="3" name="Rectangle 219"/>
          <p:cNvSpPr>
            <a:spLocks noGrp="1" noChangeArrowheads="1"/>
          </p:cNvSpPr>
          <p:nvPr>
            <p:ph type="dt" sz="half" idx="11"/>
          </p:nvPr>
        </p:nvSpPr>
        <p:spPr>
          <a:ln/>
        </p:spPr>
        <p:txBody>
          <a:bodyPr/>
          <a:lstStyle>
            <a:lvl1pPr>
              <a:defRPr/>
            </a:lvl1pPr>
          </a:lstStyle>
          <a:p>
            <a:pPr>
              <a:defRPr/>
            </a:pPr>
            <a:endParaRPr lang="en-US"/>
          </a:p>
        </p:txBody>
      </p:sp>
      <p:sp>
        <p:nvSpPr>
          <p:cNvPr id="4"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218"/>
          <p:cNvSpPr>
            <a:spLocks noGrp="1" noChangeArrowheads="1"/>
          </p:cNvSpPr>
          <p:nvPr>
            <p:ph type="sldNum" sz="quarter" idx="10"/>
          </p:nvPr>
        </p:nvSpPr>
        <p:spPr>
          <a:ln/>
        </p:spPr>
        <p:txBody>
          <a:bodyPr/>
          <a:lstStyle>
            <a:lvl1pPr>
              <a:defRPr/>
            </a:lvl1pPr>
          </a:lstStyle>
          <a:p>
            <a:pPr>
              <a:defRPr/>
            </a:pPr>
            <a:fld id="{A211FD8A-C5E6-410F-88D7-1D616DB07574}" type="slidenum">
              <a:rPr lang="ar-SA"/>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218"/>
          <p:cNvSpPr>
            <a:spLocks noGrp="1" noChangeArrowheads="1"/>
          </p:cNvSpPr>
          <p:nvPr>
            <p:ph type="sldNum" sz="quarter" idx="10"/>
          </p:nvPr>
        </p:nvSpPr>
        <p:spPr>
          <a:ln/>
        </p:spPr>
        <p:txBody>
          <a:bodyPr/>
          <a:lstStyle>
            <a:lvl1pPr>
              <a:defRPr/>
            </a:lvl1pPr>
          </a:lstStyle>
          <a:p>
            <a:pPr>
              <a:defRPr/>
            </a:pPr>
            <a:fld id="{778646C8-DDB0-4466-8EAB-716595C07C2B}" type="slidenum">
              <a:rPr lang="ar-SA"/>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218"/>
          <p:cNvSpPr>
            <a:spLocks noGrp="1" noChangeArrowheads="1"/>
          </p:cNvSpPr>
          <p:nvPr>
            <p:ph type="sldNum" sz="quarter" idx="10"/>
          </p:nvPr>
        </p:nvSpPr>
        <p:spPr>
          <a:ln/>
        </p:spPr>
        <p:txBody>
          <a:bodyPr/>
          <a:lstStyle>
            <a:lvl1pPr>
              <a:defRPr/>
            </a:lvl1pPr>
          </a:lstStyle>
          <a:p>
            <a:pPr>
              <a:defRPr/>
            </a:pPr>
            <a:fld id="{4EF06147-5475-4C7F-AA51-440C53974C69}"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9462"/>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9462"/>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218"/>
          <p:cNvSpPr>
            <a:spLocks noGrp="1" noChangeArrowheads="1"/>
          </p:cNvSpPr>
          <p:nvPr>
            <p:ph type="sldNum" sz="quarter" idx="10"/>
          </p:nvPr>
        </p:nvSpPr>
        <p:spPr>
          <a:ln/>
        </p:spPr>
        <p:txBody>
          <a:bodyPr/>
          <a:lstStyle>
            <a:lvl1pPr>
              <a:defRPr/>
            </a:lvl1pPr>
          </a:lstStyle>
          <a:p>
            <a:pPr>
              <a:defRPr/>
            </a:pPr>
            <a:fld id="{F6B152FA-3BD3-4373-9EFF-E81624303E71}"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عنوان ومخط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مخطط 2"/>
          <p:cNvSpPr>
            <a:spLocks noGrp="1"/>
          </p:cNvSpPr>
          <p:nvPr>
            <p:ph type="chart" idx="1"/>
          </p:nvPr>
        </p:nvSpPr>
        <p:spPr>
          <a:xfrm>
            <a:off x="457200" y="1600200"/>
            <a:ext cx="8229600" cy="4533900"/>
          </a:xfrm>
        </p:spPr>
        <p:txBody>
          <a:bodyPr/>
          <a:lstStyle/>
          <a:p>
            <a:pPr lvl="0"/>
            <a:endParaRPr lang="ar-SA"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CC11EE04-2AB0-404E-B383-E8D0594E78E1}"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عنوان، ومحتوى، واثنان من ال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339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quarter" idx="2"/>
          </p:nvPr>
        </p:nvSpPr>
        <p:spPr>
          <a:xfrm>
            <a:off x="4648200" y="1600200"/>
            <a:ext cx="4038600" cy="219075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محتوى 4"/>
          <p:cNvSpPr>
            <a:spLocks noGrp="1"/>
          </p:cNvSpPr>
          <p:nvPr>
            <p:ph sz="quarter" idx="3"/>
          </p:nvPr>
        </p:nvSpPr>
        <p:spPr>
          <a:xfrm>
            <a:off x="4648200" y="3943350"/>
            <a:ext cx="4038600" cy="219075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Rectangle 218"/>
          <p:cNvSpPr>
            <a:spLocks noGrp="1" noChangeArrowheads="1"/>
          </p:cNvSpPr>
          <p:nvPr>
            <p:ph type="sldNum" sz="quarter" idx="10"/>
          </p:nvPr>
        </p:nvSpPr>
        <p:spPr>
          <a:ln/>
        </p:spPr>
        <p:txBody>
          <a:bodyPr/>
          <a:lstStyle>
            <a:lvl1pPr>
              <a:defRPr/>
            </a:lvl1pPr>
          </a:lstStyle>
          <a:p>
            <a:pPr>
              <a:defRPr/>
            </a:pPr>
            <a:fld id="{97EAAE33-0197-4C09-8BD0-E25E81CB7A5E}" type="slidenum">
              <a:rPr lang="ar-SA"/>
              <a:pPr>
                <a:defRPr/>
              </a:pPr>
              <a:t>‹#›</a:t>
            </a:fld>
            <a:endParaRPr lang="en-US"/>
          </a:p>
        </p:txBody>
      </p:sp>
      <p:sp>
        <p:nvSpPr>
          <p:cNvPr id="7" name="Rectangle 219"/>
          <p:cNvSpPr>
            <a:spLocks noGrp="1" noChangeArrowheads="1"/>
          </p:cNvSpPr>
          <p:nvPr>
            <p:ph type="dt" sz="half" idx="11"/>
          </p:nvPr>
        </p:nvSpPr>
        <p:spPr>
          <a:ln/>
        </p:spPr>
        <p:txBody>
          <a:bodyPr/>
          <a:lstStyle>
            <a:lvl1pPr>
              <a:defRPr/>
            </a:lvl1pPr>
          </a:lstStyle>
          <a:p>
            <a:pPr>
              <a:defRPr/>
            </a:pPr>
            <a:endParaRPr lang="en-US"/>
          </a:p>
        </p:txBody>
      </p:sp>
      <p:sp>
        <p:nvSpPr>
          <p:cNvPr id="8"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dgm" preserve="1">
  <p:cSld name="عنوان ومخطط أو مخطط هيكلي">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ـ SmartArt 2"/>
          <p:cNvSpPr>
            <a:spLocks noGrp="1"/>
          </p:cNvSpPr>
          <p:nvPr>
            <p:ph type="dgm" idx="1"/>
          </p:nvPr>
        </p:nvSpPr>
        <p:spPr>
          <a:xfrm>
            <a:off x="457200" y="1600200"/>
            <a:ext cx="8229600" cy="4533900"/>
          </a:xfrm>
        </p:spPr>
        <p:txBody>
          <a:bodyPr/>
          <a:lstStyle/>
          <a:p>
            <a:pPr lvl="0"/>
            <a:endParaRPr lang="ar-SA"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CD4E622A-F205-4909-947B-9DE1B4698863}"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heel/>
    <p:sndAc>
      <p:stSnd>
        <p:snd r:embed="rId1" name="cashreg.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27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496888" y="1308100"/>
            <a:ext cx="10429876" cy="5908675"/>
            <a:chOff x="-313" y="824"/>
            <a:chExt cx="6570" cy="3722"/>
          </a:xfrm>
        </p:grpSpPr>
        <p:sp>
          <p:nvSpPr>
            <p:cNvPr id="375811"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2"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3"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4"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5"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6"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7"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8"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9"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0"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1"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2"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3"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4"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5"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effectLst>
                  <a:outerShdw blurRad="38100" dist="38100" dir="2700000" algn="tl">
                    <a:srgbClr val="000000"/>
                  </a:outerShdw>
                </a:effectLst>
              </a:endParaRPr>
            </a:p>
          </p:txBody>
        </p:sp>
        <p:sp>
          <p:nvSpPr>
            <p:cNvPr id="375826"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effectLst>
                  <a:outerShdw blurRad="38100" dist="38100" dir="2700000" algn="tl">
                    <a:srgbClr val="000000"/>
                  </a:outerShdw>
                </a:effectLst>
              </a:endParaRPr>
            </a:p>
          </p:txBody>
        </p:sp>
        <p:sp>
          <p:nvSpPr>
            <p:cNvPr id="375827"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28"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29"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0"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1"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2"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3"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34"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5"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6"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7"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8"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39"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0"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1"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2"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3"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4"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45"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6"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7"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8"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9"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0"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51"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2"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53"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4"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5"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56"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7"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8"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9"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60"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375861"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375862"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63"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64"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65"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66"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67"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68"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69"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0"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1"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2"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73"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74"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75"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876"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877"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8"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9"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80"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81"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2"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3"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4"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5"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886"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7"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8"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9"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0"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891"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892"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893"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894"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95"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96"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7"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8"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9"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00"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01"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02"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3"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4"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5"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6"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7"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8"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9"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0"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1"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2"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13"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14"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5915"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5916"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7"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8"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919"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20"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21"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22"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23"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24"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25"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26"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27"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28"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29"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30"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31"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32"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33"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34"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35"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36"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37"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38"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39"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0"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1"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2"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3"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4"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5"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946"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47"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48"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49"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0"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51"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52"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53"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4"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5"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56"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7"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58"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9"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60"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1"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2"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3"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4"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5"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6"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7"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8"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9"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0"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1"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2"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3"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4"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5"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6"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77"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78"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79"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80"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1"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2"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3"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4"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5"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6"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7"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8"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9"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0"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1"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2"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3"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4"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5"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6"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7"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ar-SA"/>
            </a:p>
          </p:txBody>
        </p:sp>
        <p:sp>
          <p:nvSpPr>
            <p:cNvPr id="375998"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9"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6000"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6001"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6002"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6003"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6004" name="Oval 196"/>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05" name="Oval 197"/>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06" name="Oval 198"/>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07" name="Oval 199"/>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08" name="Oval 200"/>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09" name="Oval 201"/>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0" name="Oval 202"/>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11" name="Oval 203"/>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2" name="Oval 204"/>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3" name="Oval 205"/>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14" name="Oval 206"/>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5" name="Oval 207"/>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6" name="Oval 208"/>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7" name="Oval 209"/>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8" name="Oval 210"/>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9" name="Oval 211"/>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ar-SA"/>
            </a:p>
          </p:txBody>
        </p:sp>
        <p:sp>
          <p:nvSpPr>
            <p:cNvPr id="376020" name="Oval 212"/>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ar-SA"/>
            </a:p>
          </p:txBody>
        </p:sp>
        <p:sp>
          <p:nvSpPr>
            <p:cNvPr id="376021" name="Oval 213"/>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22"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6023"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6024"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6025" name="Oval 217"/>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grpSp>
      <p:sp>
        <p:nvSpPr>
          <p:cNvPr id="376026" name="Rectangle 21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effectLst>
                  <a:outerShdw blurRad="38100" dist="38100" dir="2700000" algn="tl">
                    <a:srgbClr val="000000"/>
                  </a:outerShdw>
                </a:effectLst>
              </a:defRPr>
            </a:lvl1pPr>
          </a:lstStyle>
          <a:p>
            <a:pPr>
              <a:defRPr/>
            </a:pPr>
            <a:fld id="{5EA1F05B-3C84-4647-AA73-3F4839EBD838}" type="slidenum">
              <a:rPr lang="ar-SA"/>
              <a:pPr>
                <a:defRPr/>
              </a:pPr>
              <a:t>‹#›</a:t>
            </a:fld>
            <a:endParaRPr lang="en-US"/>
          </a:p>
        </p:txBody>
      </p:sp>
      <p:sp>
        <p:nvSpPr>
          <p:cNvPr id="376027" name="Rectangle 2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effectLst>
                  <a:outerShdw blurRad="38100" dist="38100" dir="2700000" algn="tl">
                    <a:srgbClr val="000000"/>
                  </a:outerShdw>
                </a:effectLst>
              </a:defRPr>
            </a:lvl1pPr>
          </a:lstStyle>
          <a:p>
            <a:pPr>
              <a:defRPr/>
            </a:pPr>
            <a:endParaRPr lang="en-US"/>
          </a:p>
        </p:txBody>
      </p:sp>
      <p:sp>
        <p:nvSpPr>
          <p:cNvPr id="376028" name="Rectangle 220"/>
          <p:cNvSpPr>
            <a:spLocks noGrp="1" noChangeArrowheads="1"/>
          </p:cNvSpPr>
          <p:nvPr>
            <p:ph type="ftr" sz="quarter" idx="3"/>
          </p:nvPr>
        </p:nvSpPr>
        <p:spPr bwMode="auto">
          <a:xfrm>
            <a:off x="31242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a:effectLst>
                  <a:outerShdw blurRad="38100" dist="38100" dir="2700000" algn="tl">
                    <a:srgbClr val="000000"/>
                  </a:outerShdw>
                </a:effectLst>
              </a:defRPr>
            </a:lvl1pPr>
          </a:lstStyle>
          <a:p>
            <a:pPr>
              <a:defRPr/>
            </a:pPr>
            <a:endParaRPr lang="en-US"/>
          </a:p>
        </p:txBody>
      </p:sp>
      <p:sp>
        <p:nvSpPr>
          <p:cNvPr id="376029" name="Rectangle 221"/>
          <p:cNvSpPr>
            <a:spLocks noGrp="1" noChangeArrowheads="1"/>
          </p:cNvSpPr>
          <p:nvPr>
            <p:ph type="body" idx="1"/>
          </p:nvPr>
        </p:nvSpPr>
        <p:spPr bwMode="auto">
          <a:xfrm>
            <a:off x="457200" y="1600200"/>
            <a:ext cx="8229600" cy="4533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376030" name="Rectangle 22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Tree>
  </p:cSld>
  <p:clrMap bg1="dk2" tx1="lt1" bg2="dk1" tx2="lt2" accent1="accent1" accent2="accent2" accent3="accent3" accent4="accent4" accent5="accent5" accent6="accent6" hlink="hlink" folHlink="folHlink"/>
  <p:sldLayoutIdLst>
    <p:sldLayoutId id="2147483832"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Lst>
  <p:transition spd="slow">
    <p:wheel/>
    <p:sndAc>
      <p:stSnd>
        <p:snd r:embed="rId16" name="cashreg.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376030"/>
                                        </p:tgtEl>
                                        <p:attrNameLst>
                                          <p:attrName>style.visibility</p:attrName>
                                        </p:attrNameLst>
                                      </p:cBhvr>
                                      <p:to>
                                        <p:strVal val="visible"/>
                                      </p:to>
                                    </p:set>
                                    <p:anim calcmode="lin" valueType="num">
                                      <p:cBhvr>
                                        <p:cTn id="7" dur="500" fill="hold"/>
                                        <p:tgtEl>
                                          <p:spTgt spid="376030"/>
                                        </p:tgtEl>
                                        <p:attrNameLst>
                                          <p:attrName>ppt_w</p:attrName>
                                        </p:attrNameLst>
                                      </p:cBhvr>
                                      <p:tavLst>
                                        <p:tav tm="0">
                                          <p:val>
                                            <p:fltVal val="0"/>
                                          </p:val>
                                        </p:tav>
                                        <p:tav tm="100000">
                                          <p:val>
                                            <p:strVal val="#ppt_w"/>
                                          </p:val>
                                        </p:tav>
                                      </p:tavLst>
                                    </p:anim>
                                    <p:anim calcmode="lin" valueType="num">
                                      <p:cBhvr>
                                        <p:cTn id="8" dur="500" fill="hold"/>
                                        <p:tgtEl>
                                          <p:spTgt spid="376030"/>
                                        </p:tgtEl>
                                        <p:attrNameLst>
                                          <p:attrName>ppt_h</p:attrName>
                                        </p:attrNameLst>
                                      </p:cBhvr>
                                      <p:tavLst>
                                        <p:tav tm="0">
                                          <p:val>
                                            <p:fltVal val="0"/>
                                          </p:val>
                                        </p:tav>
                                        <p:tav tm="100000">
                                          <p:val>
                                            <p:strVal val="#ppt_h"/>
                                          </p:val>
                                        </p:tav>
                                      </p:tavLst>
                                    </p:anim>
                                    <p:anim calcmode="lin" valueType="num">
                                      <p:cBhvr>
                                        <p:cTn id="9" dur="500" fill="hold"/>
                                        <p:tgtEl>
                                          <p:spTgt spid="376030"/>
                                        </p:tgtEl>
                                        <p:attrNameLst>
                                          <p:attrName>style.rotation</p:attrName>
                                        </p:attrNameLst>
                                      </p:cBhvr>
                                      <p:tavLst>
                                        <p:tav tm="0">
                                          <p:val>
                                            <p:fltVal val="360"/>
                                          </p:val>
                                        </p:tav>
                                        <p:tav tm="100000">
                                          <p:val>
                                            <p:fltVal val="0"/>
                                          </p:val>
                                        </p:tav>
                                      </p:tavLst>
                                    </p:anim>
                                    <p:animEffect transition="in" filter="fade">
                                      <p:cBhvr>
                                        <p:cTn id="10" dur="500"/>
                                        <p:tgtEl>
                                          <p:spTgt spid="376030"/>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376029">
                                            <p:txEl>
                                              <p:pRg st="0" end="0"/>
                                            </p:txEl>
                                          </p:spTgt>
                                        </p:tgtEl>
                                        <p:attrNameLst>
                                          <p:attrName>style.visibility</p:attrName>
                                        </p:attrNameLst>
                                      </p:cBhvr>
                                      <p:to>
                                        <p:strVal val="visible"/>
                                      </p:to>
                                    </p:set>
                                    <p:anim calcmode="lin" valueType="num">
                                      <p:cBhvr>
                                        <p:cTn id="15" dur="500" fill="hold"/>
                                        <p:tgtEl>
                                          <p:spTgt spid="376029">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76029">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376029">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376029">
                                            <p:txEl>
                                              <p:pRg st="0" end="0"/>
                                            </p:txEl>
                                          </p:spTgt>
                                        </p:tgtEl>
                                      </p:cBhvr>
                                    </p:animEffect>
                                  </p:childTnLst>
                                </p:cTn>
                              </p:par>
                              <p:par>
                                <p:cTn id="19" presetID="49" presetClass="entr" presetSubtype="0" decel="100000" fill="hold" grpId="0" nodeType="withEffect">
                                  <p:stCondLst>
                                    <p:cond delay="0"/>
                                  </p:stCondLst>
                                  <p:iterate type="lt">
                                    <p:tmPct val="10000"/>
                                  </p:iterate>
                                  <p:childTnLst>
                                    <p:set>
                                      <p:cBhvr>
                                        <p:cTn id="20" dur="1" fill="hold">
                                          <p:stCondLst>
                                            <p:cond delay="0"/>
                                          </p:stCondLst>
                                        </p:cTn>
                                        <p:tgtEl>
                                          <p:spTgt spid="376029">
                                            <p:txEl>
                                              <p:pRg st="1" end="1"/>
                                            </p:txEl>
                                          </p:spTgt>
                                        </p:tgtEl>
                                        <p:attrNameLst>
                                          <p:attrName>style.visibility</p:attrName>
                                        </p:attrNameLst>
                                      </p:cBhvr>
                                      <p:to>
                                        <p:strVal val="visible"/>
                                      </p:to>
                                    </p:set>
                                    <p:anim calcmode="lin" valueType="num">
                                      <p:cBhvr>
                                        <p:cTn id="21" dur="500" fill="hold"/>
                                        <p:tgtEl>
                                          <p:spTgt spid="376029">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76029">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376029">
                                            <p:txEl>
                                              <p:pRg st="1" end="1"/>
                                            </p:txEl>
                                          </p:spTgt>
                                        </p:tgtEl>
                                        <p:attrNameLst>
                                          <p:attrName>style.rotation</p:attrName>
                                        </p:attrNameLst>
                                      </p:cBhvr>
                                      <p:tavLst>
                                        <p:tav tm="0">
                                          <p:val>
                                            <p:fltVal val="360"/>
                                          </p:val>
                                        </p:tav>
                                        <p:tav tm="100000">
                                          <p:val>
                                            <p:fltVal val="0"/>
                                          </p:val>
                                        </p:tav>
                                      </p:tavLst>
                                    </p:anim>
                                    <p:animEffect transition="in" filter="fade">
                                      <p:cBhvr>
                                        <p:cTn id="24" dur="500"/>
                                        <p:tgtEl>
                                          <p:spTgt spid="376029">
                                            <p:txEl>
                                              <p:pRg st="1" end="1"/>
                                            </p:txEl>
                                          </p:spTgt>
                                        </p:tgtEl>
                                      </p:cBhvr>
                                    </p:animEffect>
                                  </p:childTnLst>
                                </p:cTn>
                              </p:par>
                              <p:par>
                                <p:cTn id="25" presetID="49" presetClass="entr" presetSubtype="0" decel="100000" fill="hold" grpId="0" nodeType="withEffect">
                                  <p:stCondLst>
                                    <p:cond delay="0"/>
                                  </p:stCondLst>
                                  <p:iterate type="lt">
                                    <p:tmPct val="10000"/>
                                  </p:iterate>
                                  <p:childTnLst>
                                    <p:set>
                                      <p:cBhvr>
                                        <p:cTn id="26" dur="1" fill="hold">
                                          <p:stCondLst>
                                            <p:cond delay="0"/>
                                          </p:stCondLst>
                                        </p:cTn>
                                        <p:tgtEl>
                                          <p:spTgt spid="376029">
                                            <p:txEl>
                                              <p:pRg st="2" end="2"/>
                                            </p:txEl>
                                          </p:spTgt>
                                        </p:tgtEl>
                                        <p:attrNameLst>
                                          <p:attrName>style.visibility</p:attrName>
                                        </p:attrNameLst>
                                      </p:cBhvr>
                                      <p:to>
                                        <p:strVal val="visible"/>
                                      </p:to>
                                    </p:set>
                                    <p:anim calcmode="lin" valueType="num">
                                      <p:cBhvr>
                                        <p:cTn id="27" dur="500" fill="hold"/>
                                        <p:tgtEl>
                                          <p:spTgt spid="376029">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76029">
                                            <p:txEl>
                                              <p:pRg st="2" end="2"/>
                                            </p:txEl>
                                          </p:spTgt>
                                        </p:tgtEl>
                                        <p:attrNameLst>
                                          <p:attrName>ppt_h</p:attrName>
                                        </p:attrNameLst>
                                      </p:cBhvr>
                                      <p:tavLst>
                                        <p:tav tm="0">
                                          <p:val>
                                            <p:fltVal val="0"/>
                                          </p:val>
                                        </p:tav>
                                        <p:tav tm="100000">
                                          <p:val>
                                            <p:strVal val="#ppt_h"/>
                                          </p:val>
                                        </p:tav>
                                      </p:tavLst>
                                    </p:anim>
                                    <p:anim calcmode="lin" valueType="num">
                                      <p:cBhvr>
                                        <p:cTn id="29" dur="500" fill="hold"/>
                                        <p:tgtEl>
                                          <p:spTgt spid="376029">
                                            <p:txEl>
                                              <p:pRg st="2" end="2"/>
                                            </p:txEl>
                                          </p:spTgt>
                                        </p:tgtEl>
                                        <p:attrNameLst>
                                          <p:attrName>style.rotation</p:attrName>
                                        </p:attrNameLst>
                                      </p:cBhvr>
                                      <p:tavLst>
                                        <p:tav tm="0">
                                          <p:val>
                                            <p:fltVal val="360"/>
                                          </p:val>
                                        </p:tav>
                                        <p:tav tm="100000">
                                          <p:val>
                                            <p:fltVal val="0"/>
                                          </p:val>
                                        </p:tav>
                                      </p:tavLst>
                                    </p:anim>
                                    <p:animEffect transition="in" filter="fade">
                                      <p:cBhvr>
                                        <p:cTn id="30" dur="500"/>
                                        <p:tgtEl>
                                          <p:spTgt spid="376029">
                                            <p:txEl>
                                              <p:pRg st="2" end="2"/>
                                            </p:txEl>
                                          </p:spTgt>
                                        </p:tgtEl>
                                      </p:cBhvr>
                                    </p:animEffect>
                                  </p:childTnLst>
                                </p:cTn>
                              </p:par>
                              <p:par>
                                <p:cTn id="31" presetID="49" presetClass="entr" presetSubtype="0" decel="100000" fill="hold" grpId="0" nodeType="withEffect">
                                  <p:stCondLst>
                                    <p:cond delay="0"/>
                                  </p:stCondLst>
                                  <p:iterate type="lt">
                                    <p:tmPct val="10000"/>
                                  </p:iterate>
                                  <p:childTnLst>
                                    <p:set>
                                      <p:cBhvr>
                                        <p:cTn id="32" dur="1" fill="hold">
                                          <p:stCondLst>
                                            <p:cond delay="0"/>
                                          </p:stCondLst>
                                        </p:cTn>
                                        <p:tgtEl>
                                          <p:spTgt spid="376029">
                                            <p:txEl>
                                              <p:pRg st="3" end="3"/>
                                            </p:txEl>
                                          </p:spTgt>
                                        </p:tgtEl>
                                        <p:attrNameLst>
                                          <p:attrName>style.visibility</p:attrName>
                                        </p:attrNameLst>
                                      </p:cBhvr>
                                      <p:to>
                                        <p:strVal val="visible"/>
                                      </p:to>
                                    </p:set>
                                    <p:anim calcmode="lin" valueType="num">
                                      <p:cBhvr>
                                        <p:cTn id="33" dur="500" fill="hold"/>
                                        <p:tgtEl>
                                          <p:spTgt spid="376029">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76029">
                                            <p:txEl>
                                              <p:pRg st="3" end="3"/>
                                            </p:txEl>
                                          </p:spTgt>
                                        </p:tgtEl>
                                        <p:attrNameLst>
                                          <p:attrName>ppt_h</p:attrName>
                                        </p:attrNameLst>
                                      </p:cBhvr>
                                      <p:tavLst>
                                        <p:tav tm="0">
                                          <p:val>
                                            <p:fltVal val="0"/>
                                          </p:val>
                                        </p:tav>
                                        <p:tav tm="100000">
                                          <p:val>
                                            <p:strVal val="#ppt_h"/>
                                          </p:val>
                                        </p:tav>
                                      </p:tavLst>
                                    </p:anim>
                                    <p:anim calcmode="lin" valueType="num">
                                      <p:cBhvr>
                                        <p:cTn id="35" dur="500" fill="hold"/>
                                        <p:tgtEl>
                                          <p:spTgt spid="376029">
                                            <p:txEl>
                                              <p:pRg st="3" end="3"/>
                                            </p:txEl>
                                          </p:spTgt>
                                        </p:tgtEl>
                                        <p:attrNameLst>
                                          <p:attrName>style.rotation</p:attrName>
                                        </p:attrNameLst>
                                      </p:cBhvr>
                                      <p:tavLst>
                                        <p:tav tm="0">
                                          <p:val>
                                            <p:fltVal val="360"/>
                                          </p:val>
                                        </p:tav>
                                        <p:tav tm="100000">
                                          <p:val>
                                            <p:fltVal val="0"/>
                                          </p:val>
                                        </p:tav>
                                      </p:tavLst>
                                    </p:anim>
                                    <p:animEffect transition="in" filter="fade">
                                      <p:cBhvr>
                                        <p:cTn id="36" dur="500"/>
                                        <p:tgtEl>
                                          <p:spTgt spid="376029">
                                            <p:txEl>
                                              <p:pRg st="3" end="3"/>
                                            </p:txEl>
                                          </p:spTgt>
                                        </p:tgtEl>
                                      </p:cBhvr>
                                    </p:animEffect>
                                  </p:childTnLst>
                                </p:cTn>
                              </p:par>
                              <p:par>
                                <p:cTn id="37" presetID="49" presetClass="entr" presetSubtype="0" decel="100000" fill="hold" grpId="0" nodeType="withEffect">
                                  <p:stCondLst>
                                    <p:cond delay="0"/>
                                  </p:stCondLst>
                                  <p:iterate type="lt">
                                    <p:tmPct val="10000"/>
                                  </p:iterate>
                                  <p:childTnLst>
                                    <p:set>
                                      <p:cBhvr>
                                        <p:cTn id="38" dur="1" fill="hold">
                                          <p:stCondLst>
                                            <p:cond delay="0"/>
                                          </p:stCondLst>
                                        </p:cTn>
                                        <p:tgtEl>
                                          <p:spTgt spid="376029">
                                            <p:txEl>
                                              <p:pRg st="4" end="4"/>
                                            </p:txEl>
                                          </p:spTgt>
                                        </p:tgtEl>
                                        <p:attrNameLst>
                                          <p:attrName>style.visibility</p:attrName>
                                        </p:attrNameLst>
                                      </p:cBhvr>
                                      <p:to>
                                        <p:strVal val="visible"/>
                                      </p:to>
                                    </p:set>
                                    <p:anim calcmode="lin" valueType="num">
                                      <p:cBhvr>
                                        <p:cTn id="39" dur="500" fill="hold"/>
                                        <p:tgtEl>
                                          <p:spTgt spid="376029">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76029">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376029">
                                            <p:txEl>
                                              <p:pRg st="4" end="4"/>
                                            </p:txEl>
                                          </p:spTgt>
                                        </p:tgtEl>
                                        <p:attrNameLst>
                                          <p:attrName>style.rotation</p:attrName>
                                        </p:attrNameLst>
                                      </p:cBhvr>
                                      <p:tavLst>
                                        <p:tav tm="0">
                                          <p:val>
                                            <p:fltVal val="360"/>
                                          </p:val>
                                        </p:tav>
                                        <p:tav tm="100000">
                                          <p:val>
                                            <p:fltVal val="0"/>
                                          </p:val>
                                        </p:tav>
                                      </p:tavLst>
                                    </p:anim>
                                    <p:animEffect transition="in" filter="fade">
                                      <p:cBhvr>
                                        <p:cTn id="42" dur="500"/>
                                        <p:tgtEl>
                                          <p:spTgt spid="3760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029" grpId="0" build="p">
        <p:tmplLst>
          <p:tmpl lvl="1">
            <p:tnLst>
              <p:par>
                <p:cTn presetID="49" presetClass="entr" presetSubtype="0" decel="100000" fill="hold" nodeType="click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 lvl="2">
            <p:tnLst>
              <p:par>
                <p:cTn presetID="49" presetClass="entr" presetSubtype="0" decel="100000" fill="hold" nodeType="with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 lvl="3">
            <p:tnLst>
              <p:par>
                <p:cTn presetID="49" presetClass="entr" presetSubtype="0" decel="100000" fill="hold" nodeType="with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 lvl="4">
            <p:tnLst>
              <p:par>
                <p:cTn presetID="49" presetClass="entr" presetSubtype="0" decel="100000" fill="hold" nodeType="with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 lvl="5">
            <p:tnLst>
              <p:par>
                <p:cTn presetID="49" presetClass="entr" presetSubtype="0" decel="100000" fill="hold" nodeType="withEffect">
                  <p:stCondLst>
                    <p:cond delay="0"/>
                  </p:stCondLst>
                  <p:iterate type="lt">
                    <p:tmPct val="10000"/>
                  </p:iterate>
                  <p:childTnLst>
                    <p:set>
                      <p:cBhvr>
                        <p:cTn dur="1" fill="hold">
                          <p:stCondLst>
                            <p:cond delay="0"/>
                          </p:stCondLst>
                        </p:cTn>
                        <p:tgtEl>
                          <p:spTgt spid="376029"/>
                        </p:tgtEl>
                        <p:attrNameLst>
                          <p:attrName>style.visibility</p:attrName>
                        </p:attrNameLst>
                      </p:cBhvr>
                      <p:to>
                        <p:strVal val="visible"/>
                      </p:to>
                    </p:set>
                    <p:anim calcmode="lin" valueType="num">
                      <p:cBhvr>
                        <p:cTn dur="500" fill="hold"/>
                        <p:tgtEl>
                          <p:spTgt spid="376029"/>
                        </p:tgtEl>
                        <p:attrNameLst>
                          <p:attrName>ppt_w</p:attrName>
                        </p:attrNameLst>
                      </p:cBhvr>
                      <p:tavLst>
                        <p:tav tm="0">
                          <p:val>
                            <p:fltVal val="0"/>
                          </p:val>
                        </p:tav>
                        <p:tav tm="100000">
                          <p:val>
                            <p:strVal val="#ppt_w"/>
                          </p:val>
                        </p:tav>
                      </p:tavLst>
                    </p:anim>
                    <p:anim calcmode="lin" valueType="num">
                      <p:cBhvr>
                        <p:cTn dur="500" fill="hold"/>
                        <p:tgtEl>
                          <p:spTgt spid="376029"/>
                        </p:tgtEl>
                        <p:attrNameLst>
                          <p:attrName>ppt_h</p:attrName>
                        </p:attrNameLst>
                      </p:cBhvr>
                      <p:tavLst>
                        <p:tav tm="0">
                          <p:val>
                            <p:fltVal val="0"/>
                          </p:val>
                        </p:tav>
                        <p:tav tm="100000">
                          <p:val>
                            <p:strVal val="#ppt_h"/>
                          </p:val>
                        </p:tav>
                      </p:tavLst>
                    </p:anim>
                    <p:anim calcmode="lin" valueType="num">
                      <p:cBhvr>
                        <p:cTn dur="500" fill="hold"/>
                        <p:tgtEl>
                          <p:spTgt spid="376029"/>
                        </p:tgtEl>
                        <p:attrNameLst>
                          <p:attrName>style.rotation</p:attrName>
                        </p:attrNameLst>
                      </p:cBhvr>
                      <p:tavLst>
                        <p:tav tm="0">
                          <p:val>
                            <p:fltVal val="360"/>
                          </p:val>
                        </p:tav>
                        <p:tav tm="100000">
                          <p:val>
                            <p:fltVal val="0"/>
                          </p:val>
                        </p:tav>
                      </p:tavLst>
                    </p:anim>
                    <p:animEffect transition="in" filter="fade">
                      <p:cBhvr>
                        <p:cTn dur="500"/>
                        <p:tgtEl>
                          <p:spTgt spid="376029"/>
                        </p:tgtEl>
                      </p:cBhvr>
                    </p:animEffect>
                  </p:childTnLst>
                </p:cTn>
              </p:par>
            </p:tnLst>
          </p:tmpl>
        </p:tmplLst>
      </p:bldP>
      <p:bldP spid="376030" grpId="0"/>
    </p:bldLst>
  </p:timing>
  <p:txStyles>
    <p:titleStyle>
      <a:lvl1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2pPr>
      <a:lvl3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3pPr>
      <a:lvl4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4pPr>
      <a:lvl5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hlink"/>
        </a:buClr>
        <a:buFont typeface="Wingdings" pitchFamily="2" charset="2"/>
        <a:buBlip>
          <a:blip r:embed="rId17"/>
        </a:buBlip>
        <a:defRPr sz="3200">
          <a:solidFill>
            <a:schemeClr val="tx1"/>
          </a:solidFill>
          <a:effectLst>
            <a:outerShdw blurRad="38100" dist="38100" dir="2700000" algn="tl">
              <a:srgbClr val="000000"/>
            </a:outerShdw>
          </a:effectLst>
          <a:latin typeface="+mn-lt"/>
          <a:ea typeface="+mn-ea"/>
          <a:cs typeface="+mn-cs"/>
        </a:defRPr>
      </a:lvl1pPr>
      <a:lvl2pPr marL="742950" indent="-285750" algn="r" rtl="1" eaLnBrk="0" fontAlgn="base" hangingPunct="0">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r" rtl="1" eaLnBrk="0" fontAlgn="base" hangingPunct="0">
        <a:spcBef>
          <a:spcPct val="20000"/>
        </a:spcBef>
        <a:spcAft>
          <a:spcPct val="0"/>
        </a:spcAft>
        <a:buClr>
          <a:schemeClr val="hlink"/>
        </a:buClr>
        <a:buFont typeface="Wingdings" pitchFamily="2" charset="2"/>
        <a:buBlip>
          <a:blip r:embed="rId17"/>
        </a:buBlip>
        <a:defRPr sz="2400">
          <a:solidFill>
            <a:schemeClr val="tx1"/>
          </a:solidFill>
          <a:effectLst>
            <a:outerShdw blurRad="38100" dist="38100" dir="2700000" algn="tl">
              <a:srgbClr val="000000"/>
            </a:outerShdw>
          </a:effectLst>
          <a:latin typeface="+mn-lt"/>
          <a:cs typeface="+mn-cs"/>
        </a:defRPr>
      </a:lvl3pPr>
      <a:lvl4pPr marL="1600200" indent="-228600" algn="r" rtl="1" eaLnBrk="0" fontAlgn="base" hangingPunct="0">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r" rtl="1" eaLnBrk="0" fontAlgn="base" hangingPunct="0">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cs typeface="+mn-cs"/>
        </a:defRPr>
      </a:lvl5pPr>
      <a:lvl6pPr marL="2514600" indent="-228600" algn="r" rtl="1" fontAlgn="base">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3.wav"/><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7.wav"/><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rgbClr val="009900"/>
        </a:solidFill>
        <a:effectLst/>
      </p:bgPr>
    </p:bg>
    <p:spTree>
      <p:nvGrpSpPr>
        <p:cNvPr id="1" name=""/>
        <p:cNvGrpSpPr/>
        <p:nvPr/>
      </p:nvGrpSpPr>
      <p:grpSpPr>
        <a:xfrm>
          <a:off x="0" y="0"/>
          <a:ext cx="0" cy="0"/>
          <a:chOff x="0" y="0"/>
          <a:chExt cx="0" cy="0"/>
        </a:xfrm>
      </p:grpSpPr>
      <p:graphicFrame>
        <p:nvGraphicFramePr>
          <p:cNvPr id="1026" name="Organization Chart 32"/>
          <p:cNvGraphicFramePr>
            <a:graphicFrameLocks/>
          </p:cNvGraphicFramePr>
          <p:nvPr>
            <p:ph type="chart" idx="1"/>
          </p:nvPr>
        </p:nvGraphicFramePr>
        <p:xfrm>
          <a:off x="0" y="0"/>
          <a:ext cx="8820150" cy="6858000"/>
        </p:xfrm>
        <a:graphic>
          <a:graphicData uri="http://schemas.openxmlformats.org/drawingml/2006/compatibility">
            <com:legacyDrawing xmlns:com="http://schemas.openxmlformats.org/drawingml/2006/compatibility" spid="_x0000_s1026"/>
          </a:graphicData>
        </a:graphic>
      </p:graphicFrame>
      <p:sp>
        <p:nvSpPr>
          <p:cNvPr id="3" name="مستطيل 2"/>
          <p:cNvSpPr/>
          <p:nvPr/>
        </p:nvSpPr>
        <p:spPr bwMode="auto">
          <a:xfrm>
            <a:off x="3714744" y="571480"/>
            <a:ext cx="4786346" cy="2000264"/>
          </a:xfrm>
          <a:prstGeom prst="rect">
            <a:avLst/>
          </a:prstGeom>
          <a:solidFill>
            <a:srgbClr val="00FF00">
              <a:alpha val="97000"/>
            </a:srgbClr>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1" anchor="ctr"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cs typeface="Arial" pitchFamily="34" charset="0"/>
              </a:rPr>
              <a:t>الجغرافيا الاقتصادية للقارات</a:t>
            </a:r>
          </a:p>
        </p:txBody>
      </p:sp>
      <p:sp>
        <p:nvSpPr>
          <p:cNvPr id="4" name="مستطيل مستدير الزوايا 3"/>
          <p:cNvSpPr/>
          <p:nvPr/>
        </p:nvSpPr>
        <p:spPr bwMode="auto">
          <a:xfrm>
            <a:off x="428596" y="4357694"/>
            <a:ext cx="4572032" cy="2214578"/>
          </a:xfrm>
          <a:prstGeom prst="roundRect">
            <a:avLst/>
          </a:prstGeom>
          <a:solidFill>
            <a:schemeClr val="accent1">
              <a:alpha val="97000"/>
            </a:schemeClr>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1" anchor="ctr" anchorCtr="0" compatLnSpc="1">
            <a:prstTxWarp prst="textNoShape">
              <a:avLst/>
            </a:prstTxWarp>
          </a:bodyPr>
          <a:lstStyle/>
          <a:p>
            <a:pPr marL="0" marR="0" indent="0" algn="ctr"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cs typeface="Arial" pitchFamily="34" charset="0"/>
              </a:rPr>
              <a:t>ثانيا:موارد الطاقة</a:t>
            </a:r>
          </a:p>
        </p:txBody>
      </p:sp>
    </p:spTree>
  </p:cSld>
  <p:clrMapOvr>
    <a:masterClrMapping/>
  </p:clrMapOvr>
  <p:transition spd="slow">
    <p:wheel/>
    <p:sndAc>
      <p:stSnd>
        <p:snd r:embed="rId3" name="cashreg.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FFC000"/>
        </a:solidFill>
        <a:effectLst/>
      </p:bgPr>
    </p:bg>
    <p:spTree>
      <p:nvGrpSpPr>
        <p:cNvPr id="1" name=""/>
        <p:cNvGrpSpPr/>
        <p:nvPr/>
      </p:nvGrpSpPr>
      <p:grpSpPr>
        <a:xfrm>
          <a:off x="0" y="0"/>
          <a:ext cx="0" cy="0"/>
          <a:chOff x="0" y="0"/>
          <a:chExt cx="0" cy="0"/>
        </a:xfrm>
      </p:grpSpPr>
      <p:sp>
        <p:nvSpPr>
          <p:cNvPr id="497666" name="Rectangle 2"/>
          <p:cNvSpPr>
            <a:spLocks noGrp="1" noChangeArrowheads="1"/>
          </p:cNvSpPr>
          <p:nvPr>
            <p:ph type="body" idx="1"/>
          </p:nvPr>
        </p:nvSpPr>
        <p:spPr>
          <a:xfrm>
            <a:off x="285720" y="500042"/>
            <a:ext cx="8858280" cy="5634058"/>
          </a:xfrm>
        </p:spPr>
        <p:txBody>
          <a:bodyPr/>
          <a:lstStyle/>
          <a:p>
            <a:pPr eaLnBrk="1" hangingPunct="1">
              <a:lnSpc>
                <a:spcPct val="80000"/>
              </a:lnSpc>
              <a:buFont typeface="Wingdings" pitchFamily="2" charset="2"/>
              <a:buNone/>
              <a:defRPr/>
            </a:pPr>
            <a:endParaRPr lang="ar-SA" sz="3600" b="1" dirty="0" smtClean="0">
              <a:solidFill>
                <a:srgbClr val="000000"/>
              </a:solidFill>
              <a:effectLst>
                <a:outerShdw blurRad="38100" dist="38100" dir="2700000" algn="tl">
                  <a:srgbClr val="FFFFFF"/>
                </a:outerShdw>
              </a:effectLst>
              <a:cs typeface="Arabic Transparent" pitchFamily="2" charset="0"/>
            </a:endParaRPr>
          </a:p>
          <a:p>
            <a:pPr eaLnBrk="1" hangingPunct="1">
              <a:lnSpc>
                <a:spcPct val="80000"/>
              </a:lnSpc>
              <a:buFont typeface="Wingdings" pitchFamily="2" charset="2"/>
              <a:buNone/>
              <a:defRPr/>
            </a:pPr>
            <a:endParaRPr lang="ar-SA" sz="3600" b="1" dirty="0" smtClean="0">
              <a:solidFill>
                <a:srgbClr val="000000"/>
              </a:solidFill>
              <a:effectLst>
                <a:outerShdw blurRad="38100" dist="38100" dir="2700000" algn="tl">
                  <a:srgbClr val="FFFFFF"/>
                </a:outerShdw>
              </a:effectLst>
              <a:cs typeface="Arabic Transparent" pitchFamily="2" charset="0"/>
            </a:endParaRPr>
          </a:p>
          <a:p>
            <a:pPr eaLnBrk="1" hangingPunct="1">
              <a:lnSpc>
                <a:spcPct val="8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  تعتبر موارد الطاقة احد الثروات الهامة في القارات فهي عماد الحركة سلما وحربا،والمصدر الرئيسي في التقدم في كافة المجالات، ويتباين نصيب كل قارة من هذه الموارد تباينا كبيرا، فبعضها غنيا بهذه الموارد  والبعض الآخر مفتقرا لها .</a:t>
            </a:r>
          </a:p>
          <a:p>
            <a:pPr eaLnBrk="1" hangingPunct="1">
              <a:lnSpc>
                <a:spcPct val="8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ومن هذه الموارد </a:t>
            </a:r>
            <a:r>
              <a:rPr lang="ar-SA" sz="3600" b="1" dirty="0" smtClean="0">
                <a:solidFill>
                  <a:srgbClr val="000000"/>
                </a:solidFill>
                <a:effectLst>
                  <a:outerShdw blurRad="38100" dist="38100" dir="2700000" algn="tl">
                    <a:srgbClr val="FFFFFF"/>
                  </a:outerShdw>
                </a:effectLst>
                <a:cs typeface="Arabic Transparent" pitchFamily="2" charset="0"/>
              </a:rPr>
              <a:t>ما يلي: </a:t>
            </a:r>
            <a:endParaRPr lang="ar-SA" sz="3600" b="1" dirty="0" smtClean="0">
              <a:solidFill>
                <a:srgbClr val="000000"/>
              </a:solidFill>
              <a:effectLst>
                <a:outerShdw blurRad="38100" dist="38100" dir="2700000" algn="tl">
                  <a:srgbClr val="FFFFFF"/>
                </a:outerShdw>
              </a:effectLst>
              <a:cs typeface="Arabic Transparent" pitchFamily="2" charset="0"/>
            </a:endParaRP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AutoShape 2"/>
          <p:cNvSpPr>
            <a:spLocks noChangeArrowheads="1"/>
          </p:cNvSpPr>
          <p:nvPr/>
        </p:nvSpPr>
        <p:spPr bwMode="auto">
          <a:xfrm>
            <a:off x="2667000" y="457200"/>
            <a:ext cx="3733800" cy="1524000"/>
          </a:xfrm>
          <a:prstGeom prst="roundRect">
            <a:avLst>
              <a:gd name="adj" fmla="val 16667"/>
            </a:avLst>
          </a:prstGeom>
          <a:solidFill>
            <a:srgbClr val="00CCFF"/>
          </a:solidFill>
          <a:ln w="9525">
            <a:solidFill>
              <a:schemeClr val="tx1"/>
            </a:solidFill>
            <a:round/>
            <a:headEnd/>
            <a:tailEnd/>
          </a:ln>
        </p:spPr>
        <p:txBody>
          <a:bodyPr wrap="none" anchor="ctr"/>
          <a:lstStyle/>
          <a:p>
            <a:pPr algn="ctr"/>
            <a:r>
              <a:rPr lang="ar-SA" sz="4000" b="1" dirty="0" smtClean="0">
                <a:solidFill>
                  <a:srgbClr val="000000"/>
                </a:solidFill>
                <a:latin typeface="Times New Roman" pitchFamily="18" charset="0"/>
                <a:cs typeface="Mudir MT" pitchFamily="2" charset="-78"/>
              </a:rPr>
              <a:t>موارد الطاقة تشمل:</a:t>
            </a:r>
            <a:endParaRPr lang="ar-SA" sz="4000" b="1" dirty="0">
              <a:solidFill>
                <a:srgbClr val="000000"/>
              </a:solidFill>
              <a:latin typeface="Times New Roman" pitchFamily="18" charset="0"/>
              <a:cs typeface="Mudir MT" pitchFamily="2" charset="-78"/>
            </a:endParaRPr>
          </a:p>
        </p:txBody>
      </p:sp>
      <p:sp>
        <p:nvSpPr>
          <p:cNvPr id="499716" name="AutoShape 4"/>
          <p:cNvSpPr>
            <a:spLocks noChangeArrowheads="1"/>
          </p:cNvSpPr>
          <p:nvPr/>
        </p:nvSpPr>
        <p:spPr bwMode="auto">
          <a:xfrm>
            <a:off x="838200" y="4572000"/>
            <a:ext cx="2376478" cy="1785958"/>
          </a:xfrm>
          <a:prstGeom prst="roundRect">
            <a:avLst>
              <a:gd name="adj" fmla="val 16667"/>
            </a:avLst>
          </a:prstGeom>
          <a:solidFill>
            <a:srgbClr val="99CCFF"/>
          </a:solidFill>
          <a:ln w="9525">
            <a:solidFill>
              <a:schemeClr val="tx1"/>
            </a:solidFill>
            <a:round/>
            <a:headEnd/>
            <a:tailEnd/>
          </a:ln>
        </p:spPr>
        <p:txBody>
          <a:bodyPr wrap="none" anchor="ctr"/>
          <a:lstStyle/>
          <a:p>
            <a:pPr algn="ctr"/>
            <a:endParaRPr lang="en-US" sz="2400" b="1" dirty="0">
              <a:solidFill>
                <a:srgbClr val="008080"/>
              </a:solidFill>
            </a:endParaRPr>
          </a:p>
          <a:p>
            <a:pPr algn="ctr"/>
            <a:r>
              <a:rPr lang="ar-SA" sz="2400" b="1" dirty="0" smtClean="0">
                <a:solidFill>
                  <a:srgbClr val="000000"/>
                </a:solidFill>
              </a:rPr>
              <a:t>الطاقة الكهربائية </a:t>
            </a:r>
            <a:endParaRPr lang="en-US" sz="2400" b="1" dirty="0">
              <a:solidFill>
                <a:srgbClr val="000000"/>
              </a:solidFill>
            </a:endParaRPr>
          </a:p>
          <a:p>
            <a:pPr algn="ctr"/>
            <a:r>
              <a:rPr lang="ar-SA" sz="2400" b="1" dirty="0">
                <a:solidFill>
                  <a:srgbClr val="000000"/>
                </a:solidFill>
              </a:rPr>
              <a:t>المائية </a:t>
            </a:r>
            <a:r>
              <a:rPr lang="ar-SA" sz="2400" b="1" dirty="0" smtClean="0">
                <a:solidFill>
                  <a:srgbClr val="000000"/>
                </a:solidFill>
              </a:rPr>
              <a:t>المولدة من </a:t>
            </a:r>
          </a:p>
          <a:p>
            <a:pPr algn="ctr"/>
            <a:r>
              <a:rPr lang="ar-SA" sz="2400" b="1" dirty="0" err="1" smtClean="0">
                <a:solidFill>
                  <a:srgbClr val="000000"/>
                </a:solidFill>
              </a:rPr>
              <a:t>مساقط</a:t>
            </a:r>
            <a:r>
              <a:rPr lang="ar-SA" sz="2400" b="1" dirty="0" smtClean="0">
                <a:solidFill>
                  <a:srgbClr val="000000"/>
                </a:solidFill>
              </a:rPr>
              <a:t> المياه</a:t>
            </a:r>
            <a:endParaRPr lang="ar-SA" sz="2400" b="1" dirty="0">
              <a:solidFill>
                <a:srgbClr val="000000"/>
              </a:solidFill>
            </a:endParaRPr>
          </a:p>
          <a:p>
            <a:pPr algn="ctr"/>
            <a:endParaRPr lang="ar-SA" sz="2400" b="1" dirty="0">
              <a:solidFill>
                <a:srgbClr val="000000"/>
              </a:solidFill>
            </a:endParaRPr>
          </a:p>
        </p:txBody>
      </p:sp>
      <p:sp>
        <p:nvSpPr>
          <p:cNvPr id="499717" name="AutoShape 5"/>
          <p:cNvSpPr>
            <a:spLocks noChangeArrowheads="1"/>
          </p:cNvSpPr>
          <p:nvPr/>
        </p:nvSpPr>
        <p:spPr bwMode="auto">
          <a:xfrm>
            <a:off x="5257800" y="3429000"/>
            <a:ext cx="1676400" cy="990600"/>
          </a:xfrm>
          <a:prstGeom prst="roundRect">
            <a:avLst>
              <a:gd name="adj" fmla="val 16667"/>
            </a:avLst>
          </a:prstGeom>
          <a:solidFill>
            <a:srgbClr val="99CCFF"/>
          </a:solidFill>
          <a:ln w="9525">
            <a:solidFill>
              <a:schemeClr val="tx1"/>
            </a:solidFill>
            <a:round/>
            <a:headEnd/>
            <a:tailEnd/>
          </a:ln>
        </p:spPr>
        <p:txBody>
          <a:bodyPr wrap="none" anchor="ctr"/>
          <a:lstStyle/>
          <a:p>
            <a:pPr algn="ctr"/>
            <a:endParaRPr lang="en-US" sz="2400" dirty="0">
              <a:solidFill>
                <a:srgbClr val="008080"/>
              </a:solidFill>
            </a:endParaRPr>
          </a:p>
          <a:p>
            <a:pPr algn="ctr"/>
            <a:r>
              <a:rPr lang="ar-SA" sz="2400" b="1" dirty="0" smtClean="0">
                <a:solidFill>
                  <a:srgbClr val="000000"/>
                </a:solidFill>
              </a:rPr>
              <a:t>الغاز الطبيعي</a:t>
            </a:r>
            <a:endParaRPr lang="ar-SA" sz="2400" dirty="0">
              <a:solidFill>
                <a:srgbClr val="000000"/>
              </a:solidFill>
              <a:latin typeface="Times New Roman" pitchFamily="18" charset="0"/>
              <a:cs typeface="Times New Roman" pitchFamily="18" charset="0"/>
            </a:endParaRPr>
          </a:p>
          <a:p>
            <a:pPr algn="ctr"/>
            <a:endParaRPr lang="ar-SA" sz="2400" dirty="0">
              <a:solidFill>
                <a:srgbClr val="000000"/>
              </a:solidFill>
            </a:endParaRPr>
          </a:p>
        </p:txBody>
      </p:sp>
      <p:sp>
        <p:nvSpPr>
          <p:cNvPr id="499718" name="AutoShape 6"/>
          <p:cNvSpPr>
            <a:spLocks noChangeArrowheads="1"/>
          </p:cNvSpPr>
          <p:nvPr/>
        </p:nvSpPr>
        <p:spPr bwMode="auto">
          <a:xfrm>
            <a:off x="5715008" y="4786322"/>
            <a:ext cx="2657468" cy="1500206"/>
          </a:xfrm>
          <a:prstGeom prst="roundRect">
            <a:avLst>
              <a:gd name="adj" fmla="val 16667"/>
            </a:avLst>
          </a:prstGeom>
          <a:solidFill>
            <a:srgbClr val="99CCFF"/>
          </a:solidFill>
          <a:ln w="9525">
            <a:solidFill>
              <a:schemeClr val="tx1"/>
            </a:solidFill>
            <a:round/>
            <a:headEnd/>
            <a:tailEnd/>
          </a:ln>
        </p:spPr>
        <p:txBody>
          <a:bodyPr wrap="none" anchor="ctr"/>
          <a:lstStyle/>
          <a:p>
            <a:pPr algn="ctr"/>
            <a:r>
              <a:rPr lang="ar-SA" sz="2400" b="1" dirty="0" smtClean="0">
                <a:solidFill>
                  <a:srgbClr val="000000"/>
                </a:solidFill>
              </a:rPr>
              <a:t>إنتاج الكهرباء من </a:t>
            </a:r>
          </a:p>
          <a:p>
            <a:pPr algn="ctr"/>
            <a:r>
              <a:rPr lang="ar-SA" sz="2400" b="1" dirty="0" smtClean="0">
                <a:solidFill>
                  <a:srgbClr val="000000"/>
                </a:solidFill>
              </a:rPr>
              <a:t>محطات الطاقة المركبة</a:t>
            </a:r>
            <a:endParaRPr lang="ar-SA" sz="2400" dirty="0">
              <a:solidFill>
                <a:srgbClr val="000000"/>
              </a:solidFill>
            </a:endParaRPr>
          </a:p>
        </p:txBody>
      </p:sp>
      <p:sp>
        <p:nvSpPr>
          <p:cNvPr id="499720" name="AutoShape 8"/>
          <p:cNvSpPr>
            <a:spLocks noChangeArrowheads="1"/>
          </p:cNvSpPr>
          <p:nvPr/>
        </p:nvSpPr>
        <p:spPr bwMode="auto">
          <a:xfrm>
            <a:off x="3708400" y="2205038"/>
            <a:ext cx="1676400" cy="990600"/>
          </a:xfrm>
          <a:prstGeom prst="roundRect">
            <a:avLst>
              <a:gd name="adj" fmla="val 16667"/>
            </a:avLst>
          </a:prstGeom>
          <a:solidFill>
            <a:srgbClr val="99CCFF"/>
          </a:solidFill>
          <a:ln w="9525">
            <a:solidFill>
              <a:schemeClr val="tx1"/>
            </a:solidFill>
            <a:round/>
            <a:headEnd/>
            <a:tailEnd/>
          </a:ln>
        </p:spPr>
        <p:txBody>
          <a:bodyPr wrap="none" anchor="ctr"/>
          <a:lstStyle/>
          <a:p>
            <a:pPr algn="ctr"/>
            <a:r>
              <a:rPr lang="ar-SA" sz="2400" b="1" dirty="0" smtClean="0">
                <a:solidFill>
                  <a:srgbClr val="000000"/>
                </a:solidFill>
              </a:rPr>
              <a:t>البترول الخام</a:t>
            </a:r>
            <a:endParaRPr lang="ar-SA" sz="2400" dirty="0">
              <a:solidFill>
                <a:srgbClr val="008080"/>
              </a:solidFill>
            </a:endParaRPr>
          </a:p>
        </p:txBody>
      </p:sp>
      <p:sp>
        <p:nvSpPr>
          <p:cNvPr id="499721" name="AutoShape 9"/>
          <p:cNvSpPr>
            <a:spLocks noChangeArrowheads="1"/>
          </p:cNvSpPr>
          <p:nvPr/>
        </p:nvSpPr>
        <p:spPr bwMode="auto">
          <a:xfrm>
            <a:off x="2057400" y="3429000"/>
            <a:ext cx="1828800" cy="990600"/>
          </a:xfrm>
          <a:prstGeom prst="roundRect">
            <a:avLst>
              <a:gd name="adj" fmla="val 16667"/>
            </a:avLst>
          </a:prstGeom>
          <a:solidFill>
            <a:srgbClr val="99CCFF"/>
          </a:solidFill>
          <a:ln w="9525">
            <a:solidFill>
              <a:schemeClr val="tx1"/>
            </a:solidFill>
            <a:round/>
            <a:headEnd/>
            <a:tailEnd/>
          </a:ln>
        </p:spPr>
        <p:txBody>
          <a:bodyPr wrap="none" anchor="ctr"/>
          <a:lstStyle/>
          <a:p>
            <a:pPr algn="ctr"/>
            <a:r>
              <a:rPr lang="en-US" sz="2400" dirty="0">
                <a:solidFill>
                  <a:srgbClr val="800080"/>
                </a:solidFill>
              </a:rPr>
              <a:t> </a:t>
            </a:r>
            <a:r>
              <a:rPr lang="ar-SA" sz="2400" b="1" dirty="0" smtClean="0">
                <a:solidFill>
                  <a:srgbClr val="000000"/>
                </a:solidFill>
              </a:rPr>
              <a:t>الفحم</a:t>
            </a:r>
            <a:endParaRPr lang="ar-SA" sz="2400" dirty="0">
              <a:solidFill>
                <a:srgbClr val="008080"/>
              </a:solidFill>
              <a:latin typeface="Times New Roman" pitchFamily="18" charset="0"/>
              <a:cs typeface="Times New Roman" pitchFamily="18" charset="0"/>
            </a:endParaRPr>
          </a:p>
          <a:p>
            <a:pPr algn="ctr"/>
            <a:endParaRPr lang="ar-SA" sz="2400" dirty="0">
              <a:solidFill>
                <a:srgbClr val="008080"/>
              </a:solidFill>
            </a:endParaRPr>
          </a:p>
        </p:txBody>
      </p:sp>
      <p:cxnSp>
        <p:nvCxnSpPr>
          <p:cNvPr id="499722" name="AutoShape 10"/>
          <p:cNvCxnSpPr>
            <a:cxnSpLocks noChangeShapeType="1"/>
          </p:cNvCxnSpPr>
          <p:nvPr/>
        </p:nvCxnSpPr>
        <p:spPr bwMode="auto">
          <a:xfrm rot="5400000" flipV="1">
            <a:off x="4500563" y="2205038"/>
            <a:ext cx="1587" cy="1587"/>
          </a:xfrm>
          <a:prstGeom prst="curvedConnector3">
            <a:avLst>
              <a:gd name="adj1" fmla="val -14400005"/>
            </a:avLst>
          </a:prstGeom>
          <a:noFill/>
          <a:ln w="9525">
            <a:solidFill>
              <a:schemeClr val="tx1"/>
            </a:solidFill>
            <a:round/>
            <a:headEnd/>
            <a:tailEnd type="triangle" w="med" len="med"/>
          </a:ln>
        </p:spPr>
      </p:cxnSp>
      <p:cxnSp>
        <p:nvCxnSpPr>
          <p:cNvPr id="499723" name="AutoShape 11"/>
          <p:cNvCxnSpPr>
            <a:cxnSpLocks noChangeShapeType="1"/>
            <a:stCxn id="499714" idx="2"/>
            <a:endCxn id="499717" idx="0"/>
          </p:cNvCxnSpPr>
          <p:nvPr/>
        </p:nvCxnSpPr>
        <p:spPr bwMode="auto">
          <a:xfrm rot="16200000" flipH="1">
            <a:off x="4591050" y="1924050"/>
            <a:ext cx="1447800" cy="1562100"/>
          </a:xfrm>
          <a:prstGeom prst="curvedConnector3">
            <a:avLst>
              <a:gd name="adj1" fmla="val 12606"/>
            </a:avLst>
          </a:prstGeom>
          <a:noFill/>
          <a:ln w="9525">
            <a:solidFill>
              <a:schemeClr val="tx1"/>
            </a:solidFill>
            <a:round/>
            <a:headEnd/>
            <a:tailEnd type="triangle" w="med" len="med"/>
          </a:ln>
        </p:spPr>
      </p:cxnSp>
      <p:cxnSp>
        <p:nvCxnSpPr>
          <p:cNvPr id="499726" name="AutoShape 14"/>
          <p:cNvCxnSpPr>
            <a:cxnSpLocks noChangeShapeType="1"/>
            <a:stCxn id="499714" idx="2"/>
            <a:endCxn id="499721" idx="0"/>
          </p:cNvCxnSpPr>
          <p:nvPr/>
        </p:nvCxnSpPr>
        <p:spPr bwMode="auto">
          <a:xfrm rot="5400000">
            <a:off x="3028950" y="1924050"/>
            <a:ext cx="1447800" cy="1562100"/>
          </a:xfrm>
          <a:prstGeom prst="curvedConnector3">
            <a:avLst>
              <a:gd name="adj1" fmla="val 11074"/>
            </a:avLst>
          </a:prstGeom>
          <a:noFill/>
          <a:ln w="9525">
            <a:solidFill>
              <a:schemeClr val="tx1"/>
            </a:solidFill>
            <a:round/>
            <a:headEnd/>
            <a:tailEnd type="triangle" w="med" len="med"/>
          </a:ln>
        </p:spPr>
      </p:cxnSp>
      <p:pic>
        <p:nvPicPr>
          <p:cNvPr id="4113" name="Picture 17" descr="partly_sunny_md_clr"/>
          <p:cNvPicPr>
            <a:picLocks noChangeAspect="1" noChangeArrowheads="1" noCrop="1"/>
          </p:cNvPicPr>
          <p:nvPr/>
        </p:nvPicPr>
        <p:blipFill>
          <a:blip r:embed="rId3"/>
          <a:srcRect/>
          <a:stretch>
            <a:fillRect/>
          </a:stretch>
        </p:blipFill>
        <p:spPr bwMode="auto">
          <a:xfrm>
            <a:off x="0" y="0"/>
            <a:ext cx="1028700" cy="914400"/>
          </a:xfrm>
          <a:prstGeom prst="rect">
            <a:avLst/>
          </a:prstGeom>
          <a:noFill/>
          <a:ln w="9525">
            <a:noFill/>
            <a:miter lim="800000"/>
            <a:headEnd/>
            <a:tailEnd/>
          </a:ln>
        </p:spPr>
      </p:pic>
    </p:spTree>
  </p:cSld>
  <p:clrMapOvr>
    <a:masterClrMapping/>
  </p:clrMapOvr>
  <p:transition spd="slow">
    <p:wheel/>
    <p:sndAc>
      <p:stSnd>
        <p:snd r:embed="rId2" name="cashreg.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9714"/>
                                        </p:tgtEl>
                                        <p:attrNameLst>
                                          <p:attrName>style.visibility</p:attrName>
                                        </p:attrNameLst>
                                      </p:cBhvr>
                                      <p:to>
                                        <p:strVal val="visible"/>
                                      </p:to>
                                    </p:set>
                                    <p:anim calcmode="lin" valueType="num">
                                      <p:cBhvr additive="base">
                                        <p:cTn id="7" dur="500" fill="hold"/>
                                        <p:tgtEl>
                                          <p:spTgt spid="499714"/>
                                        </p:tgtEl>
                                        <p:attrNameLst>
                                          <p:attrName>ppt_x</p:attrName>
                                        </p:attrNameLst>
                                      </p:cBhvr>
                                      <p:tavLst>
                                        <p:tav tm="0">
                                          <p:val>
                                            <p:strVal val="0-#ppt_w/2"/>
                                          </p:val>
                                        </p:tav>
                                        <p:tav tm="100000">
                                          <p:val>
                                            <p:strVal val="#ppt_x"/>
                                          </p:val>
                                        </p:tav>
                                      </p:tavLst>
                                    </p:anim>
                                    <p:anim calcmode="lin" valueType="num">
                                      <p:cBhvr additive="base">
                                        <p:cTn id="8" dur="500" fill="hold"/>
                                        <p:tgtEl>
                                          <p:spTgt spid="4997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499722"/>
                                        </p:tgtEl>
                                        <p:attrNameLst>
                                          <p:attrName>style.visibility</p:attrName>
                                        </p:attrNameLst>
                                      </p:cBhvr>
                                      <p:to>
                                        <p:strVal val="visible"/>
                                      </p:to>
                                    </p:set>
                                    <p:animEffect transition="in" filter="box(in)">
                                      <p:cBhvr>
                                        <p:cTn id="13" dur="500"/>
                                        <p:tgtEl>
                                          <p:spTgt spid="49972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99720"/>
                                        </p:tgtEl>
                                        <p:attrNameLst>
                                          <p:attrName>style.visibility</p:attrName>
                                        </p:attrNameLst>
                                      </p:cBhvr>
                                      <p:to>
                                        <p:strVal val="visible"/>
                                      </p:to>
                                    </p:set>
                                    <p:animEffect transition="in" filter="blinds(horizontal)">
                                      <p:cBhvr>
                                        <p:cTn id="18" dur="500"/>
                                        <p:tgtEl>
                                          <p:spTgt spid="499720"/>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499723"/>
                                        </p:tgtEl>
                                        <p:attrNameLst>
                                          <p:attrName>style.visibility</p:attrName>
                                        </p:attrNameLst>
                                      </p:cBhvr>
                                      <p:to>
                                        <p:strVal val="visible"/>
                                      </p:to>
                                    </p:set>
                                    <p:animEffect transition="in" filter="box(in)">
                                      <p:cBhvr>
                                        <p:cTn id="23" dur="500"/>
                                        <p:tgtEl>
                                          <p:spTgt spid="499723"/>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499717"/>
                                        </p:tgtEl>
                                        <p:attrNameLst>
                                          <p:attrName>style.visibility</p:attrName>
                                        </p:attrNameLst>
                                      </p:cBhvr>
                                      <p:to>
                                        <p:strVal val="visible"/>
                                      </p:to>
                                    </p:set>
                                    <p:animEffect transition="in" filter="strips(downLeft)">
                                      <p:cBhvr>
                                        <p:cTn id="28" dur="500"/>
                                        <p:tgtEl>
                                          <p:spTgt spid="499717"/>
                                        </p:tgtEl>
                                      </p:cBhvr>
                                    </p:animEffect>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499"/>
                                          </p:stCondLst>
                                        </p:cTn>
                                        <p:tgtEl>
                                          <p:spTgt spid="499718"/>
                                        </p:tgtEl>
                                        <p:attrNameLst>
                                          <p:attrName>style.visibility</p:attrName>
                                        </p:attrNameLst>
                                      </p:cBhvr>
                                      <p:to>
                                        <p:strVal val="visible"/>
                                      </p:to>
                                    </p:set>
                                    <p:anim to="" calcmode="lin" valueType="num">
                                      <p:cBhvr>
                                        <p:cTn id="33" dur="1" fill="hold"/>
                                        <p:tgtEl>
                                          <p:spTgt spid="499718"/>
                                        </p:tgtEl>
                                        <p:attrNameLst>
                                          <p:attrName/>
                                        </p:attrNameLst>
                                      </p:cBhvr>
                                    </p:anim>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99726"/>
                                        </p:tgtEl>
                                        <p:attrNameLst>
                                          <p:attrName>style.visibility</p:attrName>
                                        </p:attrNameLst>
                                      </p:cBhvr>
                                      <p:to>
                                        <p:strVal val="visible"/>
                                      </p:to>
                                    </p:set>
                                    <p:animEffect transition="in" filter="strips(downLeft)">
                                      <p:cBhvr>
                                        <p:cTn id="38" dur="500"/>
                                        <p:tgtEl>
                                          <p:spTgt spid="499726"/>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499721"/>
                                        </p:tgtEl>
                                        <p:attrNameLst>
                                          <p:attrName>style.visibility</p:attrName>
                                        </p:attrNameLst>
                                      </p:cBhvr>
                                      <p:to>
                                        <p:strVal val="visible"/>
                                      </p:to>
                                    </p:set>
                                    <p:animEffect transition="in" filter="checkerboard(across)">
                                      <p:cBhvr>
                                        <p:cTn id="43" dur="500"/>
                                        <p:tgtEl>
                                          <p:spTgt spid="499721"/>
                                        </p:tgtEl>
                                      </p:cBhvr>
                                    </p:animEffect>
                                  </p:childTnLst>
                                </p:cTn>
                              </p:par>
                            </p:childTnLst>
                          </p:cTn>
                        </p:par>
                      </p:childTnLst>
                    </p:cTn>
                  </p:par>
                  <p:par>
                    <p:cTn id="44" fill="hold">
                      <p:stCondLst>
                        <p:cond delay="indefinite"/>
                      </p:stCondLst>
                      <p:childTnLst>
                        <p:par>
                          <p:cTn id="45" fill="hold">
                            <p:stCondLst>
                              <p:cond delay="0"/>
                            </p:stCondLst>
                            <p:childTnLst>
                              <p:par>
                                <p:cTn id="46" presetID="7" presetClass="entr" presetSubtype="2" fill="hold" grpId="0" nodeType="clickEffect">
                                  <p:stCondLst>
                                    <p:cond delay="0"/>
                                  </p:stCondLst>
                                  <p:childTnLst>
                                    <p:set>
                                      <p:cBhvr>
                                        <p:cTn id="47" dur="1" fill="hold">
                                          <p:stCondLst>
                                            <p:cond delay="0"/>
                                          </p:stCondLst>
                                        </p:cTn>
                                        <p:tgtEl>
                                          <p:spTgt spid="499716"/>
                                        </p:tgtEl>
                                        <p:attrNameLst>
                                          <p:attrName>style.visibility</p:attrName>
                                        </p:attrNameLst>
                                      </p:cBhvr>
                                      <p:to>
                                        <p:strVal val="visible"/>
                                      </p:to>
                                    </p:set>
                                    <p:anim calcmode="lin" valueType="num">
                                      <p:cBhvr additive="base">
                                        <p:cTn id="48" dur="5000" fill="hold"/>
                                        <p:tgtEl>
                                          <p:spTgt spid="499716"/>
                                        </p:tgtEl>
                                        <p:attrNameLst>
                                          <p:attrName>ppt_x</p:attrName>
                                        </p:attrNameLst>
                                      </p:cBhvr>
                                      <p:tavLst>
                                        <p:tav tm="0">
                                          <p:val>
                                            <p:strVal val="1+#ppt_w/2"/>
                                          </p:val>
                                        </p:tav>
                                        <p:tav tm="100000">
                                          <p:val>
                                            <p:strVal val="#ppt_x"/>
                                          </p:val>
                                        </p:tav>
                                      </p:tavLst>
                                    </p:anim>
                                    <p:anim calcmode="lin" valueType="num">
                                      <p:cBhvr additive="base">
                                        <p:cTn id="49" dur="5000" fill="hold"/>
                                        <p:tgtEl>
                                          <p:spTgt spid="4997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14" grpId="0" animBg="1" autoUpdateAnimBg="0"/>
      <p:bldP spid="499716" grpId="0" animBg="1" autoUpdateAnimBg="0"/>
      <p:bldP spid="499717" grpId="0" animBg="1" autoUpdateAnimBg="0"/>
      <p:bldP spid="499718" grpId="0" animBg="1" autoUpdateAnimBg="0"/>
      <p:bldP spid="499720" grpId="0" animBg="1" autoUpdateAnimBg="0"/>
      <p:bldP spid="499721"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498690" name="Rectangle 2"/>
          <p:cNvSpPr>
            <a:spLocks noGrp="1" noChangeArrowheads="1"/>
          </p:cNvSpPr>
          <p:nvPr>
            <p:ph type="body" idx="1"/>
          </p:nvPr>
        </p:nvSpPr>
        <p:spPr>
          <a:xfrm>
            <a:off x="0" y="0"/>
            <a:ext cx="9144000" cy="6858000"/>
          </a:xfrm>
        </p:spPr>
        <p:txBody>
          <a:bodyPr/>
          <a:lstStyle/>
          <a:p>
            <a:pPr eaLnBrk="1" hangingPunct="1">
              <a:lnSpc>
                <a:spcPct val="90000"/>
              </a:lnSpc>
              <a:buFont typeface="Wingdings" pitchFamily="2" charset="2"/>
              <a:buNone/>
              <a:defRPr/>
            </a:pPr>
            <a:r>
              <a:rPr lang="ar-SA" sz="4000" b="1" dirty="0" smtClean="0">
                <a:solidFill>
                  <a:srgbClr val="000000"/>
                </a:solidFill>
                <a:effectLst>
                  <a:outerShdw blurRad="38100" dist="38100" dir="2700000" algn="tl">
                    <a:srgbClr val="FFFFFF"/>
                  </a:outerShdw>
                </a:effectLst>
                <a:cs typeface="Arabic Transparent" pitchFamily="2" charset="0"/>
              </a:rPr>
              <a:t> </a:t>
            </a:r>
          </a:p>
          <a:p>
            <a:pPr eaLnBrk="1" hangingPunct="1">
              <a:lnSpc>
                <a:spcPct val="90000"/>
              </a:lnSpc>
              <a:buFont typeface="Wingdings" pitchFamily="2" charset="2"/>
              <a:buNone/>
              <a:defRPr/>
            </a:pPr>
            <a:r>
              <a:rPr lang="ar-SA" sz="4000" b="1" dirty="0" smtClean="0">
                <a:solidFill>
                  <a:srgbClr val="000000"/>
                </a:solidFill>
                <a:effectLst>
                  <a:outerShdw blurRad="38100" dist="38100" dir="2700000" algn="tl">
                    <a:srgbClr val="FFFFFF"/>
                  </a:outerShdw>
                </a:effectLst>
                <a:cs typeface="Arabic Transparent" pitchFamily="2" charset="0"/>
              </a:rPr>
              <a:t>4- الطاقة الكهربائية المائية:</a:t>
            </a:r>
          </a:p>
          <a:p>
            <a:pPr eaLnBrk="1" hangingPunct="1">
              <a:lnSpc>
                <a:spcPct val="90000"/>
              </a:lnSpc>
              <a:buFont typeface="Wingdings" pitchFamily="2" charset="2"/>
              <a:buNone/>
              <a:defRPr/>
            </a:pPr>
            <a:r>
              <a:rPr lang="ar-SA" sz="4000" b="1" dirty="0" smtClean="0">
                <a:solidFill>
                  <a:srgbClr val="000000"/>
                </a:solidFill>
                <a:effectLst>
                  <a:outerShdw blurRad="38100" dist="38100" dir="2700000" algn="tl">
                    <a:srgbClr val="FFFFFF"/>
                  </a:outerShdw>
                </a:effectLst>
                <a:cs typeface="Arabic Transparent" pitchFamily="2" charset="0"/>
              </a:rPr>
              <a:t>تنتج هذه الطاقة من </a:t>
            </a:r>
            <a:r>
              <a:rPr lang="ar-SA" sz="4000" b="1" dirty="0" err="1" smtClean="0">
                <a:solidFill>
                  <a:srgbClr val="000000"/>
                </a:solidFill>
                <a:effectLst>
                  <a:outerShdw blurRad="38100" dist="38100" dir="2700000" algn="tl">
                    <a:srgbClr val="FFFFFF"/>
                  </a:outerShdw>
                </a:effectLst>
                <a:cs typeface="Arabic Transparent" pitchFamily="2" charset="0"/>
              </a:rPr>
              <a:t>المساقط</a:t>
            </a:r>
            <a:r>
              <a:rPr lang="ar-SA" sz="4000" b="1" dirty="0" smtClean="0">
                <a:solidFill>
                  <a:srgbClr val="000000"/>
                </a:solidFill>
                <a:effectLst>
                  <a:outerShdw blurRad="38100" dist="38100" dir="2700000" algn="tl">
                    <a:srgbClr val="FFFFFF"/>
                  </a:outerShdw>
                </a:effectLst>
                <a:cs typeface="Arabic Transparent" pitchFamily="2" charset="0"/>
              </a:rPr>
              <a:t> المائية التي تعترض طريق المجاري المائية في القارات،وهي طاقة نظيفة ورخيصة.ويبلغ إنتاج العالم منها (871 ألف) مليون كيلو وات ساعة ينتج معظمها من </a:t>
            </a:r>
            <a:r>
              <a:rPr lang="ar-SA" sz="4000" b="1" u="sng" dirty="0" smtClean="0">
                <a:solidFill>
                  <a:schemeClr val="accent1">
                    <a:lumMod val="50000"/>
                  </a:schemeClr>
                </a:solidFill>
                <a:effectLst>
                  <a:outerShdw blurRad="38100" dist="38100" dir="2700000" algn="tl">
                    <a:srgbClr val="FFFFFF"/>
                  </a:outerShdw>
                </a:effectLst>
                <a:cs typeface="Arabic Transparent" pitchFamily="2" charset="0"/>
              </a:rPr>
              <a:t>أوروبا </a:t>
            </a:r>
            <a:r>
              <a:rPr lang="ar-SA" sz="4000" b="1" dirty="0" smtClean="0">
                <a:solidFill>
                  <a:srgbClr val="000000"/>
                </a:solidFill>
                <a:effectLst>
                  <a:outerShdw blurRad="38100" dist="38100" dir="2700000" algn="tl">
                    <a:srgbClr val="FFFFFF"/>
                  </a:outerShdw>
                </a:effectLst>
                <a:cs typeface="Arabic Transparent" pitchFamily="2" charset="0"/>
              </a:rPr>
              <a:t>التي يشكل إنتاجها نحو خمسي العالم أي نحو  (39%).تليها </a:t>
            </a:r>
            <a:r>
              <a:rPr lang="ar-SA" sz="4000" b="1" u="sng" dirty="0" smtClean="0">
                <a:solidFill>
                  <a:schemeClr val="accent1">
                    <a:lumMod val="50000"/>
                  </a:schemeClr>
                </a:solidFill>
                <a:effectLst>
                  <a:outerShdw blurRad="38100" dist="38100" dir="2700000" algn="tl">
                    <a:srgbClr val="FFFFFF"/>
                  </a:outerShdw>
                </a:effectLst>
                <a:cs typeface="Arabic Transparent" pitchFamily="2" charset="0"/>
              </a:rPr>
              <a:t>أمريكا الشمالية </a:t>
            </a:r>
            <a:r>
              <a:rPr lang="ar-SA" sz="4000" b="1" dirty="0" smtClean="0">
                <a:solidFill>
                  <a:srgbClr val="000000"/>
                </a:solidFill>
                <a:effectLst>
                  <a:outerShdw blurRad="38100" dist="38100" dir="2700000" algn="tl">
                    <a:srgbClr val="FFFFFF"/>
                  </a:outerShdw>
                </a:effectLst>
                <a:cs typeface="Arabic Transparent" pitchFamily="2" charset="0"/>
              </a:rPr>
              <a:t>والتي تنتج أكثر من ثلث إنتاج العالم أي ما نسبته (35%) ثم تأتي </a:t>
            </a:r>
            <a:r>
              <a:rPr lang="ar-SA" sz="4000" b="1" u="sng" dirty="0" smtClean="0">
                <a:solidFill>
                  <a:schemeClr val="accent1">
                    <a:lumMod val="50000"/>
                  </a:schemeClr>
                </a:solidFill>
                <a:effectLst>
                  <a:outerShdw blurRad="38100" dist="38100" dir="2700000" algn="tl">
                    <a:srgbClr val="FFFFFF"/>
                  </a:outerShdw>
                </a:effectLst>
                <a:cs typeface="Arabic Transparent" pitchFamily="2" charset="0"/>
              </a:rPr>
              <a:t>آسيا </a:t>
            </a:r>
            <a:r>
              <a:rPr lang="ar-SA" sz="4000" b="1" dirty="0" smtClean="0">
                <a:solidFill>
                  <a:srgbClr val="000000"/>
                </a:solidFill>
                <a:effectLst>
                  <a:outerShdw blurRad="38100" dist="38100" dir="2700000" algn="tl">
                    <a:srgbClr val="FFFFFF"/>
                  </a:outerShdw>
                </a:effectLst>
                <a:cs typeface="Arabic Transparent" pitchFamily="2" charset="0"/>
              </a:rPr>
              <a:t>في المرتبة الثالثة، ويشكل إنتاج هذه القارات الثلاث معا نحو (91%) من الإنتاج العالمي.  ثم تأتي أفريقيا في المرتبة الرابعة يليها أمريكا الجنوبية وأخيرا تأتي </a:t>
            </a:r>
            <a:r>
              <a:rPr lang="ar-SA" sz="4000" b="1" dirty="0" err="1" smtClean="0">
                <a:solidFill>
                  <a:srgbClr val="000000"/>
                </a:solidFill>
                <a:effectLst>
                  <a:outerShdw blurRad="38100" dist="38100" dir="2700000" algn="tl">
                    <a:srgbClr val="FFFFFF"/>
                  </a:outerShdw>
                </a:effectLst>
                <a:cs typeface="Arabic Transparent" pitchFamily="2" charset="0"/>
              </a:rPr>
              <a:t>الاقيانوسية</a:t>
            </a:r>
            <a:r>
              <a:rPr lang="ar-SA" sz="4000" b="1" dirty="0" smtClean="0">
                <a:solidFill>
                  <a:srgbClr val="000000"/>
                </a:solidFill>
                <a:effectLst>
                  <a:outerShdw blurRad="38100" dist="38100" dir="2700000" algn="tl">
                    <a:srgbClr val="FFFFFF"/>
                  </a:outerShdw>
                </a:effectLst>
                <a:cs typeface="Arabic Transparent" pitchFamily="2" charset="0"/>
              </a:rPr>
              <a:t> في</a:t>
            </a:r>
          </a:p>
          <a:p>
            <a:pPr eaLnBrk="1" hangingPunct="1">
              <a:lnSpc>
                <a:spcPct val="90000"/>
              </a:lnSpc>
              <a:buFont typeface="Wingdings" pitchFamily="2" charset="2"/>
              <a:buNone/>
              <a:defRPr/>
            </a:pPr>
            <a:endParaRPr lang="en-US" sz="900" dirty="0" smtClean="0"/>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509954" name="Rectangle 2"/>
          <p:cNvSpPr>
            <a:spLocks noGrp="1" noChangeArrowheads="1"/>
          </p:cNvSpPr>
          <p:nvPr>
            <p:ph type="body" idx="1"/>
          </p:nvPr>
        </p:nvSpPr>
        <p:spPr>
          <a:xfrm>
            <a:off x="0" y="0"/>
            <a:ext cx="9144000" cy="6858000"/>
          </a:xfrm>
        </p:spPr>
        <p:txBody>
          <a:bodyPr/>
          <a:lstStyle/>
          <a:p>
            <a:pPr eaLnBrk="1" hangingPunct="1">
              <a:lnSpc>
                <a:spcPct val="80000"/>
              </a:lnSpc>
              <a:buFont typeface="Wingdings" pitchFamily="2" charset="2"/>
              <a:buNone/>
              <a:defRPr/>
            </a:pPr>
            <a:endParaRPr lang="ar-SA" sz="1600" b="1" dirty="0" smtClean="0"/>
          </a:p>
          <a:p>
            <a:pPr eaLnBrk="1" hangingPunct="1">
              <a:lnSpc>
                <a:spcPct val="80000"/>
              </a:lnSpc>
              <a:buFont typeface="Wingdings" pitchFamily="2" charset="2"/>
              <a:buNone/>
              <a:defRPr/>
            </a:pPr>
            <a:r>
              <a:rPr lang="ar-SA" sz="4000" dirty="0" smtClean="0">
                <a:solidFill>
                  <a:srgbClr val="000000"/>
                </a:solidFill>
                <a:cs typeface="Arabic Transparent" pitchFamily="2" charset="0"/>
              </a:rPr>
              <a:t>في المركز الأخير حيث لا تزيد نسبتها عن 2% من الإنتاج العالمي.</a:t>
            </a:r>
          </a:p>
          <a:p>
            <a:pPr eaLnBrk="1" hangingPunct="1">
              <a:lnSpc>
                <a:spcPct val="80000"/>
              </a:lnSpc>
              <a:buFont typeface="Wingdings" pitchFamily="2" charset="2"/>
              <a:buNone/>
              <a:defRPr/>
            </a:pPr>
            <a:r>
              <a:rPr lang="ar-SA" sz="4000" b="1" u="sng" dirty="0" smtClean="0">
                <a:solidFill>
                  <a:srgbClr val="FF0000"/>
                </a:solidFill>
                <a:effectLst>
                  <a:outerShdw blurRad="38100" dist="38100" dir="2700000" algn="tl">
                    <a:srgbClr val="FFFFFF"/>
                  </a:outerShdw>
                </a:effectLst>
                <a:cs typeface="Arabic Transparent" pitchFamily="2" charset="0"/>
              </a:rPr>
              <a:t>ومن أهم الدول المنتجة لهذه الطاقة في العالم ما يلي: </a:t>
            </a:r>
          </a:p>
          <a:p>
            <a:pPr eaLnBrk="1" hangingPunct="1">
              <a:lnSpc>
                <a:spcPct val="80000"/>
              </a:lnSpc>
              <a:buFont typeface="Wingdings" pitchFamily="2" charset="2"/>
              <a:buNone/>
              <a:defRPr/>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1-الولايات المتحدة الأمريكية </a:t>
            </a:r>
          </a:p>
          <a:p>
            <a:pPr eaLnBrk="1" hangingPunct="1">
              <a:lnSpc>
                <a:spcPct val="80000"/>
              </a:lnSpc>
              <a:buFont typeface="Wingdings" pitchFamily="2" charset="2"/>
              <a:buNone/>
              <a:defRPr/>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2- كندا</a:t>
            </a:r>
          </a:p>
          <a:p>
            <a:pPr eaLnBrk="1" hangingPunct="1">
              <a:lnSpc>
                <a:spcPct val="80000"/>
              </a:lnSpc>
              <a:buFont typeface="Wingdings" pitchFamily="2" charset="2"/>
              <a:buNone/>
              <a:defRPr/>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3- الاتحاد السوفيتي السابق</a:t>
            </a:r>
          </a:p>
          <a:p>
            <a:pPr eaLnBrk="1" hangingPunct="1">
              <a:lnSpc>
                <a:spcPct val="80000"/>
              </a:lnSpc>
              <a:buFont typeface="Wingdings" pitchFamily="2" charset="2"/>
              <a:buNone/>
              <a:defRPr/>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4-اليابان</a:t>
            </a:r>
          </a:p>
          <a:p>
            <a:pPr eaLnBrk="1" hangingPunct="1">
              <a:lnSpc>
                <a:spcPct val="80000"/>
              </a:lnSpc>
              <a:buFont typeface="Wingdings" pitchFamily="2" charset="2"/>
              <a:buNone/>
              <a:defRPr/>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5-النرويج</a:t>
            </a:r>
          </a:p>
          <a:p>
            <a:pPr eaLnBrk="1" hangingPunct="1">
              <a:lnSpc>
                <a:spcPct val="80000"/>
              </a:lnSpc>
              <a:buFont typeface="Wingdings" pitchFamily="2" charset="2"/>
              <a:buNone/>
              <a:defRPr/>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6-ايطاليا</a:t>
            </a:r>
          </a:p>
          <a:p>
            <a:pPr eaLnBrk="1" hangingPunct="1">
              <a:lnSpc>
                <a:spcPct val="80000"/>
              </a:lnSpc>
              <a:buFont typeface="Wingdings" pitchFamily="2" charset="2"/>
              <a:buNone/>
              <a:defRPr/>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7-فرنسا  </a:t>
            </a:r>
            <a:endParaRPr lang="en-US" sz="4000" b="1" dirty="0" smtClean="0">
              <a:solidFill>
                <a:schemeClr val="accent1">
                  <a:lumMod val="50000"/>
                </a:schemeClr>
              </a:solidFill>
              <a:effectLst>
                <a:outerShdw blurRad="38100" dist="38100" dir="2700000" algn="tl">
                  <a:srgbClr val="FFFFFF"/>
                </a:outerShdw>
              </a:effectLst>
              <a:cs typeface="Arabic Transparent" pitchFamily="2" charset="0"/>
            </a:endParaRP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p:cNvSpPr>
            <a:spLocks noGrp="1" noChangeArrowheads="1"/>
          </p:cNvSpPr>
          <p:nvPr>
            <p:ph type="body" idx="1"/>
          </p:nvPr>
        </p:nvSpPr>
        <p:spPr>
          <a:xfrm>
            <a:off x="1142976" y="357166"/>
            <a:ext cx="7429552" cy="5715040"/>
          </a:xfrm>
          <a:solidFill>
            <a:srgbClr val="FFFF00"/>
          </a:solidFill>
        </p:spPr>
        <p:txBody>
          <a:bodyPr/>
          <a:lstStyle/>
          <a:p>
            <a:pPr marL="0" indent="0" eaLnBrk="1" hangingPunct="1">
              <a:spcBef>
                <a:spcPct val="0"/>
              </a:spcBef>
              <a:buClrTx/>
              <a:buNone/>
            </a:pPr>
            <a:endParaRPr lang="ar-SA" sz="4000" dirty="0" smtClean="0">
              <a:solidFill>
                <a:schemeClr val="accent1">
                  <a:lumMod val="50000"/>
                </a:schemeClr>
              </a:solidFill>
              <a:effectLst/>
              <a:latin typeface="Arial" pitchFamily="34" charset="0"/>
              <a:cs typeface="Arial" pitchFamily="34" charset="0"/>
            </a:endParaRPr>
          </a:p>
          <a:p>
            <a:pPr marL="0" indent="0" eaLnBrk="1" hangingPunct="1">
              <a:spcBef>
                <a:spcPct val="0"/>
              </a:spcBef>
              <a:buClrTx/>
              <a:buNone/>
            </a:pPr>
            <a:r>
              <a:rPr lang="ar-SA" sz="4000" dirty="0" smtClean="0">
                <a:solidFill>
                  <a:schemeClr val="accent1">
                    <a:lumMod val="50000"/>
                  </a:schemeClr>
                </a:solidFill>
                <a:effectLst/>
                <a:latin typeface="Arial" pitchFamily="34" charset="0"/>
                <a:cs typeface="Arial" pitchFamily="34" charset="0"/>
              </a:rPr>
              <a:t>8-</a:t>
            </a: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 السويد</a:t>
            </a:r>
          </a:p>
          <a:p>
            <a:pPr marL="0" indent="0" eaLnBrk="1" hangingPunct="1">
              <a:spcBef>
                <a:spcPct val="0"/>
              </a:spcBef>
              <a:buClrTx/>
              <a:buNone/>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9-البرازيل</a:t>
            </a:r>
          </a:p>
          <a:p>
            <a:pPr marL="0" indent="0" eaLnBrk="1" hangingPunct="1">
              <a:spcBef>
                <a:spcPct val="0"/>
              </a:spcBef>
              <a:buClrTx/>
              <a:buNone/>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10- الصين</a:t>
            </a:r>
          </a:p>
          <a:p>
            <a:pPr marL="0" indent="0" eaLnBrk="1" hangingPunct="1">
              <a:spcBef>
                <a:spcPct val="0"/>
              </a:spcBef>
              <a:buClrTx/>
              <a:buNone/>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11-سويسرا</a:t>
            </a:r>
          </a:p>
          <a:p>
            <a:pPr marL="0" indent="0" eaLnBrk="1" hangingPunct="1">
              <a:spcBef>
                <a:spcPct val="0"/>
              </a:spcBef>
              <a:buClrTx/>
              <a:buNone/>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12- اسبانيا</a:t>
            </a:r>
          </a:p>
          <a:p>
            <a:pPr marL="0" indent="0" eaLnBrk="1" hangingPunct="1">
              <a:spcBef>
                <a:spcPct val="0"/>
              </a:spcBef>
              <a:buClrTx/>
              <a:buNone/>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ويشكل إنتاج هذه الدول </a:t>
            </a:r>
            <a:r>
              <a:rPr lang="ar-SA" sz="4000" b="1" dirty="0" err="1" smtClean="0">
                <a:solidFill>
                  <a:schemeClr val="accent1">
                    <a:lumMod val="50000"/>
                  </a:schemeClr>
                </a:solidFill>
                <a:effectLst>
                  <a:outerShdw blurRad="38100" dist="38100" dir="2700000" algn="tl">
                    <a:srgbClr val="FFFFFF"/>
                  </a:outerShdw>
                </a:effectLst>
                <a:cs typeface="Arabic Transparent" pitchFamily="2" charset="0"/>
              </a:rPr>
              <a:t>الاثنتي</a:t>
            </a: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 عشرة نحو 83% من الإنتاج العالمي.  </a:t>
            </a:r>
          </a:p>
          <a:p>
            <a:pPr marL="0" indent="0" eaLnBrk="1" hangingPunct="1">
              <a:spcBef>
                <a:spcPct val="0"/>
              </a:spcBef>
              <a:buClrTx/>
              <a:buNone/>
            </a:pPr>
            <a:endParaRPr lang="ar-SA" sz="4000" b="1" dirty="0" smtClean="0">
              <a:solidFill>
                <a:schemeClr val="accent1">
                  <a:lumMod val="50000"/>
                </a:schemeClr>
              </a:solidFill>
              <a:effectLst>
                <a:outerShdw blurRad="38100" dist="38100" dir="2700000" algn="tl">
                  <a:srgbClr val="FFFFFF"/>
                </a:outerShdw>
              </a:effectLst>
              <a:cs typeface="Arabic Transparent" pitchFamily="2" charset="0"/>
            </a:endParaRPr>
          </a:p>
          <a:p>
            <a:pPr marL="0" indent="0" eaLnBrk="1" hangingPunct="1">
              <a:spcBef>
                <a:spcPct val="0"/>
              </a:spcBef>
              <a:buClrTx/>
              <a:buNone/>
            </a:pPr>
            <a:r>
              <a:rPr lang="ar-SA" sz="4000" b="1" dirty="0" smtClean="0">
                <a:solidFill>
                  <a:schemeClr val="accent1">
                    <a:lumMod val="50000"/>
                  </a:schemeClr>
                </a:solidFill>
                <a:effectLst>
                  <a:outerShdw blurRad="38100" dist="38100" dir="2700000" algn="tl">
                    <a:srgbClr val="FFFFFF"/>
                  </a:outerShdw>
                </a:effectLst>
                <a:cs typeface="Arabic Transparent" pitchFamily="2" charset="0"/>
              </a:rPr>
              <a:t> </a:t>
            </a:r>
          </a:p>
          <a:p>
            <a:pPr eaLnBrk="1" hangingPunct="1">
              <a:lnSpc>
                <a:spcPct val="80000"/>
              </a:lnSpc>
              <a:buFont typeface="Wingdings" pitchFamily="2" charset="2"/>
              <a:buNone/>
              <a:defRPr/>
            </a:pPr>
            <a:endParaRPr lang="ar-SA" sz="3600" b="1" u="sng" dirty="0" smtClean="0">
              <a:cs typeface="Arabic Transparent" pitchFamily="2" charset="0"/>
            </a:endParaRP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body" idx="1"/>
          </p:nvPr>
        </p:nvSpPr>
        <p:spPr>
          <a:xfrm>
            <a:off x="179388" y="0"/>
            <a:ext cx="8964612" cy="6597650"/>
          </a:xfrm>
          <a:solidFill>
            <a:srgbClr val="66FFFF"/>
          </a:solidFill>
        </p:spPr>
        <p:txBody>
          <a:bodyPr/>
          <a:lstStyle/>
          <a:p>
            <a:pPr eaLnBrk="1" hangingPunct="1">
              <a:lnSpc>
                <a:spcPct val="80000"/>
              </a:lnSpc>
              <a:buFont typeface="Wingdings" pitchFamily="2" charset="2"/>
              <a:buNone/>
              <a:defRPr/>
            </a:pPr>
            <a:endParaRPr lang="ar-SA" sz="4000" b="1" u="sng" dirty="0" smtClean="0">
              <a:cs typeface="Arabic Transparent" pitchFamily="2" charset="0"/>
            </a:endParaRPr>
          </a:p>
          <a:p>
            <a:pPr eaLnBrk="1" hangingPunct="1">
              <a:lnSpc>
                <a:spcPct val="80000"/>
              </a:lnSpc>
              <a:buFont typeface="Wingdings" pitchFamily="2" charset="2"/>
              <a:buNone/>
              <a:defRPr/>
            </a:pPr>
            <a:r>
              <a:rPr lang="ar-SA" sz="4000" b="1" u="sng" dirty="0" smtClean="0">
                <a:solidFill>
                  <a:srgbClr val="FF0000"/>
                </a:solidFill>
                <a:cs typeface="Arabic Transparent" pitchFamily="2" charset="0"/>
              </a:rPr>
              <a:t>ملخص موارد الطاقة:</a:t>
            </a:r>
            <a:endParaRPr lang="ar-SA" sz="4000" u="sng" dirty="0" smtClean="0">
              <a:solidFill>
                <a:srgbClr val="FF0000"/>
              </a:solidFill>
              <a:latin typeface="Arabic Typesetting" pitchFamily="66" charset="-78"/>
              <a:cs typeface="Arabic Typesetting" pitchFamily="66" charset="-78"/>
            </a:endParaRPr>
          </a:p>
          <a:p>
            <a:pPr eaLnBrk="1" hangingPunct="1">
              <a:lnSpc>
                <a:spcPct val="80000"/>
              </a:lnSpc>
              <a:buFontTx/>
              <a:buChar char="-"/>
              <a:defRPr/>
            </a:pPr>
            <a:r>
              <a:rPr lang="ar-SA" sz="4000" dirty="0" smtClean="0">
                <a:solidFill>
                  <a:schemeClr val="tx2">
                    <a:lumMod val="10000"/>
                  </a:schemeClr>
                </a:solidFill>
                <a:latin typeface="Arial" pitchFamily="34" charset="0"/>
                <a:cs typeface="Arial" pitchFamily="34" charset="0"/>
              </a:rPr>
              <a:t>تأتي آسيا في مقدمة القارات في إنتاج موارد الطاقة حيث بلغت عدد النقاط التي حصلت عليها 98 نقطة.</a:t>
            </a:r>
          </a:p>
          <a:p>
            <a:pPr eaLnBrk="1" hangingPunct="1">
              <a:lnSpc>
                <a:spcPct val="80000"/>
              </a:lnSpc>
              <a:buFontTx/>
              <a:buChar char="-"/>
              <a:defRPr/>
            </a:pPr>
            <a:r>
              <a:rPr lang="ar-SA" sz="4000" dirty="0" smtClean="0">
                <a:solidFill>
                  <a:schemeClr val="tx2">
                    <a:lumMod val="10000"/>
                  </a:schemeClr>
                </a:solidFill>
                <a:latin typeface="Arial" pitchFamily="34" charset="0"/>
                <a:cs typeface="Arial" pitchFamily="34" charset="0"/>
              </a:rPr>
              <a:t>تليها أوروبا في إنتاج موارد الطاقة حيث بلغ عدد نقاطها 88 نقطة .</a:t>
            </a:r>
          </a:p>
          <a:p>
            <a:pPr eaLnBrk="1" hangingPunct="1">
              <a:lnSpc>
                <a:spcPct val="80000"/>
              </a:lnSpc>
              <a:buFontTx/>
              <a:buChar char="-"/>
              <a:defRPr/>
            </a:pPr>
            <a:r>
              <a:rPr lang="ar-SA" sz="4000" dirty="0" smtClean="0">
                <a:solidFill>
                  <a:schemeClr val="tx2">
                    <a:lumMod val="10000"/>
                  </a:schemeClr>
                </a:solidFill>
                <a:latin typeface="Arial" pitchFamily="34" charset="0"/>
                <a:cs typeface="Arial" pitchFamily="34" charset="0"/>
              </a:rPr>
              <a:t>ثم أمريكا الشمالية تحتل المركز الثالث في إنتاج موارد الطاقة ،إذ حصلت على 82 نقطة.</a:t>
            </a:r>
          </a:p>
          <a:p>
            <a:pPr eaLnBrk="1" hangingPunct="1">
              <a:lnSpc>
                <a:spcPct val="80000"/>
              </a:lnSpc>
              <a:buFontTx/>
              <a:buChar char="-"/>
              <a:defRPr/>
            </a:pPr>
            <a:r>
              <a:rPr lang="ar-SA" sz="4000" dirty="0" smtClean="0">
                <a:solidFill>
                  <a:schemeClr val="tx2">
                    <a:lumMod val="10000"/>
                  </a:schemeClr>
                </a:solidFill>
                <a:latin typeface="Arial" pitchFamily="34" charset="0"/>
                <a:cs typeface="Arial" pitchFamily="34" charset="0"/>
              </a:rPr>
              <a:t> ثم تأتي أفريقيا في المركز الرابع في إنتاج موارد الطاقة بنقاط وصلت إلى 42 نقطة .</a:t>
            </a:r>
            <a:endParaRPr lang="en-US" sz="2800" dirty="0" smtClean="0">
              <a:latin typeface="Arial" pitchFamily="34" charset="0"/>
              <a:cs typeface="Arial" pitchFamily="34" charset="0"/>
            </a:endParaRPr>
          </a:p>
          <a:p>
            <a:pPr eaLnBrk="1" hangingPunct="1">
              <a:lnSpc>
                <a:spcPct val="80000"/>
              </a:lnSpc>
              <a:buFont typeface="Arial" pitchFamily="34" charset="0"/>
              <a:buChar char="•"/>
              <a:defRPr/>
            </a:pPr>
            <a:endParaRPr lang="en-US" sz="2800" dirty="0" smtClean="0"/>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66FFFF"/>
        </a:solidFill>
        <a:effectLst/>
      </p:bgPr>
    </p:bg>
    <p:spTree>
      <p:nvGrpSpPr>
        <p:cNvPr id="1" name=""/>
        <p:cNvGrpSpPr/>
        <p:nvPr/>
      </p:nvGrpSpPr>
      <p:grpSpPr>
        <a:xfrm>
          <a:off x="0" y="0"/>
          <a:ext cx="0" cy="0"/>
          <a:chOff x="0" y="0"/>
          <a:chExt cx="0" cy="0"/>
        </a:xfrm>
      </p:grpSpPr>
      <p:sp>
        <p:nvSpPr>
          <p:cNvPr id="501762" name="Rectangle 2"/>
          <p:cNvSpPr>
            <a:spLocks noGrp="1" noChangeArrowheads="1"/>
          </p:cNvSpPr>
          <p:nvPr>
            <p:ph type="body" idx="1"/>
          </p:nvPr>
        </p:nvSpPr>
        <p:spPr>
          <a:xfrm>
            <a:off x="928662" y="571480"/>
            <a:ext cx="7500990" cy="5357850"/>
          </a:xfrm>
        </p:spPr>
        <p:txBody>
          <a:bodyPr/>
          <a:lstStyle/>
          <a:p>
            <a:pPr eaLnBrk="1" hangingPunct="1">
              <a:lnSpc>
                <a:spcPct val="80000"/>
              </a:lnSpc>
              <a:buFont typeface="Wingdings" pitchFamily="2" charset="2"/>
              <a:buNone/>
              <a:defRPr/>
            </a:pPr>
            <a:endParaRPr lang="ar-SA" sz="3600" b="1" dirty="0" smtClean="0">
              <a:solidFill>
                <a:srgbClr val="000000"/>
              </a:solidFill>
              <a:effectLst>
                <a:outerShdw blurRad="38100" dist="38100" dir="2700000" algn="tl">
                  <a:srgbClr val="FFFFFF"/>
                </a:outerShdw>
              </a:effectLst>
              <a:cs typeface="Arabic Transparent" pitchFamily="2" charset="0"/>
            </a:endParaRPr>
          </a:p>
          <a:p>
            <a:pPr eaLnBrk="1" hangingPunct="1">
              <a:lnSpc>
                <a:spcPct val="80000"/>
              </a:lnSpc>
              <a:buFontTx/>
              <a:buChar char="-"/>
              <a:defRPr/>
            </a:pPr>
            <a:endParaRPr lang="ar-SA" sz="4400" dirty="0" smtClean="0">
              <a:solidFill>
                <a:schemeClr val="tx2">
                  <a:lumMod val="10000"/>
                </a:schemeClr>
              </a:solidFill>
              <a:latin typeface="Arial" pitchFamily="34" charset="0"/>
              <a:cs typeface="Arial" pitchFamily="34" charset="0"/>
            </a:endParaRPr>
          </a:p>
          <a:p>
            <a:pPr eaLnBrk="1" hangingPunct="1">
              <a:lnSpc>
                <a:spcPct val="80000"/>
              </a:lnSpc>
              <a:buFontTx/>
              <a:buChar char="-"/>
              <a:defRPr/>
            </a:pPr>
            <a:r>
              <a:rPr lang="ar-SA" sz="4400" dirty="0" smtClean="0">
                <a:solidFill>
                  <a:schemeClr val="tx2">
                    <a:lumMod val="10000"/>
                  </a:schemeClr>
                </a:solidFill>
                <a:latin typeface="Arial" pitchFamily="34" charset="0"/>
                <a:cs typeface="Arial" pitchFamily="34" charset="0"/>
              </a:rPr>
              <a:t>وتأتي أمريكا الجنوبية في المركز الخامس في إنتاج موارد الطاقة بنقاط وصلت إلى 38 نقطة .</a:t>
            </a:r>
          </a:p>
          <a:p>
            <a:pPr eaLnBrk="1" hangingPunct="1">
              <a:lnSpc>
                <a:spcPct val="80000"/>
              </a:lnSpc>
              <a:buFontTx/>
              <a:buChar char="-"/>
              <a:defRPr/>
            </a:pPr>
            <a:r>
              <a:rPr lang="ar-SA" sz="4400" dirty="0" smtClean="0">
                <a:solidFill>
                  <a:schemeClr val="tx2">
                    <a:lumMod val="10000"/>
                  </a:schemeClr>
                </a:solidFill>
                <a:latin typeface="Arial" pitchFamily="34" charset="0"/>
                <a:cs typeface="Arial" pitchFamily="34" charset="0"/>
              </a:rPr>
              <a:t>وأخيرا وفي المركز الأخير في إنتاج موارد الطاقة تأتي </a:t>
            </a:r>
            <a:r>
              <a:rPr lang="ar-SA" sz="4400" dirty="0" err="1" smtClean="0">
                <a:solidFill>
                  <a:schemeClr val="tx2">
                    <a:lumMod val="10000"/>
                  </a:schemeClr>
                </a:solidFill>
                <a:latin typeface="Arial" pitchFamily="34" charset="0"/>
                <a:cs typeface="Arial" pitchFamily="34" charset="0"/>
              </a:rPr>
              <a:t>الاقيانوسية</a:t>
            </a:r>
            <a:r>
              <a:rPr lang="ar-SA" sz="4400" dirty="0" smtClean="0">
                <a:solidFill>
                  <a:schemeClr val="tx2">
                    <a:lumMod val="10000"/>
                  </a:schemeClr>
                </a:solidFill>
                <a:latin typeface="Arial" pitchFamily="34" charset="0"/>
                <a:cs typeface="Arial" pitchFamily="34" charset="0"/>
              </a:rPr>
              <a:t> بنحو 24 نقطة .</a:t>
            </a:r>
          </a:p>
        </p:txBody>
      </p:sp>
    </p:spTree>
  </p:cSld>
  <p:clrMapOvr>
    <a:masterClrMapping/>
  </p:clrMapOvr>
  <p:transition spd="slow">
    <p:wheel/>
    <p:sndAc>
      <p:stSnd>
        <p:snd r:embed="rId2" name="cashreg.wav" builtIn="1"/>
      </p:stSnd>
    </p:sndAc>
  </p:transition>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66FFFF"/>
        </a:solidFill>
        <a:effectLst/>
      </p:bgPr>
    </p:bg>
    <p:spTree>
      <p:nvGrpSpPr>
        <p:cNvPr id="1" name=""/>
        <p:cNvGrpSpPr/>
        <p:nvPr/>
      </p:nvGrpSpPr>
      <p:grpSpPr>
        <a:xfrm>
          <a:off x="0" y="0"/>
          <a:ext cx="0" cy="0"/>
          <a:chOff x="0" y="0"/>
          <a:chExt cx="0" cy="0"/>
        </a:xfrm>
      </p:grpSpPr>
      <p:sp>
        <p:nvSpPr>
          <p:cNvPr id="4" name="عنوان 3"/>
          <p:cNvSpPr>
            <a:spLocks noGrp="1"/>
          </p:cNvSpPr>
          <p:nvPr>
            <p:ph type="title"/>
          </p:nvPr>
        </p:nvSpPr>
        <p:spPr>
          <a:xfrm>
            <a:off x="1857356" y="1214423"/>
            <a:ext cx="5786478" cy="1643072"/>
          </a:xfrm>
        </p:spPr>
        <p:txBody>
          <a:bodyPr/>
          <a:lstStyle/>
          <a:p>
            <a:r>
              <a:rPr lang="en-US" sz="5400" dirty="0" smtClean="0">
                <a:solidFill>
                  <a:schemeClr val="tx2">
                    <a:lumMod val="10000"/>
                  </a:schemeClr>
                </a:solidFill>
              </a:rPr>
              <a:t/>
            </a:r>
            <a:br>
              <a:rPr lang="en-US" sz="5400" dirty="0" smtClean="0">
                <a:solidFill>
                  <a:schemeClr val="tx2">
                    <a:lumMod val="10000"/>
                  </a:schemeClr>
                </a:solidFill>
              </a:rPr>
            </a:br>
            <a:endParaRPr lang="ar-SA" sz="5400" dirty="0">
              <a:solidFill>
                <a:schemeClr val="tx2">
                  <a:lumMod val="10000"/>
                </a:schemeClr>
              </a:solidFill>
            </a:endParaRPr>
          </a:p>
        </p:txBody>
      </p:sp>
      <p:sp>
        <p:nvSpPr>
          <p:cNvPr id="5" name="مستطيل 4"/>
          <p:cNvSpPr/>
          <p:nvPr/>
        </p:nvSpPr>
        <p:spPr bwMode="auto">
          <a:xfrm>
            <a:off x="2357422" y="1714488"/>
            <a:ext cx="4857784" cy="3357586"/>
          </a:xfrm>
          <a:prstGeom prst="rect">
            <a:avLst/>
          </a:prstGeom>
          <a:solidFill>
            <a:schemeClr val="accent1">
              <a:alpha val="97000"/>
            </a:schemeClr>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1" anchor="ctr" anchorCtr="0" compatLnSpc="1">
            <a:prstTxWarp prst="textNoShape">
              <a:avLst/>
            </a:prstTxWarp>
          </a:bodyPr>
          <a:lstStyle/>
          <a:p>
            <a:pPr algn="ctr"/>
            <a:r>
              <a:rPr lang="ar-SA" sz="5400" b="1" dirty="0" smtClean="0">
                <a:solidFill>
                  <a:schemeClr val="tx2">
                    <a:lumMod val="10000"/>
                  </a:schemeClr>
                </a:solidFill>
              </a:rPr>
              <a:t>الإنتاج الصناعي</a:t>
            </a:r>
            <a:endParaRPr kumimoji="0" lang="ar-SA" sz="5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heel/>
    <p:sndAc>
      <p:stSnd>
        <p:snd r:embed="rId2" name="cashreg.wav" builtIn="1"/>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body" idx="1"/>
          </p:nvPr>
        </p:nvSpPr>
        <p:spPr>
          <a:xfrm>
            <a:off x="0" y="0"/>
            <a:ext cx="9144000" cy="6858000"/>
          </a:xfrm>
          <a:solidFill>
            <a:srgbClr val="FFFF00"/>
          </a:solidFill>
        </p:spPr>
        <p:txBody>
          <a:bodyPr/>
          <a:lstStyle/>
          <a:p>
            <a:pPr lvl="0">
              <a:buFont typeface="Arial" pitchFamily="34" charset="0"/>
              <a:buChar char="•"/>
            </a:pPr>
            <a:r>
              <a:rPr lang="ar-SA" u="sng" dirty="0" smtClean="0">
                <a:solidFill>
                  <a:schemeClr val="accent1">
                    <a:lumMod val="75000"/>
                  </a:schemeClr>
                </a:solidFill>
                <a:latin typeface="Arial Rounded MT Bold" pitchFamily="34" charset="0"/>
                <a:cs typeface="Arial" pitchFamily="34" charset="0"/>
              </a:rPr>
              <a:t>تعتبر الصناعة نوعاً وإنتاجاً وعدد المشتغلين </a:t>
            </a:r>
            <a:r>
              <a:rPr lang="ar-SA" u="sng" dirty="0" err="1" smtClean="0">
                <a:solidFill>
                  <a:schemeClr val="accent1">
                    <a:lumMod val="75000"/>
                  </a:schemeClr>
                </a:solidFill>
                <a:latin typeface="Arial Rounded MT Bold" pitchFamily="34" charset="0"/>
                <a:cs typeface="Arial" pitchFamily="34" charset="0"/>
              </a:rPr>
              <a:t>بها</a:t>
            </a:r>
            <a:r>
              <a:rPr lang="ar-SA" u="sng" dirty="0" smtClean="0">
                <a:solidFill>
                  <a:schemeClr val="accent1">
                    <a:lumMod val="75000"/>
                  </a:schemeClr>
                </a:solidFill>
                <a:latin typeface="Arial Rounded MT Bold" pitchFamily="34" charset="0"/>
                <a:cs typeface="Arial" pitchFamily="34" charset="0"/>
              </a:rPr>
              <a:t> مقياساً جيداً لتحديد درجات تقدم المجتمعات البشرية, وذلك بسبب ارتباطها :</a:t>
            </a:r>
            <a:endParaRPr lang="en-US" u="sng" dirty="0" smtClean="0">
              <a:solidFill>
                <a:schemeClr val="accent1">
                  <a:lumMod val="75000"/>
                </a:schemeClr>
              </a:solidFill>
              <a:latin typeface="Arial Rounded MT Bold" pitchFamily="34" charset="0"/>
              <a:cs typeface="Arial" pitchFamily="34" charset="0"/>
            </a:endParaRPr>
          </a:p>
          <a:p>
            <a:pPr lvl="0">
              <a:buFont typeface="Arial" pitchFamily="34" charset="0"/>
              <a:buChar char="•"/>
            </a:pPr>
            <a:r>
              <a:rPr lang="ar-SA" dirty="0" smtClean="0">
                <a:solidFill>
                  <a:schemeClr val="tx2">
                    <a:lumMod val="10000"/>
                  </a:schemeClr>
                </a:solidFill>
                <a:latin typeface="Arial Rounded MT Bold" pitchFamily="34" charset="0"/>
                <a:cs typeface="Arial" pitchFamily="34" charset="0"/>
              </a:rPr>
              <a:t> بالمدن. </a:t>
            </a:r>
            <a:endParaRPr lang="en-US" dirty="0" smtClean="0">
              <a:solidFill>
                <a:schemeClr val="tx2">
                  <a:lumMod val="10000"/>
                </a:schemeClr>
              </a:solidFill>
              <a:latin typeface="Arial Rounded MT Bold" pitchFamily="34" charset="0"/>
              <a:cs typeface="Arial" pitchFamily="34" charset="0"/>
            </a:endParaRPr>
          </a:p>
          <a:p>
            <a:pPr lvl="0">
              <a:buFont typeface="Arial" pitchFamily="34" charset="0"/>
              <a:buChar char="•"/>
            </a:pPr>
            <a:r>
              <a:rPr lang="ar-SA" dirty="0" smtClean="0">
                <a:solidFill>
                  <a:schemeClr val="tx2">
                    <a:lumMod val="10000"/>
                  </a:schemeClr>
                </a:solidFill>
                <a:latin typeface="Arial Rounded MT Bold" pitchFamily="34" charset="0"/>
                <a:cs typeface="Arial" pitchFamily="34" charset="0"/>
              </a:rPr>
              <a:t>الدخل المرتفع .</a:t>
            </a:r>
            <a:endParaRPr lang="en-US" dirty="0" smtClean="0">
              <a:solidFill>
                <a:schemeClr val="tx2">
                  <a:lumMod val="10000"/>
                </a:schemeClr>
              </a:solidFill>
              <a:latin typeface="Arial Rounded MT Bold" pitchFamily="34" charset="0"/>
              <a:cs typeface="Arial" pitchFamily="34" charset="0"/>
            </a:endParaRPr>
          </a:p>
          <a:p>
            <a:pPr lvl="0">
              <a:buFont typeface="Arial" pitchFamily="34" charset="0"/>
              <a:buChar char="•"/>
            </a:pPr>
            <a:r>
              <a:rPr lang="ar-SA" dirty="0" smtClean="0">
                <a:solidFill>
                  <a:schemeClr val="tx2">
                    <a:lumMod val="10000"/>
                  </a:schemeClr>
                </a:solidFill>
                <a:latin typeface="Arial Rounded MT Bold" pitchFamily="34" charset="0"/>
                <a:cs typeface="Arial" pitchFamily="34" charset="0"/>
              </a:rPr>
              <a:t>مستويات المعيشة الأفضل.</a:t>
            </a:r>
            <a:endParaRPr lang="en-US" dirty="0" smtClean="0">
              <a:solidFill>
                <a:schemeClr val="tx2">
                  <a:lumMod val="10000"/>
                </a:schemeClr>
              </a:solidFill>
              <a:latin typeface="Arial Rounded MT Bold" pitchFamily="34" charset="0"/>
              <a:cs typeface="Arial" pitchFamily="34" charset="0"/>
            </a:endParaRPr>
          </a:p>
          <a:p>
            <a:pPr lvl="0">
              <a:buFont typeface="Arial" pitchFamily="34" charset="0"/>
              <a:buChar char="•"/>
            </a:pPr>
            <a:r>
              <a:rPr lang="ar-SA" dirty="0" smtClean="0">
                <a:solidFill>
                  <a:schemeClr val="tx2">
                    <a:lumMod val="10000"/>
                  </a:schemeClr>
                </a:solidFill>
                <a:latin typeface="Arial Rounded MT Bold" pitchFamily="34" charset="0"/>
                <a:cs typeface="Arial" pitchFamily="34" charset="0"/>
              </a:rPr>
              <a:t>التكنولوجيا الأرقى.</a:t>
            </a:r>
            <a:endParaRPr lang="en-US" dirty="0" smtClean="0">
              <a:solidFill>
                <a:schemeClr val="tx2">
                  <a:lumMod val="10000"/>
                </a:schemeClr>
              </a:solidFill>
              <a:latin typeface="Arial Rounded MT Bold" pitchFamily="34" charset="0"/>
              <a:cs typeface="Arial" pitchFamily="34" charset="0"/>
            </a:endParaRPr>
          </a:p>
          <a:p>
            <a:pPr lvl="0">
              <a:buFont typeface="Arial" pitchFamily="34" charset="0"/>
              <a:buChar char="•"/>
            </a:pPr>
            <a:r>
              <a:rPr lang="ar-SA" dirty="0" smtClean="0">
                <a:solidFill>
                  <a:schemeClr val="tx2">
                    <a:lumMod val="10000"/>
                  </a:schemeClr>
                </a:solidFill>
                <a:latin typeface="Arial Rounded MT Bold" pitchFamily="34" charset="0"/>
                <a:cs typeface="Arial" pitchFamily="34" charset="0"/>
              </a:rPr>
              <a:t>ويختلف نصيب القارات اختلافاً بيناً من حيث (درجة التقدم الصناعي)كالتالي: </a:t>
            </a:r>
            <a:endParaRPr lang="en-US" dirty="0" smtClean="0">
              <a:solidFill>
                <a:schemeClr val="tx2">
                  <a:lumMod val="10000"/>
                </a:schemeClr>
              </a:solidFill>
              <a:latin typeface="Arial Rounded MT Bold" pitchFamily="34" charset="0"/>
              <a:cs typeface="Arial" pitchFamily="34" charset="0"/>
            </a:endParaRPr>
          </a:p>
          <a:p>
            <a:pPr lvl="0">
              <a:buNone/>
            </a:pPr>
            <a:r>
              <a:rPr lang="ar-SA" b="1" u="sng" dirty="0" smtClean="0">
                <a:solidFill>
                  <a:srgbClr val="FF0000"/>
                </a:solidFill>
                <a:latin typeface="Arial Rounded MT Bold" pitchFamily="34" charset="0"/>
                <a:cs typeface="Arial" pitchFamily="34" charset="0"/>
              </a:rPr>
              <a:t>القارات المتقدمة تتصف :</a:t>
            </a:r>
            <a:endParaRPr lang="en-US" b="1" u="sng" dirty="0" smtClean="0">
              <a:solidFill>
                <a:srgbClr val="FF0000"/>
              </a:solidFill>
              <a:latin typeface="Arial Rounded MT Bold" pitchFamily="34" charset="0"/>
              <a:cs typeface="Arial" pitchFamily="34" charset="0"/>
            </a:endParaRPr>
          </a:p>
          <a:p>
            <a:pPr lvl="0">
              <a:buFont typeface="Arial" pitchFamily="34" charset="0"/>
              <a:buChar char="•"/>
            </a:pPr>
            <a:r>
              <a:rPr lang="ar-SA" dirty="0" smtClean="0">
                <a:solidFill>
                  <a:schemeClr val="tx2">
                    <a:lumMod val="10000"/>
                  </a:schemeClr>
                </a:solidFill>
                <a:latin typeface="Arial Rounded MT Bold" pitchFamily="34" charset="0"/>
                <a:cs typeface="Arial" pitchFamily="34" charset="0"/>
              </a:rPr>
              <a:t>بقيام الصناعة .</a:t>
            </a:r>
            <a:endParaRPr lang="en-US" dirty="0" smtClean="0">
              <a:solidFill>
                <a:schemeClr val="tx2">
                  <a:lumMod val="10000"/>
                </a:schemeClr>
              </a:solidFill>
              <a:latin typeface="Arial Rounded MT Bold" pitchFamily="34" charset="0"/>
              <a:cs typeface="Arial" pitchFamily="34" charset="0"/>
            </a:endParaRPr>
          </a:p>
          <a:p>
            <a:pPr lvl="0">
              <a:buFont typeface="Arial" pitchFamily="34" charset="0"/>
              <a:buChar char="•"/>
            </a:pPr>
            <a:r>
              <a:rPr lang="ar-SA" dirty="0" smtClean="0">
                <a:solidFill>
                  <a:schemeClr val="tx2">
                    <a:lumMod val="10000"/>
                  </a:schemeClr>
                </a:solidFill>
                <a:latin typeface="Arial Rounded MT Bold" pitchFamily="34" charset="0"/>
                <a:cs typeface="Arial" pitchFamily="34" charset="0"/>
              </a:rPr>
              <a:t>زيادة الإنتاج الصناعي.</a:t>
            </a:r>
            <a:endParaRPr lang="en-US" dirty="0" smtClean="0">
              <a:solidFill>
                <a:schemeClr val="tx2">
                  <a:lumMod val="10000"/>
                </a:schemeClr>
              </a:solidFill>
              <a:latin typeface="Arial Rounded MT Bold" pitchFamily="34" charset="0"/>
              <a:cs typeface="Arial" pitchFamily="34" charset="0"/>
            </a:endParaRPr>
          </a:p>
          <a:p>
            <a:pPr>
              <a:buFont typeface="Arial" pitchFamily="34" charset="0"/>
              <a:buChar char="•"/>
            </a:pPr>
            <a:r>
              <a:rPr lang="ar-SA" dirty="0" smtClean="0">
                <a:solidFill>
                  <a:schemeClr val="tx2">
                    <a:lumMod val="10000"/>
                  </a:schemeClr>
                </a:solidFill>
                <a:latin typeface="Arial Rounded MT Bold" pitchFamily="34" charset="0"/>
                <a:cs typeface="Arial" pitchFamily="34" charset="0"/>
              </a:rPr>
              <a:t> ارتفاع نسبة المشتغلين بالصناعة</a:t>
            </a:r>
            <a:endParaRPr lang="en-US" dirty="0">
              <a:solidFill>
                <a:schemeClr val="tx2">
                  <a:lumMod val="10000"/>
                </a:schemeClr>
              </a:solidFill>
              <a:latin typeface="Arial Rounded MT Bold" pitchFamily="34" charset="0"/>
              <a:cs typeface="Arial" pitchFamily="34" charset="0"/>
            </a:endParaRP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body" idx="1"/>
          </p:nvPr>
        </p:nvSpPr>
        <p:spPr>
          <a:xfrm>
            <a:off x="0" y="0"/>
            <a:ext cx="9144000" cy="6858000"/>
          </a:xfrm>
          <a:solidFill>
            <a:srgbClr val="FFFF00"/>
          </a:solidFill>
        </p:spPr>
        <p:txBody>
          <a:bodyPr/>
          <a:lstStyle/>
          <a:p>
            <a:pPr lvl="0">
              <a:buFont typeface="Arial" pitchFamily="34" charset="0"/>
              <a:buChar char="•"/>
            </a:pPr>
            <a:r>
              <a:rPr lang="ar-SA" sz="4000" b="1" u="sng" dirty="0" smtClean="0">
                <a:solidFill>
                  <a:srgbClr val="FF0000"/>
                </a:solidFill>
              </a:rPr>
              <a:t>القارات النامية والمتخلفة تتصف:</a:t>
            </a:r>
            <a:endParaRPr lang="en-US" sz="4000" b="1" u="sng" dirty="0" smtClean="0">
              <a:solidFill>
                <a:srgbClr val="FF0000"/>
              </a:solidFill>
            </a:endParaRPr>
          </a:p>
          <a:p>
            <a:pPr lvl="0">
              <a:buFont typeface="Arial" pitchFamily="34" charset="0"/>
              <a:buChar char="•"/>
            </a:pPr>
            <a:r>
              <a:rPr lang="ar-SA" sz="4000" dirty="0" smtClean="0">
                <a:solidFill>
                  <a:srgbClr val="000000"/>
                </a:solidFill>
              </a:rPr>
              <a:t>بانخفاض الإنتاج الصناعي.</a:t>
            </a:r>
            <a:endParaRPr lang="en-US" sz="4000" dirty="0" smtClean="0">
              <a:solidFill>
                <a:srgbClr val="000000"/>
              </a:solidFill>
            </a:endParaRPr>
          </a:p>
          <a:p>
            <a:pPr lvl="0">
              <a:buFont typeface="Arial" pitchFamily="34" charset="0"/>
              <a:buChar char="•"/>
            </a:pPr>
            <a:r>
              <a:rPr lang="ar-SA" sz="4000" dirty="0" smtClean="0">
                <a:solidFill>
                  <a:srgbClr val="000000"/>
                </a:solidFill>
              </a:rPr>
              <a:t>قلة المصنوعات.</a:t>
            </a:r>
            <a:endParaRPr lang="en-US" sz="4000" dirty="0" smtClean="0">
              <a:solidFill>
                <a:srgbClr val="000000"/>
              </a:solidFill>
            </a:endParaRPr>
          </a:p>
          <a:p>
            <a:pPr lvl="0">
              <a:buFont typeface="Arial" pitchFamily="34" charset="0"/>
              <a:buChar char="•"/>
            </a:pPr>
            <a:r>
              <a:rPr lang="ar-SA" sz="4000" dirty="0" smtClean="0">
                <a:solidFill>
                  <a:srgbClr val="000000"/>
                </a:solidFill>
              </a:rPr>
              <a:t>انخفاض نسبة المشتغلين بالصناعة.</a:t>
            </a:r>
            <a:endParaRPr lang="en-US" sz="4000" dirty="0" smtClean="0">
              <a:solidFill>
                <a:srgbClr val="000000"/>
              </a:solidFill>
            </a:endParaRPr>
          </a:p>
          <a:p>
            <a:pPr>
              <a:buFont typeface="Arial" pitchFamily="34" charset="0"/>
              <a:buChar char="•"/>
            </a:pPr>
            <a:r>
              <a:rPr lang="ar-SA" sz="4000" dirty="0" smtClean="0">
                <a:solidFill>
                  <a:srgbClr val="000000"/>
                </a:solidFill>
              </a:rPr>
              <a:t>هناك حوالي (24) صناعة متنوعة يمكن الإشارة إليها لإبراز نصيب القارات منها واختلافها في مستوى التقدم الصناعي على النحو التالي:</a:t>
            </a:r>
            <a:endParaRPr lang="en-US" sz="4000" b="1" dirty="0">
              <a:solidFill>
                <a:srgbClr val="002060"/>
              </a:solidFill>
            </a:endParaRPr>
          </a:p>
        </p:txBody>
      </p:sp>
      <p:sp>
        <p:nvSpPr>
          <p:cNvPr id="4" name="سهم إلى اليسار 3"/>
          <p:cNvSpPr/>
          <p:nvPr/>
        </p:nvSpPr>
        <p:spPr bwMode="auto">
          <a:xfrm>
            <a:off x="2714612" y="4929198"/>
            <a:ext cx="5000660" cy="714380"/>
          </a:xfrm>
          <a:prstGeom prst="leftArrow">
            <a:avLst/>
          </a:prstGeom>
          <a:solidFill>
            <a:schemeClr val="accent1">
              <a:alpha val="97000"/>
            </a:schemeClr>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1" anchor="ctr"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ar-SA" sz="36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714348" y="500042"/>
            <a:ext cx="7786742" cy="5909310"/>
          </a:xfrm>
          <a:prstGeom prst="rect">
            <a:avLst/>
          </a:prstGeom>
          <a:solidFill>
            <a:srgbClr val="FFFF00"/>
          </a:solidFill>
        </p:spPr>
        <p:txBody>
          <a:bodyPr wrap="square">
            <a:spAutoFit/>
          </a:bodyPr>
          <a:lstStyle/>
          <a:p>
            <a:pPr lvl="0"/>
            <a:r>
              <a:rPr lang="ar-SA" sz="5400" b="1" dirty="0" smtClean="0">
                <a:solidFill>
                  <a:srgbClr val="002060"/>
                </a:solidFill>
              </a:rPr>
              <a:t>أ) صناعة الغزل والنسيج</a:t>
            </a:r>
          </a:p>
          <a:p>
            <a:pPr lvl="0"/>
            <a:endParaRPr lang="en-US" sz="5400" b="1" dirty="0" smtClean="0">
              <a:solidFill>
                <a:srgbClr val="002060"/>
              </a:solidFill>
            </a:endParaRPr>
          </a:p>
          <a:p>
            <a:pPr lvl="0"/>
            <a:r>
              <a:rPr lang="ar-SA" sz="5400" b="1" dirty="0" smtClean="0">
                <a:solidFill>
                  <a:srgbClr val="002060"/>
                </a:solidFill>
              </a:rPr>
              <a:t>ب) الصناعات الغذائية</a:t>
            </a:r>
          </a:p>
          <a:p>
            <a:pPr lvl="0"/>
            <a:endParaRPr lang="en-US" sz="5400" b="1" dirty="0" smtClean="0">
              <a:solidFill>
                <a:srgbClr val="002060"/>
              </a:solidFill>
            </a:endParaRPr>
          </a:p>
          <a:p>
            <a:r>
              <a:rPr lang="ar-SA" sz="5400" b="1" dirty="0" smtClean="0">
                <a:solidFill>
                  <a:srgbClr val="002060"/>
                </a:solidFill>
              </a:rPr>
              <a:t>ج) صناعة التبغ والدخان</a:t>
            </a:r>
          </a:p>
          <a:p>
            <a:r>
              <a:rPr lang="ar-SA" sz="5400" b="1" dirty="0" smtClean="0">
                <a:solidFill>
                  <a:srgbClr val="002060"/>
                </a:solidFill>
              </a:rPr>
              <a:t> </a:t>
            </a:r>
            <a:endParaRPr lang="en-US" sz="5400" b="1" dirty="0" smtClean="0">
              <a:solidFill>
                <a:srgbClr val="002060"/>
              </a:solidFill>
            </a:endParaRPr>
          </a:p>
          <a:p>
            <a:r>
              <a:rPr lang="ar-SA" sz="5400" b="1" dirty="0" smtClean="0">
                <a:solidFill>
                  <a:srgbClr val="002060"/>
                </a:solidFill>
              </a:rPr>
              <a:t>د) الصناعات الأخرى</a:t>
            </a:r>
            <a:endParaRPr lang="en-US" sz="5400" b="1" dirty="0">
              <a:solidFill>
                <a:srgbClr val="002060"/>
              </a:solidFill>
            </a:endParaRPr>
          </a:p>
        </p:txBody>
      </p:sp>
    </p:spTree>
  </p:cSld>
  <p:clrMapOvr>
    <a:masterClrMapping/>
  </p:clrMapOvr>
  <p:transition spd="slow">
    <p:wheel/>
    <p:sndAc>
      <p:stSnd>
        <p:snd r:embed="rId2" name="cashreg.wav" builtIn="1"/>
      </p:stSnd>
    </p:sndAc>
  </p:transition>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C000">
            <a:alpha val="99000"/>
          </a:srgbClr>
        </a:solidFill>
        <a:effectLst/>
      </p:bgPr>
    </p:bg>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571472" y="1643052"/>
          <a:ext cx="8143932" cy="5355144"/>
        </p:xfrm>
        <a:graphic>
          <a:graphicData uri="http://schemas.openxmlformats.org/drawingml/2006/table">
            <a:tbl>
              <a:tblPr rtl="1"/>
              <a:tblGrid>
                <a:gridCol w="3317821"/>
                <a:gridCol w="4826111"/>
              </a:tblGrid>
              <a:tr h="726286">
                <a:tc>
                  <a:txBody>
                    <a:bodyPr/>
                    <a:lstStyle/>
                    <a:p>
                      <a:pPr algn="ctr" rtl="1">
                        <a:lnSpc>
                          <a:spcPct val="115000"/>
                        </a:lnSpc>
                        <a:spcAft>
                          <a:spcPts val="0"/>
                        </a:spcAft>
                      </a:pPr>
                      <a:r>
                        <a:rPr lang="ar-SA" sz="4000" b="1" kern="1200" dirty="0">
                          <a:solidFill>
                            <a:srgbClr val="FF0000"/>
                          </a:solidFill>
                          <a:latin typeface="Calibri"/>
                          <a:ea typeface="Times New Roman"/>
                          <a:cs typeface="Arial"/>
                        </a:rPr>
                        <a:t>الصناعة </a:t>
                      </a:r>
                      <a:endParaRPr lang="en-US" sz="4000" b="1" dirty="0">
                        <a:solidFill>
                          <a:srgbClr val="FF0000"/>
                        </a:solidFill>
                        <a:latin typeface="Calibri"/>
                        <a:ea typeface="Calibri"/>
                        <a:cs typeface="Arial"/>
                      </a:endParaRPr>
                    </a:p>
                  </a:txBody>
                  <a:tcPr marL="74645" marR="74645" marT="37322" marB="37322">
                    <a:lnL>
                      <a:noFill/>
                    </a:lnL>
                    <a:lnR w="12700" cap="flat" cmpd="sng" algn="ctr">
                      <a:solidFill>
                        <a:srgbClr val="FFF800"/>
                      </a:solidFill>
                      <a:prstDash val="solid"/>
                      <a:round/>
                      <a:headEnd type="none" w="med" len="med"/>
                      <a:tailEnd type="none" w="med" len="med"/>
                    </a:lnR>
                    <a:lnT w="12700" cap="flat" cmpd="sng" algn="ctr">
                      <a:solidFill>
                        <a:srgbClr val="FFF800"/>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AF0A"/>
                    </a:solidFill>
                  </a:tcPr>
                </a:tc>
                <a:tc>
                  <a:txBody>
                    <a:bodyPr/>
                    <a:lstStyle/>
                    <a:p>
                      <a:pPr algn="ctr" rtl="1">
                        <a:lnSpc>
                          <a:spcPct val="115000"/>
                        </a:lnSpc>
                        <a:spcAft>
                          <a:spcPts val="0"/>
                        </a:spcAft>
                      </a:pPr>
                      <a:r>
                        <a:rPr lang="ar-SA" sz="4000" b="1" kern="1200" dirty="0">
                          <a:solidFill>
                            <a:srgbClr val="FF0000"/>
                          </a:solidFill>
                          <a:latin typeface="Calibri"/>
                          <a:ea typeface="Times New Roman"/>
                          <a:cs typeface="Arial"/>
                        </a:rPr>
                        <a:t>الدولة المصنعة (المنتجة)</a:t>
                      </a:r>
                      <a:endParaRPr lang="en-US" sz="4000" b="1" dirty="0">
                        <a:solidFill>
                          <a:srgbClr val="FF0000"/>
                        </a:solidFill>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a:noFill/>
                    </a:lnR>
                    <a:lnT w="12700" cap="flat" cmpd="sng" algn="ctr">
                      <a:solidFill>
                        <a:srgbClr val="FFF800"/>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AF0A"/>
                    </a:solidFill>
                  </a:tcPr>
                </a:tc>
              </a:tr>
              <a:tr h="726286">
                <a:tc>
                  <a:txBody>
                    <a:bodyPr/>
                    <a:lstStyle/>
                    <a:p>
                      <a:pPr algn="r" rtl="1">
                        <a:lnSpc>
                          <a:spcPct val="115000"/>
                        </a:lnSpc>
                        <a:spcAft>
                          <a:spcPts val="0"/>
                        </a:spcAft>
                      </a:pPr>
                      <a:r>
                        <a:rPr lang="ar-SA" sz="4000" b="1" kern="1200" dirty="0">
                          <a:solidFill>
                            <a:srgbClr val="000000"/>
                          </a:solidFill>
                          <a:latin typeface="Calibri"/>
                          <a:ea typeface="Times New Roman"/>
                          <a:cs typeface="Arial"/>
                        </a:rPr>
                        <a:t>غزل القطن</a:t>
                      </a:r>
                      <a:endParaRPr lang="en-US" sz="4000" b="1" dirty="0">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rgbClr val="ECE3CC"/>
                    </a:solidFill>
                  </a:tcPr>
                </a:tc>
                <a:tc>
                  <a:txBody>
                    <a:bodyPr/>
                    <a:lstStyle/>
                    <a:p>
                      <a:pPr algn="r" rtl="1">
                        <a:lnSpc>
                          <a:spcPct val="115000"/>
                        </a:lnSpc>
                        <a:spcAft>
                          <a:spcPts val="0"/>
                        </a:spcAft>
                      </a:pPr>
                      <a:r>
                        <a:rPr lang="ar-SA" sz="4000" b="1" kern="1200" dirty="0">
                          <a:solidFill>
                            <a:srgbClr val="000000"/>
                          </a:solidFill>
                          <a:latin typeface="Calibri"/>
                          <a:ea typeface="Times New Roman"/>
                          <a:cs typeface="Arial"/>
                        </a:rPr>
                        <a:t>آسيا وأوربا</a:t>
                      </a:r>
                      <a:endParaRPr lang="en-US" sz="4000" b="1" dirty="0">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rgbClr val="ECE3CC"/>
                    </a:solidFill>
                  </a:tcPr>
                </a:tc>
              </a:tr>
              <a:tr h="726286">
                <a:tc>
                  <a:txBody>
                    <a:bodyPr/>
                    <a:lstStyle/>
                    <a:p>
                      <a:pPr algn="r" rtl="1">
                        <a:lnSpc>
                          <a:spcPct val="115000"/>
                        </a:lnSpc>
                        <a:spcAft>
                          <a:spcPts val="0"/>
                        </a:spcAft>
                      </a:pPr>
                      <a:r>
                        <a:rPr lang="ar-SA" sz="4000" b="1" kern="1200" dirty="0">
                          <a:solidFill>
                            <a:srgbClr val="000000"/>
                          </a:solidFill>
                          <a:latin typeface="Calibri"/>
                          <a:ea typeface="Times New Roman"/>
                          <a:cs typeface="Arial"/>
                        </a:rPr>
                        <a:t>غزل الصوف </a:t>
                      </a:r>
                      <a:endParaRPr lang="en-US" sz="4000" b="1" dirty="0">
                        <a:solidFill>
                          <a:srgbClr val="000000"/>
                        </a:solidFill>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2700" cap="flat" cmpd="sng" algn="ctr">
                      <a:solidFill>
                        <a:srgbClr val="FFF800"/>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chemeClr val="bg1">
                        <a:lumMod val="40000"/>
                        <a:lumOff val="60000"/>
                      </a:schemeClr>
                    </a:solidFill>
                  </a:tcPr>
                </a:tc>
                <a:tc>
                  <a:txBody>
                    <a:bodyPr/>
                    <a:lstStyle/>
                    <a:p>
                      <a:pPr algn="r" rtl="1">
                        <a:lnSpc>
                          <a:spcPct val="115000"/>
                        </a:lnSpc>
                        <a:spcAft>
                          <a:spcPts val="0"/>
                        </a:spcAft>
                      </a:pPr>
                      <a:r>
                        <a:rPr lang="ar-SA" sz="4000" b="1" kern="1200" dirty="0">
                          <a:solidFill>
                            <a:srgbClr val="000000"/>
                          </a:solidFill>
                          <a:latin typeface="Calibri"/>
                          <a:ea typeface="Times New Roman"/>
                          <a:cs typeface="Arial"/>
                        </a:rPr>
                        <a:t>آسيا وأوربا</a:t>
                      </a:r>
                      <a:endParaRPr lang="en-US" sz="4000" b="1" dirty="0">
                        <a:solidFill>
                          <a:srgbClr val="000000"/>
                        </a:solidFill>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2700" cap="flat" cmpd="sng" algn="ctr">
                      <a:solidFill>
                        <a:srgbClr val="FFF800"/>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chemeClr val="bg1">
                        <a:lumMod val="40000"/>
                        <a:lumOff val="60000"/>
                      </a:schemeClr>
                    </a:solidFill>
                  </a:tcPr>
                </a:tc>
              </a:tr>
              <a:tr h="726286">
                <a:tc>
                  <a:txBody>
                    <a:bodyPr/>
                    <a:lstStyle/>
                    <a:p>
                      <a:pPr algn="r" rtl="1">
                        <a:lnSpc>
                          <a:spcPct val="115000"/>
                        </a:lnSpc>
                        <a:spcAft>
                          <a:spcPts val="0"/>
                        </a:spcAft>
                      </a:pPr>
                      <a:r>
                        <a:rPr lang="ar-SA" sz="4000" b="1" kern="1200">
                          <a:solidFill>
                            <a:srgbClr val="000000"/>
                          </a:solidFill>
                          <a:latin typeface="Calibri"/>
                          <a:ea typeface="Times New Roman"/>
                          <a:cs typeface="Arial"/>
                        </a:rPr>
                        <a:t>غزل الجوت</a:t>
                      </a:r>
                      <a:endParaRPr lang="en-US" sz="4000" b="1">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2700" cap="flat" cmpd="sng" algn="ctr">
                      <a:solidFill>
                        <a:srgbClr val="FFF800"/>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rgbClr val="ECE3CC"/>
                    </a:solidFill>
                  </a:tcPr>
                </a:tc>
                <a:tc>
                  <a:txBody>
                    <a:bodyPr/>
                    <a:lstStyle/>
                    <a:p>
                      <a:pPr algn="r" rtl="1">
                        <a:lnSpc>
                          <a:spcPct val="115000"/>
                        </a:lnSpc>
                        <a:spcAft>
                          <a:spcPts val="0"/>
                        </a:spcAft>
                      </a:pPr>
                      <a:r>
                        <a:rPr lang="ar-SA" sz="4000" b="1" kern="1200" dirty="0">
                          <a:solidFill>
                            <a:srgbClr val="000000"/>
                          </a:solidFill>
                          <a:latin typeface="Calibri"/>
                          <a:ea typeface="Times New Roman"/>
                          <a:cs typeface="Arial"/>
                        </a:rPr>
                        <a:t>أوربا وأمريكا الجنوبية وأفريقيا</a:t>
                      </a:r>
                      <a:endParaRPr lang="en-US" sz="4000" b="1" dirty="0">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2700" cap="flat" cmpd="sng" algn="ctr">
                      <a:solidFill>
                        <a:srgbClr val="FFF800"/>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rgbClr val="ECE3CC"/>
                    </a:solidFill>
                  </a:tcPr>
                </a:tc>
              </a:tr>
              <a:tr h="726286">
                <a:tc>
                  <a:txBody>
                    <a:bodyPr/>
                    <a:lstStyle/>
                    <a:p>
                      <a:pPr algn="r" rtl="1">
                        <a:lnSpc>
                          <a:spcPct val="115000"/>
                        </a:lnSpc>
                        <a:spcAft>
                          <a:spcPts val="0"/>
                        </a:spcAft>
                      </a:pPr>
                      <a:r>
                        <a:rPr lang="ar-SA" sz="4000" b="1" kern="1200" dirty="0">
                          <a:solidFill>
                            <a:srgbClr val="000000"/>
                          </a:solidFill>
                          <a:latin typeface="Calibri"/>
                          <a:ea typeface="Times New Roman"/>
                          <a:cs typeface="Arial"/>
                        </a:rPr>
                        <a:t>نسيج القطن </a:t>
                      </a:r>
                      <a:endParaRPr lang="en-US" sz="4000" b="1" dirty="0">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2700" cap="flat" cmpd="sng" algn="ctr">
                      <a:solidFill>
                        <a:srgbClr val="FFF800"/>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chemeClr val="tx1">
                        <a:lumMod val="50000"/>
                      </a:schemeClr>
                    </a:solidFill>
                  </a:tcPr>
                </a:tc>
                <a:tc>
                  <a:txBody>
                    <a:bodyPr/>
                    <a:lstStyle/>
                    <a:p>
                      <a:pPr algn="r" rtl="1">
                        <a:lnSpc>
                          <a:spcPct val="115000"/>
                        </a:lnSpc>
                        <a:spcAft>
                          <a:spcPts val="0"/>
                        </a:spcAft>
                      </a:pPr>
                      <a:r>
                        <a:rPr lang="ar-SA" sz="4000" b="1" kern="1200" dirty="0">
                          <a:solidFill>
                            <a:srgbClr val="000000"/>
                          </a:solidFill>
                          <a:latin typeface="Calibri"/>
                          <a:ea typeface="Times New Roman"/>
                          <a:cs typeface="Arial"/>
                        </a:rPr>
                        <a:t>أسيا </a:t>
                      </a:r>
                      <a:endParaRPr lang="en-US" sz="4000" b="1" dirty="0">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2700" cap="flat" cmpd="sng" algn="ctr">
                      <a:solidFill>
                        <a:srgbClr val="FFF800"/>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chemeClr val="tx1">
                        <a:lumMod val="50000"/>
                      </a:schemeClr>
                    </a:solidFill>
                  </a:tcPr>
                </a:tc>
              </a:tr>
              <a:tr h="726286">
                <a:tc>
                  <a:txBody>
                    <a:bodyPr/>
                    <a:lstStyle/>
                    <a:p>
                      <a:pPr algn="r" rtl="1">
                        <a:lnSpc>
                          <a:spcPct val="115000"/>
                        </a:lnSpc>
                        <a:spcAft>
                          <a:spcPts val="0"/>
                        </a:spcAft>
                      </a:pPr>
                      <a:r>
                        <a:rPr lang="ar-SA" sz="4000" b="1" kern="1200">
                          <a:solidFill>
                            <a:srgbClr val="000000"/>
                          </a:solidFill>
                          <a:latin typeface="Calibri"/>
                          <a:ea typeface="Times New Roman"/>
                          <a:cs typeface="Arial"/>
                        </a:rPr>
                        <a:t>نسيج الحرير</a:t>
                      </a:r>
                      <a:endParaRPr lang="en-US" sz="4000" b="1">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2700" cap="flat" cmpd="sng" algn="ctr">
                      <a:solidFill>
                        <a:srgbClr val="FFF800"/>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rgbClr val="ECE3CC"/>
                    </a:solidFill>
                  </a:tcPr>
                </a:tc>
                <a:tc>
                  <a:txBody>
                    <a:bodyPr/>
                    <a:lstStyle/>
                    <a:p>
                      <a:pPr algn="r" rtl="1">
                        <a:lnSpc>
                          <a:spcPct val="115000"/>
                        </a:lnSpc>
                        <a:spcAft>
                          <a:spcPts val="0"/>
                        </a:spcAft>
                      </a:pPr>
                      <a:r>
                        <a:rPr lang="ar-SA" sz="4000" b="1" kern="1200" dirty="0">
                          <a:solidFill>
                            <a:srgbClr val="000000"/>
                          </a:solidFill>
                          <a:latin typeface="Calibri"/>
                          <a:ea typeface="Times New Roman"/>
                          <a:cs typeface="Arial"/>
                        </a:rPr>
                        <a:t>أسيا</a:t>
                      </a:r>
                      <a:endParaRPr lang="en-US" sz="4000" b="1" dirty="0">
                        <a:latin typeface="Calibri"/>
                        <a:ea typeface="Calibri"/>
                        <a:cs typeface="Arial"/>
                      </a:endParaRPr>
                    </a:p>
                  </a:txBody>
                  <a:tcPr marL="74645" marR="74645" marT="37322" marB="37322">
                    <a:lnL w="12700" cap="flat" cmpd="sng" algn="ctr">
                      <a:solidFill>
                        <a:srgbClr val="FFF800"/>
                      </a:solidFill>
                      <a:prstDash val="solid"/>
                      <a:round/>
                      <a:headEnd type="none" w="med" len="med"/>
                      <a:tailEnd type="none" w="med" len="med"/>
                    </a:lnL>
                    <a:lnR w="12700" cap="flat" cmpd="sng" algn="ctr">
                      <a:solidFill>
                        <a:srgbClr val="FFF800"/>
                      </a:solidFill>
                      <a:prstDash val="solid"/>
                      <a:round/>
                      <a:headEnd type="none" w="med" len="med"/>
                      <a:tailEnd type="none" w="med" len="med"/>
                    </a:lnR>
                    <a:lnT w="12700" cap="flat" cmpd="sng" algn="ctr">
                      <a:solidFill>
                        <a:srgbClr val="FFF800"/>
                      </a:solidFill>
                      <a:prstDash val="solid"/>
                      <a:round/>
                      <a:headEnd type="none" w="med" len="med"/>
                      <a:tailEnd type="none" w="med" len="med"/>
                    </a:lnT>
                    <a:lnB w="12700" cap="flat" cmpd="sng" algn="ctr">
                      <a:solidFill>
                        <a:srgbClr val="FFF800"/>
                      </a:solidFill>
                      <a:prstDash val="solid"/>
                      <a:round/>
                      <a:headEnd type="none" w="med" len="med"/>
                      <a:tailEnd type="none" w="med" len="med"/>
                    </a:lnB>
                    <a:solidFill>
                      <a:srgbClr val="ECE3CC"/>
                    </a:solidFill>
                  </a:tcPr>
                </a:tc>
              </a:tr>
            </a:tbl>
          </a:graphicData>
        </a:graphic>
      </p:graphicFrame>
      <p:sp>
        <p:nvSpPr>
          <p:cNvPr id="4" name="زاوية مطوية 3"/>
          <p:cNvSpPr/>
          <p:nvPr/>
        </p:nvSpPr>
        <p:spPr bwMode="auto">
          <a:xfrm>
            <a:off x="1428728" y="214290"/>
            <a:ext cx="5572164" cy="928694"/>
          </a:xfrm>
          <a:prstGeom prst="foldedCorner">
            <a:avLst/>
          </a:prstGeom>
          <a:solidFill>
            <a:srgbClr val="66FFFF">
              <a:alpha val="97000"/>
            </a:srgbClr>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1" anchor="ctr" anchorCtr="0" compatLnSpc="1">
            <a:prstTxWarp prst="textNoShape">
              <a:avLst/>
            </a:prstTxWarp>
          </a:bodyPr>
          <a:lstStyle/>
          <a:p>
            <a:pPr lvl="0"/>
            <a:r>
              <a:rPr lang="ar-SA" b="1" dirty="0" smtClean="0">
                <a:solidFill>
                  <a:srgbClr val="002060"/>
                </a:solidFill>
              </a:rPr>
              <a:t>أ) صناعة الغزل والنسيج</a:t>
            </a:r>
          </a:p>
        </p:txBody>
      </p:sp>
    </p:spTree>
  </p:cSld>
  <p:clrMapOvr>
    <a:masterClrMapping/>
  </p:clrMapOvr>
  <p:transition spd="slow">
    <p:wheel/>
    <p:sndAc>
      <p:stSnd>
        <p:snd r:embed="rId2" name="cashreg.wav" builtIn="1"/>
      </p:stSnd>
    </p:sndAc>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75000"/>
          </a:schemeClr>
        </a:solidFill>
        <a:effectLst/>
      </p:bgPr>
    </p:bg>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642910" y="1285863"/>
          <a:ext cx="8072494" cy="5357846"/>
        </p:xfrm>
        <a:graphic>
          <a:graphicData uri="http://schemas.openxmlformats.org/drawingml/2006/table">
            <a:tbl>
              <a:tblPr rtl="1"/>
              <a:tblGrid>
                <a:gridCol w="4017928"/>
                <a:gridCol w="4054566"/>
              </a:tblGrid>
              <a:tr h="412142">
                <a:tc>
                  <a:txBody>
                    <a:bodyPr/>
                    <a:lstStyle/>
                    <a:p>
                      <a:pPr algn="ctr" rtl="1">
                        <a:lnSpc>
                          <a:spcPct val="115000"/>
                        </a:lnSpc>
                        <a:spcAft>
                          <a:spcPts val="0"/>
                        </a:spcAft>
                      </a:pPr>
                      <a:r>
                        <a:rPr lang="ar-SA" sz="2000" b="1" kern="1200" dirty="0">
                          <a:solidFill>
                            <a:srgbClr val="000000"/>
                          </a:solidFill>
                          <a:latin typeface="Calibri"/>
                          <a:ea typeface="Times New Roman"/>
                          <a:cs typeface="Arial"/>
                        </a:rPr>
                        <a:t>الصناعة </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ctr" rtl="1">
                        <a:lnSpc>
                          <a:spcPct val="115000"/>
                        </a:lnSpc>
                        <a:spcAft>
                          <a:spcPts val="0"/>
                        </a:spcAft>
                      </a:pPr>
                      <a:r>
                        <a:rPr lang="ar-SA" sz="2000" b="1" kern="1200">
                          <a:solidFill>
                            <a:srgbClr val="000000"/>
                          </a:solidFill>
                          <a:latin typeface="Calibri"/>
                          <a:ea typeface="Times New Roman"/>
                          <a:cs typeface="Arial"/>
                        </a:rPr>
                        <a:t>الدولة المصنعة (المنتجة)</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dirty="0">
                          <a:solidFill>
                            <a:srgbClr val="000000"/>
                          </a:solidFill>
                          <a:latin typeface="Calibri"/>
                          <a:ea typeface="Times New Roman"/>
                          <a:cs typeface="Arial"/>
                        </a:rPr>
                        <a:t>اللحوم المعبأة</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a:solidFill>
                            <a:srgbClr val="000000"/>
                          </a:solidFill>
                          <a:latin typeface="Calibri"/>
                          <a:ea typeface="Times New Roman"/>
                          <a:cs typeface="Arial"/>
                        </a:rPr>
                        <a:t>أمريكا الشمالية وأوربا</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dirty="0">
                          <a:solidFill>
                            <a:srgbClr val="000000"/>
                          </a:solidFill>
                          <a:latin typeface="Calibri"/>
                          <a:ea typeface="Times New Roman"/>
                          <a:cs typeface="Arial"/>
                        </a:rPr>
                        <a:t>الخضروات المعبأة </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أوربا </a:t>
                      </a:r>
                      <a:r>
                        <a:rPr lang="ar-SA" sz="2000" b="1" kern="1200" dirty="0" smtClean="0">
                          <a:solidFill>
                            <a:srgbClr val="000000"/>
                          </a:solidFill>
                          <a:latin typeface="Calibri"/>
                          <a:ea typeface="Times New Roman"/>
                          <a:cs typeface="Arial"/>
                        </a:rPr>
                        <a:t>، أمريكا الشمالية، </a:t>
                      </a:r>
                      <a:r>
                        <a:rPr lang="ar-SA" sz="2000" b="1" kern="1200" dirty="0">
                          <a:solidFill>
                            <a:srgbClr val="000000"/>
                          </a:solidFill>
                          <a:latin typeface="Calibri"/>
                          <a:ea typeface="Times New Roman"/>
                          <a:cs typeface="Arial"/>
                        </a:rPr>
                        <a:t>أسيا</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dirty="0">
                          <a:solidFill>
                            <a:srgbClr val="000000"/>
                          </a:solidFill>
                          <a:latin typeface="Calibri"/>
                          <a:ea typeface="Times New Roman"/>
                          <a:cs typeface="Arial"/>
                        </a:rPr>
                        <a:t>الأسماك المعبأة</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أسيا وأوربا وأمريكا الشمالية</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a:solidFill>
                            <a:srgbClr val="000000"/>
                          </a:solidFill>
                          <a:latin typeface="Calibri"/>
                          <a:ea typeface="Times New Roman"/>
                          <a:cs typeface="Arial"/>
                        </a:rPr>
                        <a:t>صناعة الجبن بجميع الأنواع</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أوربا</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dirty="0">
                          <a:solidFill>
                            <a:srgbClr val="000000"/>
                          </a:solidFill>
                          <a:latin typeface="Calibri"/>
                          <a:ea typeface="Times New Roman"/>
                          <a:cs typeface="Arial"/>
                        </a:rPr>
                        <a:t>صناعة دقيق القمح</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آسيا وأوربا</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a:solidFill>
                            <a:srgbClr val="000000"/>
                          </a:solidFill>
                          <a:latin typeface="Calibri"/>
                          <a:ea typeface="Times New Roman"/>
                          <a:cs typeface="Arial"/>
                        </a:rPr>
                        <a:t>صناعة المكرونة</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آسيا وأوربا</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a:solidFill>
                            <a:srgbClr val="000000"/>
                          </a:solidFill>
                          <a:latin typeface="Calibri"/>
                          <a:ea typeface="Times New Roman"/>
                          <a:cs typeface="Arial"/>
                        </a:rPr>
                        <a:t>صناعة السكر المكرر</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آسيا وأوربا وأمريكا الشمالية</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a:solidFill>
                            <a:srgbClr val="000000"/>
                          </a:solidFill>
                          <a:latin typeface="Calibri"/>
                          <a:ea typeface="Times New Roman"/>
                          <a:cs typeface="Arial"/>
                        </a:rPr>
                        <a:t>صناعة مسحوق الكاكاو</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أمريكا الشمالية وأوربا</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a:solidFill>
                            <a:srgbClr val="000000"/>
                          </a:solidFill>
                          <a:latin typeface="Calibri"/>
                          <a:ea typeface="Times New Roman"/>
                          <a:cs typeface="Arial"/>
                        </a:rPr>
                        <a:t>صناعة الشيكولاتة ومنتجاتها.</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أوربا </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a:solidFill>
                            <a:srgbClr val="000000"/>
                          </a:solidFill>
                          <a:latin typeface="Calibri"/>
                          <a:ea typeface="Times New Roman"/>
                          <a:cs typeface="Arial"/>
                        </a:rPr>
                        <a:t>صناعة مستخرجات الألبان ومنتجاتها</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أوربا </a:t>
                      </a:r>
                      <a:r>
                        <a:rPr lang="ar-SA" sz="2000" b="1" kern="1200" dirty="0" smtClean="0">
                          <a:solidFill>
                            <a:srgbClr val="000000"/>
                          </a:solidFill>
                          <a:latin typeface="Calibri"/>
                          <a:ea typeface="Times New Roman"/>
                          <a:cs typeface="Arial"/>
                        </a:rPr>
                        <a:t>،آسيا، </a:t>
                      </a:r>
                      <a:r>
                        <a:rPr lang="ar-SA" sz="2000" b="1" kern="1200" dirty="0">
                          <a:solidFill>
                            <a:srgbClr val="000000"/>
                          </a:solidFill>
                          <a:latin typeface="Calibri"/>
                          <a:ea typeface="Times New Roman"/>
                          <a:cs typeface="Arial"/>
                        </a:rPr>
                        <a:t>أفريقيا </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a:solidFill>
                            <a:srgbClr val="000000"/>
                          </a:solidFill>
                          <a:latin typeface="Calibri"/>
                          <a:ea typeface="Times New Roman"/>
                          <a:cs typeface="Arial"/>
                        </a:rPr>
                        <a:t>صناعة المياه المعدنية</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أوربا</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r h="412142">
                <a:tc>
                  <a:txBody>
                    <a:bodyPr/>
                    <a:lstStyle/>
                    <a:p>
                      <a:pPr algn="r" rtl="1">
                        <a:lnSpc>
                          <a:spcPct val="115000"/>
                        </a:lnSpc>
                        <a:spcAft>
                          <a:spcPts val="0"/>
                        </a:spcAft>
                      </a:pPr>
                      <a:r>
                        <a:rPr lang="ar-SA" sz="2000" b="1" kern="1200">
                          <a:solidFill>
                            <a:srgbClr val="000000"/>
                          </a:solidFill>
                          <a:latin typeface="Calibri"/>
                          <a:ea typeface="Times New Roman"/>
                          <a:cs typeface="Arial"/>
                        </a:rPr>
                        <a:t>صناعة الخل</a:t>
                      </a:r>
                      <a:endParaRPr lang="en-US" sz="2000" b="1">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c>
                  <a:txBody>
                    <a:bodyPr/>
                    <a:lstStyle/>
                    <a:p>
                      <a:pPr algn="r" rtl="1">
                        <a:lnSpc>
                          <a:spcPct val="115000"/>
                        </a:lnSpc>
                        <a:spcAft>
                          <a:spcPts val="0"/>
                        </a:spcAft>
                      </a:pPr>
                      <a:r>
                        <a:rPr lang="ar-SA" sz="2000" b="1" kern="1200" dirty="0">
                          <a:solidFill>
                            <a:srgbClr val="000000"/>
                          </a:solidFill>
                          <a:latin typeface="Calibri"/>
                          <a:ea typeface="Times New Roman"/>
                          <a:cs typeface="Arial"/>
                        </a:rPr>
                        <a:t>أمريكا الشمالية وأوربا وآسيا</a:t>
                      </a:r>
                      <a:endParaRPr lang="en-US" sz="2000" b="1" dirty="0">
                        <a:latin typeface="Calibri"/>
                        <a:ea typeface="Calibri"/>
                        <a:cs typeface="Arial"/>
                      </a:endParaRPr>
                    </a:p>
                  </a:txBody>
                  <a:tcPr marL="61414" marR="61414" marT="30707" marB="307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CBD8"/>
                    </a:solidFill>
                  </a:tcPr>
                </a:tc>
              </a:tr>
            </a:tbl>
          </a:graphicData>
        </a:graphic>
      </p:graphicFrame>
      <p:sp>
        <p:nvSpPr>
          <p:cNvPr id="3" name="زاوية مطوية 2"/>
          <p:cNvSpPr/>
          <p:nvPr/>
        </p:nvSpPr>
        <p:spPr bwMode="auto">
          <a:xfrm>
            <a:off x="1285852" y="214290"/>
            <a:ext cx="6715172" cy="785818"/>
          </a:xfrm>
          <a:prstGeom prst="foldedCorner">
            <a:avLst/>
          </a:prstGeom>
          <a:solidFill>
            <a:srgbClr val="FFFF00">
              <a:alpha val="97000"/>
            </a:srgbClr>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1" anchor="ctr" anchorCtr="0" compatLnSpc="1">
            <a:prstTxWarp prst="textNoShape">
              <a:avLst/>
            </a:prstTxWarp>
          </a:bodyPr>
          <a:lstStyle/>
          <a:p>
            <a:pPr lvl="0" algn="ctr"/>
            <a:r>
              <a:rPr lang="ar-SA" b="1" dirty="0" smtClean="0">
                <a:solidFill>
                  <a:srgbClr val="002060"/>
                </a:solidFill>
              </a:rPr>
              <a:t>ب) الصناعات الغذائية</a:t>
            </a: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428596" y="1643050"/>
          <a:ext cx="8215370" cy="5009806"/>
        </p:xfrm>
        <a:graphic>
          <a:graphicData uri="http://schemas.openxmlformats.org/drawingml/2006/table">
            <a:tbl>
              <a:tblPr rtl="1"/>
              <a:tblGrid>
                <a:gridCol w="3422004"/>
                <a:gridCol w="4793366"/>
              </a:tblGrid>
              <a:tr h="1736227">
                <a:tc>
                  <a:txBody>
                    <a:bodyPr/>
                    <a:lstStyle/>
                    <a:p>
                      <a:pPr algn="ctr" rtl="1">
                        <a:lnSpc>
                          <a:spcPct val="115000"/>
                        </a:lnSpc>
                        <a:spcAft>
                          <a:spcPts val="0"/>
                        </a:spcAft>
                      </a:pPr>
                      <a:r>
                        <a:rPr lang="ar-SA" sz="4400" b="1" kern="1200" dirty="0">
                          <a:solidFill>
                            <a:srgbClr val="000000"/>
                          </a:solidFill>
                          <a:latin typeface="Calibri"/>
                          <a:ea typeface="Times New Roman"/>
                          <a:cs typeface="Arial"/>
                        </a:rPr>
                        <a:t>الصناعة </a:t>
                      </a:r>
                      <a:endParaRPr lang="en-US" sz="4400" b="1" dirty="0">
                        <a:solidFill>
                          <a:srgbClr val="000000"/>
                        </a:solidFill>
                        <a:latin typeface="Calibri"/>
                        <a:ea typeface="Calibri"/>
                        <a:cs typeface="Arial"/>
                      </a:endParaRPr>
                    </a:p>
                  </a:txBody>
                  <a:tcPr marL="70226" marR="70226" marT="35113" marB="351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1">
                        <a:lnSpc>
                          <a:spcPct val="115000"/>
                        </a:lnSpc>
                        <a:spcAft>
                          <a:spcPts val="0"/>
                        </a:spcAft>
                      </a:pPr>
                      <a:r>
                        <a:rPr lang="ar-SA" sz="4400" b="1" kern="1200" dirty="0">
                          <a:solidFill>
                            <a:srgbClr val="000000"/>
                          </a:solidFill>
                          <a:latin typeface="Calibri"/>
                          <a:ea typeface="Times New Roman"/>
                          <a:cs typeface="Arial"/>
                        </a:rPr>
                        <a:t>الدولة المصنعة (المنتجة)</a:t>
                      </a:r>
                      <a:endParaRPr lang="en-US" sz="4400" b="1" dirty="0">
                        <a:solidFill>
                          <a:srgbClr val="000000"/>
                        </a:solidFill>
                        <a:latin typeface="Calibri"/>
                        <a:ea typeface="Calibri"/>
                        <a:cs typeface="Arial"/>
                      </a:endParaRPr>
                    </a:p>
                  </a:txBody>
                  <a:tcPr marL="70226" marR="70226" marT="35113" marB="351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r>
              <a:tr h="1091193">
                <a:tc>
                  <a:txBody>
                    <a:bodyPr/>
                    <a:lstStyle/>
                    <a:p>
                      <a:pPr algn="r" rtl="1">
                        <a:lnSpc>
                          <a:spcPct val="115000"/>
                        </a:lnSpc>
                        <a:spcAft>
                          <a:spcPts val="0"/>
                        </a:spcAft>
                      </a:pPr>
                      <a:r>
                        <a:rPr lang="ar-SA" sz="4400" b="1" kern="1200" dirty="0">
                          <a:solidFill>
                            <a:srgbClr val="000000"/>
                          </a:solidFill>
                          <a:latin typeface="Calibri"/>
                          <a:ea typeface="Times New Roman"/>
                          <a:cs typeface="Arial"/>
                        </a:rPr>
                        <a:t>صناعة الدخان</a:t>
                      </a:r>
                      <a:endParaRPr lang="en-US" sz="4400" b="1" dirty="0">
                        <a:solidFill>
                          <a:srgbClr val="000000"/>
                        </a:solidFill>
                        <a:latin typeface="Calibri"/>
                        <a:ea typeface="Calibri"/>
                        <a:cs typeface="Arial"/>
                      </a:endParaRPr>
                    </a:p>
                  </a:txBody>
                  <a:tcPr marL="70226" marR="70226" marT="35113" marB="351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80"/>
                    </a:solidFill>
                  </a:tcPr>
                </a:tc>
                <a:tc>
                  <a:txBody>
                    <a:bodyPr/>
                    <a:lstStyle/>
                    <a:p>
                      <a:pPr algn="r" rtl="1">
                        <a:lnSpc>
                          <a:spcPct val="115000"/>
                        </a:lnSpc>
                        <a:spcAft>
                          <a:spcPts val="0"/>
                        </a:spcAft>
                      </a:pPr>
                      <a:r>
                        <a:rPr lang="ar-SA" sz="4400" b="1" kern="1200" dirty="0">
                          <a:solidFill>
                            <a:srgbClr val="000000"/>
                          </a:solidFill>
                          <a:latin typeface="Calibri"/>
                          <a:ea typeface="Times New Roman"/>
                          <a:cs typeface="Arial"/>
                        </a:rPr>
                        <a:t>آسيا وأوربا</a:t>
                      </a:r>
                      <a:endParaRPr lang="en-US" sz="4400" b="1" dirty="0">
                        <a:solidFill>
                          <a:srgbClr val="000000"/>
                        </a:solidFill>
                        <a:latin typeface="Calibri"/>
                        <a:ea typeface="Calibri"/>
                        <a:cs typeface="Arial"/>
                      </a:endParaRPr>
                    </a:p>
                  </a:txBody>
                  <a:tcPr marL="70226" marR="70226" marT="35113" marB="351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80"/>
                    </a:solidFill>
                  </a:tcPr>
                </a:tc>
              </a:tr>
              <a:tr h="1091193">
                <a:tc>
                  <a:txBody>
                    <a:bodyPr/>
                    <a:lstStyle/>
                    <a:p>
                      <a:pPr algn="r" rtl="1">
                        <a:lnSpc>
                          <a:spcPct val="115000"/>
                        </a:lnSpc>
                        <a:spcAft>
                          <a:spcPts val="0"/>
                        </a:spcAft>
                      </a:pPr>
                      <a:r>
                        <a:rPr lang="ar-SA" sz="4400" b="1" kern="1200">
                          <a:solidFill>
                            <a:srgbClr val="000000"/>
                          </a:solidFill>
                          <a:latin typeface="Calibri"/>
                          <a:ea typeface="Times New Roman"/>
                          <a:cs typeface="Arial"/>
                        </a:rPr>
                        <a:t>صناعة السيجار</a:t>
                      </a:r>
                      <a:endParaRPr lang="en-US" sz="4400" b="1">
                        <a:solidFill>
                          <a:srgbClr val="000000"/>
                        </a:solidFill>
                        <a:latin typeface="Calibri"/>
                        <a:ea typeface="Calibri"/>
                        <a:cs typeface="Arial"/>
                      </a:endParaRPr>
                    </a:p>
                  </a:txBody>
                  <a:tcPr marL="70226" marR="70226" marT="35113" marB="351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80"/>
                    </a:solidFill>
                  </a:tcPr>
                </a:tc>
                <a:tc>
                  <a:txBody>
                    <a:bodyPr/>
                    <a:lstStyle/>
                    <a:p>
                      <a:pPr algn="r" rtl="1">
                        <a:lnSpc>
                          <a:spcPct val="115000"/>
                        </a:lnSpc>
                        <a:spcAft>
                          <a:spcPts val="0"/>
                        </a:spcAft>
                      </a:pPr>
                      <a:r>
                        <a:rPr lang="ar-SA" sz="4400" b="1" kern="1200" dirty="0">
                          <a:solidFill>
                            <a:srgbClr val="000000"/>
                          </a:solidFill>
                          <a:latin typeface="Calibri"/>
                          <a:ea typeface="Times New Roman"/>
                          <a:cs typeface="Arial"/>
                        </a:rPr>
                        <a:t>أوربا</a:t>
                      </a:r>
                      <a:endParaRPr lang="en-US" sz="4400" b="1" dirty="0">
                        <a:solidFill>
                          <a:srgbClr val="000000"/>
                        </a:solidFill>
                        <a:latin typeface="Calibri"/>
                        <a:ea typeface="Calibri"/>
                        <a:cs typeface="Arial"/>
                      </a:endParaRPr>
                    </a:p>
                  </a:txBody>
                  <a:tcPr marL="70226" marR="70226" marT="35113" marB="351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80"/>
                    </a:solidFill>
                  </a:tcPr>
                </a:tc>
              </a:tr>
              <a:tr h="1091193">
                <a:tc>
                  <a:txBody>
                    <a:bodyPr/>
                    <a:lstStyle/>
                    <a:p>
                      <a:pPr algn="r" rtl="1">
                        <a:lnSpc>
                          <a:spcPct val="115000"/>
                        </a:lnSpc>
                        <a:spcAft>
                          <a:spcPts val="0"/>
                        </a:spcAft>
                      </a:pPr>
                      <a:r>
                        <a:rPr lang="ar-SA" sz="4400" b="1" kern="1200" dirty="0">
                          <a:solidFill>
                            <a:srgbClr val="000000"/>
                          </a:solidFill>
                          <a:latin typeface="Calibri"/>
                          <a:ea typeface="Times New Roman"/>
                          <a:cs typeface="Arial"/>
                        </a:rPr>
                        <a:t>صناعة السجاير</a:t>
                      </a:r>
                      <a:endParaRPr lang="en-US" sz="4400" b="1" dirty="0">
                        <a:solidFill>
                          <a:srgbClr val="000000"/>
                        </a:solidFill>
                        <a:latin typeface="Calibri"/>
                        <a:ea typeface="Calibri"/>
                        <a:cs typeface="Arial"/>
                      </a:endParaRPr>
                    </a:p>
                  </a:txBody>
                  <a:tcPr marL="70226" marR="70226" marT="35113" marB="351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80"/>
                    </a:solidFill>
                  </a:tcPr>
                </a:tc>
                <a:tc>
                  <a:txBody>
                    <a:bodyPr/>
                    <a:lstStyle/>
                    <a:p>
                      <a:pPr algn="r" rtl="1">
                        <a:lnSpc>
                          <a:spcPct val="115000"/>
                        </a:lnSpc>
                        <a:spcAft>
                          <a:spcPts val="0"/>
                        </a:spcAft>
                      </a:pPr>
                      <a:r>
                        <a:rPr lang="ar-SA" sz="4400" b="1" kern="1200" dirty="0">
                          <a:solidFill>
                            <a:srgbClr val="000000"/>
                          </a:solidFill>
                          <a:latin typeface="Calibri"/>
                          <a:ea typeface="Times New Roman"/>
                          <a:cs typeface="Arial"/>
                        </a:rPr>
                        <a:t>آسيا</a:t>
                      </a:r>
                      <a:endParaRPr lang="en-US" sz="4400" b="1" dirty="0">
                        <a:solidFill>
                          <a:srgbClr val="000000"/>
                        </a:solidFill>
                        <a:latin typeface="Calibri"/>
                        <a:ea typeface="Calibri"/>
                        <a:cs typeface="Arial"/>
                      </a:endParaRPr>
                    </a:p>
                  </a:txBody>
                  <a:tcPr marL="70226" marR="70226" marT="35113" marB="351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80"/>
                    </a:solidFill>
                  </a:tcPr>
                </a:tc>
              </a:tr>
            </a:tbl>
          </a:graphicData>
        </a:graphic>
      </p:graphicFrame>
      <p:sp>
        <p:nvSpPr>
          <p:cNvPr id="3" name="زاوية مطوية 2"/>
          <p:cNvSpPr/>
          <p:nvPr/>
        </p:nvSpPr>
        <p:spPr bwMode="auto">
          <a:xfrm>
            <a:off x="1428728" y="571480"/>
            <a:ext cx="5857916" cy="785818"/>
          </a:xfrm>
          <a:prstGeom prst="foldedCorner">
            <a:avLst/>
          </a:prstGeom>
          <a:solidFill>
            <a:srgbClr val="66FFFF">
              <a:alpha val="97000"/>
            </a:srgbClr>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1" anchor="ctr" anchorCtr="0" compatLnSpc="1">
            <a:prstTxWarp prst="textNoShape">
              <a:avLst/>
            </a:prstTxWarp>
          </a:bodyPr>
          <a:lstStyle/>
          <a:p>
            <a:pPr algn="ctr"/>
            <a:r>
              <a:rPr lang="ar-SA" b="1" dirty="0" smtClean="0">
                <a:solidFill>
                  <a:srgbClr val="002060"/>
                </a:solidFill>
              </a:rPr>
              <a:t>ج) صناعة التبغ والدخان</a:t>
            </a:r>
          </a:p>
        </p:txBody>
      </p:sp>
    </p:spTree>
  </p:cSld>
  <p:clrMapOvr>
    <a:masterClrMapping/>
  </p:clrMapOvr>
  <p:transition spd="slow">
    <p:wheel/>
    <p:sndAc>
      <p:stSnd>
        <p:snd r:embed="rId2" name="cashreg.wav" builtIn="1"/>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bwMode="auto">
          <a:xfrm>
            <a:off x="1571604" y="1571612"/>
            <a:ext cx="6072230" cy="3429024"/>
          </a:xfrm>
          <a:prstGeom prst="rect">
            <a:avLst/>
          </a:prstGeom>
          <a:solidFill>
            <a:schemeClr val="tx1">
              <a:lumMod val="65000"/>
              <a:alpha val="97000"/>
            </a:schemeClr>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1" anchor="ctr" anchorCtr="0" compatLnSpc="1">
            <a:prstTxWarp prst="textNoShape">
              <a:avLst/>
            </a:prstTxWarp>
          </a:bodyPr>
          <a:lstStyle/>
          <a:p>
            <a:pPr algn="ctr"/>
            <a:r>
              <a:rPr lang="ar-SA" sz="5400" b="1" dirty="0" smtClean="0">
                <a:solidFill>
                  <a:srgbClr val="002060"/>
                </a:solidFill>
              </a:rPr>
              <a:t>د) الصناعات الأخرى</a:t>
            </a:r>
            <a:endParaRPr lang="en-US" sz="5400" b="1" dirty="0">
              <a:solidFill>
                <a:srgbClr val="002060"/>
              </a:solidFill>
            </a:endParaRPr>
          </a:p>
        </p:txBody>
      </p:sp>
      <p:sp>
        <p:nvSpPr>
          <p:cNvPr id="3" name="سهم إلى اليسار 2"/>
          <p:cNvSpPr/>
          <p:nvPr/>
        </p:nvSpPr>
        <p:spPr bwMode="auto">
          <a:xfrm>
            <a:off x="1928794" y="5572140"/>
            <a:ext cx="5786478" cy="428628"/>
          </a:xfrm>
          <a:prstGeom prst="leftArrow">
            <a:avLst/>
          </a:prstGeom>
          <a:solidFill>
            <a:schemeClr val="accent1">
              <a:alpha val="97000"/>
            </a:schemeClr>
          </a:solidFill>
          <a:ln w="57150" cap="flat" cmpd="sng" algn="ctr">
            <a:solidFill>
              <a:schemeClr val="tx1"/>
            </a:solidFill>
            <a:prstDash val="solid"/>
            <a:round/>
            <a:headEnd type="none" w="med" len="med"/>
            <a:tailEnd type="none" w="med" len="med"/>
          </a:ln>
          <a:effectLst/>
        </p:spPr>
        <p:txBody>
          <a:bodyPr vert="horz" wrap="none" lIns="91440" tIns="45720" rIns="91440" bIns="45720" numCol="1" rtlCol="1" anchor="ctr"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ar-SA" sz="36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slow">
    <p:wheel/>
    <p:sndAc>
      <p:stSnd>
        <p:snd r:embed="rId2" name="cashreg.wav" builtIn="1"/>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2" y="4"/>
          <a:ext cx="9143999" cy="6857775"/>
        </p:xfrm>
        <a:graphic>
          <a:graphicData uri="http://schemas.openxmlformats.org/drawingml/2006/table">
            <a:tbl>
              <a:tblPr rtl="1"/>
              <a:tblGrid>
                <a:gridCol w="1326721"/>
                <a:gridCol w="3937652"/>
                <a:gridCol w="3879626"/>
              </a:tblGrid>
              <a:tr h="504069">
                <a:tc rowSpan="8">
                  <a:txBody>
                    <a:bodyPr/>
                    <a:lstStyle/>
                    <a:p>
                      <a:pPr algn="ctr" rtl="1">
                        <a:lnSpc>
                          <a:spcPct val="115000"/>
                        </a:lnSpc>
                        <a:spcAft>
                          <a:spcPts val="0"/>
                        </a:spcAft>
                      </a:pPr>
                      <a:r>
                        <a:rPr lang="ar-SA" sz="2400" b="1" kern="1200" dirty="0">
                          <a:solidFill>
                            <a:srgbClr val="000000"/>
                          </a:solidFill>
                          <a:latin typeface="Calibri"/>
                          <a:ea typeface="Times New Roman"/>
                          <a:cs typeface="Arial"/>
                        </a:rPr>
                        <a:t>الصناعات الأخرى</a:t>
                      </a:r>
                      <a:endParaRPr lang="en-US" sz="2400" b="1" dirty="0">
                        <a:solidFill>
                          <a:srgbClr val="000000"/>
                        </a:solidFill>
                        <a:latin typeface="Calibri"/>
                        <a:ea typeface="Calibri"/>
                        <a:cs typeface="Arial"/>
                      </a:endParaRPr>
                    </a:p>
                  </a:txBody>
                  <a:tcPr marL="68473" marR="68473" marT="34237" marB="34237"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196C1"/>
                    </a:solidFill>
                  </a:tcPr>
                </a:tc>
                <a:tc>
                  <a:txBody>
                    <a:bodyPr/>
                    <a:lstStyle/>
                    <a:p>
                      <a:pPr rtl="1">
                        <a:lnSpc>
                          <a:spcPct val="115000"/>
                        </a:lnSpc>
                      </a:pPr>
                      <a:endParaRPr lang="en-US" sz="2400" b="1" dirty="0">
                        <a:latin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C0099"/>
                    </a:solidFill>
                  </a:tcPr>
                </a:tc>
                <a:tc>
                  <a:txBody>
                    <a:bodyPr/>
                    <a:lstStyle/>
                    <a:p>
                      <a:pPr rtl="1">
                        <a:lnSpc>
                          <a:spcPct val="115000"/>
                        </a:lnSpc>
                      </a:pPr>
                      <a:endParaRPr lang="en-US" sz="2400" b="1">
                        <a:latin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C0099"/>
                    </a:solidFill>
                  </a:tcPr>
                </a:tc>
              </a:tr>
              <a:tr h="536113">
                <a:tc vMerge="1">
                  <a:txBody>
                    <a:bodyPr/>
                    <a:lstStyle/>
                    <a:p>
                      <a:pPr rtl="1"/>
                      <a:endParaRPr lang="ar-SA"/>
                    </a:p>
                  </a:txBody>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صناعة الصلب الخام</a:t>
                      </a:r>
                      <a:endParaRPr lang="en-US" sz="2400" b="1" dirty="0">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smtClean="0">
                          <a:solidFill>
                            <a:srgbClr val="000000"/>
                          </a:solidFill>
                          <a:latin typeface="Calibri"/>
                          <a:ea typeface="Times New Roman"/>
                          <a:cs typeface="Arial"/>
                        </a:rPr>
                        <a:t>أوربا وآسيا</a:t>
                      </a:r>
                      <a:endParaRPr lang="en-US" sz="2400" b="1" dirty="0">
                        <a:latin typeface="Calibri"/>
                        <a:ea typeface="Calibri"/>
                        <a:cs typeface="Arial"/>
                      </a:endParaRPr>
                    </a:p>
                  </a:txBody>
                  <a:tcPr marL="68473" marR="68473" marT="34237" marB="34237">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536113">
                <a:tc vMerge="1">
                  <a:txBody>
                    <a:bodyPr/>
                    <a:lstStyle/>
                    <a:p>
                      <a:pPr rtl="1"/>
                      <a:endParaRPr lang="ar-SA"/>
                    </a:p>
                  </a:txBody>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صناعة الإسمنت </a:t>
                      </a:r>
                      <a:endParaRPr lang="en-US" sz="2400" b="1" dirty="0">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آسيا</a:t>
                      </a:r>
                      <a:endParaRPr lang="en-US" sz="2400" b="1" dirty="0">
                        <a:latin typeface="Calibri"/>
                        <a:ea typeface="Calibri"/>
                        <a:cs typeface="Arial"/>
                      </a:endParaRPr>
                    </a:p>
                  </a:txBody>
                  <a:tcPr marL="68473" marR="68473" marT="34237" marB="34237">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536113">
                <a:tc vMerge="1">
                  <a:txBody>
                    <a:bodyPr/>
                    <a:lstStyle/>
                    <a:p>
                      <a:pPr rtl="1"/>
                      <a:endParaRPr lang="ar-SA"/>
                    </a:p>
                  </a:txBody>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صناعة </a:t>
                      </a:r>
                      <a:r>
                        <a:rPr lang="ar-SA" sz="2400" b="1" kern="1200" dirty="0" err="1" smtClean="0">
                          <a:solidFill>
                            <a:srgbClr val="000000"/>
                          </a:solidFill>
                          <a:latin typeface="Calibri"/>
                          <a:ea typeface="Times New Roman"/>
                          <a:cs typeface="Arial"/>
                        </a:rPr>
                        <a:t>الإيثيلين</a:t>
                      </a:r>
                      <a:endParaRPr lang="en-US" sz="2400" b="1" dirty="0">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أمريكا الشمالية</a:t>
                      </a:r>
                      <a:endParaRPr lang="en-US" sz="2400" b="1" dirty="0">
                        <a:latin typeface="Calibri"/>
                        <a:ea typeface="Calibri"/>
                        <a:cs typeface="Arial"/>
                      </a:endParaRPr>
                    </a:p>
                  </a:txBody>
                  <a:tcPr marL="68473" marR="68473" marT="34237" marB="34237">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536113">
                <a:tc vMerge="1">
                  <a:txBody>
                    <a:bodyPr/>
                    <a:lstStyle/>
                    <a:p>
                      <a:pPr rtl="1"/>
                      <a:endParaRPr lang="ar-SA"/>
                    </a:p>
                  </a:txBody>
                  <a:tcPr/>
                </a:tc>
                <a:tc>
                  <a:txBody>
                    <a:bodyPr/>
                    <a:lstStyle/>
                    <a:p>
                      <a:pPr algn="r" rtl="1">
                        <a:lnSpc>
                          <a:spcPct val="115000"/>
                        </a:lnSpc>
                        <a:spcAft>
                          <a:spcPts val="0"/>
                        </a:spcAft>
                      </a:pPr>
                      <a:r>
                        <a:rPr lang="ar-SA" sz="2400" b="1" kern="1200">
                          <a:solidFill>
                            <a:srgbClr val="000000"/>
                          </a:solidFill>
                          <a:latin typeface="Calibri"/>
                          <a:ea typeface="Times New Roman"/>
                          <a:cs typeface="Arial"/>
                        </a:rPr>
                        <a:t>فحم الكوك</a:t>
                      </a:r>
                      <a:endParaRPr lang="en-US" sz="2400" b="1">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آسيا</a:t>
                      </a:r>
                      <a:endParaRPr lang="en-US" sz="2400" b="1" dirty="0">
                        <a:latin typeface="Calibri"/>
                        <a:ea typeface="Calibri"/>
                        <a:cs typeface="Arial"/>
                      </a:endParaRPr>
                    </a:p>
                  </a:txBody>
                  <a:tcPr marL="68473" marR="68473" marT="34237" marB="34237">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536113">
                <a:tc vMerge="1">
                  <a:txBody>
                    <a:bodyPr/>
                    <a:lstStyle/>
                    <a:p>
                      <a:pPr rtl="1"/>
                      <a:endParaRPr lang="ar-SA"/>
                    </a:p>
                  </a:txBody>
                  <a:tcPr/>
                </a:tc>
                <a:tc>
                  <a:txBody>
                    <a:bodyPr/>
                    <a:lstStyle/>
                    <a:p>
                      <a:pPr algn="r" rtl="1">
                        <a:lnSpc>
                          <a:spcPct val="115000"/>
                        </a:lnSpc>
                        <a:spcAft>
                          <a:spcPts val="0"/>
                        </a:spcAft>
                      </a:pPr>
                      <a:r>
                        <a:rPr lang="ar-SA" sz="2400" b="1" kern="1200">
                          <a:solidFill>
                            <a:srgbClr val="000000"/>
                          </a:solidFill>
                          <a:latin typeface="Calibri"/>
                          <a:ea typeface="Times New Roman"/>
                          <a:cs typeface="Arial"/>
                        </a:rPr>
                        <a:t>صناعة السيارات</a:t>
                      </a:r>
                      <a:endParaRPr lang="en-US" sz="2400" b="1">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smtClean="0">
                          <a:solidFill>
                            <a:srgbClr val="000000"/>
                          </a:solidFill>
                          <a:latin typeface="Calibri"/>
                          <a:ea typeface="Times New Roman"/>
                          <a:cs typeface="Arial"/>
                        </a:rPr>
                        <a:t>أمريكا الشمالية وأوروبا وشرق </a:t>
                      </a:r>
                      <a:r>
                        <a:rPr lang="ar-SA" sz="2400" b="1" kern="1200" dirty="0">
                          <a:solidFill>
                            <a:srgbClr val="000000"/>
                          </a:solidFill>
                          <a:latin typeface="Calibri"/>
                          <a:ea typeface="Times New Roman"/>
                          <a:cs typeface="Arial"/>
                        </a:rPr>
                        <a:t>آسيا</a:t>
                      </a:r>
                      <a:endParaRPr lang="en-US" sz="2400" b="1" dirty="0">
                        <a:latin typeface="Calibri"/>
                        <a:ea typeface="Calibri"/>
                        <a:cs typeface="Arial"/>
                      </a:endParaRPr>
                    </a:p>
                  </a:txBody>
                  <a:tcPr marL="68473" marR="68473" marT="34237" marB="34237">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536113">
                <a:tc vMerge="1">
                  <a:txBody>
                    <a:bodyPr/>
                    <a:lstStyle/>
                    <a:p>
                      <a:pPr rtl="1"/>
                      <a:endParaRPr lang="ar-SA"/>
                    </a:p>
                  </a:txBody>
                  <a:tcPr/>
                </a:tc>
                <a:tc>
                  <a:txBody>
                    <a:bodyPr/>
                    <a:lstStyle/>
                    <a:p>
                      <a:pPr algn="r" rtl="1">
                        <a:lnSpc>
                          <a:spcPct val="115000"/>
                        </a:lnSpc>
                        <a:spcAft>
                          <a:spcPts val="0"/>
                        </a:spcAft>
                      </a:pPr>
                      <a:r>
                        <a:rPr lang="ar-SA" sz="2400" b="1" kern="1200">
                          <a:solidFill>
                            <a:srgbClr val="000000"/>
                          </a:solidFill>
                          <a:latin typeface="Calibri"/>
                          <a:ea typeface="Times New Roman"/>
                          <a:cs typeface="Arial"/>
                        </a:rPr>
                        <a:t>صناعة الأسلحة الحربية</a:t>
                      </a:r>
                      <a:endParaRPr lang="en-US" sz="2400" b="1">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smtClean="0">
                          <a:solidFill>
                            <a:srgbClr val="000000"/>
                          </a:solidFill>
                          <a:latin typeface="Calibri"/>
                          <a:ea typeface="Times New Roman"/>
                          <a:cs typeface="Arial"/>
                        </a:rPr>
                        <a:t>أوروبا وأمريكا </a:t>
                      </a:r>
                      <a:r>
                        <a:rPr lang="ar-SA" sz="2400" b="1" kern="1200" dirty="0">
                          <a:solidFill>
                            <a:srgbClr val="000000"/>
                          </a:solidFill>
                          <a:latin typeface="Calibri"/>
                          <a:ea typeface="Times New Roman"/>
                          <a:cs typeface="Arial"/>
                        </a:rPr>
                        <a:t>الشمالية</a:t>
                      </a:r>
                      <a:endParaRPr lang="en-US" sz="2400" b="1" dirty="0">
                        <a:latin typeface="Calibri"/>
                        <a:ea typeface="Calibri"/>
                        <a:cs typeface="Arial"/>
                      </a:endParaRPr>
                    </a:p>
                  </a:txBody>
                  <a:tcPr marL="68473" marR="68473" marT="34237" marB="34237">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712035">
                <a:tc vMerge="1">
                  <a:txBody>
                    <a:bodyPr/>
                    <a:lstStyle/>
                    <a:p>
                      <a:pPr rtl="1"/>
                      <a:endParaRPr lang="ar-SA"/>
                    </a:p>
                  </a:txBody>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صناعة الآلات وأجهزة المصانع</a:t>
                      </a:r>
                      <a:endParaRPr lang="en-US" sz="2400" b="1" dirty="0">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smtClean="0">
                          <a:solidFill>
                            <a:srgbClr val="000000"/>
                          </a:solidFill>
                          <a:latin typeface="Calibri"/>
                          <a:ea typeface="Times New Roman"/>
                          <a:cs typeface="+mn-cs"/>
                        </a:rPr>
                        <a:t>أمريكا الشمالية وأوروبا وشرق آسيا</a:t>
                      </a:r>
                      <a:endParaRPr lang="en-US" sz="2400" b="1" dirty="0">
                        <a:latin typeface="Calibri"/>
                        <a:ea typeface="Calibri"/>
                        <a:cs typeface="+mn-cs"/>
                      </a:endParaRPr>
                    </a:p>
                  </a:txBody>
                  <a:tcPr marL="68473" marR="68473" marT="34237" marB="34237">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536113">
                <a:tc rowSpan="3">
                  <a:txBody>
                    <a:bodyPr/>
                    <a:lstStyle/>
                    <a:p>
                      <a:pPr algn="ctr" rtl="1">
                        <a:lnSpc>
                          <a:spcPct val="115000"/>
                        </a:lnSpc>
                        <a:spcAft>
                          <a:spcPts val="0"/>
                        </a:spcAft>
                      </a:pPr>
                      <a:r>
                        <a:rPr lang="ar-SA" sz="2400" b="1" kern="1200">
                          <a:solidFill>
                            <a:srgbClr val="000000"/>
                          </a:solidFill>
                          <a:latin typeface="Calibri"/>
                          <a:ea typeface="Times New Roman"/>
                          <a:cs typeface="Arial"/>
                        </a:rPr>
                        <a:t>صناعة المخصبات بأنواعها المختلفة</a:t>
                      </a:r>
                      <a:endParaRPr lang="en-US" sz="2400" b="1">
                        <a:latin typeface="Calibri"/>
                        <a:ea typeface="Calibri"/>
                        <a:cs typeface="Arial"/>
                      </a:endParaRPr>
                    </a:p>
                  </a:txBody>
                  <a:tcPr marL="68473" marR="68473" marT="34237" marB="3423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a:solidFill>
                            <a:srgbClr val="000000"/>
                          </a:solidFill>
                          <a:latin typeface="Calibri"/>
                          <a:ea typeface="Times New Roman"/>
                          <a:cs typeface="Arial"/>
                        </a:rPr>
                        <a:t>المخصبات النيتروجينية</a:t>
                      </a:r>
                      <a:endParaRPr lang="en-US" sz="2400" b="1">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آسيا</a:t>
                      </a:r>
                      <a:endParaRPr lang="en-US" sz="2400" b="1" dirty="0">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536113">
                <a:tc vMerge="1">
                  <a:txBody>
                    <a:bodyPr/>
                    <a:lstStyle/>
                    <a:p>
                      <a:pPr rtl="1"/>
                      <a:endParaRPr lang="ar-SA"/>
                    </a:p>
                  </a:txBody>
                  <a:tcPr/>
                </a:tc>
                <a:tc>
                  <a:txBody>
                    <a:bodyPr/>
                    <a:lstStyle/>
                    <a:p>
                      <a:pPr algn="r" rtl="1">
                        <a:lnSpc>
                          <a:spcPct val="115000"/>
                        </a:lnSpc>
                        <a:spcAft>
                          <a:spcPts val="0"/>
                        </a:spcAft>
                      </a:pPr>
                      <a:r>
                        <a:rPr lang="ar-SA" sz="2400" b="1" kern="1200">
                          <a:solidFill>
                            <a:srgbClr val="000000"/>
                          </a:solidFill>
                          <a:latin typeface="Calibri"/>
                          <a:ea typeface="Times New Roman"/>
                          <a:cs typeface="Arial"/>
                        </a:rPr>
                        <a:t>المخصبات الفوسفاتية</a:t>
                      </a:r>
                      <a:endParaRPr lang="en-US" sz="2400" b="1">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آسيا</a:t>
                      </a:r>
                      <a:endParaRPr lang="en-US" sz="2400" b="1" dirty="0">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536113">
                <a:tc vMerge="1">
                  <a:txBody>
                    <a:bodyPr/>
                    <a:lstStyle/>
                    <a:p>
                      <a:pPr rtl="1"/>
                      <a:endParaRPr lang="ar-SA"/>
                    </a:p>
                  </a:txBody>
                  <a:tcPr/>
                </a:tc>
                <a:tc>
                  <a:txBody>
                    <a:bodyPr/>
                    <a:lstStyle/>
                    <a:p>
                      <a:pPr algn="r" rtl="1">
                        <a:lnSpc>
                          <a:spcPct val="115000"/>
                        </a:lnSpc>
                        <a:spcAft>
                          <a:spcPts val="0"/>
                        </a:spcAft>
                      </a:pPr>
                      <a:r>
                        <a:rPr lang="ar-SA" sz="2400" b="1" kern="1200">
                          <a:solidFill>
                            <a:srgbClr val="000000"/>
                          </a:solidFill>
                          <a:latin typeface="Calibri"/>
                          <a:ea typeface="Times New Roman"/>
                          <a:cs typeface="Arial"/>
                        </a:rPr>
                        <a:t>المخصبات البوتاسية</a:t>
                      </a:r>
                      <a:endParaRPr lang="en-US" sz="2400" b="1">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آسيا وأوربا</a:t>
                      </a:r>
                      <a:endParaRPr lang="en-US" sz="2400" b="1" dirty="0">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r h="674023">
                <a:tc>
                  <a:txBody>
                    <a:bodyPr/>
                    <a:lstStyle/>
                    <a:p>
                      <a:pPr rtl="1">
                        <a:lnSpc>
                          <a:spcPct val="115000"/>
                        </a:lnSpc>
                      </a:pPr>
                      <a:endParaRPr lang="en-US" sz="2400" b="1">
                        <a:latin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a:solidFill>
                            <a:srgbClr val="000000"/>
                          </a:solidFill>
                          <a:latin typeface="Calibri"/>
                          <a:ea typeface="Times New Roman"/>
                          <a:cs typeface="Arial"/>
                        </a:rPr>
                        <a:t>إنتاج الورق والورق المقوى</a:t>
                      </a:r>
                      <a:endParaRPr lang="en-US" sz="2400" b="1">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c>
                  <a:txBody>
                    <a:bodyPr/>
                    <a:lstStyle/>
                    <a:p>
                      <a:pPr algn="r" rtl="1">
                        <a:lnSpc>
                          <a:spcPct val="115000"/>
                        </a:lnSpc>
                        <a:spcAft>
                          <a:spcPts val="0"/>
                        </a:spcAft>
                      </a:pPr>
                      <a:r>
                        <a:rPr lang="ar-SA" sz="2400" b="1" kern="1200" dirty="0">
                          <a:solidFill>
                            <a:srgbClr val="000000"/>
                          </a:solidFill>
                          <a:latin typeface="Calibri"/>
                          <a:ea typeface="Times New Roman"/>
                          <a:cs typeface="Arial"/>
                        </a:rPr>
                        <a:t>أمريكا </a:t>
                      </a:r>
                      <a:r>
                        <a:rPr lang="ar-SA" sz="2400" b="1" kern="1200" dirty="0" smtClean="0">
                          <a:solidFill>
                            <a:srgbClr val="000000"/>
                          </a:solidFill>
                          <a:latin typeface="Calibri"/>
                          <a:ea typeface="Times New Roman"/>
                          <a:cs typeface="Arial"/>
                        </a:rPr>
                        <a:t>الجنوبية وأمريكا الشمالية</a:t>
                      </a:r>
                      <a:endParaRPr lang="en-US" sz="2400" b="1" dirty="0">
                        <a:latin typeface="Calibri"/>
                        <a:ea typeface="Calibri"/>
                        <a:cs typeface="Arial"/>
                      </a:endParaRPr>
                    </a:p>
                  </a:txBody>
                  <a:tcPr marL="68473" marR="68473" marT="34237" marB="3423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96C1"/>
                    </a:solidFill>
                  </a:tcPr>
                </a:tc>
              </a:tr>
            </a:tbl>
          </a:graphicData>
        </a:graphic>
      </p:graphicFrame>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47319" y="0"/>
            <a:ext cx="9291325" cy="6863417"/>
          </a:xfrm>
          <a:prstGeom prst="rect">
            <a:avLst/>
          </a:prstGeom>
          <a:solidFill>
            <a:srgbClr val="A2F854"/>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4000" b="1" i="0" u="sng" strike="noStrike" cap="none" normalizeH="0" baseline="0" dirty="0" smtClean="0">
                <a:ln>
                  <a:noFill/>
                </a:ln>
                <a:solidFill>
                  <a:srgbClr val="FF0000"/>
                </a:solidFill>
                <a:effectLst/>
                <a:latin typeface="Calibri" pitchFamily="34" charset="0"/>
                <a:ea typeface="Calibri" pitchFamily="34" charset="0"/>
                <a:cs typeface="Arial" pitchFamily="34" charset="0"/>
              </a:rPr>
              <a:t>خلاصة الإنتاج الصناعي</a:t>
            </a:r>
            <a:endParaRPr kumimoji="0" lang="en-US" sz="4000" b="1" i="0" u="sng"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tabLst>
                <a:tab pos="457200" algn="l"/>
              </a:tabLst>
            </a:pP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من استعراض توزيع الصناعات على القارات </a:t>
            </a:r>
          </a:p>
          <a:p>
            <a:pPr marL="0" marR="0" lvl="0" indent="0" algn="r" defTabSz="914400" rtl="1" eaLnBrk="0" fontAlgn="base" latinLnBrk="0" hangingPunct="0">
              <a:lnSpc>
                <a:spcPct val="100000"/>
              </a:lnSpc>
              <a:spcBef>
                <a:spcPct val="0"/>
              </a:spcBef>
              <a:spcAft>
                <a:spcPct val="0"/>
              </a:spcAft>
              <a:buClrTx/>
              <a:buSzTx/>
              <a:tabLst>
                <a:tab pos="457200" algn="l"/>
              </a:tabLst>
            </a:pP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نلاحظ ما يلي:-</a:t>
            </a:r>
            <a:endParaRPr kumimoji="0" lang="en-US" sz="4000" b="1" i="0" u="none" strike="noStrike" cap="none" normalizeH="0" baseline="0" dirty="0" smtClean="0">
              <a:ln>
                <a:noFill/>
              </a:ln>
              <a:solidFill>
                <a:srgbClr val="0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tabLst>
                <a:tab pos="457200" algn="l"/>
              </a:tabLst>
            </a:pPr>
            <a:r>
              <a:rPr kumimoji="0" lang="ar-SA" sz="4000" b="1" i="0" u="sng" strike="noStrike" cap="none" normalizeH="0" baseline="0" dirty="0" smtClean="0">
                <a:ln>
                  <a:noFill/>
                </a:ln>
                <a:solidFill>
                  <a:schemeClr val="accent1">
                    <a:lumMod val="75000"/>
                  </a:schemeClr>
                </a:solidFill>
                <a:effectLst/>
                <a:latin typeface="Calibri" pitchFamily="34" charset="0"/>
                <a:ea typeface="Calibri" pitchFamily="34" charset="0"/>
                <a:cs typeface="Arial" pitchFamily="34" charset="0"/>
              </a:rPr>
              <a:t>أولا: أمريكا الشمالية: </a:t>
            </a: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هي أولى قارات العالم في مجال </a:t>
            </a:r>
          </a:p>
          <a:p>
            <a:pPr marL="0" marR="0" lvl="0" indent="0" algn="r" defTabSz="914400" rtl="1" eaLnBrk="0" fontAlgn="base" latinLnBrk="0" hangingPunct="0">
              <a:lnSpc>
                <a:spcPct val="100000"/>
              </a:lnSpc>
              <a:spcBef>
                <a:spcPct val="0"/>
              </a:spcBef>
              <a:spcAft>
                <a:spcPct val="0"/>
              </a:spcAft>
              <a:buClrTx/>
              <a:buSzTx/>
              <a:tabLst>
                <a:tab pos="457200" algn="l"/>
              </a:tabLst>
            </a:pP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الإنتاج الصناعي.</a:t>
            </a:r>
            <a:endParaRPr kumimoji="0" lang="en-US" sz="4000" b="1" i="0" u="none" strike="noStrike" cap="none" normalizeH="0" baseline="0" dirty="0" smtClean="0">
              <a:ln>
                <a:noFill/>
              </a:ln>
              <a:solidFill>
                <a:srgbClr val="0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وتأتي الولايات المتحدة الأمريكية في مقدمة دول العالم</a:t>
            </a: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 في مجال الإنتاج الصناعي, ويشكل إنتاجها حوالي </a:t>
            </a: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4000" b="1" i="0" u="sng" strike="noStrike" cap="none" normalizeH="0" baseline="0" dirty="0" smtClean="0">
                <a:ln>
                  <a:noFill/>
                </a:ln>
                <a:solidFill>
                  <a:schemeClr val="accent1">
                    <a:lumMod val="75000"/>
                  </a:schemeClr>
                </a:solidFill>
                <a:effectLst/>
                <a:latin typeface="Calibri" pitchFamily="34" charset="0"/>
                <a:ea typeface="Calibri" pitchFamily="34" charset="0"/>
                <a:cs typeface="Arial" pitchFamily="34" charset="0"/>
              </a:rPr>
              <a:t>30% </a:t>
            </a: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من جملة الإنتاج الصناعي في العالم وتتركز </a:t>
            </a: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الصناعة في الربع الشمالي الشرقي من القارة .</a:t>
            </a:r>
            <a:endParaRPr kumimoji="0" lang="en-US" sz="4000" b="1" i="0" u="none" strike="noStrike" cap="none" normalizeH="0" baseline="0" dirty="0" smtClean="0">
              <a:ln>
                <a:noFill/>
              </a:ln>
              <a:solidFill>
                <a:srgbClr val="0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خاصة الصناعات النسيجية والصوفية والقطنية </a:t>
            </a:r>
            <a:r>
              <a:rPr kumimoji="0" lang="ar-SA" sz="4000" b="1"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و</a:t>
            </a:r>
            <a:endPar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Lst>
            </a:pPr>
            <a:r>
              <a:rPr kumimoji="0" lang="ar-SA" sz="4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الحريرية والمعدنية والطائرات والسفن.</a:t>
            </a:r>
            <a:endParaRPr kumimoji="0" lang="ar-SA" sz="4000" b="1" i="0" u="none" strike="noStrike" cap="none" normalizeH="0" baseline="0" dirty="0" smtClean="0">
              <a:ln>
                <a:noFill/>
              </a:ln>
              <a:solidFill>
                <a:srgbClr val="000000"/>
              </a:solidFill>
              <a:effectLst/>
              <a:latin typeface="Arial" pitchFamily="34" charset="0"/>
              <a:cs typeface="Arial" pitchFamily="34" charset="0"/>
            </a:endParaRPr>
          </a:p>
        </p:txBody>
      </p:sp>
    </p:spTree>
  </p:cSld>
  <p:clrMapOvr>
    <a:masterClrMapping/>
  </p:clrMapOvr>
  <p:transition spd="slow">
    <p:wheel/>
    <p:sndAc>
      <p:stSnd>
        <p:snd r:embed="rId2" name="cashreg.wav" builtIn="1"/>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0"/>
            <a:ext cx="9144015" cy="7355860"/>
          </a:xfrm>
          <a:prstGeom prst="rect">
            <a:avLst/>
          </a:prstGeom>
          <a:solidFill>
            <a:srgbClr val="A2F854"/>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4000" b="1" i="0" u="sng" strike="noStrike" cap="none" normalizeH="0" baseline="0" dirty="0" smtClean="0">
                <a:ln>
                  <a:noFill/>
                </a:ln>
                <a:solidFill>
                  <a:srgbClr val="FF0000"/>
                </a:solidFill>
                <a:effectLst/>
                <a:latin typeface="Calibri" pitchFamily="34" charset="0"/>
                <a:ea typeface="Calibri" pitchFamily="34" charset="0"/>
                <a:cs typeface="Arial" pitchFamily="34" charset="0"/>
              </a:rPr>
              <a:t>تابع خلاصة الإنتاج الصناعي</a:t>
            </a:r>
            <a:endParaRPr kumimoji="0" lang="en-US" sz="4000" b="1" i="0" u="sng" strike="noStrike" cap="none" normalizeH="0" baseline="0" dirty="0" smtClean="0">
              <a:ln>
                <a:noFill/>
              </a:ln>
              <a:solidFill>
                <a:srgbClr val="FF0000"/>
              </a:solidFill>
              <a:effectLst/>
              <a:latin typeface="Arial" pitchFamily="34" charset="0"/>
              <a:cs typeface="Arial" pitchFamily="34" charset="0"/>
            </a:endParaRPr>
          </a:p>
          <a:p>
            <a:pPr lvl="0"/>
            <a:r>
              <a:rPr lang="ar-SA" b="1" dirty="0" smtClean="0">
                <a:solidFill>
                  <a:srgbClr val="000000"/>
                </a:solidFill>
              </a:rPr>
              <a:t>ثانيا: </a:t>
            </a:r>
            <a:r>
              <a:rPr lang="ar-SA" b="1" u="sng" dirty="0" smtClean="0">
                <a:solidFill>
                  <a:schemeClr val="accent1">
                    <a:lumMod val="75000"/>
                  </a:schemeClr>
                </a:solidFill>
              </a:rPr>
              <a:t>آسيا ثاني قارات العالم </a:t>
            </a:r>
            <a:r>
              <a:rPr lang="ar-SA" b="1" dirty="0" smtClean="0">
                <a:solidFill>
                  <a:srgbClr val="000000"/>
                </a:solidFill>
              </a:rPr>
              <a:t>من حيث الإنتاج الصناعي .</a:t>
            </a:r>
            <a:endParaRPr lang="en-US" dirty="0" smtClean="0">
              <a:solidFill>
                <a:srgbClr val="000000"/>
              </a:solidFill>
            </a:endParaRPr>
          </a:p>
          <a:p>
            <a:r>
              <a:rPr lang="ar-SA" b="1" dirty="0" smtClean="0">
                <a:solidFill>
                  <a:srgbClr val="000000"/>
                </a:solidFill>
              </a:rPr>
              <a:t> وتعتبر اليابان من المناطق الصناعية المتقدمة في </a:t>
            </a:r>
          </a:p>
          <a:p>
            <a:r>
              <a:rPr lang="ar-SA" b="1" dirty="0" smtClean="0">
                <a:solidFill>
                  <a:srgbClr val="000000"/>
                </a:solidFill>
              </a:rPr>
              <a:t>القارة وفي العالم ,حيث احتلت مركز الصدارة في كثير </a:t>
            </a:r>
          </a:p>
          <a:p>
            <a:r>
              <a:rPr lang="ar-SA" b="1" dirty="0" smtClean="0">
                <a:solidFill>
                  <a:srgbClr val="000000"/>
                </a:solidFill>
              </a:rPr>
              <a:t>من الصناعات الهامة إلى جانب الصين وكوريا.</a:t>
            </a:r>
            <a:endParaRPr lang="en-US" dirty="0" smtClean="0">
              <a:solidFill>
                <a:srgbClr val="000000"/>
              </a:solidFill>
            </a:endParaRPr>
          </a:p>
          <a:p>
            <a:r>
              <a:rPr lang="ar-SA" b="1" dirty="0" smtClean="0">
                <a:solidFill>
                  <a:srgbClr val="000000"/>
                </a:solidFill>
              </a:rPr>
              <a:t>وقد تطورت الصناعات الثقيلة في كثير من مناطق</a:t>
            </a:r>
          </a:p>
          <a:p>
            <a:r>
              <a:rPr lang="ar-SA" b="1" dirty="0" smtClean="0">
                <a:solidFill>
                  <a:srgbClr val="000000"/>
                </a:solidFill>
              </a:rPr>
              <a:t> القارة </a:t>
            </a:r>
            <a:r>
              <a:rPr lang="ar-SA" b="1" u="sng" dirty="0" smtClean="0">
                <a:solidFill>
                  <a:schemeClr val="accent1">
                    <a:lumMod val="75000"/>
                  </a:schemeClr>
                </a:solidFill>
              </a:rPr>
              <a:t>بسبب ؟</a:t>
            </a:r>
            <a:endParaRPr lang="en-US" u="sng" dirty="0" smtClean="0">
              <a:solidFill>
                <a:schemeClr val="accent1">
                  <a:lumMod val="75000"/>
                </a:schemeClr>
              </a:solidFill>
            </a:endParaRPr>
          </a:p>
          <a:p>
            <a:r>
              <a:rPr lang="ar-SA" b="1" dirty="0" smtClean="0">
                <a:solidFill>
                  <a:srgbClr val="000000"/>
                </a:solidFill>
              </a:rPr>
              <a:t>- توفر الموارد اللازمة للصناعة من فحم وحديد وأيدي</a:t>
            </a:r>
          </a:p>
          <a:p>
            <a:r>
              <a:rPr lang="ar-SA" b="1" dirty="0" smtClean="0">
                <a:solidFill>
                  <a:srgbClr val="000000"/>
                </a:solidFill>
              </a:rPr>
              <a:t> عاملة مدربة.</a:t>
            </a:r>
            <a:endParaRPr lang="en-US" dirty="0" smtClean="0">
              <a:solidFill>
                <a:srgbClr val="000000"/>
              </a:solidFill>
            </a:endParaRPr>
          </a:p>
          <a:p>
            <a:r>
              <a:rPr lang="ar-SA" b="1" dirty="0" smtClean="0">
                <a:solidFill>
                  <a:srgbClr val="000000"/>
                </a:solidFill>
              </a:rPr>
              <a:t>- إلى جانب الصناعات الهندسية التي تحتل القارة فيها </a:t>
            </a:r>
          </a:p>
          <a:p>
            <a:r>
              <a:rPr lang="ar-SA" b="1" dirty="0" smtClean="0">
                <a:solidFill>
                  <a:srgbClr val="000000"/>
                </a:solidFill>
              </a:rPr>
              <a:t>مركزاً متقدماً بين القارات وبخاصة صناعة السيارات في شرق القارة. </a:t>
            </a:r>
            <a:endParaRPr lang="en-US" dirty="0" smtClean="0">
              <a:solidFill>
                <a:srgbClr val="000000"/>
              </a:solidFill>
            </a:endParaRPr>
          </a:p>
          <a:p>
            <a:r>
              <a:rPr lang="ar-SA" b="1" dirty="0" smtClean="0">
                <a:solidFill>
                  <a:srgbClr val="000000"/>
                </a:solidFill>
              </a:rPr>
              <a:t> </a:t>
            </a: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5" y="285728"/>
            <a:ext cx="9144015" cy="6124754"/>
          </a:xfrm>
          <a:prstGeom prst="rect">
            <a:avLst/>
          </a:prstGeom>
          <a:solidFill>
            <a:srgbClr val="A2F854"/>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4000" b="1" i="0" u="sng" strike="noStrike" cap="none" normalizeH="0" baseline="0" dirty="0" smtClean="0">
                <a:ln>
                  <a:noFill/>
                </a:ln>
                <a:solidFill>
                  <a:srgbClr val="FF0000"/>
                </a:solidFill>
                <a:effectLst/>
                <a:latin typeface="Calibri" pitchFamily="34" charset="0"/>
                <a:ea typeface="Calibri" pitchFamily="34" charset="0"/>
                <a:cs typeface="Arial" pitchFamily="34" charset="0"/>
              </a:rPr>
              <a:t>تابع خلاصة الإنتاج الصناعي</a:t>
            </a:r>
            <a:endParaRPr kumimoji="0" lang="en-US" sz="4000" b="1" i="0" u="sng" strike="noStrike" cap="none" normalizeH="0" baseline="0" dirty="0" smtClean="0">
              <a:ln>
                <a:noFill/>
              </a:ln>
              <a:solidFill>
                <a:srgbClr val="FF0000"/>
              </a:solidFill>
              <a:effectLst/>
              <a:latin typeface="Arial" pitchFamily="34" charset="0"/>
              <a:cs typeface="Arial" pitchFamily="34" charset="0"/>
            </a:endParaRPr>
          </a:p>
          <a:p>
            <a:pPr lvl="0"/>
            <a:r>
              <a:rPr lang="ar-SA" sz="4000" b="1" u="sng" dirty="0" smtClean="0">
                <a:solidFill>
                  <a:schemeClr val="accent1">
                    <a:lumMod val="75000"/>
                  </a:schemeClr>
                </a:solidFill>
              </a:rPr>
              <a:t>ثالثا : أوربا تعد ثالثة القارات </a:t>
            </a:r>
            <a:r>
              <a:rPr lang="ar-SA" sz="4000" b="1" dirty="0" smtClean="0">
                <a:solidFill>
                  <a:srgbClr val="000000"/>
                </a:solidFill>
              </a:rPr>
              <a:t>في مجال الإنتاج الصناعي, والملاحظ أن أوربا قد تطورت صناعياً بشكل كبير خلال </a:t>
            </a:r>
            <a:r>
              <a:rPr lang="ar-SA" sz="4000" b="1" dirty="0" err="1" smtClean="0">
                <a:solidFill>
                  <a:srgbClr val="000000"/>
                </a:solidFill>
              </a:rPr>
              <a:t>المائتي</a:t>
            </a:r>
            <a:r>
              <a:rPr lang="ar-SA" sz="4000" b="1" dirty="0" smtClean="0">
                <a:solidFill>
                  <a:srgbClr val="000000"/>
                </a:solidFill>
              </a:rPr>
              <a:t> سنة الأخيرة منذ قيام الثورة الصناعية في أواخر القرن الثامن عشر. </a:t>
            </a:r>
          </a:p>
          <a:p>
            <a:pPr lvl="0"/>
            <a:r>
              <a:rPr lang="ar-SA" sz="4000" b="1" dirty="0" smtClean="0">
                <a:solidFill>
                  <a:srgbClr val="000000"/>
                </a:solidFill>
              </a:rPr>
              <a:t>وتتميز أوربا بتنوع صناعتها وكثرتها وباحتلالها مركزاً متقدماً بين القارات في الصناعات الرئيسية وخاصة صناعة وسائل النقل والمواصلات.</a:t>
            </a:r>
            <a:endParaRPr lang="en-US" sz="4000" dirty="0" smtClean="0">
              <a:solidFill>
                <a:srgbClr val="000000"/>
              </a:solidFill>
            </a:endParaRPr>
          </a:p>
          <a:p>
            <a:r>
              <a:rPr lang="ar-SA" b="1" dirty="0" smtClean="0">
                <a:solidFill>
                  <a:srgbClr val="000000"/>
                </a:solidFill>
              </a:rPr>
              <a:t> </a:t>
            </a:r>
            <a:endParaRPr lang="en-US" dirty="0" smtClean="0">
              <a:solidFill>
                <a:srgbClr val="000000"/>
              </a:solidFill>
            </a:endParaRPr>
          </a:p>
          <a:p>
            <a:pPr lvl="0"/>
            <a:endParaRPr lang="ar-SA" b="1" dirty="0" smtClean="0">
              <a:solidFill>
                <a:srgbClr val="000000"/>
              </a:solidFill>
            </a:endParaRP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5" y="0"/>
            <a:ext cx="9144015" cy="6801862"/>
          </a:xfrm>
          <a:prstGeom prst="rect">
            <a:avLst/>
          </a:prstGeom>
          <a:solidFill>
            <a:srgbClr val="A2F854"/>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4000" b="1" i="0" u="sng" strike="noStrike" cap="none" normalizeH="0" baseline="0" dirty="0" smtClean="0">
                <a:ln>
                  <a:noFill/>
                </a:ln>
                <a:solidFill>
                  <a:srgbClr val="FF0000"/>
                </a:solidFill>
                <a:effectLst/>
                <a:latin typeface="Calibri" pitchFamily="34" charset="0"/>
                <a:ea typeface="Calibri" pitchFamily="34" charset="0"/>
                <a:cs typeface="Arial" pitchFamily="34" charset="0"/>
              </a:rPr>
              <a:t>تابع خلاصة الإنتاج الصناعي</a:t>
            </a:r>
            <a:endParaRPr kumimoji="0" lang="en-US" sz="4000" b="1" i="0" u="sng" strike="noStrike" cap="none" normalizeH="0" baseline="0" dirty="0" smtClean="0">
              <a:ln>
                <a:noFill/>
              </a:ln>
              <a:solidFill>
                <a:srgbClr val="FF0000"/>
              </a:solidFill>
              <a:effectLst/>
              <a:latin typeface="Arial" pitchFamily="34" charset="0"/>
              <a:cs typeface="Arial" pitchFamily="34" charset="0"/>
            </a:endParaRPr>
          </a:p>
          <a:p>
            <a:pPr lvl="0"/>
            <a:r>
              <a:rPr lang="ar-SA" sz="4000" b="1" u="sng" dirty="0" smtClean="0">
                <a:solidFill>
                  <a:schemeClr val="accent1">
                    <a:lumMod val="75000"/>
                  </a:schemeClr>
                </a:solidFill>
              </a:rPr>
              <a:t>رابعا: تمثل أفريقيا المركز الرابع بين القارات </a:t>
            </a:r>
            <a:r>
              <a:rPr lang="ar-SA" sz="4000" b="1" dirty="0" smtClean="0">
                <a:solidFill>
                  <a:srgbClr val="000000"/>
                </a:solidFill>
              </a:rPr>
              <a:t>في مجال الإنتاج الصناعي.</a:t>
            </a:r>
            <a:endParaRPr lang="en-US" sz="4000" dirty="0" smtClean="0">
              <a:solidFill>
                <a:srgbClr val="000000"/>
              </a:solidFill>
            </a:endParaRPr>
          </a:p>
          <a:p>
            <a:pPr lvl="0"/>
            <a:r>
              <a:rPr lang="ar-SA" sz="4000" b="1" dirty="0" smtClean="0">
                <a:solidFill>
                  <a:srgbClr val="000000"/>
                </a:solidFill>
              </a:rPr>
              <a:t>والملاحظ أن الصناعة بمفهومها الحديث لم تدخل أفريقيا إلا بعد خروج الاستعمار.</a:t>
            </a:r>
            <a:endParaRPr lang="en-US" sz="4000" dirty="0" smtClean="0">
              <a:solidFill>
                <a:srgbClr val="000000"/>
              </a:solidFill>
            </a:endParaRPr>
          </a:p>
          <a:p>
            <a:r>
              <a:rPr lang="ar-SA" sz="4000" b="1" dirty="0" smtClean="0">
                <a:solidFill>
                  <a:srgbClr val="000000"/>
                </a:solidFill>
              </a:rPr>
              <a:t>وتقوم الآن بعض الدول الأفريقية بصناعات حديثة خاصة في جنوب أفريقيا وشمالها وفي وادي النيل ونيجريا مثل الصناعات الغذائية وصناعة الأسمنت والأسمدة والزجاج وصناعة تجميع السيارات والأدوات الكهربائية المنزلية.</a:t>
            </a:r>
            <a:endParaRPr lang="en-US" sz="4000" dirty="0" smtClean="0">
              <a:solidFill>
                <a:srgbClr val="000000"/>
              </a:solidFill>
            </a:endParaRPr>
          </a:p>
          <a:p>
            <a:pPr lvl="0"/>
            <a:endParaRPr lang="ar-SA" b="1" dirty="0" smtClean="0">
              <a:solidFill>
                <a:srgbClr val="000000"/>
              </a:solidFill>
            </a:endParaRP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5" y="285728"/>
            <a:ext cx="9144015" cy="6124754"/>
          </a:xfrm>
          <a:prstGeom prst="rect">
            <a:avLst/>
          </a:prstGeom>
          <a:solidFill>
            <a:srgbClr val="A2F854"/>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4000" b="1" i="0" u="sng" strike="noStrike" cap="none" normalizeH="0" baseline="0" dirty="0" smtClean="0">
                <a:ln>
                  <a:noFill/>
                </a:ln>
                <a:solidFill>
                  <a:srgbClr val="FF0000"/>
                </a:solidFill>
                <a:effectLst/>
                <a:latin typeface="Calibri" pitchFamily="34" charset="0"/>
                <a:ea typeface="Calibri" pitchFamily="34" charset="0"/>
                <a:cs typeface="Arial" pitchFamily="34" charset="0"/>
              </a:rPr>
              <a:t>تابع خلاصة الإنتاج الصناعي:</a:t>
            </a:r>
          </a:p>
          <a:p>
            <a:pPr marL="0" marR="0" lvl="0" indent="0" algn="r" defTabSz="914400" rtl="1" eaLnBrk="1" fontAlgn="base" latinLnBrk="0" hangingPunct="1">
              <a:lnSpc>
                <a:spcPct val="100000"/>
              </a:lnSpc>
              <a:spcBef>
                <a:spcPct val="0"/>
              </a:spcBef>
              <a:spcAft>
                <a:spcPct val="0"/>
              </a:spcAft>
              <a:buClrTx/>
              <a:buSzTx/>
              <a:buFontTx/>
              <a:buNone/>
              <a:tabLst>
                <a:tab pos="457200" algn="l"/>
              </a:tabLst>
            </a:pPr>
            <a:endParaRPr kumimoji="0" lang="en-US" sz="4000" b="1" i="0" u="sng" strike="noStrike" cap="none" normalizeH="0" baseline="0" dirty="0" smtClean="0">
              <a:ln>
                <a:noFill/>
              </a:ln>
              <a:solidFill>
                <a:srgbClr val="FF0000"/>
              </a:solidFill>
              <a:effectLst/>
              <a:latin typeface="Arial" pitchFamily="34" charset="0"/>
              <a:cs typeface="Arial" pitchFamily="34" charset="0"/>
            </a:endParaRPr>
          </a:p>
          <a:p>
            <a:pPr lvl="0"/>
            <a:r>
              <a:rPr lang="ar-SA" sz="4000" b="1" u="sng" dirty="0" smtClean="0">
                <a:solidFill>
                  <a:schemeClr val="accent1">
                    <a:lumMod val="75000"/>
                  </a:schemeClr>
                </a:solidFill>
              </a:rPr>
              <a:t>خامسا: أمريكا الجنوبية تأتي خامس القارات </a:t>
            </a:r>
            <a:r>
              <a:rPr lang="ar-SA" sz="4000" b="1" dirty="0" smtClean="0">
                <a:solidFill>
                  <a:srgbClr val="000000"/>
                </a:solidFill>
              </a:rPr>
              <a:t>في مجال الإنتاج الصناعي .</a:t>
            </a:r>
            <a:endParaRPr lang="en-US" sz="4000" dirty="0" smtClean="0">
              <a:solidFill>
                <a:srgbClr val="000000"/>
              </a:solidFill>
            </a:endParaRPr>
          </a:p>
          <a:p>
            <a:pPr lvl="0"/>
            <a:r>
              <a:rPr lang="ar-SA" sz="4000" b="1" dirty="0" smtClean="0">
                <a:solidFill>
                  <a:srgbClr val="000000"/>
                </a:solidFill>
              </a:rPr>
              <a:t>والملاحظ أن النشاط الصناعي في أمريكا الجنوبية لا يزال متخلفاً وتسيطر عليه الشركات الأجنبية .</a:t>
            </a:r>
            <a:endParaRPr lang="en-US" sz="4000" dirty="0" smtClean="0">
              <a:solidFill>
                <a:srgbClr val="000000"/>
              </a:solidFill>
            </a:endParaRPr>
          </a:p>
          <a:p>
            <a:pPr lvl="0"/>
            <a:r>
              <a:rPr lang="ar-SA" sz="4000" b="1" dirty="0" smtClean="0">
                <a:solidFill>
                  <a:srgbClr val="000000"/>
                </a:solidFill>
              </a:rPr>
              <a:t>وتتمثل الصناعات في النسيج والصناعات الكيماوية والبتر وكيماويات.</a:t>
            </a:r>
            <a:endParaRPr lang="en-US" sz="4000" dirty="0" smtClean="0">
              <a:solidFill>
                <a:srgbClr val="000000"/>
              </a:solidFill>
            </a:endParaRPr>
          </a:p>
          <a:p>
            <a:r>
              <a:rPr lang="ar-SA" b="1" dirty="0" smtClean="0">
                <a:solidFill>
                  <a:srgbClr val="000000"/>
                </a:solidFill>
              </a:rPr>
              <a:t> </a:t>
            </a:r>
            <a:endParaRPr lang="en-US" dirty="0" smtClean="0">
              <a:solidFill>
                <a:srgbClr val="000000"/>
              </a:solidFill>
            </a:endParaRPr>
          </a:p>
          <a:p>
            <a:pPr lvl="0"/>
            <a:endParaRPr lang="ar-SA" b="1" dirty="0" smtClean="0">
              <a:solidFill>
                <a:srgbClr val="000000"/>
              </a:solidFill>
            </a:endParaRP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5" y="0"/>
            <a:ext cx="9144015" cy="6678751"/>
          </a:xfrm>
          <a:prstGeom prst="rect">
            <a:avLst/>
          </a:prstGeom>
          <a:solidFill>
            <a:srgbClr val="A2F854"/>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4000" b="1" i="0" u="sng" strike="noStrike" cap="none" normalizeH="0" baseline="0" dirty="0" smtClean="0">
                <a:ln>
                  <a:noFill/>
                </a:ln>
                <a:solidFill>
                  <a:srgbClr val="FF0000"/>
                </a:solidFill>
                <a:effectLst/>
                <a:latin typeface="Calibri" pitchFamily="34" charset="0"/>
                <a:ea typeface="Calibri" pitchFamily="34" charset="0"/>
                <a:cs typeface="Arial" pitchFamily="34" charset="0"/>
              </a:rPr>
              <a:t>تابع خلاصة الإنتاج الصناعي:</a:t>
            </a:r>
            <a:endParaRPr kumimoji="0" lang="en-US" sz="4000" b="1" i="0" u="sng" strike="noStrike" cap="none" normalizeH="0" baseline="0" dirty="0" smtClean="0">
              <a:ln>
                <a:noFill/>
              </a:ln>
              <a:solidFill>
                <a:srgbClr val="FF0000"/>
              </a:solidFill>
              <a:effectLst/>
              <a:latin typeface="Arial" pitchFamily="34" charset="0"/>
              <a:cs typeface="Arial" pitchFamily="34" charset="0"/>
            </a:endParaRPr>
          </a:p>
          <a:p>
            <a:pPr lvl="0"/>
            <a:r>
              <a:rPr lang="ar-SA" sz="4400" b="1" u="sng" dirty="0" err="1" smtClean="0">
                <a:solidFill>
                  <a:schemeClr val="accent1">
                    <a:lumMod val="75000"/>
                  </a:schemeClr>
                </a:solidFill>
              </a:rPr>
              <a:t>الاوقيانوسية</a:t>
            </a:r>
            <a:r>
              <a:rPr lang="ar-SA" sz="4400" b="1" u="sng" dirty="0" smtClean="0">
                <a:solidFill>
                  <a:schemeClr val="accent1">
                    <a:lumMod val="75000"/>
                  </a:schemeClr>
                </a:solidFill>
              </a:rPr>
              <a:t> : هي أخر القارات </a:t>
            </a:r>
            <a:r>
              <a:rPr lang="ar-SA" sz="4400" b="1" dirty="0" smtClean="0">
                <a:solidFill>
                  <a:srgbClr val="000000"/>
                </a:solidFill>
              </a:rPr>
              <a:t>في مجال الإنتاج الصناعي .</a:t>
            </a:r>
          </a:p>
          <a:p>
            <a:pPr lvl="0"/>
            <a:r>
              <a:rPr lang="ar-SA" sz="4400" b="1" dirty="0" smtClean="0">
                <a:solidFill>
                  <a:srgbClr val="000000"/>
                </a:solidFill>
              </a:rPr>
              <a:t>فهي لا تشغل أيا من المراكز الأولى في الإنتاج الصناعي, وتتركز الصناعات في السهول الساحلية </a:t>
            </a:r>
            <a:endParaRPr lang="en-US" sz="4400" b="1" dirty="0" smtClean="0">
              <a:solidFill>
                <a:srgbClr val="000000"/>
              </a:solidFill>
            </a:endParaRPr>
          </a:p>
          <a:p>
            <a:pPr lvl="0"/>
            <a:r>
              <a:rPr lang="ar-SA" sz="4400" b="1" dirty="0" smtClean="0">
                <a:solidFill>
                  <a:srgbClr val="000000"/>
                </a:solidFill>
              </a:rPr>
              <a:t>الشرقية والجنوبية الشرقية وفي المنطقة الجنوبية حول خليج سبنسر والإقليم الصناعي الغربي.</a:t>
            </a:r>
            <a:endParaRPr lang="en-US" sz="4400" b="1" dirty="0" smtClean="0">
              <a:solidFill>
                <a:srgbClr val="000000"/>
              </a:solidFill>
            </a:endParaRPr>
          </a:p>
          <a:p>
            <a:r>
              <a:rPr lang="en-US" sz="4400" b="1" dirty="0" smtClean="0">
                <a:solidFill>
                  <a:srgbClr val="000000"/>
                </a:solidFill>
              </a:rPr>
              <a:t> </a:t>
            </a:r>
          </a:p>
          <a:p>
            <a:r>
              <a:rPr lang="ar-SA" sz="4400" b="1" dirty="0" smtClean="0">
                <a:solidFill>
                  <a:srgbClr val="000000"/>
                </a:solidFill>
              </a:rPr>
              <a:t> </a:t>
            </a:r>
            <a:endParaRPr lang="en-US" sz="4400" b="1" dirty="0" smtClean="0">
              <a:solidFill>
                <a:srgbClr val="000000"/>
              </a:solidFill>
            </a:endParaRPr>
          </a:p>
          <a:p>
            <a:pPr lvl="0"/>
            <a:endParaRPr lang="ar-SA" b="1" dirty="0" smtClean="0">
              <a:solidFill>
                <a:srgbClr val="000000"/>
              </a:solidFill>
            </a:endParaRPr>
          </a:p>
        </p:txBody>
      </p:sp>
    </p:spTree>
  </p:cSld>
  <p:clrMapOvr>
    <a:masterClrMapping/>
  </p:clrMapOvr>
  <p:transition spd="slow">
    <p:wheel/>
    <p:sndAc>
      <p:stSnd>
        <p:snd r:embed="rId2" name="cashreg.wav" builtIn="1"/>
      </p:stSnd>
    </p:sndAc>
  </p:transition>
  <p:timing>
    <p:tnLst>
      <p:par>
        <p:cTn id="1" dur="indefinite" restart="never" nodeType="tmRoot"/>
      </p:par>
    </p:tnLst>
  </p:timing>
</p:sld>
</file>

<file path=ppt/theme/theme1.xml><?xml version="1.0" encoding="utf-8"?>
<a:theme xmlns:a="http://schemas.openxmlformats.org/drawingml/2006/main" name="Digital Dots">
  <a:themeElements>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Digital Do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alpha val="97000"/>
          </a:schemeClr>
        </a:solidFill>
        <a:ln w="571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alpha val="97000"/>
          </a:schemeClr>
        </a:solidFill>
        <a:ln w="571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igital Dots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Digital Dots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gital Dots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Digital Dots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Digital Dots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Digital Dots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Digital Dots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Digital Dots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Digital Dots</Template>
  <TotalTime>5723</TotalTime>
  <Words>1019</Words>
  <Application>Microsoft Office PowerPoint</Application>
  <PresentationFormat>عرض على الشاشة (3:4)‏</PresentationFormat>
  <Paragraphs>195</Paragraphs>
  <Slides>23</Slides>
  <Notes>0</Notes>
  <HiddenSlides>0</HiddenSlides>
  <MMClips>0</MMClips>
  <ScaleCrop>false</ScaleCrop>
  <HeadingPairs>
    <vt:vector size="6" baseType="variant">
      <vt:variant>
        <vt:lpstr>الخطوط المستخدمة</vt:lpstr>
      </vt:variant>
      <vt:variant>
        <vt:i4>10</vt:i4>
      </vt:variant>
      <vt:variant>
        <vt:lpstr>سمة</vt:lpstr>
      </vt:variant>
      <vt:variant>
        <vt:i4>1</vt:i4>
      </vt:variant>
      <vt:variant>
        <vt:lpstr>عناوين الشرائح</vt:lpstr>
      </vt:variant>
      <vt:variant>
        <vt:i4>23</vt:i4>
      </vt:variant>
    </vt:vector>
  </HeadingPairs>
  <TitlesOfParts>
    <vt:vector size="34" baseType="lpstr">
      <vt:lpstr>Arial</vt:lpstr>
      <vt:lpstr>Wingdings</vt:lpstr>
      <vt:lpstr>Tahoma</vt:lpstr>
      <vt:lpstr>Bold Italic Art</vt:lpstr>
      <vt:lpstr>Arabic Transparent</vt:lpstr>
      <vt:lpstr>Times New Roman</vt:lpstr>
      <vt:lpstr>Mudir MT</vt:lpstr>
      <vt:lpstr>Simple Indust Shaded</vt:lpstr>
      <vt:lpstr>Monotype Koufi</vt:lpstr>
      <vt:lpstr>Kufi Extended Outline</vt:lpstr>
      <vt:lpstr>Digital Dots</vt:lpstr>
      <vt:lpstr>الشريحة 1</vt:lpstr>
      <vt:lpstr>الشريحة 2</vt:lpstr>
      <vt:lpstr>الشريحة 3</vt:lpstr>
      <vt:lpstr>الشريحة 4</vt:lpstr>
      <vt:lpstr>الشريحة 5</vt:lpstr>
      <vt:lpstr>الشريحة 6</vt:lpstr>
      <vt:lpstr>الشريحة 7</vt:lpstr>
      <vt:lpstr>الشريحة 8</vt:lpstr>
      <vt:lpstr> </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دول شرقي أفريقيا 1- أوغندا (ص 389-400)</dc:title>
  <dc:creator>Mona</dc:creator>
  <cp:lastModifiedBy>technogate</cp:lastModifiedBy>
  <cp:revision>685</cp:revision>
  <dcterms:created xsi:type="dcterms:W3CDTF">2010-02-21T12:44:22Z</dcterms:created>
  <dcterms:modified xsi:type="dcterms:W3CDTF">2012-12-07T10:06:32Z</dcterms:modified>
</cp:coreProperties>
</file>