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60" r:id="rId4"/>
    <p:sldId id="259" r:id="rId5"/>
    <p:sldId id="266" r:id="rId6"/>
    <p:sldId id="267" r:id="rId7"/>
    <p:sldId id="268" r:id="rId8"/>
    <p:sldId id="261" r:id="rId9"/>
    <p:sldId id="262" r:id="rId10"/>
    <p:sldId id="271" r:id="rId11"/>
    <p:sldId id="272" r:id="rId12"/>
    <p:sldId id="273" r:id="rId13"/>
    <p:sldId id="264" r:id="rId14"/>
    <p:sldId id="270" r:id="rId15"/>
    <p:sldId id="275" r:id="rId16"/>
    <p:sldId id="277" r:id="rId17"/>
    <p:sldId id="279" r:id="rId18"/>
    <p:sldId id="281" r:id="rId1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نمط متوسط 2 - تميي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53" autoAdjust="0"/>
    <p:restoredTop sz="94524" autoAdjust="0"/>
  </p:normalViewPr>
  <p:slideViewPr>
    <p:cSldViewPr>
      <p:cViewPr varScale="1">
        <p:scale>
          <a:sx n="70" d="100"/>
          <a:sy n="70" d="100"/>
        </p:scale>
        <p:origin x="-1380" y="-90"/>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88C2D83-7DF9-413E-BB06-0C6620978130}" type="doc">
      <dgm:prSet loTypeId="urn:microsoft.com/office/officeart/2005/8/layout/process2" loCatId="process" qsTypeId="urn:microsoft.com/office/officeart/2005/8/quickstyle/simple1" qsCatId="simple" csTypeId="urn:microsoft.com/office/officeart/2005/8/colors/accent1_2" csCatId="accent1" phldr="1"/>
      <dgm:spPr/>
    </dgm:pt>
    <dgm:pt modelId="{926F38A5-11A9-4753-A492-0F907925FFCE}">
      <dgm:prSet phldrT="[نص]"/>
      <dgm:spPr>
        <a:solidFill>
          <a:schemeClr val="accent3">
            <a:lumMod val="75000"/>
          </a:schemeClr>
        </a:solidFill>
      </dgm:spPr>
      <dgm:t>
        <a:bodyPr/>
        <a:lstStyle/>
        <a:p>
          <a:r>
            <a:rPr lang="ar-SA" dirty="0" smtClean="0"/>
            <a:t>أولاً: الإسلام يدعو إلى العلم</a:t>
          </a:r>
          <a:endParaRPr lang="en-US" dirty="0"/>
        </a:p>
      </dgm:t>
    </dgm:pt>
    <dgm:pt modelId="{D226C5C2-D289-44B2-BEE8-85C666248B44}" type="parTrans" cxnId="{3BAE4097-F7D3-4BBE-A324-A871423F142F}">
      <dgm:prSet/>
      <dgm:spPr/>
    </dgm:pt>
    <dgm:pt modelId="{D7573E40-C6FB-4E32-8E2C-E5587952FBEA}" type="sibTrans" cxnId="{3BAE4097-F7D3-4BBE-A324-A871423F142F}">
      <dgm:prSet/>
      <dgm:spPr/>
      <dgm:t>
        <a:bodyPr/>
        <a:lstStyle/>
        <a:p>
          <a:endParaRPr lang="en-US"/>
        </a:p>
      </dgm:t>
    </dgm:pt>
    <dgm:pt modelId="{607AA34C-F007-4EF4-A17D-BBF6E052B9DA}">
      <dgm:prSet phldrT="[نص]"/>
      <dgm:spPr>
        <a:solidFill>
          <a:srgbClr val="FFC000"/>
        </a:solidFill>
      </dgm:spPr>
      <dgm:t>
        <a:bodyPr/>
        <a:lstStyle/>
        <a:p>
          <a:r>
            <a:rPr lang="ar-SA" dirty="0" smtClean="0"/>
            <a:t>ثانيًا: نبي الإسلام يدعو إلى العلم</a:t>
          </a:r>
          <a:endParaRPr lang="en-US" dirty="0"/>
        </a:p>
      </dgm:t>
    </dgm:pt>
    <dgm:pt modelId="{AA5D133D-CD18-4BFE-816C-05B133F9B1A5}" type="parTrans" cxnId="{21E12BD1-0D85-40F4-8F88-040EC04CD247}">
      <dgm:prSet/>
      <dgm:spPr/>
    </dgm:pt>
    <dgm:pt modelId="{CDDDCB1F-F5A8-4281-B565-86E44D6B0687}" type="sibTrans" cxnId="{21E12BD1-0D85-40F4-8F88-040EC04CD247}">
      <dgm:prSet/>
      <dgm:spPr/>
      <dgm:t>
        <a:bodyPr/>
        <a:lstStyle/>
        <a:p>
          <a:endParaRPr lang="en-US"/>
        </a:p>
      </dgm:t>
    </dgm:pt>
    <dgm:pt modelId="{D76380D6-294E-487E-8D88-F1EF7AFF9286}">
      <dgm:prSet phldrT="[نص]"/>
      <dgm:spPr/>
      <dgm:t>
        <a:bodyPr/>
        <a:lstStyle/>
        <a:p>
          <a:r>
            <a:rPr lang="ar-SA" dirty="0" smtClean="0"/>
            <a:t>ثالثًا: اهتمام الخلفاء بالعلم والعلماء</a:t>
          </a:r>
          <a:endParaRPr lang="en-US" dirty="0"/>
        </a:p>
      </dgm:t>
    </dgm:pt>
    <dgm:pt modelId="{A66603F8-6204-4F89-92AB-81B210861DB0}" type="parTrans" cxnId="{09B655E9-611A-4046-A577-2D5B4E828688}">
      <dgm:prSet/>
      <dgm:spPr/>
    </dgm:pt>
    <dgm:pt modelId="{4FA33076-52B2-4CEE-B9B3-AEA06700A3F7}" type="sibTrans" cxnId="{09B655E9-611A-4046-A577-2D5B4E828688}">
      <dgm:prSet/>
      <dgm:spPr/>
    </dgm:pt>
    <dgm:pt modelId="{5A2DFF4B-E6A4-4351-8F4D-910244926CA6}" type="pres">
      <dgm:prSet presAssocID="{788C2D83-7DF9-413E-BB06-0C6620978130}" presName="linearFlow" presStyleCnt="0">
        <dgm:presLayoutVars>
          <dgm:resizeHandles val="exact"/>
        </dgm:presLayoutVars>
      </dgm:prSet>
      <dgm:spPr/>
    </dgm:pt>
    <dgm:pt modelId="{88BC8EDE-2868-419A-AA53-67E26B233EBC}" type="pres">
      <dgm:prSet presAssocID="{926F38A5-11A9-4753-A492-0F907925FFCE}" presName="node" presStyleLbl="node1" presStyleIdx="0" presStyleCnt="3" custScaleX="291827">
        <dgm:presLayoutVars>
          <dgm:bulletEnabled val="1"/>
        </dgm:presLayoutVars>
      </dgm:prSet>
      <dgm:spPr/>
      <dgm:t>
        <a:bodyPr/>
        <a:lstStyle/>
        <a:p>
          <a:endParaRPr lang="en-US"/>
        </a:p>
      </dgm:t>
    </dgm:pt>
    <dgm:pt modelId="{A644AB60-850D-4C5C-9849-76C6391868C4}" type="pres">
      <dgm:prSet presAssocID="{D7573E40-C6FB-4E32-8E2C-E5587952FBEA}" presName="sibTrans" presStyleLbl="sibTrans2D1" presStyleIdx="0" presStyleCnt="2"/>
      <dgm:spPr/>
      <dgm:t>
        <a:bodyPr/>
        <a:lstStyle/>
        <a:p>
          <a:endParaRPr lang="en-US"/>
        </a:p>
      </dgm:t>
    </dgm:pt>
    <dgm:pt modelId="{C754D8E8-1EA7-41A4-8035-902233F67BA5}" type="pres">
      <dgm:prSet presAssocID="{D7573E40-C6FB-4E32-8E2C-E5587952FBEA}" presName="connectorText" presStyleLbl="sibTrans2D1" presStyleIdx="0" presStyleCnt="2"/>
      <dgm:spPr/>
      <dgm:t>
        <a:bodyPr/>
        <a:lstStyle/>
        <a:p>
          <a:endParaRPr lang="en-US"/>
        </a:p>
      </dgm:t>
    </dgm:pt>
    <dgm:pt modelId="{1DE260EA-8647-4F29-BC1D-EB4218556D66}" type="pres">
      <dgm:prSet presAssocID="{607AA34C-F007-4EF4-A17D-BBF6E052B9DA}" presName="node" presStyleLbl="node1" presStyleIdx="1" presStyleCnt="3" custScaleX="291827">
        <dgm:presLayoutVars>
          <dgm:bulletEnabled val="1"/>
        </dgm:presLayoutVars>
      </dgm:prSet>
      <dgm:spPr/>
      <dgm:t>
        <a:bodyPr/>
        <a:lstStyle/>
        <a:p>
          <a:endParaRPr lang="en-US"/>
        </a:p>
      </dgm:t>
    </dgm:pt>
    <dgm:pt modelId="{958EC49C-D822-48D1-BA3B-1C97F44DA38D}" type="pres">
      <dgm:prSet presAssocID="{CDDDCB1F-F5A8-4281-B565-86E44D6B0687}" presName="sibTrans" presStyleLbl="sibTrans2D1" presStyleIdx="1" presStyleCnt="2"/>
      <dgm:spPr/>
      <dgm:t>
        <a:bodyPr/>
        <a:lstStyle/>
        <a:p>
          <a:endParaRPr lang="en-US"/>
        </a:p>
      </dgm:t>
    </dgm:pt>
    <dgm:pt modelId="{406BDB12-164B-47F6-BE0B-B922CCFE0D94}" type="pres">
      <dgm:prSet presAssocID="{CDDDCB1F-F5A8-4281-B565-86E44D6B0687}" presName="connectorText" presStyleLbl="sibTrans2D1" presStyleIdx="1" presStyleCnt="2"/>
      <dgm:spPr/>
      <dgm:t>
        <a:bodyPr/>
        <a:lstStyle/>
        <a:p>
          <a:endParaRPr lang="en-US"/>
        </a:p>
      </dgm:t>
    </dgm:pt>
    <dgm:pt modelId="{31CE0C1C-41FC-47CE-A612-894CA5F0609A}" type="pres">
      <dgm:prSet presAssocID="{D76380D6-294E-487E-8D88-F1EF7AFF9286}" presName="node" presStyleLbl="node1" presStyleIdx="2" presStyleCnt="3" custScaleX="299310">
        <dgm:presLayoutVars>
          <dgm:bulletEnabled val="1"/>
        </dgm:presLayoutVars>
      </dgm:prSet>
      <dgm:spPr/>
      <dgm:t>
        <a:bodyPr/>
        <a:lstStyle/>
        <a:p>
          <a:endParaRPr lang="en-US"/>
        </a:p>
      </dgm:t>
    </dgm:pt>
  </dgm:ptLst>
  <dgm:cxnLst>
    <dgm:cxn modelId="{994177D7-B60B-4E3F-963D-1FB60A98ECA0}" type="presOf" srcId="{926F38A5-11A9-4753-A492-0F907925FFCE}" destId="{88BC8EDE-2868-419A-AA53-67E26B233EBC}" srcOrd="0" destOrd="0" presId="urn:microsoft.com/office/officeart/2005/8/layout/process2"/>
    <dgm:cxn modelId="{8A53D01F-1ACB-47CB-BAFA-84F59A5290BA}" type="presOf" srcId="{D76380D6-294E-487E-8D88-F1EF7AFF9286}" destId="{31CE0C1C-41FC-47CE-A612-894CA5F0609A}" srcOrd="0" destOrd="0" presId="urn:microsoft.com/office/officeart/2005/8/layout/process2"/>
    <dgm:cxn modelId="{4F4CE8F7-EE49-4DFB-B867-7AA2BEECA3D6}" type="presOf" srcId="{D7573E40-C6FB-4E32-8E2C-E5587952FBEA}" destId="{C754D8E8-1EA7-41A4-8035-902233F67BA5}" srcOrd="1" destOrd="0" presId="urn:microsoft.com/office/officeart/2005/8/layout/process2"/>
    <dgm:cxn modelId="{26470786-1D89-408C-9A43-EF8FE04D4219}" type="presOf" srcId="{788C2D83-7DF9-413E-BB06-0C6620978130}" destId="{5A2DFF4B-E6A4-4351-8F4D-910244926CA6}" srcOrd="0" destOrd="0" presId="urn:microsoft.com/office/officeart/2005/8/layout/process2"/>
    <dgm:cxn modelId="{665224C8-7D4F-4E39-BAD2-E737909377BD}" type="presOf" srcId="{607AA34C-F007-4EF4-A17D-BBF6E052B9DA}" destId="{1DE260EA-8647-4F29-BC1D-EB4218556D66}" srcOrd="0" destOrd="0" presId="urn:microsoft.com/office/officeart/2005/8/layout/process2"/>
    <dgm:cxn modelId="{21E12BD1-0D85-40F4-8F88-040EC04CD247}" srcId="{788C2D83-7DF9-413E-BB06-0C6620978130}" destId="{607AA34C-F007-4EF4-A17D-BBF6E052B9DA}" srcOrd="1" destOrd="0" parTransId="{AA5D133D-CD18-4BFE-816C-05B133F9B1A5}" sibTransId="{CDDDCB1F-F5A8-4281-B565-86E44D6B0687}"/>
    <dgm:cxn modelId="{09B655E9-611A-4046-A577-2D5B4E828688}" srcId="{788C2D83-7DF9-413E-BB06-0C6620978130}" destId="{D76380D6-294E-487E-8D88-F1EF7AFF9286}" srcOrd="2" destOrd="0" parTransId="{A66603F8-6204-4F89-92AB-81B210861DB0}" sibTransId="{4FA33076-52B2-4CEE-B9B3-AEA06700A3F7}"/>
    <dgm:cxn modelId="{3BAE4097-F7D3-4BBE-A324-A871423F142F}" srcId="{788C2D83-7DF9-413E-BB06-0C6620978130}" destId="{926F38A5-11A9-4753-A492-0F907925FFCE}" srcOrd="0" destOrd="0" parTransId="{D226C5C2-D289-44B2-BEE8-85C666248B44}" sibTransId="{D7573E40-C6FB-4E32-8E2C-E5587952FBEA}"/>
    <dgm:cxn modelId="{5BD013E3-D291-4732-8A23-D90F5D346620}" type="presOf" srcId="{CDDDCB1F-F5A8-4281-B565-86E44D6B0687}" destId="{958EC49C-D822-48D1-BA3B-1C97F44DA38D}" srcOrd="0" destOrd="0" presId="urn:microsoft.com/office/officeart/2005/8/layout/process2"/>
    <dgm:cxn modelId="{221911F4-286B-4F24-B618-788F5D14EF15}" type="presOf" srcId="{D7573E40-C6FB-4E32-8E2C-E5587952FBEA}" destId="{A644AB60-850D-4C5C-9849-76C6391868C4}" srcOrd="0" destOrd="0" presId="urn:microsoft.com/office/officeart/2005/8/layout/process2"/>
    <dgm:cxn modelId="{019BEF24-9811-47D7-8BDE-B33400CF1EC4}" type="presOf" srcId="{CDDDCB1F-F5A8-4281-B565-86E44D6B0687}" destId="{406BDB12-164B-47F6-BE0B-B922CCFE0D94}" srcOrd="1" destOrd="0" presId="urn:microsoft.com/office/officeart/2005/8/layout/process2"/>
    <dgm:cxn modelId="{506C55AB-9410-4F5E-9634-271C338081EF}" type="presParOf" srcId="{5A2DFF4B-E6A4-4351-8F4D-910244926CA6}" destId="{88BC8EDE-2868-419A-AA53-67E26B233EBC}" srcOrd="0" destOrd="0" presId="urn:microsoft.com/office/officeart/2005/8/layout/process2"/>
    <dgm:cxn modelId="{DC5E8750-BDBC-42A5-AAB7-317C8B2BC8AB}" type="presParOf" srcId="{5A2DFF4B-E6A4-4351-8F4D-910244926CA6}" destId="{A644AB60-850D-4C5C-9849-76C6391868C4}" srcOrd="1" destOrd="0" presId="urn:microsoft.com/office/officeart/2005/8/layout/process2"/>
    <dgm:cxn modelId="{A87C74D2-0978-4785-BA50-0173134FB575}" type="presParOf" srcId="{A644AB60-850D-4C5C-9849-76C6391868C4}" destId="{C754D8E8-1EA7-41A4-8035-902233F67BA5}" srcOrd="0" destOrd="0" presId="urn:microsoft.com/office/officeart/2005/8/layout/process2"/>
    <dgm:cxn modelId="{72306E46-964A-4379-AEF9-8AA523A0FFF8}" type="presParOf" srcId="{5A2DFF4B-E6A4-4351-8F4D-910244926CA6}" destId="{1DE260EA-8647-4F29-BC1D-EB4218556D66}" srcOrd="2" destOrd="0" presId="urn:microsoft.com/office/officeart/2005/8/layout/process2"/>
    <dgm:cxn modelId="{B6FB4E62-848B-48B5-928A-C65618542320}" type="presParOf" srcId="{5A2DFF4B-E6A4-4351-8F4D-910244926CA6}" destId="{958EC49C-D822-48D1-BA3B-1C97F44DA38D}" srcOrd="3" destOrd="0" presId="urn:microsoft.com/office/officeart/2005/8/layout/process2"/>
    <dgm:cxn modelId="{EDC10FBE-E081-4384-8478-2A3458D7D1FB}" type="presParOf" srcId="{958EC49C-D822-48D1-BA3B-1C97F44DA38D}" destId="{406BDB12-164B-47F6-BE0B-B922CCFE0D94}" srcOrd="0" destOrd="0" presId="urn:microsoft.com/office/officeart/2005/8/layout/process2"/>
    <dgm:cxn modelId="{C2EAFF22-82DD-4F5A-B103-5B3DCC023DE4}" type="presParOf" srcId="{5A2DFF4B-E6A4-4351-8F4D-910244926CA6}" destId="{31CE0C1C-41FC-47CE-A612-894CA5F0609A}" srcOrd="4" destOrd="0" presId="urn:microsoft.com/office/officeart/2005/8/layout/process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8BC8EDE-2868-419A-AA53-67E26B233EBC}">
      <dsp:nvSpPr>
        <dsp:cNvPr id="0" name=""/>
        <dsp:cNvSpPr/>
      </dsp:nvSpPr>
      <dsp:spPr>
        <a:xfrm>
          <a:off x="1143004" y="0"/>
          <a:ext cx="5943591" cy="1131490"/>
        </a:xfrm>
        <a:prstGeom prst="roundRect">
          <a:avLst>
            <a:gd name="adj" fmla="val 10000"/>
          </a:avLst>
        </a:prstGeom>
        <a:solidFill>
          <a:schemeClr val="accent3">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0970" tIns="140970" rIns="140970" bIns="140970" numCol="1" spcCol="1270" anchor="ctr" anchorCtr="0">
          <a:noAutofit/>
        </a:bodyPr>
        <a:lstStyle/>
        <a:p>
          <a:pPr lvl="0" algn="ctr" defTabSz="1644650">
            <a:lnSpc>
              <a:spcPct val="90000"/>
            </a:lnSpc>
            <a:spcBef>
              <a:spcPct val="0"/>
            </a:spcBef>
            <a:spcAft>
              <a:spcPct val="35000"/>
            </a:spcAft>
          </a:pPr>
          <a:r>
            <a:rPr lang="ar-SA" sz="3700" kern="1200" dirty="0" smtClean="0"/>
            <a:t>أولاً: الإسلام يدعو إلى العلم</a:t>
          </a:r>
          <a:endParaRPr lang="en-US" sz="3700" kern="1200" dirty="0"/>
        </a:p>
      </dsp:txBody>
      <dsp:txXfrm>
        <a:off x="1176144" y="33140"/>
        <a:ext cx="5877311" cy="1065210"/>
      </dsp:txXfrm>
    </dsp:sp>
    <dsp:sp modelId="{A644AB60-850D-4C5C-9849-76C6391868C4}">
      <dsp:nvSpPr>
        <dsp:cNvPr id="0" name=""/>
        <dsp:cNvSpPr/>
      </dsp:nvSpPr>
      <dsp:spPr>
        <a:xfrm rot="5400000">
          <a:off x="3902645" y="1159778"/>
          <a:ext cx="424309" cy="509170"/>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933450">
            <a:lnSpc>
              <a:spcPct val="90000"/>
            </a:lnSpc>
            <a:spcBef>
              <a:spcPct val="0"/>
            </a:spcBef>
            <a:spcAft>
              <a:spcPct val="35000"/>
            </a:spcAft>
          </a:pPr>
          <a:endParaRPr lang="en-US" sz="2100" kern="1200"/>
        </a:p>
      </dsp:txBody>
      <dsp:txXfrm rot="-5400000">
        <a:off x="3962049" y="1202209"/>
        <a:ext cx="305502" cy="297016"/>
      </dsp:txXfrm>
    </dsp:sp>
    <dsp:sp modelId="{1DE260EA-8647-4F29-BC1D-EB4218556D66}">
      <dsp:nvSpPr>
        <dsp:cNvPr id="0" name=""/>
        <dsp:cNvSpPr/>
      </dsp:nvSpPr>
      <dsp:spPr>
        <a:xfrm>
          <a:off x="1143004" y="1697236"/>
          <a:ext cx="5943591" cy="1131490"/>
        </a:xfrm>
        <a:prstGeom prst="roundRect">
          <a:avLst>
            <a:gd name="adj" fmla="val 10000"/>
          </a:avLst>
        </a:prstGeom>
        <a:solidFill>
          <a:srgbClr val="FFC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0970" tIns="140970" rIns="140970" bIns="140970" numCol="1" spcCol="1270" anchor="ctr" anchorCtr="0">
          <a:noAutofit/>
        </a:bodyPr>
        <a:lstStyle/>
        <a:p>
          <a:pPr lvl="0" algn="ctr" defTabSz="1644650">
            <a:lnSpc>
              <a:spcPct val="90000"/>
            </a:lnSpc>
            <a:spcBef>
              <a:spcPct val="0"/>
            </a:spcBef>
            <a:spcAft>
              <a:spcPct val="35000"/>
            </a:spcAft>
          </a:pPr>
          <a:r>
            <a:rPr lang="ar-SA" sz="3700" kern="1200" dirty="0" smtClean="0"/>
            <a:t>ثانيًا: نبي الإسلام يدعو إلى العلم</a:t>
          </a:r>
          <a:endParaRPr lang="en-US" sz="3700" kern="1200" dirty="0"/>
        </a:p>
      </dsp:txBody>
      <dsp:txXfrm>
        <a:off x="1176144" y="1730376"/>
        <a:ext cx="5877311" cy="1065210"/>
      </dsp:txXfrm>
    </dsp:sp>
    <dsp:sp modelId="{958EC49C-D822-48D1-BA3B-1C97F44DA38D}">
      <dsp:nvSpPr>
        <dsp:cNvPr id="0" name=""/>
        <dsp:cNvSpPr/>
      </dsp:nvSpPr>
      <dsp:spPr>
        <a:xfrm rot="5400000">
          <a:off x="3902645" y="2857014"/>
          <a:ext cx="424309" cy="509170"/>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933450">
            <a:lnSpc>
              <a:spcPct val="90000"/>
            </a:lnSpc>
            <a:spcBef>
              <a:spcPct val="0"/>
            </a:spcBef>
            <a:spcAft>
              <a:spcPct val="35000"/>
            </a:spcAft>
          </a:pPr>
          <a:endParaRPr lang="en-US" sz="2100" kern="1200"/>
        </a:p>
      </dsp:txBody>
      <dsp:txXfrm rot="-5400000">
        <a:off x="3962049" y="2899445"/>
        <a:ext cx="305502" cy="297016"/>
      </dsp:txXfrm>
    </dsp:sp>
    <dsp:sp modelId="{31CE0C1C-41FC-47CE-A612-894CA5F0609A}">
      <dsp:nvSpPr>
        <dsp:cNvPr id="0" name=""/>
        <dsp:cNvSpPr/>
      </dsp:nvSpPr>
      <dsp:spPr>
        <a:xfrm>
          <a:off x="1066801" y="3394472"/>
          <a:ext cx="6095996" cy="1131490"/>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lvl="0" algn="ctr" defTabSz="1600200">
            <a:lnSpc>
              <a:spcPct val="90000"/>
            </a:lnSpc>
            <a:spcBef>
              <a:spcPct val="0"/>
            </a:spcBef>
            <a:spcAft>
              <a:spcPct val="35000"/>
            </a:spcAft>
          </a:pPr>
          <a:r>
            <a:rPr lang="ar-SA" sz="3600" kern="1200" dirty="0" smtClean="0"/>
            <a:t>ثالثًا: اهتمام الخلفاء بالعلم والعلماء</a:t>
          </a:r>
          <a:endParaRPr lang="en-US" sz="3600" kern="1200" dirty="0"/>
        </a:p>
      </dsp:txBody>
      <dsp:txXfrm>
        <a:off x="1099941" y="3427612"/>
        <a:ext cx="6029716" cy="1065210"/>
      </dsp:txXfrm>
    </dsp:sp>
  </dsp:spTree>
</dsp:drawing>
</file>

<file path=ppt/diagrams/layout1.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en-US"/>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en-US"/>
          </a:p>
        </p:txBody>
      </p:sp>
      <p:sp>
        <p:nvSpPr>
          <p:cNvPr id="4" name="عنصر نائب للتاريخ 3"/>
          <p:cNvSpPr>
            <a:spLocks noGrp="1"/>
          </p:cNvSpPr>
          <p:nvPr>
            <p:ph type="dt" sz="half" idx="10"/>
          </p:nvPr>
        </p:nvSpPr>
        <p:spPr/>
        <p:txBody>
          <a:bodyPr/>
          <a:lstStyle/>
          <a:p>
            <a:fld id="{0B7E5DCE-2451-4A23-9B02-1F1D2E5EA53F}" type="datetimeFigureOut">
              <a:rPr lang="en-US" smtClean="0"/>
              <a:t>15-Sep-13</a:t>
            </a:fld>
            <a:endParaRPr lang="en-US"/>
          </a:p>
        </p:txBody>
      </p:sp>
      <p:sp>
        <p:nvSpPr>
          <p:cNvPr id="5" name="عنصر نائب للتذييل 4"/>
          <p:cNvSpPr>
            <a:spLocks noGrp="1"/>
          </p:cNvSpPr>
          <p:nvPr>
            <p:ph type="ftr" sz="quarter" idx="11"/>
          </p:nvPr>
        </p:nvSpPr>
        <p:spPr/>
        <p:txBody>
          <a:bodyPr/>
          <a:lstStyle/>
          <a:p>
            <a:endParaRPr lang="en-US"/>
          </a:p>
        </p:txBody>
      </p:sp>
      <p:sp>
        <p:nvSpPr>
          <p:cNvPr id="6" name="عنصر نائب لرقم الشريحة 5"/>
          <p:cNvSpPr>
            <a:spLocks noGrp="1"/>
          </p:cNvSpPr>
          <p:nvPr>
            <p:ph type="sldNum" sz="quarter" idx="12"/>
          </p:nvPr>
        </p:nvSpPr>
        <p:spPr/>
        <p:txBody>
          <a:bodyPr/>
          <a:lstStyle/>
          <a:p>
            <a:fld id="{E9AABDB4-C04C-423C-8F12-1B479EC2B060}" type="slidenum">
              <a:rPr lang="en-US" smtClean="0"/>
              <a:t>‹#›</a:t>
            </a:fld>
            <a:endParaRPr lang="en-US"/>
          </a:p>
        </p:txBody>
      </p:sp>
    </p:spTree>
    <p:extLst>
      <p:ext uri="{BB962C8B-B14F-4D97-AF65-F5344CB8AC3E}">
        <p14:creationId xmlns:p14="http://schemas.microsoft.com/office/powerpoint/2010/main" val="30648832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en-US"/>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عنصر نائب للتاريخ 3"/>
          <p:cNvSpPr>
            <a:spLocks noGrp="1"/>
          </p:cNvSpPr>
          <p:nvPr>
            <p:ph type="dt" sz="half" idx="10"/>
          </p:nvPr>
        </p:nvSpPr>
        <p:spPr/>
        <p:txBody>
          <a:bodyPr/>
          <a:lstStyle/>
          <a:p>
            <a:fld id="{0B7E5DCE-2451-4A23-9B02-1F1D2E5EA53F}" type="datetimeFigureOut">
              <a:rPr lang="en-US" smtClean="0"/>
              <a:t>15-Sep-13</a:t>
            </a:fld>
            <a:endParaRPr lang="en-US"/>
          </a:p>
        </p:txBody>
      </p:sp>
      <p:sp>
        <p:nvSpPr>
          <p:cNvPr id="5" name="عنصر نائب للتذييل 4"/>
          <p:cNvSpPr>
            <a:spLocks noGrp="1"/>
          </p:cNvSpPr>
          <p:nvPr>
            <p:ph type="ftr" sz="quarter" idx="11"/>
          </p:nvPr>
        </p:nvSpPr>
        <p:spPr/>
        <p:txBody>
          <a:bodyPr/>
          <a:lstStyle/>
          <a:p>
            <a:endParaRPr lang="en-US"/>
          </a:p>
        </p:txBody>
      </p:sp>
      <p:sp>
        <p:nvSpPr>
          <p:cNvPr id="6" name="عنصر نائب لرقم الشريحة 5"/>
          <p:cNvSpPr>
            <a:spLocks noGrp="1"/>
          </p:cNvSpPr>
          <p:nvPr>
            <p:ph type="sldNum" sz="quarter" idx="12"/>
          </p:nvPr>
        </p:nvSpPr>
        <p:spPr/>
        <p:txBody>
          <a:bodyPr/>
          <a:lstStyle/>
          <a:p>
            <a:fld id="{E9AABDB4-C04C-423C-8F12-1B479EC2B060}" type="slidenum">
              <a:rPr lang="en-US" smtClean="0"/>
              <a:t>‹#›</a:t>
            </a:fld>
            <a:endParaRPr lang="en-US"/>
          </a:p>
        </p:txBody>
      </p:sp>
    </p:spTree>
    <p:extLst>
      <p:ext uri="{BB962C8B-B14F-4D97-AF65-F5344CB8AC3E}">
        <p14:creationId xmlns:p14="http://schemas.microsoft.com/office/powerpoint/2010/main" val="2466362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l">
              <a:defRPr sz="4000" b="1" cap="all"/>
            </a:lvl1pPr>
          </a:lstStyle>
          <a:p>
            <a:r>
              <a:rPr lang="ar-SA" smtClean="0"/>
              <a:t>انقر لتحرير نمط العنوان الرئيسي</a:t>
            </a:r>
            <a:endParaRPr lang="en-US"/>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0B7E5DCE-2451-4A23-9B02-1F1D2E5EA53F}" type="datetimeFigureOut">
              <a:rPr lang="en-US" smtClean="0"/>
              <a:t>15-Sep-13</a:t>
            </a:fld>
            <a:endParaRPr lang="en-US"/>
          </a:p>
        </p:txBody>
      </p:sp>
      <p:sp>
        <p:nvSpPr>
          <p:cNvPr id="5" name="عنصر نائب للتذييل 4"/>
          <p:cNvSpPr>
            <a:spLocks noGrp="1"/>
          </p:cNvSpPr>
          <p:nvPr>
            <p:ph type="ftr" sz="quarter" idx="11"/>
          </p:nvPr>
        </p:nvSpPr>
        <p:spPr/>
        <p:txBody>
          <a:bodyPr/>
          <a:lstStyle/>
          <a:p>
            <a:endParaRPr lang="en-US"/>
          </a:p>
        </p:txBody>
      </p:sp>
      <p:sp>
        <p:nvSpPr>
          <p:cNvPr id="6" name="عنصر نائب لرقم الشريحة 5"/>
          <p:cNvSpPr>
            <a:spLocks noGrp="1"/>
          </p:cNvSpPr>
          <p:nvPr>
            <p:ph type="sldNum" sz="quarter" idx="12"/>
          </p:nvPr>
        </p:nvSpPr>
        <p:spPr/>
        <p:txBody>
          <a:bodyPr/>
          <a:lstStyle/>
          <a:p>
            <a:fld id="{E9AABDB4-C04C-423C-8F12-1B479EC2B060}" type="slidenum">
              <a:rPr lang="en-US" smtClean="0"/>
              <a:t>‹#›</a:t>
            </a:fld>
            <a:endParaRPr lang="en-US"/>
          </a:p>
        </p:txBody>
      </p:sp>
    </p:spTree>
    <p:extLst>
      <p:ext uri="{BB962C8B-B14F-4D97-AF65-F5344CB8AC3E}">
        <p14:creationId xmlns:p14="http://schemas.microsoft.com/office/powerpoint/2010/main" val="7626139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en-US"/>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5" name="عنصر نائب للتاريخ 4"/>
          <p:cNvSpPr>
            <a:spLocks noGrp="1"/>
          </p:cNvSpPr>
          <p:nvPr>
            <p:ph type="dt" sz="half" idx="10"/>
          </p:nvPr>
        </p:nvSpPr>
        <p:spPr/>
        <p:txBody>
          <a:bodyPr/>
          <a:lstStyle/>
          <a:p>
            <a:fld id="{0B7E5DCE-2451-4A23-9B02-1F1D2E5EA53F}" type="datetimeFigureOut">
              <a:rPr lang="en-US" smtClean="0"/>
              <a:t>15-Sep-13</a:t>
            </a:fld>
            <a:endParaRPr lang="en-US"/>
          </a:p>
        </p:txBody>
      </p:sp>
      <p:sp>
        <p:nvSpPr>
          <p:cNvPr id="6" name="عنصر نائب للتذييل 5"/>
          <p:cNvSpPr>
            <a:spLocks noGrp="1"/>
          </p:cNvSpPr>
          <p:nvPr>
            <p:ph type="ftr" sz="quarter" idx="11"/>
          </p:nvPr>
        </p:nvSpPr>
        <p:spPr/>
        <p:txBody>
          <a:bodyPr/>
          <a:lstStyle/>
          <a:p>
            <a:endParaRPr lang="en-US"/>
          </a:p>
        </p:txBody>
      </p:sp>
      <p:sp>
        <p:nvSpPr>
          <p:cNvPr id="7" name="عنصر نائب لرقم الشريحة 6"/>
          <p:cNvSpPr>
            <a:spLocks noGrp="1"/>
          </p:cNvSpPr>
          <p:nvPr>
            <p:ph type="sldNum" sz="quarter" idx="12"/>
          </p:nvPr>
        </p:nvSpPr>
        <p:spPr/>
        <p:txBody>
          <a:bodyPr/>
          <a:lstStyle/>
          <a:p>
            <a:fld id="{E9AABDB4-C04C-423C-8F12-1B479EC2B060}" type="slidenum">
              <a:rPr lang="en-US" smtClean="0"/>
              <a:t>‹#›</a:t>
            </a:fld>
            <a:endParaRPr lang="en-US"/>
          </a:p>
        </p:txBody>
      </p:sp>
    </p:spTree>
    <p:extLst>
      <p:ext uri="{BB962C8B-B14F-4D97-AF65-F5344CB8AC3E}">
        <p14:creationId xmlns:p14="http://schemas.microsoft.com/office/powerpoint/2010/main" val="14103340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en-US"/>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7" name="عنصر نائب للتاريخ 6"/>
          <p:cNvSpPr>
            <a:spLocks noGrp="1"/>
          </p:cNvSpPr>
          <p:nvPr>
            <p:ph type="dt" sz="half" idx="10"/>
          </p:nvPr>
        </p:nvSpPr>
        <p:spPr/>
        <p:txBody>
          <a:bodyPr/>
          <a:lstStyle/>
          <a:p>
            <a:fld id="{0B7E5DCE-2451-4A23-9B02-1F1D2E5EA53F}" type="datetimeFigureOut">
              <a:rPr lang="en-US" smtClean="0"/>
              <a:t>15-Sep-13</a:t>
            </a:fld>
            <a:endParaRPr lang="en-US"/>
          </a:p>
        </p:txBody>
      </p:sp>
      <p:sp>
        <p:nvSpPr>
          <p:cNvPr id="8" name="عنصر نائب للتذييل 7"/>
          <p:cNvSpPr>
            <a:spLocks noGrp="1"/>
          </p:cNvSpPr>
          <p:nvPr>
            <p:ph type="ftr" sz="quarter" idx="11"/>
          </p:nvPr>
        </p:nvSpPr>
        <p:spPr/>
        <p:txBody>
          <a:bodyPr/>
          <a:lstStyle/>
          <a:p>
            <a:endParaRPr lang="en-US"/>
          </a:p>
        </p:txBody>
      </p:sp>
      <p:sp>
        <p:nvSpPr>
          <p:cNvPr id="9" name="عنصر نائب لرقم الشريحة 8"/>
          <p:cNvSpPr>
            <a:spLocks noGrp="1"/>
          </p:cNvSpPr>
          <p:nvPr>
            <p:ph type="sldNum" sz="quarter" idx="12"/>
          </p:nvPr>
        </p:nvSpPr>
        <p:spPr/>
        <p:txBody>
          <a:bodyPr/>
          <a:lstStyle/>
          <a:p>
            <a:fld id="{E9AABDB4-C04C-423C-8F12-1B479EC2B060}" type="slidenum">
              <a:rPr lang="en-US" smtClean="0"/>
              <a:t>‹#›</a:t>
            </a:fld>
            <a:endParaRPr lang="en-US"/>
          </a:p>
        </p:txBody>
      </p:sp>
    </p:spTree>
    <p:extLst>
      <p:ext uri="{BB962C8B-B14F-4D97-AF65-F5344CB8AC3E}">
        <p14:creationId xmlns:p14="http://schemas.microsoft.com/office/powerpoint/2010/main" val="33114242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en-US"/>
          </a:p>
        </p:txBody>
      </p:sp>
      <p:sp>
        <p:nvSpPr>
          <p:cNvPr id="3" name="عنصر نائب للتاريخ 2"/>
          <p:cNvSpPr>
            <a:spLocks noGrp="1"/>
          </p:cNvSpPr>
          <p:nvPr>
            <p:ph type="dt" sz="half" idx="10"/>
          </p:nvPr>
        </p:nvSpPr>
        <p:spPr/>
        <p:txBody>
          <a:bodyPr/>
          <a:lstStyle/>
          <a:p>
            <a:fld id="{0B7E5DCE-2451-4A23-9B02-1F1D2E5EA53F}" type="datetimeFigureOut">
              <a:rPr lang="en-US" smtClean="0"/>
              <a:t>15-Sep-13</a:t>
            </a:fld>
            <a:endParaRPr lang="en-US"/>
          </a:p>
        </p:txBody>
      </p:sp>
      <p:sp>
        <p:nvSpPr>
          <p:cNvPr id="4" name="عنصر نائب للتذييل 3"/>
          <p:cNvSpPr>
            <a:spLocks noGrp="1"/>
          </p:cNvSpPr>
          <p:nvPr>
            <p:ph type="ftr" sz="quarter" idx="11"/>
          </p:nvPr>
        </p:nvSpPr>
        <p:spPr/>
        <p:txBody>
          <a:bodyPr/>
          <a:lstStyle/>
          <a:p>
            <a:endParaRPr lang="en-US"/>
          </a:p>
        </p:txBody>
      </p:sp>
      <p:sp>
        <p:nvSpPr>
          <p:cNvPr id="5" name="عنصر نائب لرقم الشريحة 4"/>
          <p:cNvSpPr>
            <a:spLocks noGrp="1"/>
          </p:cNvSpPr>
          <p:nvPr>
            <p:ph type="sldNum" sz="quarter" idx="12"/>
          </p:nvPr>
        </p:nvSpPr>
        <p:spPr/>
        <p:txBody>
          <a:bodyPr/>
          <a:lstStyle/>
          <a:p>
            <a:fld id="{E9AABDB4-C04C-423C-8F12-1B479EC2B060}" type="slidenum">
              <a:rPr lang="en-US" smtClean="0"/>
              <a:t>‹#›</a:t>
            </a:fld>
            <a:endParaRPr lang="en-US"/>
          </a:p>
        </p:txBody>
      </p:sp>
    </p:spTree>
    <p:extLst>
      <p:ext uri="{BB962C8B-B14F-4D97-AF65-F5344CB8AC3E}">
        <p14:creationId xmlns:p14="http://schemas.microsoft.com/office/powerpoint/2010/main" val="11813280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0B7E5DCE-2451-4A23-9B02-1F1D2E5EA53F}" type="datetimeFigureOut">
              <a:rPr lang="en-US" smtClean="0"/>
              <a:t>15-Sep-13</a:t>
            </a:fld>
            <a:endParaRPr lang="en-US"/>
          </a:p>
        </p:txBody>
      </p:sp>
      <p:sp>
        <p:nvSpPr>
          <p:cNvPr id="3" name="عنصر نائب للتذييل 2"/>
          <p:cNvSpPr>
            <a:spLocks noGrp="1"/>
          </p:cNvSpPr>
          <p:nvPr>
            <p:ph type="ftr" sz="quarter" idx="11"/>
          </p:nvPr>
        </p:nvSpPr>
        <p:spPr/>
        <p:txBody>
          <a:bodyPr/>
          <a:lstStyle/>
          <a:p>
            <a:endParaRPr lang="en-US"/>
          </a:p>
        </p:txBody>
      </p:sp>
      <p:sp>
        <p:nvSpPr>
          <p:cNvPr id="4" name="عنصر نائب لرقم الشريحة 3"/>
          <p:cNvSpPr>
            <a:spLocks noGrp="1"/>
          </p:cNvSpPr>
          <p:nvPr>
            <p:ph type="sldNum" sz="quarter" idx="12"/>
          </p:nvPr>
        </p:nvSpPr>
        <p:spPr/>
        <p:txBody>
          <a:bodyPr/>
          <a:lstStyle/>
          <a:p>
            <a:fld id="{E9AABDB4-C04C-423C-8F12-1B479EC2B060}" type="slidenum">
              <a:rPr lang="en-US" smtClean="0"/>
              <a:t>‹#›</a:t>
            </a:fld>
            <a:endParaRPr lang="en-US"/>
          </a:p>
        </p:txBody>
      </p:sp>
    </p:spTree>
    <p:extLst>
      <p:ext uri="{BB962C8B-B14F-4D97-AF65-F5344CB8AC3E}">
        <p14:creationId xmlns:p14="http://schemas.microsoft.com/office/powerpoint/2010/main" val="24770862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l">
              <a:defRPr sz="2000" b="1"/>
            </a:lvl1pPr>
          </a:lstStyle>
          <a:p>
            <a:r>
              <a:rPr lang="ar-SA" smtClean="0"/>
              <a:t>انقر لتحرير نمط العنوان الرئيسي</a:t>
            </a:r>
            <a:endParaRPr lang="en-US"/>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0B7E5DCE-2451-4A23-9B02-1F1D2E5EA53F}" type="datetimeFigureOut">
              <a:rPr lang="en-US" smtClean="0"/>
              <a:t>15-Sep-13</a:t>
            </a:fld>
            <a:endParaRPr lang="en-US"/>
          </a:p>
        </p:txBody>
      </p:sp>
      <p:sp>
        <p:nvSpPr>
          <p:cNvPr id="6" name="عنصر نائب للتذييل 5"/>
          <p:cNvSpPr>
            <a:spLocks noGrp="1"/>
          </p:cNvSpPr>
          <p:nvPr>
            <p:ph type="ftr" sz="quarter" idx="11"/>
          </p:nvPr>
        </p:nvSpPr>
        <p:spPr/>
        <p:txBody>
          <a:bodyPr/>
          <a:lstStyle/>
          <a:p>
            <a:endParaRPr lang="en-US"/>
          </a:p>
        </p:txBody>
      </p:sp>
      <p:sp>
        <p:nvSpPr>
          <p:cNvPr id="7" name="عنصر نائب لرقم الشريحة 6"/>
          <p:cNvSpPr>
            <a:spLocks noGrp="1"/>
          </p:cNvSpPr>
          <p:nvPr>
            <p:ph type="sldNum" sz="quarter" idx="12"/>
          </p:nvPr>
        </p:nvSpPr>
        <p:spPr/>
        <p:txBody>
          <a:bodyPr/>
          <a:lstStyle/>
          <a:p>
            <a:fld id="{E9AABDB4-C04C-423C-8F12-1B479EC2B060}" type="slidenum">
              <a:rPr lang="en-US" smtClean="0"/>
              <a:t>‹#›</a:t>
            </a:fld>
            <a:endParaRPr lang="en-US"/>
          </a:p>
        </p:txBody>
      </p:sp>
    </p:spTree>
    <p:extLst>
      <p:ext uri="{BB962C8B-B14F-4D97-AF65-F5344CB8AC3E}">
        <p14:creationId xmlns:p14="http://schemas.microsoft.com/office/powerpoint/2010/main" val="21862403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l">
              <a:defRPr sz="2000" b="1"/>
            </a:lvl1pPr>
          </a:lstStyle>
          <a:p>
            <a:r>
              <a:rPr lang="ar-SA" smtClean="0"/>
              <a:t>انقر لتحرير نمط العنوان الرئيسي</a:t>
            </a:r>
            <a:endParaRPr lang="en-US"/>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0B7E5DCE-2451-4A23-9B02-1F1D2E5EA53F}" type="datetimeFigureOut">
              <a:rPr lang="en-US" smtClean="0"/>
              <a:t>15-Sep-13</a:t>
            </a:fld>
            <a:endParaRPr lang="en-US"/>
          </a:p>
        </p:txBody>
      </p:sp>
      <p:sp>
        <p:nvSpPr>
          <p:cNvPr id="6" name="عنصر نائب للتذييل 5"/>
          <p:cNvSpPr>
            <a:spLocks noGrp="1"/>
          </p:cNvSpPr>
          <p:nvPr>
            <p:ph type="ftr" sz="quarter" idx="11"/>
          </p:nvPr>
        </p:nvSpPr>
        <p:spPr/>
        <p:txBody>
          <a:bodyPr/>
          <a:lstStyle/>
          <a:p>
            <a:endParaRPr lang="en-US"/>
          </a:p>
        </p:txBody>
      </p:sp>
      <p:sp>
        <p:nvSpPr>
          <p:cNvPr id="7" name="عنصر نائب لرقم الشريحة 6"/>
          <p:cNvSpPr>
            <a:spLocks noGrp="1"/>
          </p:cNvSpPr>
          <p:nvPr>
            <p:ph type="sldNum" sz="quarter" idx="12"/>
          </p:nvPr>
        </p:nvSpPr>
        <p:spPr/>
        <p:txBody>
          <a:bodyPr/>
          <a:lstStyle/>
          <a:p>
            <a:fld id="{E9AABDB4-C04C-423C-8F12-1B479EC2B060}" type="slidenum">
              <a:rPr lang="en-US" smtClean="0"/>
              <a:t>‹#›</a:t>
            </a:fld>
            <a:endParaRPr lang="en-US"/>
          </a:p>
        </p:txBody>
      </p:sp>
    </p:spTree>
    <p:extLst>
      <p:ext uri="{BB962C8B-B14F-4D97-AF65-F5344CB8AC3E}">
        <p14:creationId xmlns:p14="http://schemas.microsoft.com/office/powerpoint/2010/main" val="29699393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en-US"/>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عنصر نائب للتاريخ 3"/>
          <p:cNvSpPr>
            <a:spLocks noGrp="1"/>
          </p:cNvSpPr>
          <p:nvPr>
            <p:ph type="dt" sz="half" idx="10"/>
          </p:nvPr>
        </p:nvSpPr>
        <p:spPr/>
        <p:txBody>
          <a:bodyPr/>
          <a:lstStyle/>
          <a:p>
            <a:fld id="{0B7E5DCE-2451-4A23-9B02-1F1D2E5EA53F}" type="datetimeFigureOut">
              <a:rPr lang="en-US" smtClean="0"/>
              <a:t>15-Sep-13</a:t>
            </a:fld>
            <a:endParaRPr lang="en-US"/>
          </a:p>
        </p:txBody>
      </p:sp>
      <p:sp>
        <p:nvSpPr>
          <p:cNvPr id="5" name="عنصر نائب للتذييل 4"/>
          <p:cNvSpPr>
            <a:spLocks noGrp="1"/>
          </p:cNvSpPr>
          <p:nvPr>
            <p:ph type="ftr" sz="quarter" idx="11"/>
          </p:nvPr>
        </p:nvSpPr>
        <p:spPr/>
        <p:txBody>
          <a:bodyPr/>
          <a:lstStyle/>
          <a:p>
            <a:endParaRPr lang="en-US"/>
          </a:p>
        </p:txBody>
      </p:sp>
      <p:sp>
        <p:nvSpPr>
          <p:cNvPr id="6" name="عنصر نائب لرقم الشريحة 5"/>
          <p:cNvSpPr>
            <a:spLocks noGrp="1"/>
          </p:cNvSpPr>
          <p:nvPr>
            <p:ph type="sldNum" sz="quarter" idx="12"/>
          </p:nvPr>
        </p:nvSpPr>
        <p:spPr/>
        <p:txBody>
          <a:bodyPr/>
          <a:lstStyle/>
          <a:p>
            <a:fld id="{E9AABDB4-C04C-423C-8F12-1B479EC2B060}" type="slidenum">
              <a:rPr lang="en-US" smtClean="0"/>
              <a:t>‹#›</a:t>
            </a:fld>
            <a:endParaRPr lang="en-US"/>
          </a:p>
        </p:txBody>
      </p:sp>
    </p:spTree>
    <p:extLst>
      <p:ext uri="{BB962C8B-B14F-4D97-AF65-F5344CB8AC3E}">
        <p14:creationId xmlns:p14="http://schemas.microsoft.com/office/powerpoint/2010/main" val="2544218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en-US"/>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عنصر نائب للتاريخ 3"/>
          <p:cNvSpPr>
            <a:spLocks noGrp="1"/>
          </p:cNvSpPr>
          <p:nvPr>
            <p:ph type="dt" sz="half" idx="10"/>
          </p:nvPr>
        </p:nvSpPr>
        <p:spPr/>
        <p:txBody>
          <a:bodyPr/>
          <a:lstStyle/>
          <a:p>
            <a:fld id="{0B7E5DCE-2451-4A23-9B02-1F1D2E5EA53F}" type="datetimeFigureOut">
              <a:rPr lang="en-US" smtClean="0"/>
              <a:t>15-Sep-13</a:t>
            </a:fld>
            <a:endParaRPr lang="en-US"/>
          </a:p>
        </p:txBody>
      </p:sp>
      <p:sp>
        <p:nvSpPr>
          <p:cNvPr id="5" name="عنصر نائب للتذييل 4"/>
          <p:cNvSpPr>
            <a:spLocks noGrp="1"/>
          </p:cNvSpPr>
          <p:nvPr>
            <p:ph type="ftr" sz="quarter" idx="11"/>
          </p:nvPr>
        </p:nvSpPr>
        <p:spPr/>
        <p:txBody>
          <a:bodyPr/>
          <a:lstStyle/>
          <a:p>
            <a:endParaRPr lang="en-US"/>
          </a:p>
        </p:txBody>
      </p:sp>
      <p:sp>
        <p:nvSpPr>
          <p:cNvPr id="6" name="عنصر نائب لرقم الشريحة 5"/>
          <p:cNvSpPr>
            <a:spLocks noGrp="1"/>
          </p:cNvSpPr>
          <p:nvPr>
            <p:ph type="sldNum" sz="quarter" idx="12"/>
          </p:nvPr>
        </p:nvSpPr>
        <p:spPr/>
        <p:txBody>
          <a:bodyPr/>
          <a:lstStyle/>
          <a:p>
            <a:fld id="{E9AABDB4-C04C-423C-8F12-1B479EC2B060}" type="slidenum">
              <a:rPr lang="en-US" smtClean="0"/>
              <a:t>‹#›</a:t>
            </a:fld>
            <a:endParaRPr lang="en-US"/>
          </a:p>
        </p:txBody>
      </p:sp>
    </p:spTree>
    <p:extLst>
      <p:ext uri="{BB962C8B-B14F-4D97-AF65-F5344CB8AC3E}">
        <p14:creationId xmlns:p14="http://schemas.microsoft.com/office/powerpoint/2010/main" val="39013203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tile tx="0" ty="0" sx="100000" sy="100000" flip="none" algn="tl"/>
        </a:blipFill>
        <a:effectLst/>
      </p:bgPr>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ar-SA" smtClean="0"/>
              <a:t>انقر لتحرير نمط العنوان الرئيسي</a:t>
            </a:r>
            <a:endParaRPr lang="en-US"/>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عنصر نائب للتاريخ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B7E5DCE-2451-4A23-9B02-1F1D2E5EA53F}" type="datetimeFigureOut">
              <a:rPr lang="en-US" smtClean="0"/>
              <a:t>15-Sep-13</a:t>
            </a:fld>
            <a:endParaRPr lang="en-US"/>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عنصر نائب لرقم الشريحة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ABDB4-C04C-423C-8F12-1B479EC2B060}" type="slidenum">
              <a:rPr lang="en-US" smtClean="0"/>
              <a:t>‹#›</a:t>
            </a:fld>
            <a:endParaRPr lang="en-US"/>
          </a:p>
        </p:txBody>
      </p:sp>
    </p:spTree>
    <p:extLst>
      <p:ext uri="{BB962C8B-B14F-4D97-AF65-F5344CB8AC3E}">
        <p14:creationId xmlns:p14="http://schemas.microsoft.com/office/powerpoint/2010/main" val="47362629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5257800" y="990600"/>
            <a:ext cx="4286250" cy="1470025"/>
          </a:xfrm>
        </p:spPr>
        <p:txBody>
          <a:bodyPr/>
          <a:lstStyle/>
          <a:p>
            <a:endParaRPr lang="en-US" dirty="0"/>
          </a:p>
        </p:txBody>
      </p:sp>
      <p:sp>
        <p:nvSpPr>
          <p:cNvPr id="3" name="عنوان فرعي 2"/>
          <p:cNvSpPr>
            <a:spLocks noGrp="1"/>
          </p:cNvSpPr>
          <p:nvPr>
            <p:ph type="subTitle" idx="1"/>
          </p:nvPr>
        </p:nvSpPr>
        <p:spPr/>
        <p:txBody>
          <a:bodyPr/>
          <a:lstStyle/>
          <a:p>
            <a:endParaRPr lang="en-US"/>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381000"/>
            <a:ext cx="3714750" cy="6172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مستطيل 3"/>
          <p:cNvSpPr/>
          <p:nvPr/>
        </p:nvSpPr>
        <p:spPr>
          <a:xfrm>
            <a:off x="4171950" y="2286000"/>
            <a:ext cx="4426212" cy="923330"/>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ar-SA" sz="5400" b="1" cap="none"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الحضارة الإسلامية</a:t>
            </a:r>
            <a:endParaRPr lang="ar-SA" sz="5400" b="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Tree>
    <p:extLst>
      <p:ext uri="{BB962C8B-B14F-4D97-AF65-F5344CB8AC3E}">
        <p14:creationId xmlns:p14="http://schemas.microsoft.com/office/powerpoint/2010/main" val="248315623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العرب قبل الإسلام</a:t>
            </a:r>
            <a:endParaRPr lang="en-US" dirty="0"/>
          </a:p>
        </p:txBody>
      </p:sp>
      <p:sp>
        <p:nvSpPr>
          <p:cNvPr id="3" name="عنصر نائب للمحتوى 2"/>
          <p:cNvSpPr>
            <a:spLocks noGrp="1"/>
          </p:cNvSpPr>
          <p:nvPr>
            <p:ph idx="1"/>
          </p:nvPr>
        </p:nvSpPr>
        <p:spPr/>
        <p:txBody>
          <a:bodyPr>
            <a:normAutofit lnSpcReduction="10000"/>
          </a:bodyPr>
          <a:lstStyle/>
          <a:p>
            <a:pPr algn="r"/>
            <a:r>
              <a:rPr lang="ar-SA" dirty="0" smtClean="0"/>
              <a:t>1. النظام القبلي.</a:t>
            </a:r>
          </a:p>
          <a:p>
            <a:pPr algn="r"/>
            <a:r>
              <a:rPr lang="ar-SA" dirty="0" smtClean="0"/>
              <a:t>2. اللهو ووسائل التسلية.</a:t>
            </a:r>
          </a:p>
          <a:p>
            <a:pPr algn="r"/>
            <a:r>
              <a:rPr lang="ar-SA" dirty="0" smtClean="0"/>
              <a:t>3. النظام الأسري ووضع المرأة.</a:t>
            </a:r>
          </a:p>
          <a:p>
            <a:pPr algn="r"/>
            <a:r>
              <a:rPr lang="ar-SA" dirty="0" smtClean="0"/>
              <a:t>4. المعتقدات والخرافات.</a:t>
            </a:r>
          </a:p>
          <a:p>
            <a:pPr algn="r"/>
            <a:r>
              <a:rPr lang="ar-SA" dirty="0" smtClean="0"/>
              <a:t>5. المسكن والأوضاع الاقتصادية.</a:t>
            </a:r>
          </a:p>
          <a:p>
            <a:pPr algn="r"/>
            <a:r>
              <a:rPr lang="ar-SA" dirty="0" smtClean="0"/>
              <a:t>6. العلوم.</a:t>
            </a:r>
          </a:p>
          <a:p>
            <a:pPr algn="r"/>
            <a:r>
              <a:rPr lang="ar-SA" dirty="0" smtClean="0"/>
              <a:t>7. الكهانة والعرافة.</a:t>
            </a:r>
          </a:p>
          <a:p>
            <a:pPr algn="r"/>
            <a:r>
              <a:rPr lang="ar-SA" dirty="0" smtClean="0"/>
              <a:t>8. الطب ووسائل العلاج.</a:t>
            </a:r>
            <a:endParaRPr lang="en-US"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9194" y="1295400"/>
            <a:ext cx="2787406" cy="25146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9194" y="4148440"/>
            <a:ext cx="2787405" cy="24714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5457451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r>
              <a:rPr lang="ar-SA" dirty="0" smtClean="0"/>
              <a:t>لماذا ازدهرت الحضارة الإسلامية</a:t>
            </a:r>
            <a:r>
              <a:rPr lang="ar-SA" dirty="0"/>
              <a:t>؟</a:t>
            </a:r>
            <a:endParaRPr lang="en-US" dirty="0"/>
          </a:p>
        </p:txBody>
      </p:sp>
      <p:graphicFrame>
        <p:nvGraphicFramePr>
          <p:cNvPr id="5" name="عنصر نائب للمحتوى 4"/>
          <p:cNvGraphicFramePr>
            <a:graphicFrameLocks noGrp="1"/>
          </p:cNvGraphicFramePr>
          <p:nvPr>
            <p:ph idx="1"/>
            <p:extLst>
              <p:ext uri="{D42A27DB-BD31-4B8C-83A1-F6EECF244321}">
                <p14:modId xmlns:p14="http://schemas.microsoft.com/office/powerpoint/2010/main" val="766090576"/>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22520196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solidFill>
                  <a:srgbClr val="C00000"/>
                </a:solidFill>
              </a:rPr>
              <a:t>أولاً: الإسلام يدعو إلى العلم</a:t>
            </a:r>
            <a:endParaRPr lang="en-US" b="1" dirty="0">
              <a:solidFill>
                <a:srgbClr val="C00000"/>
              </a:solidFill>
            </a:endParaRPr>
          </a:p>
        </p:txBody>
      </p:sp>
      <p:sp>
        <p:nvSpPr>
          <p:cNvPr id="3" name="عنصر نائب للمحتوى 2"/>
          <p:cNvSpPr>
            <a:spLocks noGrp="1"/>
          </p:cNvSpPr>
          <p:nvPr>
            <p:ph idx="1"/>
          </p:nvPr>
        </p:nvSpPr>
        <p:spPr/>
        <p:txBody>
          <a:bodyPr>
            <a:normAutofit fontScale="92500" lnSpcReduction="10000"/>
          </a:bodyPr>
          <a:lstStyle/>
          <a:p>
            <a:pPr algn="r" rtl="1"/>
            <a:r>
              <a:rPr lang="ar-SA" dirty="0" smtClean="0"/>
              <a:t>الدعوة إلى العلم من خلال القرآن الكريم:</a:t>
            </a:r>
          </a:p>
          <a:p>
            <a:pPr marL="0" indent="0" algn="r" rtl="1">
              <a:buNone/>
            </a:pPr>
            <a:r>
              <a:rPr lang="ar-SA" b="1" dirty="0" smtClean="0">
                <a:solidFill>
                  <a:schemeClr val="accent3">
                    <a:lumMod val="50000"/>
                  </a:schemeClr>
                </a:solidFill>
              </a:rPr>
              <a:t>أ) آيات تدعو إلى العلم:</a:t>
            </a:r>
          </a:p>
          <a:p>
            <a:pPr marL="0" indent="0" algn="r" rtl="1">
              <a:buNone/>
            </a:pPr>
            <a:r>
              <a:rPr lang="ar-SA" b="1" dirty="0" smtClean="0">
                <a:solidFill>
                  <a:schemeClr val="tx2">
                    <a:lumMod val="75000"/>
                  </a:schemeClr>
                </a:solidFill>
              </a:rPr>
              <a:t>قال تعالى: </a:t>
            </a:r>
            <a:r>
              <a:rPr lang="ar-SA" dirty="0" smtClean="0"/>
              <a:t>اقرا باسم ربك الذي خلق(1)خلق </a:t>
            </a:r>
            <a:r>
              <a:rPr lang="ar-SA" dirty="0" err="1" smtClean="0"/>
              <a:t>الانسن</a:t>
            </a:r>
            <a:r>
              <a:rPr lang="ar-SA" dirty="0" smtClean="0"/>
              <a:t> من علق(2)اقرا وربك الاكرم (3)الذي علم بالقلم(4)علم </a:t>
            </a:r>
            <a:r>
              <a:rPr lang="ar-SA" dirty="0" err="1" smtClean="0"/>
              <a:t>الانسن</a:t>
            </a:r>
            <a:r>
              <a:rPr lang="ar-SA" dirty="0" smtClean="0"/>
              <a:t> ما لم يعلم(5)</a:t>
            </a:r>
          </a:p>
          <a:p>
            <a:pPr marL="0" indent="0" algn="r" rtl="1">
              <a:buNone/>
            </a:pPr>
            <a:r>
              <a:rPr lang="ar-SA" b="1" dirty="0" smtClean="0">
                <a:solidFill>
                  <a:schemeClr val="tx2">
                    <a:lumMod val="75000"/>
                  </a:schemeClr>
                </a:solidFill>
              </a:rPr>
              <a:t>قال تعالى: </a:t>
            </a:r>
            <a:r>
              <a:rPr lang="ar-SA" dirty="0" smtClean="0"/>
              <a:t>قُلْ هَلْ يَسْتَوِي الَّذِينَ يَعْلَمُونَ وَالَّذِينَ لا يَعْلَمُونَ إِنَّمَا يَتَذَكَّرُ أُولُو الأَلْبَابِ (9)</a:t>
            </a:r>
          </a:p>
          <a:p>
            <a:pPr marL="0" indent="0" algn="r" rtl="1">
              <a:buNone/>
            </a:pPr>
            <a:r>
              <a:rPr lang="ar-SA" b="1" dirty="0" smtClean="0">
                <a:solidFill>
                  <a:schemeClr val="tx2">
                    <a:lumMod val="75000"/>
                  </a:schemeClr>
                </a:solidFill>
              </a:rPr>
              <a:t>وقال تعالى: </a:t>
            </a:r>
            <a:r>
              <a:rPr lang="ar-SA" dirty="0" smtClean="0"/>
              <a:t>يَرْفَعِ اللَّهُ الَّذِينَ آَمَنُوا مِنْكُمْ وَالَّذِينَ أُوتُوا الْعِلْمَ دَرَجَاتٍ</a:t>
            </a:r>
          </a:p>
          <a:p>
            <a:pPr marL="0" indent="0" algn="r" rtl="1">
              <a:buNone/>
            </a:pPr>
            <a:r>
              <a:rPr lang="ar-SA" dirty="0" smtClean="0"/>
              <a:t>ويقول سبحانه: إِنَّمَا يَخْشَى اللَّهَ مِنْ عِبَادِهِ الْعُلَمَاءُ</a:t>
            </a:r>
            <a:endParaRPr lang="en-US"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9631" y="914400"/>
            <a:ext cx="1600200" cy="1600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607677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3" end="3"/>
                                            </p:txEl>
                                          </p:spTgt>
                                        </p:tgtEl>
                                        <p:attrNameLst>
                                          <p:attrName>style.visibility</p:attrName>
                                        </p:attrNameLst>
                                      </p:cBhvr>
                                      <p:to>
                                        <p:strVal val="visible"/>
                                      </p:to>
                                    </p:set>
                                    <p:animEffect transition="in" filter="fade">
                                      <p:cBhvr>
                                        <p:cTn id="10" dur="500"/>
                                        <p:tgtEl>
                                          <p:spTgt spid="3">
                                            <p:txEl>
                                              <p:pRg st="3" end="3"/>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Effect transition="in" filter="fade">
                                      <p:cBhvr>
                                        <p:cTn id="13" dur="500"/>
                                        <p:tgtEl>
                                          <p:spTgt spid="3">
                                            <p:txEl>
                                              <p:pRg st="4" end="4"/>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
                                            <p:txEl>
                                              <p:pRg st="5" end="5"/>
                                            </p:txEl>
                                          </p:spTgt>
                                        </p:tgtEl>
                                        <p:attrNameLst>
                                          <p:attrName>style.visibility</p:attrName>
                                        </p:attrNameLst>
                                      </p:cBhvr>
                                      <p:to>
                                        <p:strVal val="visible"/>
                                      </p:to>
                                    </p:set>
                                    <p:animEffect transition="in" filter="fade">
                                      <p:cBhvr>
                                        <p:cTn id="16"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solidFill>
                  <a:srgbClr val="C00000"/>
                </a:solidFill>
              </a:rPr>
              <a:t>أولاً: الإسلام يدعو إلى العلم</a:t>
            </a:r>
            <a:endParaRPr lang="en-US" b="1" dirty="0">
              <a:solidFill>
                <a:srgbClr val="C00000"/>
              </a:solidFill>
            </a:endParaRPr>
          </a:p>
        </p:txBody>
      </p:sp>
      <p:sp>
        <p:nvSpPr>
          <p:cNvPr id="3" name="عنصر نائب للمحتوى 2"/>
          <p:cNvSpPr>
            <a:spLocks noGrp="1"/>
          </p:cNvSpPr>
          <p:nvPr>
            <p:ph idx="1"/>
          </p:nvPr>
        </p:nvSpPr>
        <p:spPr>
          <a:xfrm>
            <a:off x="381000" y="1295400"/>
            <a:ext cx="8305800" cy="5334000"/>
          </a:xfrm>
        </p:spPr>
        <p:txBody>
          <a:bodyPr>
            <a:normAutofit fontScale="85000" lnSpcReduction="20000"/>
          </a:bodyPr>
          <a:lstStyle/>
          <a:p>
            <a:pPr marL="0" indent="0" algn="r" rtl="1">
              <a:buNone/>
            </a:pPr>
            <a:r>
              <a:rPr lang="ar-SA" b="1" dirty="0" smtClean="0">
                <a:solidFill>
                  <a:schemeClr val="accent3">
                    <a:lumMod val="50000"/>
                  </a:schemeClr>
                </a:solidFill>
              </a:rPr>
              <a:t>ب) آيات تدعو للتفكر في مخلوقات الله:</a:t>
            </a:r>
          </a:p>
          <a:p>
            <a:pPr marL="0" indent="0" algn="r" rtl="1">
              <a:buNone/>
            </a:pPr>
            <a:r>
              <a:rPr lang="ar-SA" b="1" dirty="0" smtClean="0">
                <a:solidFill>
                  <a:schemeClr val="tx2">
                    <a:lumMod val="75000"/>
                  </a:schemeClr>
                </a:solidFill>
              </a:rPr>
              <a:t>يقول الله تعالى:  </a:t>
            </a:r>
            <a:r>
              <a:rPr lang="ar-SA" dirty="0" smtClean="0"/>
              <a:t>وَفِي أَنْفُسِكُمْ أَفَلَا تُبْصِرُونَ (21)</a:t>
            </a:r>
          </a:p>
          <a:p>
            <a:pPr marL="0" indent="0" algn="r" rtl="1">
              <a:buNone/>
            </a:pPr>
            <a:r>
              <a:rPr lang="ar-SA" dirty="0" smtClean="0"/>
              <a:t>ويقول في موضع آخر: إِنَّ فِي خَلْقِ السَّمَاوَاتِ وَالْأَرْضِ وَاخْتِلَافِ اللَّيْلِ وَالنَّهَارِ وَالْفُلْكِ الَّتِي تَجْرِي فِي الْبَحْرِ بِمَا يَنْفَعُ النَّاسَ وَمَا أَنْزَلَ اللَّهُ مِنَ السَّمَاءِ مِنْ مَاءٍ فَأَحْيَا بِهِ الْأَرْضَ بَعْدَ مَوْتِهَا وَبَثَّ فِيهَا مِنْ كُلِّ دَابَّةٍ وَتَصْرِيفِ الرِّيَاحِ وَالسَّحَابِ الْمُسَخَّرِ بَيْنَ السَّمَاءِ وَالْأَرْضِ لَآيَاتٍ لِقَوْمٍ يَعْقِلُونَ (164) </a:t>
            </a:r>
          </a:p>
          <a:p>
            <a:pPr marL="0" indent="0" algn="r" rtl="1">
              <a:buNone/>
            </a:pPr>
            <a:r>
              <a:rPr lang="ar-SA" b="1" dirty="0" smtClean="0">
                <a:solidFill>
                  <a:schemeClr val="tx2">
                    <a:lumMod val="75000"/>
                  </a:schemeClr>
                </a:solidFill>
              </a:rPr>
              <a:t>كما قال: </a:t>
            </a:r>
            <a:r>
              <a:rPr lang="ar-SA" dirty="0" smtClean="0"/>
              <a:t>إِنَّ فِي خَلْقِ السَّمَوَاتِ وَالْأَرْضِ وَاخْتِلَافِ اللَّيْلِ وَالنَّهَارِ لَآَيَاتٍ لِأُولِي الْأَلْبَابِ (190) الَّذِينَ يَذْكُرُونَ اللَّهَ قِيَامًا وَقُعُودًا وَعَلَى جُنُوبِهِمْ وَيَتَفَكَّرُونَ فِي خَلْقِ السَّمَوَاتِ وَالْأَرْضِ رَبَّنَا مَا خَلَقْتَ هَذَا بَاطِلًا سُبْحَانَكَ فَقِنَا عَذَابَ النَّارِ (191)</a:t>
            </a:r>
          </a:p>
          <a:p>
            <a:pPr marL="0" indent="0" algn="r" rtl="1">
              <a:buNone/>
            </a:pPr>
            <a:r>
              <a:rPr lang="ar-SA" b="1" dirty="0" smtClean="0">
                <a:solidFill>
                  <a:schemeClr val="tx2">
                    <a:lumMod val="75000"/>
                  </a:schemeClr>
                </a:solidFill>
              </a:rPr>
              <a:t>وقال سبحانه: </a:t>
            </a:r>
            <a:r>
              <a:rPr lang="ar-SA" dirty="0" smtClean="0"/>
              <a:t>لَقَدْ خَلَقْنَا الْإِنْسَانَ مِنْ سُلَالَةٍ مِنْ طِينٍ (12) ثُمَّ جَعَلْنَاهُ نُطْفَةً فِي قَرَارٍ مَكِينٍ (13) ثُمَّ خَلَقْنَا النُّطْفَةَ عَلَقَةً فَخَلَقْنَا الْعَلَقَةَ مُضْغَةً فَخَلَقْنَا الْمُضْغَةَ عِظَامًا فَكَسَوْنَا الْعِظَامَ لَحْمًا ثُمَّ أَنْشَأْنَاهُ خَلْقًا آَخَرَ فَتَبَارَكَ اللَّهُ أَحْسَنُ الْخَالِقِينَ (14)</a:t>
            </a:r>
            <a:endParaRPr lang="en-US" dirty="0"/>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228600"/>
            <a:ext cx="1447800" cy="16903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233171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1000"/>
                                        <p:tgtEl>
                                          <p:spTgt spid="3">
                                            <p:txEl>
                                              <p:pRg st="2" end="2"/>
                                            </p:txEl>
                                          </p:spTgt>
                                        </p:tgtEl>
                                      </p:cBhvr>
                                    </p:animEffect>
                                    <p:anim calcmode="lin" valueType="num">
                                      <p:cBhvr>
                                        <p:cTn id="13"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2" end="2"/>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1000"/>
                                        <p:tgtEl>
                                          <p:spTgt spid="3">
                                            <p:txEl>
                                              <p:pRg st="3" end="3"/>
                                            </p:txEl>
                                          </p:spTgt>
                                        </p:tgtEl>
                                      </p:cBhvr>
                                    </p:animEffect>
                                    <p:anim calcmode="lin" valueType="num">
                                      <p:cBhvr>
                                        <p:cTn id="18"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3" end="3"/>
                                            </p:txEl>
                                          </p:spTgt>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1000"/>
                                        <p:tgtEl>
                                          <p:spTgt spid="3">
                                            <p:txEl>
                                              <p:pRg st="4" end="4"/>
                                            </p:txEl>
                                          </p:spTgt>
                                        </p:tgtEl>
                                      </p:cBhvr>
                                    </p:animEffect>
                                    <p:anim calcmode="lin" valueType="num">
                                      <p:cBhvr>
                                        <p:cTn id="23"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4"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solidFill>
                  <a:srgbClr val="C00000"/>
                </a:solidFill>
              </a:rPr>
              <a:t>أولاً: الإسلام يدعو إلى العلم</a:t>
            </a:r>
            <a:endParaRPr lang="en-US" b="1" dirty="0">
              <a:solidFill>
                <a:srgbClr val="C00000"/>
              </a:solidFill>
            </a:endParaRPr>
          </a:p>
        </p:txBody>
      </p:sp>
      <p:sp>
        <p:nvSpPr>
          <p:cNvPr id="3" name="عنصر نائب للمحتوى 2"/>
          <p:cNvSpPr>
            <a:spLocks noGrp="1"/>
          </p:cNvSpPr>
          <p:nvPr>
            <p:ph idx="1"/>
          </p:nvPr>
        </p:nvSpPr>
        <p:spPr/>
        <p:txBody>
          <a:bodyPr>
            <a:normAutofit fontScale="92500" lnSpcReduction="10000"/>
          </a:bodyPr>
          <a:lstStyle/>
          <a:p>
            <a:pPr marL="0" indent="0" algn="r" rtl="1">
              <a:buNone/>
            </a:pPr>
            <a:r>
              <a:rPr lang="ar-SA" b="1" dirty="0" smtClean="0">
                <a:solidFill>
                  <a:schemeClr val="accent3">
                    <a:lumMod val="50000"/>
                  </a:schemeClr>
                </a:solidFill>
              </a:rPr>
              <a:t>ج) أخبر الله الملائكة أنه أستخلف آدم في الأرض وأهله لذلك بالعلم:</a:t>
            </a:r>
          </a:p>
          <a:p>
            <a:pPr marL="0" indent="0" algn="r" rtl="1">
              <a:buNone/>
            </a:pPr>
            <a:r>
              <a:rPr lang="ar-SA" b="1" dirty="0" smtClean="0">
                <a:solidFill>
                  <a:schemeClr val="tx2">
                    <a:lumMod val="75000"/>
                  </a:schemeClr>
                </a:solidFill>
              </a:rPr>
              <a:t>قال تعالى: </a:t>
            </a:r>
            <a:r>
              <a:rPr lang="ar-SA" dirty="0" smtClean="0"/>
              <a:t>وَإِذْ قَالَ رَبُّكَ لِلْمَلَائِكَةِ إِنِّي جَاعِلٌ فِي الْأَرْضِ خَلِيفَةً قَالُوا أَتَجْعَلُ فِيهَا مَنْ يُفْسِدُ فِيهَا وَيَسْفِكُ الدِّمَاءَ وَنَحْنُ نُسَبِّحُ بِحَمْدِكَ وَنُقَدِّسُ لَكَ قَالَ إِنِّي أَعْلَمُ مَا لَا تَعْلَمُونَ (30) وَعَلَّمَ آَدَمَ الْأَسْمَاءَ كُلَّهَا ثُمَّ عَرَضَهُمْ عَلَى الْمَلَائِكَةِ فَقَالَ أَنْبِئُونِي بِأَسْمَاءِ هَؤُلَاءِ إِنْ كُنْتُمْ صَادِقِينَ (31) قَالُوا سُبْحَانَكَ لَا عِلْمَ لَنَا إِلَّا مَا عَلَّمْتَنَا إِنَّكَ أَنْتَ الْعَلِيمُ الْحَكِيمُ (32) قَالَ يَا آَدَمُ أَنْبِئْهُمْ بِأَسْمَائِهِمْ فَلَمَّا أَنْبَأَهُمْ بِأَسْمَائِهِمْ قَالَ أَلَمْ أَقُلْ لَكُمْ إِنِّي أَعْلَمُ غَيْبَ السَّمَوَاتِ وَالْأَرْضِ وَأَعْلَمُ مَا تُبْدُونَ وَمَا كُنْتُمْ تَكْتُمُونَ (33) </a:t>
            </a:r>
            <a:endParaRPr lang="en-US" dirty="0"/>
          </a:p>
        </p:txBody>
      </p:sp>
      <p:pic>
        <p:nvPicPr>
          <p:cNvPr id="5122"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1000" y="381001"/>
            <a:ext cx="1305296" cy="1142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918425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solidFill>
                  <a:srgbClr val="C00000"/>
                </a:solidFill>
              </a:rPr>
              <a:t>أولاً: الإسلام يدعو إلى العلم</a:t>
            </a:r>
            <a:endParaRPr lang="en-US" b="1" dirty="0">
              <a:solidFill>
                <a:srgbClr val="C00000"/>
              </a:solidFill>
            </a:endParaRPr>
          </a:p>
        </p:txBody>
      </p:sp>
      <p:sp>
        <p:nvSpPr>
          <p:cNvPr id="3" name="عنصر نائب للمحتوى 2"/>
          <p:cNvSpPr>
            <a:spLocks noGrp="1"/>
          </p:cNvSpPr>
          <p:nvPr>
            <p:ph idx="1"/>
          </p:nvPr>
        </p:nvSpPr>
        <p:spPr/>
        <p:txBody>
          <a:bodyPr>
            <a:normAutofit/>
          </a:bodyPr>
          <a:lstStyle/>
          <a:p>
            <a:pPr marL="0" indent="0" algn="r" rtl="1">
              <a:buNone/>
            </a:pPr>
            <a:r>
              <a:rPr lang="ar-SA" b="1" dirty="0" smtClean="0">
                <a:solidFill>
                  <a:schemeClr val="accent3">
                    <a:lumMod val="50000"/>
                  </a:schemeClr>
                </a:solidFill>
              </a:rPr>
              <a:t>د) لما كان الرسول صلى الله عليه وسلم أول المؤمنين بالإسلام فإن الله علمه </a:t>
            </a:r>
            <a:r>
              <a:rPr lang="ar-SA" b="1" dirty="0" smtClean="0">
                <a:solidFill>
                  <a:schemeClr val="accent3">
                    <a:lumMod val="50000"/>
                  </a:schemeClr>
                </a:solidFill>
              </a:rPr>
              <a:t>ومنَّ </a:t>
            </a:r>
            <a:r>
              <a:rPr lang="ar-SA" b="1" dirty="0" smtClean="0">
                <a:solidFill>
                  <a:schemeClr val="accent3">
                    <a:lumMod val="50000"/>
                  </a:schemeClr>
                </a:solidFill>
              </a:rPr>
              <a:t>عليه بهذا العلم:</a:t>
            </a:r>
          </a:p>
          <a:p>
            <a:pPr marL="0" indent="0" algn="r" rtl="1">
              <a:buNone/>
            </a:pPr>
            <a:r>
              <a:rPr lang="ar-SA" b="1" dirty="0" smtClean="0">
                <a:solidFill>
                  <a:schemeClr val="tx2">
                    <a:lumMod val="75000"/>
                  </a:schemeClr>
                </a:solidFill>
              </a:rPr>
              <a:t>قال تعالى: </a:t>
            </a:r>
            <a:r>
              <a:rPr lang="ar-SA" dirty="0" smtClean="0"/>
              <a:t>و َأَنْزَلَ اللَّهُ عَلَيْكَ الْكِتَابَ وَالْحِكْمَةَ وَعَلَّمَكَ مَا لَمْ تَكُنْ تَعْلَمُ وَكَانَ فَضْلُ اللَّهِ عَلَيْكَ عَظِيمًا (113)</a:t>
            </a:r>
          </a:p>
          <a:p>
            <a:pPr marL="0" indent="0" algn="r" rtl="1">
              <a:buNone/>
            </a:pPr>
            <a:r>
              <a:rPr lang="ar-SA" b="1" dirty="0" smtClean="0">
                <a:solidFill>
                  <a:schemeClr val="accent3">
                    <a:lumMod val="50000"/>
                  </a:schemeClr>
                </a:solidFill>
              </a:rPr>
              <a:t>هـ) فرض الإسلام على الأسرى أن يعلموا عددًا من المسلمين القراءة والكتابة ويعتبر التعليم فدية لهم ليطلق سراحهم بها، كما حدث في أسرى بدر.</a:t>
            </a:r>
            <a:endParaRPr lang="en-US" b="1" dirty="0">
              <a:solidFill>
                <a:schemeClr val="accent3">
                  <a:lumMod val="50000"/>
                </a:schemeClr>
              </a:solidFill>
            </a:endParaRPr>
          </a:p>
        </p:txBody>
      </p:sp>
      <p:pic>
        <p:nvPicPr>
          <p:cNvPr id="5122"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04800" y="222737"/>
            <a:ext cx="1447800" cy="1301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787940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solidFill>
                  <a:srgbClr val="C00000"/>
                </a:solidFill>
              </a:rPr>
              <a:t>ثانياً: نبي الإسلام يدعو إلى العلم</a:t>
            </a:r>
            <a:endParaRPr lang="en-US" b="1" dirty="0">
              <a:solidFill>
                <a:srgbClr val="C00000"/>
              </a:solidFill>
            </a:endParaRPr>
          </a:p>
        </p:txBody>
      </p:sp>
      <p:sp>
        <p:nvSpPr>
          <p:cNvPr id="3" name="عنصر نائب للمحتوى 2"/>
          <p:cNvSpPr>
            <a:spLocks noGrp="1"/>
          </p:cNvSpPr>
          <p:nvPr>
            <p:ph idx="1"/>
          </p:nvPr>
        </p:nvSpPr>
        <p:spPr/>
        <p:txBody>
          <a:bodyPr/>
          <a:lstStyle/>
          <a:p>
            <a:endParaRPr lang="en-US" dirty="0"/>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4240" y="2971799"/>
            <a:ext cx="2148010" cy="31296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05125" y="2181225"/>
            <a:ext cx="3333750" cy="2495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77000" y="3733800"/>
            <a:ext cx="1828800" cy="23676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9297260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solidFill>
                  <a:srgbClr val="C00000"/>
                </a:solidFill>
              </a:rPr>
              <a:t>ثالثًا: اهتمام الخلفاء بالعلم والعلماء</a:t>
            </a:r>
            <a:endParaRPr lang="en-US" b="1" dirty="0">
              <a:solidFill>
                <a:srgbClr val="C00000"/>
              </a:solidFill>
            </a:endParaRPr>
          </a:p>
        </p:txBody>
      </p:sp>
      <p:sp>
        <p:nvSpPr>
          <p:cNvPr id="3" name="عنصر نائب للمحتوى 2"/>
          <p:cNvSpPr>
            <a:spLocks noGrp="1"/>
          </p:cNvSpPr>
          <p:nvPr>
            <p:ph idx="1"/>
          </p:nvPr>
        </p:nvSpPr>
        <p:spPr/>
        <p:txBody>
          <a:bodyPr>
            <a:normAutofit fontScale="92500" lnSpcReduction="10000"/>
          </a:bodyPr>
          <a:lstStyle/>
          <a:p>
            <a:pPr algn="r" rtl="1"/>
            <a:r>
              <a:rPr lang="ar-SA" b="1" dirty="0" smtClean="0">
                <a:solidFill>
                  <a:schemeClr val="accent3">
                    <a:lumMod val="50000"/>
                  </a:schemeClr>
                </a:solidFill>
              </a:rPr>
              <a:t>عناية الخلفاء بالعلم وجمع العلوم.</a:t>
            </a:r>
          </a:p>
          <a:p>
            <a:pPr marL="0" indent="0" algn="r" rtl="1">
              <a:buNone/>
            </a:pPr>
            <a:r>
              <a:rPr lang="ar-SA" dirty="0" smtClean="0"/>
              <a:t>كان الخلفاء يهتمون بالعلم والعلماء، مقتدين في ذلك بتعاليم الدين الحنيف، وبداية كان اهتمامهم بعلوم الدين ثم اقبلوا على العلوم الأخرى عن طريق الترجمة.</a:t>
            </a:r>
          </a:p>
          <a:p>
            <a:pPr marL="0" indent="0" algn="r" rtl="1">
              <a:buNone/>
            </a:pPr>
            <a:r>
              <a:rPr lang="ar-SA" dirty="0" smtClean="0"/>
              <a:t>وأبرز الخلفاء في مجال العناية بالعلم والتعليم</a:t>
            </a:r>
          </a:p>
          <a:p>
            <a:pPr marL="0" indent="0" algn="r" rtl="1">
              <a:buNone/>
            </a:pPr>
            <a:r>
              <a:rPr lang="ar-SA" dirty="0" smtClean="0"/>
              <a:t>الخليفة المأمون الذي أنشأ بيت الحكمة.</a:t>
            </a:r>
          </a:p>
          <a:p>
            <a:pPr marL="0" indent="0" algn="r" rtl="1">
              <a:buNone/>
            </a:pPr>
            <a:r>
              <a:rPr lang="ar-SA" dirty="0" smtClean="0"/>
              <a:t>الخليفة الأندلسي الحكم بن </a:t>
            </a:r>
            <a:r>
              <a:rPr lang="ar-SA" dirty="0" err="1" smtClean="0"/>
              <a:t>الناصرالأموي</a:t>
            </a:r>
            <a:r>
              <a:rPr lang="ar-SA" dirty="0" smtClean="0"/>
              <a:t>. ت366هـ</a:t>
            </a:r>
          </a:p>
          <a:p>
            <a:pPr marL="0" indent="0" algn="r" rtl="1">
              <a:buNone/>
            </a:pPr>
            <a:r>
              <a:rPr lang="ar-SA" dirty="0" smtClean="0"/>
              <a:t>الخليفة الحاكم بأمر الله الفاطمي ت411هـ في مصر الذي أنشأ دار الحكمة</a:t>
            </a:r>
            <a:endParaRPr lang="en-US" dirty="0"/>
          </a:p>
        </p:txBody>
      </p:sp>
      <p:pic>
        <p:nvPicPr>
          <p:cNvPr id="614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0999" y="3200399"/>
            <a:ext cx="1308935" cy="16264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5720542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solidFill>
                  <a:srgbClr val="C00000"/>
                </a:solidFill>
              </a:rPr>
              <a:t>ثالثًا: اهتمام الخلفاء بالعلم والعلماء</a:t>
            </a:r>
            <a:endParaRPr lang="en-US" b="1" dirty="0">
              <a:solidFill>
                <a:srgbClr val="C00000"/>
              </a:solidFill>
            </a:endParaRPr>
          </a:p>
        </p:txBody>
      </p:sp>
      <p:sp>
        <p:nvSpPr>
          <p:cNvPr id="3" name="عنصر نائب للمحتوى 2"/>
          <p:cNvSpPr>
            <a:spLocks noGrp="1"/>
          </p:cNvSpPr>
          <p:nvPr>
            <p:ph idx="1"/>
          </p:nvPr>
        </p:nvSpPr>
        <p:spPr/>
        <p:txBody>
          <a:bodyPr/>
          <a:lstStyle/>
          <a:p>
            <a:pPr algn="r" rtl="1"/>
            <a:r>
              <a:rPr lang="ar-SA" b="1" dirty="0" smtClean="0">
                <a:solidFill>
                  <a:schemeClr val="accent3">
                    <a:lumMod val="50000"/>
                  </a:schemeClr>
                </a:solidFill>
              </a:rPr>
              <a:t>حرصهم على تعليم أبنائهم والمقربين منهم.</a:t>
            </a:r>
          </a:p>
          <a:p>
            <a:pPr algn="r" rtl="1"/>
            <a:endParaRPr lang="en-US" dirty="0"/>
          </a:p>
        </p:txBody>
      </p:sp>
      <p:graphicFrame>
        <p:nvGraphicFramePr>
          <p:cNvPr id="5" name="جدول 4"/>
          <p:cNvGraphicFramePr>
            <a:graphicFrameLocks noGrp="1"/>
          </p:cNvGraphicFramePr>
          <p:nvPr>
            <p:extLst>
              <p:ext uri="{D42A27DB-BD31-4B8C-83A1-F6EECF244321}">
                <p14:modId xmlns:p14="http://schemas.microsoft.com/office/powerpoint/2010/main" val="2123276454"/>
              </p:ext>
            </p:extLst>
          </p:nvPr>
        </p:nvGraphicFramePr>
        <p:xfrm>
          <a:off x="1676400" y="2895600"/>
          <a:ext cx="6096000" cy="2225040"/>
        </p:xfrm>
        <a:graphic>
          <a:graphicData uri="http://schemas.openxmlformats.org/drawingml/2006/table">
            <a:tbl>
              <a:tblPr firstRow="1" bandRow="1">
                <a:tableStyleId>{5C22544A-7EE6-4342-B048-85BDC9FD1C3A}</a:tableStyleId>
              </a:tblPr>
              <a:tblGrid>
                <a:gridCol w="2032000"/>
                <a:gridCol w="2032000"/>
                <a:gridCol w="2032000"/>
              </a:tblGrid>
              <a:tr h="370840">
                <a:tc>
                  <a:txBody>
                    <a:bodyPr/>
                    <a:lstStyle/>
                    <a:p>
                      <a:pPr algn="ctr" rtl="1"/>
                      <a:r>
                        <a:rPr lang="ar-SA" dirty="0" smtClean="0"/>
                        <a:t>المعلم</a:t>
                      </a:r>
                      <a:endParaRPr lang="en-US" dirty="0"/>
                    </a:p>
                  </a:txBody>
                  <a:tcPr/>
                </a:tc>
                <a:tc>
                  <a:txBody>
                    <a:bodyPr/>
                    <a:lstStyle/>
                    <a:p>
                      <a:pPr algn="ctr" rtl="1"/>
                      <a:r>
                        <a:rPr lang="ar-SA" dirty="0" smtClean="0"/>
                        <a:t>الابن </a:t>
                      </a:r>
                      <a:endParaRPr lang="en-US" dirty="0"/>
                    </a:p>
                  </a:txBody>
                  <a:tcPr/>
                </a:tc>
                <a:tc>
                  <a:txBody>
                    <a:bodyPr/>
                    <a:lstStyle/>
                    <a:p>
                      <a:pPr algn="ctr" rtl="1"/>
                      <a:r>
                        <a:rPr lang="ar-SA" dirty="0" smtClean="0"/>
                        <a:t>الخليفة</a:t>
                      </a:r>
                      <a:endParaRPr lang="en-US" dirty="0"/>
                    </a:p>
                  </a:txBody>
                  <a:tcPr/>
                </a:tc>
              </a:tr>
              <a:tr h="370840">
                <a:tc>
                  <a:txBody>
                    <a:bodyPr/>
                    <a:lstStyle/>
                    <a:p>
                      <a:pPr algn="ctr" rtl="1"/>
                      <a:r>
                        <a:rPr lang="ar-SA" dirty="0" smtClean="0"/>
                        <a:t>الشرقي القطامي</a:t>
                      </a:r>
                      <a:endParaRPr lang="en-US" dirty="0"/>
                    </a:p>
                  </a:txBody>
                  <a:tcPr/>
                </a:tc>
                <a:tc>
                  <a:txBody>
                    <a:bodyPr/>
                    <a:lstStyle/>
                    <a:p>
                      <a:pPr algn="ctr" rtl="1"/>
                      <a:r>
                        <a:rPr lang="ar-SA" dirty="0" smtClean="0"/>
                        <a:t>المهدي</a:t>
                      </a:r>
                      <a:endParaRPr lang="en-US" dirty="0"/>
                    </a:p>
                  </a:txBody>
                  <a:tcPr/>
                </a:tc>
                <a:tc>
                  <a:txBody>
                    <a:bodyPr/>
                    <a:lstStyle/>
                    <a:p>
                      <a:pPr algn="ctr" rtl="1"/>
                      <a:r>
                        <a:rPr lang="ar-SA" dirty="0" smtClean="0"/>
                        <a:t>المنصور</a:t>
                      </a:r>
                      <a:endParaRPr lang="en-US" dirty="0"/>
                    </a:p>
                  </a:txBody>
                  <a:tcPr/>
                </a:tc>
              </a:tr>
              <a:tr h="370840">
                <a:tc>
                  <a:txBody>
                    <a:bodyPr/>
                    <a:lstStyle/>
                    <a:p>
                      <a:pPr algn="ctr" rtl="1"/>
                      <a:r>
                        <a:rPr lang="ar-SA" dirty="0" smtClean="0"/>
                        <a:t>الأحمر </a:t>
                      </a:r>
                      <a:r>
                        <a:rPr lang="ar-SA" dirty="0" err="1" smtClean="0"/>
                        <a:t>النحوي+الكسائي</a:t>
                      </a:r>
                      <a:endParaRPr lang="en-US" dirty="0"/>
                    </a:p>
                  </a:txBody>
                  <a:tcPr/>
                </a:tc>
                <a:tc>
                  <a:txBody>
                    <a:bodyPr/>
                    <a:lstStyle/>
                    <a:p>
                      <a:pPr algn="ctr" rtl="1"/>
                      <a:r>
                        <a:rPr lang="ar-SA" dirty="0" smtClean="0"/>
                        <a:t>الأمين</a:t>
                      </a:r>
                      <a:endParaRPr lang="en-US" dirty="0"/>
                    </a:p>
                  </a:txBody>
                  <a:tcPr/>
                </a:tc>
                <a:tc>
                  <a:txBody>
                    <a:bodyPr/>
                    <a:lstStyle/>
                    <a:p>
                      <a:pPr algn="ctr" rtl="1"/>
                      <a:r>
                        <a:rPr lang="ar-SA" dirty="0" smtClean="0"/>
                        <a:t>الرشيد</a:t>
                      </a:r>
                      <a:endParaRPr lang="en-US" dirty="0"/>
                    </a:p>
                  </a:txBody>
                  <a:tcPr/>
                </a:tc>
              </a:tr>
              <a:tr h="370840">
                <a:tc>
                  <a:txBody>
                    <a:bodyPr/>
                    <a:lstStyle/>
                    <a:p>
                      <a:pPr algn="ctr" rtl="1"/>
                      <a:r>
                        <a:rPr lang="ar-SA" dirty="0" err="1" smtClean="0"/>
                        <a:t>اليزيدي+سيبويه</a:t>
                      </a:r>
                      <a:endParaRPr lang="en-US" dirty="0"/>
                    </a:p>
                  </a:txBody>
                  <a:tcPr/>
                </a:tc>
                <a:tc>
                  <a:txBody>
                    <a:bodyPr/>
                    <a:lstStyle/>
                    <a:p>
                      <a:pPr algn="ctr" rtl="1"/>
                      <a:r>
                        <a:rPr lang="ar-SA" dirty="0" smtClean="0"/>
                        <a:t>المأمون</a:t>
                      </a:r>
                      <a:endParaRPr lang="en-US" dirty="0"/>
                    </a:p>
                  </a:txBody>
                  <a:tcPr/>
                </a:tc>
                <a:tc>
                  <a:txBody>
                    <a:bodyPr/>
                    <a:lstStyle/>
                    <a:p>
                      <a:pPr algn="ctr" rtl="1"/>
                      <a:r>
                        <a:rPr lang="ar-SA" dirty="0" smtClean="0"/>
                        <a:t>الرشيد</a:t>
                      </a:r>
                      <a:endParaRPr lang="en-US" dirty="0"/>
                    </a:p>
                  </a:txBody>
                  <a:tcPr/>
                </a:tc>
              </a:tr>
              <a:tr h="370840">
                <a:tc>
                  <a:txBody>
                    <a:bodyPr/>
                    <a:lstStyle/>
                    <a:p>
                      <a:pPr algn="ctr" rtl="1"/>
                      <a:r>
                        <a:rPr lang="ar-SA" dirty="0" smtClean="0"/>
                        <a:t>ابن الفراء</a:t>
                      </a:r>
                      <a:endParaRPr lang="en-US" dirty="0"/>
                    </a:p>
                  </a:txBody>
                  <a:tcPr/>
                </a:tc>
                <a:tc>
                  <a:txBody>
                    <a:bodyPr/>
                    <a:lstStyle/>
                    <a:p>
                      <a:pPr algn="ctr" rtl="1"/>
                      <a:r>
                        <a:rPr lang="ar-SA" dirty="0" smtClean="0"/>
                        <a:t>2 من أبنائه</a:t>
                      </a:r>
                      <a:endParaRPr lang="en-US" dirty="0"/>
                    </a:p>
                  </a:txBody>
                  <a:tcPr/>
                </a:tc>
                <a:tc>
                  <a:txBody>
                    <a:bodyPr/>
                    <a:lstStyle/>
                    <a:p>
                      <a:pPr algn="ctr" rtl="1"/>
                      <a:r>
                        <a:rPr lang="ar-SA" dirty="0" smtClean="0"/>
                        <a:t>المأمون</a:t>
                      </a:r>
                      <a:endParaRPr lang="en-US" dirty="0"/>
                    </a:p>
                  </a:txBody>
                  <a:tcPr/>
                </a:tc>
              </a:tr>
              <a:tr h="370840">
                <a:tc>
                  <a:txBody>
                    <a:bodyPr/>
                    <a:lstStyle/>
                    <a:p>
                      <a:pPr algn="ctr" rtl="1"/>
                      <a:r>
                        <a:rPr lang="ar-SA" dirty="0" smtClean="0"/>
                        <a:t>ابن السكيت</a:t>
                      </a:r>
                      <a:endParaRPr lang="en-US" dirty="0"/>
                    </a:p>
                  </a:txBody>
                  <a:tcPr/>
                </a:tc>
                <a:tc>
                  <a:txBody>
                    <a:bodyPr/>
                    <a:lstStyle/>
                    <a:p>
                      <a:pPr algn="ctr"/>
                      <a:r>
                        <a:rPr lang="ar-SA" dirty="0" smtClean="0"/>
                        <a:t>ابنائه</a:t>
                      </a:r>
                      <a:endParaRPr lang="en-US" dirty="0"/>
                    </a:p>
                  </a:txBody>
                  <a:tcPr/>
                </a:tc>
                <a:tc>
                  <a:txBody>
                    <a:bodyPr/>
                    <a:lstStyle/>
                    <a:p>
                      <a:pPr algn="ctr"/>
                      <a:r>
                        <a:rPr lang="ar-SA" dirty="0" smtClean="0"/>
                        <a:t>المتوكل</a:t>
                      </a:r>
                      <a:endParaRPr lang="en-US" dirty="0"/>
                    </a:p>
                  </a:txBody>
                  <a:tcPr/>
                </a:tc>
              </a:tr>
            </a:tbl>
          </a:graphicData>
        </a:graphic>
      </p:graphicFrame>
    </p:spTree>
    <p:extLst>
      <p:ext uri="{BB962C8B-B14F-4D97-AF65-F5344CB8AC3E}">
        <p14:creationId xmlns:p14="http://schemas.microsoft.com/office/powerpoint/2010/main" val="67529759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solidFill>
                  <a:srgbClr val="C00000"/>
                </a:solidFill>
              </a:rPr>
              <a:t>ثالثًا: اهتمام الخلفاء بالعلم والعلماء</a:t>
            </a:r>
            <a:endParaRPr lang="en-US" b="1" dirty="0">
              <a:solidFill>
                <a:srgbClr val="C00000"/>
              </a:solidFill>
            </a:endParaRPr>
          </a:p>
        </p:txBody>
      </p:sp>
      <p:sp>
        <p:nvSpPr>
          <p:cNvPr id="3" name="عنصر نائب للمحتوى 2"/>
          <p:cNvSpPr>
            <a:spLocks noGrp="1"/>
          </p:cNvSpPr>
          <p:nvPr>
            <p:ph idx="1"/>
          </p:nvPr>
        </p:nvSpPr>
        <p:spPr/>
        <p:txBody>
          <a:bodyPr/>
          <a:lstStyle/>
          <a:p>
            <a:pPr algn="r" rtl="1"/>
            <a:r>
              <a:rPr lang="ar-SA" b="1" dirty="0" smtClean="0">
                <a:solidFill>
                  <a:schemeClr val="accent3">
                    <a:lumMod val="50000"/>
                  </a:schemeClr>
                </a:solidFill>
              </a:rPr>
              <a:t>تشجيع الناس على تلقي العلم وطلبه.</a:t>
            </a:r>
          </a:p>
          <a:p>
            <a:pPr marL="0" indent="0" algn="r" rtl="1">
              <a:buNone/>
            </a:pPr>
            <a:r>
              <a:rPr lang="ar-SA" dirty="0" smtClean="0"/>
              <a:t>فكانوا يبذلون الأموال للمطالعين من الناس، مثال: أن الملك المعظم شرف الدين عيسى الأيوبي (صاحب دمشق) أشترط لكل من يحفظ كتاب المفصل للزمخشري 100 دينار وخلعه فحفظه جماعه كبيرة منهم.</a:t>
            </a:r>
          </a:p>
          <a:p>
            <a:pPr marL="0" indent="0" algn="r" rtl="1">
              <a:buNone/>
            </a:pPr>
            <a:r>
              <a:rPr lang="ar-SA" dirty="0" smtClean="0"/>
              <a:t>وكان الخليفة المأمون يحرض الناس </a:t>
            </a:r>
          </a:p>
          <a:p>
            <a:pPr marL="0" indent="0" algn="r" rtl="1">
              <a:buNone/>
            </a:pPr>
            <a:r>
              <a:rPr lang="ar-SA" dirty="0" smtClean="0"/>
              <a:t>على قراءة الكتب ويرغبهم في تعلمها.</a:t>
            </a:r>
            <a:endParaRPr lang="en-US" dirty="0"/>
          </a:p>
        </p:txBody>
      </p:sp>
      <p:pic>
        <p:nvPicPr>
          <p:cNvPr id="614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6800" y="4023815"/>
            <a:ext cx="2590800" cy="21950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4930824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solidFill>
                  <a:srgbClr val="C00000"/>
                </a:solidFill>
              </a:rPr>
              <a:t>ثالثًا: اهتمام الخلفاء بالعلم والعلماء</a:t>
            </a:r>
            <a:endParaRPr lang="en-US" b="1" dirty="0">
              <a:solidFill>
                <a:srgbClr val="C00000"/>
              </a:solidFill>
            </a:endParaRPr>
          </a:p>
        </p:txBody>
      </p:sp>
      <p:sp>
        <p:nvSpPr>
          <p:cNvPr id="3" name="عنصر نائب للمحتوى 2"/>
          <p:cNvSpPr>
            <a:spLocks noGrp="1"/>
          </p:cNvSpPr>
          <p:nvPr>
            <p:ph idx="1"/>
          </p:nvPr>
        </p:nvSpPr>
        <p:spPr/>
        <p:txBody>
          <a:bodyPr/>
          <a:lstStyle/>
          <a:p>
            <a:pPr algn="r" rtl="1"/>
            <a:r>
              <a:rPr lang="ar-SA" b="1" dirty="0" smtClean="0">
                <a:solidFill>
                  <a:schemeClr val="accent3">
                    <a:lumMod val="50000"/>
                  </a:schemeClr>
                </a:solidFill>
              </a:rPr>
              <a:t>عنايتهم واحترامهم وتقديرهم للعلماء وأهل العلم:</a:t>
            </a:r>
          </a:p>
          <a:p>
            <a:pPr marL="0" indent="0" algn="r" rtl="1">
              <a:buNone/>
            </a:pPr>
            <a:r>
              <a:rPr lang="ar-SA" dirty="0" smtClean="0"/>
              <a:t>وأكثر من أشتهر بذلك الخليفة الرشيد وأبنه المأمون، وكان الخلفاء والولاة والأمراء يستشيرون أهل العلم ويستوزونهم، بل أن بعضهم كان يتفاخر بتقريب العلماء منه.</a:t>
            </a:r>
          </a:p>
          <a:p>
            <a:pPr algn="r" rtl="1"/>
            <a:endParaRPr lang="en-US" dirty="0"/>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0" y="4088517"/>
            <a:ext cx="2209800" cy="24236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38800" y="4088517"/>
            <a:ext cx="2019799" cy="24236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452366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solidFill>
                  <a:srgbClr val="C00000"/>
                </a:solidFill>
              </a:rPr>
              <a:t>عوامل ازدهار العلوم العربية والإسلامية</a:t>
            </a:r>
            <a:endParaRPr lang="en-US" b="1" dirty="0">
              <a:solidFill>
                <a:srgbClr val="C00000"/>
              </a:solidFill>
            </a:endParaRPr>
          </a:p>
        </p:txBody>
      </p:sp>
      <p:sp>
        <p:nvSpPr>
          <p:cNvPr id="3" name="عنصر نائب للمحتوى 2"/>
          <p:cNvSpPr>
            <a:spLocks noGrp="1"/>
          </p:cNvSpPr>
          <p:nvPr>
            <p:ph idx="1"/>
          </p:nvPr>
        </p:nvSpPr>
        <p:spPr>
          <a:xfrm>
            <a:off x="381000" y="1371600"/>
            <a:ext cx="8534400" cy="5181600"/>
          </a:xfrm>
        </p:spPr>
        <p:txBody>
          <a:bodyPr>
            <a:normAutofit fontScale="92500" lnSpcReduction="10000"/>
          </a:bodyPr>
          <a:lstStyle/>
          <a:p>
            <a:pPr marL="514350" indent="-514350" algn="just" rtl="1">
              <a:buFont typeface="+mj-lt"/>
              <a:buAutoNum type="arabicPeriod"/>
            </a:pPr>
            <a:r>
              <a:rPr lang="ar-SA" b="1" dirty="0" smtClean="0"/>
              <a:t>كان العرب في صدر الإسلام، مع انطلاقتهم وثقتهم بالنصر متعطشين للمعرفة ساعين للعلم وقادرين على الاستيعاب.</a:t>
            </a:r>
          </a:p>
          <a:p>
            <a:pPr marL="514350" indent="-514350" algn="just" rtl="1">
              <a:buFont typeface="+mj-lt"/>
              <a:buAutoNum type="arabicPeriod"/>
            </a:pPr>
            <a:r>
              <a:rPr lang="ar-SA" b="1" dirty="0" smtClean="0"/>
              <a:t>إن الدين الجديد (الإسلام) كان مشجعاً للعلم.</a:t>
            </a:r>
          </a:p>
          <a:p>
            <a:pPr marL="514350" indent="-514350" algn="just" rtl="1">
              <a:buFont typeface="+mj-lt"/>
              <a:buAutoNum type="arabicPeriod"/>
            </a:pPr>
            <a:r>
              <a:rPr lang="ar-SA" b="1" dirty="0" smtClean="0"/>
              <a:t>إن رجال الدولة دعموا العلم كثيراً.</a:t>
            </a:r>
          </a:p>
          <a:p>
            <a:pPr marL="514350" indent="-514350" algn="just" rtl="1">
              <a:buFont typeface="+mj-lt"/>
              <a:buAutoNum type="arabicPeriod"/>
            </a:pPr>
            <a:r>
              <a:rPr lang="ar-SA" b="1" dirty="0" smtClean="0"/>
              <a:t>إن حاملي الحضارات من الأديان الأخرى عوملوا بعد الفتح الإسلامي معاملة حسنة فلاقوا دوراً لهم في المجتمع الجديد .</a:t>
            </a:r>
          </a:p>
          <a:p>
            <a:pPr marL="514350" indent="-514350" algn="just" rtl="1">
              <a:buFont typeface="+mj-lt"/>
              <a:buAutoNum type="arabicPeriod"/>
            </a:pPr>
            <a:r>
              <a:rPr lang="ar-SA" b="1" dirty="0" smtClean="0"/>
              <a:t>منذ القرن الأول تطورت في المجتمع الإسلامي علاقة فريدة بين المعلم والتلميذ لم يعرفها الغرب في القرون الوسطى ولا بعد ذلك.</a:t>
            </a:r>
          </a:p>
          <a:p>
            <a:pPr marL="514350" indent="-514350" algn="just" rtl="1">
              <a:buFont typeface="+mj-lt"/>
              <a:buAutoNum type="arabicPeriod"/>
            </a:pPr>
            <a:r>
              <a:rPr lang="ar-SA" b="1" dirty="0" smtClean="0"/>
              <a:t>كان الاشتغال بالعلوم الطبيعية والفلسفة منذ البداية ذا طابع دنيوي وليس لغرض لاهوتي والاشتغال بالعلم لم يكن حكراً على رجال الدين.</a:t>
            </a:r>
          </a:p>
        </p:txBody>
      </p:sp>
    </p:spTree>
    <p:extLst>
      <p:ext uri="{BB962C8B-B14F-4D97-AF65-F5344CB8AC3E}">
        <p14:creationId xmlns:p14="http://schemas.microsoft.com/office/powerpoint/2010/main" val="37629990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solidFill>
                  <a:srgbClr val="C00000"/>
                </a:solidFill>
              </a:rPr>
              <a:t>عوامل ازدهار العلوم العربية والإسلامية</a:t>
            </a:r>
            <a:endParaRPr lang="en-US" b="1" dirty="0">
              <a:solidFill>
                <a:srgbClr val="C00000"/>
              </a:solidFill>
            </a:endParaRPr>
          </a:p>
        </p:txBody>
      </p:sp>
      <p:sp>
        <p:nvSpPr>
          <p:cNvPr id="3" name="عنصر نائب للمحتوى 2"/>
          <p:cNvSpPr>
            <a:spLocks noGrp="1"/>
          </p:cNvSpPr>
          <p:nvPr>
            <p:ph idx="1"/>
          </p:nvPr>
        </p:nvSpPr>
        <p:spPr>
          <a:xfrm>
            <a:off x="152400" y="1219200"/>
            <a:ext cx="8839200" cy="5334000"/>
          </a:xfrm>
        </p:spPr>
        <p:txBody>
          <a:bodyPr>
            <a:normAutofit fontScale="92500" lnSpcReduction="20000"/>
          </a:bodyPr>
          <a:lstStyle/>
          <a:p>
            <a:pPr marL="0" indent="0" algn="just" rtl="1">
              <a:buNone/>
            </a:pPr>
            <a:r>
              <a:rPr lang="ar-SA" b="1" dirty="0" smtClean="0"/>
              <a:t>7. منذ القرن الأول الهجري بدأ التدريس في المساجد وتطورت تلك الجوامع إلى أن تأسست في القرن الخامس الهجري الجامعات الحكومية.</a:t>
            </a:r>
          </a:p>
          <a:p>
            <a:pPr marL="0" indent="0" algn="just" rtl="1">
              <a:buNone/>
            </a:pPr>
            <a:r>
              <a:rPr lang="ar-SA" b="1" dirty="0" smtClean="0"/>
              <a:t>8. إن طبيعة الخط العربي تسمح بالكتابة بسهولة وسرعة ومكنت من انتشار الكتب انتشاراً واسعاً.</a:t>
            </a:r>
          </a:p>
          <a:p>
            <a:pPr marL="0" indent="0" algn="just" rtl="1">
              <a:buNone/>
            </a:pPr>
            <a:r>
              <a:rPr lang="ar-SA" b="1" dirty="0"/>
              <a:t>9</a:t>
            </a:r>
            <a:r>
              <a:rPr lang="ar-SA" b="1" dirty="0" smtClean="0"/>
              <a:t>. تطور علم اللغة تطوراً سريعاً فقدم للعلماء أساس متيناً للتأليف والتعامل مع اللغات الأجنبية في مرحلة الترجمة.</a:t>
            </a:r>
          </a:p>
          <a:p>
            <a:pPr marL="0" indent="0" algn="just" rtl="1">
              <a:buNone/>
            </a:pPr>
            <a:r>
              <a:rPr lang="ar-SA" b="1" dirty="0" smtClean="0"/>
              <a:t>10. </a:t>
            </a:r>
            <a:r>
              <a:rPr lang="ar-SA" b="1" smtClean="0"/>
              <a:t>دُعمت </a:t>
            </a:r>
            <a:r>
              <a:rPr lang="ar-SA" b="1" dirty="0" smtClean="0"/>
              <a:t>الروايات الكتابية بصناعة ورق البردي التي كانت قد توسعت منذ القرن الأول للهجرة ثم فيما بعد بتأسيس مصانع لورق الكتابة الذي أخذه المسلمون عن الصينيين.</a:t>
            </a:r>
          </a:p>
          <a:p>
            <a:pPr marL="0" indent="0" algn="just" rtl="1">
              <a:buNone/>
            </a:pPr>
            <a:r>
              <a:rPr lang="ar-SA" b="1" dirty="0" smtClean="0"/>
              <a:t>11. تطور صناعة الحبر بخليطٍ جديد تميز بسواده العميق الصحيح الباقي الذي لا يبهت مع مرور الوقت ولا يتغير إلى البني.</a:t>
            </a:r>
          </a:p>
          <a:p>
            <a:pPr marL="0" indent="0" algn="r" rtl="1">
              <a:buNone/>
            </a:pPr>
            <a:endParaRPr lang="ar-SA" dirty="0" smtClean="0"/>
          </a:p>
        </p:txBody>
      </p:sp>
    </p:spTree>
    <p:extLst>
      <p:ext uri="{BB962C8B-B14F-4D97-AF65-F5344CB8AC3E}">
        <p14:creationId xmlns:p14="http://schemas.microsoft.com/office/powerpoint/2010/main" val="13319258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i="1" u="sng" dirty="0" smtClean="0">
                <a:solidFill>
                  <a:srgbClr val="C00000"/>
                </a:solidFill>
              </a:rPr>
              <a:t>مرحلة الترجمة وجمع الثقافات</a:t>
            </a:r>
            <a:endParaRPr lang="en-US" b="1" i="1" u="sng" dirty="0">
              <a:solidFill>
                <a:srgbClr val="C00000"/>
              </a:solidFill>
            </a:endParaRPr>
          </a:p>
        </p:txBody>
      </p:sp>
      <p:sp>
        <p:nvSpPr>
          <p:cNvPr id="3" name="عنصر نائب للمحتوى 2"/>
          <p:cNvSpPr>
            <a:spLocks noGrp="1"/>
          </p:cNvSpPr>
          <p:nvPr>
            <p:ph idx="1"/>
          </p:nvPr>
        </p:nvSpPr>
        <p:spPr/>
        <p:txBody>
          <a:bodyPr>
            <a:normAutofit fontScale="92500"/>
          </a:bodyPr>
          <a:lstStyle/>
          <a:p>
            <a:pPr algn="r" rtl="1"/>
            <a:r>
              <a:rPr lang="ar-SA" dirty="0" smtClean="0"/>
              <a:t>أول من عرف من العرب اشتغاله بالعلوم السابقة للحضارات الأخرى واطلاعه عليها هو: </a:t>
            </a:r>
            <a:r>
              <a:rPr lang="ar-SA" b="1" dirty="0" smtClean="0">
                <a:solidFill>
                  <a:srgbClr val="7030A0"/>
                </a:solidFill>
              </a:rPr>
              <a:t>النضر بن الحارث </a:t>
            </a:r>
            <a:r>
              <a:rPr lang="ar-SA" b="1" dirty="0" smtClean="0">
                <a:solidFill>
                  <a:srgbClr val="7030A0"/>
                </a:solidFill>
              </a:rPr>
              <a:t>بن كلدة الثقفي</a:t>
            </a:r>
            <a:r>
              <a:rPr lang="ar-SA" dirty="0" smtClean="0"/>
              <a:t>.</a:t>
            </a:r>
          </a:p>
          <a:p>
            <a:pPr algn="r" rtl="1"/>
            <a:r>
              <a:rPr lang="ar-SA" b="1" dirty="0" smtClean="0">
                <a:solidFill>
                  <a:schemeClr val="accent2">
                    <a:lumMod val="50000"/>
                  </a:schemeClr>
                </a:solidFill>
              </a:rPr>
              <a:t>الترجمة والجمع في العصر الأموي:</a:t>
            </a:r>
          </a:p>
          <a:p>
            <a:pPr algn="r" rtl="1"/>
            <a:r>
              <a:rPr lang="ar-SA" dirty="0" smtClean="0"/>
              <a:t>أول من أشتغل بنقل العلوم السابقة وحرص على ترجمتها هو: </a:t>
            </a:r>
            <a:r>
              <a:rPr lang="ar-SA" b="1" dirty="0" smtClean="0">
                <a:solidFill>
                  <a:srgbClr val="7030A0"/>
                </a:solidFill>
              </a:rPr>
              <a:t>خالد بن يزيد الأموي </a:t>
            </a:r>
            <a:r>
              <a:rPr lang="ar-SA" dirty="0" smtClean="0"/>
              <a:t>(ت85هـ).</a:t>
            </a:r>
          </a:p>
          <a:p>
            <a:pPr algn="r" rtl="1"/>
            <a:r>
              <a:rPr lang="ar-SA" dirty="0" smtClean="0"/>
              <a:t>استقدم خالد بن يزيد جماعة من البارزين في صناعة الكيمياء من مدرسة الإسكندرية وتعلم على يد راهب رومي اسمه (</a:t>
            </a:r>
            <a:r>
              <a:rPr lang="ar-SA" b="1" dirty="0" err="1" smtClean="0">
                <a:solidFill>
                  <a:srgbClr val="7030A0"/>
                </a:solidFill>
              </a:rPr>
              <a:t>مريانوس</a:t>
            </a:r>
            <a:r>
              <a:rPr lang="ar-SA" dirty="0" smtClean="0"/>
              <a:t>) ثم أمر بنقل هذه العلم إلى العربية</a:t>
            </a:r>
            <a:r>
              <a:rPr lang="en-US" dirty="0" smtClean="0"/>
              <a:t> </a:t>
            </a:r>
            <a:r>
              <a:rPr lang="ar-SA" dirty="0" smtClean="0"/>
              <a:t>فنقله له رجل يقال له </a:t>
            </a:r>
            <a:r>
              <a:rPr lang="ar-SA" b="1" dirty="0" err="1" smtClean="0">
                <a:solidFill>
                  <a:srgbClr val="7030A0"/>
                </a:solidFill>
              </a:rPr>
              <a:t>أصطفان</a:t>
            </a:r>
            <a:r>
              <a:rPr lang="ar-SA" b="1" dirty="0" smtClean="0">
                <a:solidFill>
                  <a:srgbClr val="7030A0"/>
                </a:solidFill>
              </a:rPr>
              <a:t> القديم</a:t>
            </a:r>
            <a:r>
              <a:rPr lang="ar-SA" dirty="0" smtClean="0"/>
              <a:t> </a:t>
            </a:r>
            <a:r>
              <a:rPr lang="ar-SA" u="sng" dirty="0" smtClean="0">
                <a:solidFill>
                  <a:srgbClr val="FF0000"/>
                </a:solidFill>
              </a:rPr>
              <a:t>وكان هذا أول نقل في الإسلام من لغة إلى لغة.</a:t>
            </a:r>
            <a:endParaRPr lang="en-US" u="sng" dirty="0">
              <a:solidFill>
                <a:srgbClr val="FF0000"/>
              </a:solidFill>
            </a:endParaRPr>
          </a:p>
        </p:txBody>
      </p:sp>
    </p:spTree>
    <p:extLst>
      <p:ext uri="{BB962C8B-B14F-4D97-AF65-F5344CB8AC3E}">
        <p14:creationId xmlns:p14="http://schemas.microsoft.com/office/powerpoint/2010/main" val="14223821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additive="base">
                                        <p:cTn id="14"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5"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nodeType="clickEffect">
                                  <p:stCondLst>
                                    <p:cond delay="0"/>
                                  </p:stCondLst>
                                  <p:childTnLst>
                                    <p:set>
                                      <p:cBhvr>
                                        <p:cTn id="19" dur="1" fill="hold">
                                          <p:stCondLst>
                                            <p:cond delay="0"/>
                                          </p:stCondLst>
                                        </p:cTn>
                                        <p:tgtEl>
                                          <p:spTgt spid="3">
                                            <p:txEl>
                                              <p:pRg st="2" end="2"/>
                                            </p:txEl>
                                          </p:spTgt>
                                        </p:tgtEl>
                                        <p:attrNameLst>
                                          <p:attrName>style.visibility</p:attrName>
                                        </p:attrNameLst>
                                      </p:cBhvr>
                                      <p:to>
                                        <p:strVal val="visible"/>
                                      </p:to>
                                    </p:set>
                                    <p:animEffect transition="in" filter="fade">
                                      <p:cBhvr>
                                        <p:cTn id="20" dur="1000"/>
                                        <p:tgtEl>
                                          <p:spTgt spid="3">
                                            <p:txEl>
                                              <p:pRg st="2" end="2"/>
                                            </p:txEl>
                                          </p:spTgt>
                                        </p:tgtEl>
                                      </p:cBhvr>
                                    </p:animEffect>
                                    <p:anim calcmode="lin" valueType="num">
                                      <p:cBhvr>
                                        <p:cTn id="21"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2"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fade">
                                      <p:cBhvr>
                                        <p:cTn id="27" dur="1000"/>
                                        <p:tgtEl>
                                          <p:spTgt spid="3">
                                            <p:txEl>
                                              <p:pRg st="3" end="3"/>
                                            </p:txEl>
                                          </p:spTgt>
                                        </p:tgtEl>
                                      </p:cBhvr>
                                    </p:animEffect>
                                    <p:anim calcmode="lin" valueType="num">
                                      <p:cBhvr>
                                        <p:cTn id="28"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9"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i="1" u="sng" dirty="0" smtClean="0">
                <a:solidFill>
                  <a:srgbClr val="C00000"/>
                </a:solidFill>
              </a:rPr>
              <a:t>مرحلة الترجمة وجمع الثقافات</a:t>
            </a:r>
            <a:endParaRPr lang="en-US" b="1" i="1" u="sng" dirty="0">
              <a:solidFill>
                <a:srgbClr val="C00000"/>
              </a:solidFill>
            </a:endParaRPr>
          </a:p>
        </p:txBody>
      </p:sp>
      <p:sp>
        <p:nvSpPr>
          <p:cNvPr id="3" name="عنصر نائب للمحتوى 2"/>
          <p:cNvSpPr>
            <a:spLocks noGrp="1"/>
          </p:cNvSpPr>
          <p:nvPr>
            <p:ph idx="1"/>
          </p:nvPr>
        </p:nvSpPr>
        <p:spPr/>
        <p:txBody>
          <a:bodyPr>
            <a:normAutofit fontScale="92500" lnSpcReduction="10000"/>
          </a:bodyPr>
          <a:lstStyle/>
          <a:p>
            <a:pPr algn="r" rtl="1"/>
            <a:r>
              <a:rPr lang="ar-SA" b="1" dirty="0" smtClean="0">
                <a:solidFill>
                  <a:schemeClr val="accent2">
                    <a:lumMod val="50000"/>
                  </a:schemeClr>
                </a:solidFill>
              </a:rPr>
              <a:t>الترجمة والجمع في العصر العباسي:</a:t>
            </a:r>
          </a:p>
          <a:p>
            <a:pPr marL="514350" indent="-514350" algn="r" rtl="1">
              <a:buAutoNum type="arabicPeriod"/>
            </a:pPr>
            <a:r>
              <a:rPr lang="ar-SA" b="1" dirty="0" smtClean="0">
                <a:solidFill>
                  <a:schemeClr val="accent1">
                    <a:lumMod val="50000"/>
                  </a:schemeClr>
                </a:solidFill>
              </a:rPr>
              <a:t>عهد الخليفة المنصور: </a:t>
            </a:r>
          </a:p>
          <a:p>
            <a:pPr algn="r" rtl="1"/>
            <a:r>
              <a:rPr lang="ar-SA" dirty="0" smtClean="0"/>
              <a:t>نقل العرب من العلوم الطبيعية في أيام المنصور الطب، ما السبب في ذلك؟؟</a:t>
            </a:r>
          </a:p>
          <a:p>
            <a:pPr algn="r" rtl="1"/>
            <a:r>
              <a:rPr lang="ar-SA" dirty="0" smtClean="0"/>
              <a:t>عمل الطبيب </a:t>
            </a:r>
            <a:r>
              <a:rPr lang="ar-SA" b="1" dirty="0" smtClean="0">
                <a:solidFill>
                  <a:srgbClr val="7030A0"/>
                </a:solidFill>
              </a:rPr>
              <a:t>(</a:t>
            </a:r>
            <a:r>
              <a:rPr lang="ar-SA" b="1" dirty="0" err="1" smtClean="0">
                <a:solidFill>
                  <a:srgbClr val="7030A0"/>
                </a:solidFill>
              </a:rPr>
              <a:t>جورجيس</a:t>
            </a:r>
            <a:r>
              <a:rPr lang="ar-SA" b="1" dirty="0" smtClean="0">
                <a:solidFill>
                  <a:srgbClr val="7030A0"/>
                </a:solidFill>
              </a:rPr>
              <a:t>)</a:t>
            </a:r>
            <a:r>
              <a:rPr lang="ar-SA" dirty="0" smtClean="0"/>
              <a:t> في نقل الكتب الطبية من اللغة اليونانية.</a:t>
            </a:r>
          </a:p>
          <a:p>
            <a:pPr algn="r" rtl="1"/>
            <a:r>
              <a:rPr lang="ar-SA" dirty="0" smtClean="0"/>
              <a:t>اقتصر النقل في عهد المنصور على كتب النجوم والهندسة والطب.</a:t>
            </a:r>
          </a:p>
          <a:p>
            <a:pPr algn="r" rtl="1"/>
            <a:r>
              <a:rPr lang="ar-SA" dirty="0" smtClean="0"/>
              <a:t>في أيامه ترجم ابن المقفع كتاب (كليلة ودمنة).</a:t>
            </a:r>
          </a:p>
          <a:p>
            <a:pPr marL="0" indent="0" algn="r" rtl="1">
              <a:buNone/>
            </a:pPr>
            <a:endParaRPr lang="en-US" dirty="0"/>
          </a:p>
        </p:txBody>
      </p:sp>
    </p:spTree>
    <p:extLst>
      <p:ext uri="{BB962C8B-B14F-4D97-AF65-F5344CB8AC3E}">
        <p14:creationId xmlns:p14="http://schemas.microsoft.com/office/powerpoint/2010/main" val="20224528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par>
                                <p:cTn id="8" presetID="16" presetClass="entr" presetSubtype="21"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barn(inVertical)">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6" presetClass="entr" presetSubtype="16"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circle(in)">
                                      <p:cBhvr>
                                        <p:cTn id="15" dur="2000"/>
                                        <p:tgtEl>
                                          <p:spTgt spid="3">
                                            <p:txEl>
                                              <p:pRg st="2" end="2"/>
                                            </p:txEl>
                                          </p:spTgt>
                                        </p:tgtEl>
                                      </p:cBhvr>
                                    </p:animEffect>
                                  </p:childTnLst>
                                </p:cTn>
                              </p:par>
                              <p:par>
                                <p:cTn id="16" presetID="6" presetClass="entr" presetSubtype="16" fill="hold" nodeType="with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circle(in)">
                                      <p:cBhvr>
                                        <p:cTn id="18" dur="2000"/>
                                        <p:tgtEl>
                                          <p:spTgt spid="3">
                                            <p:txEl>
                                              <p:pRg st="3" end="3"/>
                                            </p:txEl>
                                          </p:spTgt>
                                        </p:tgtEl>
                                      </p:cBhvr>
                                    </p:animEffect>
                                  </p:childTnLst>
                                </p:cTn>
                              </p:par>
                              <p:par>
                                <p:cTn id="19" presetID="6" presetClass="entr" presetSubtype="16" fill="hold"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circle(in)">
                                      <p:cBhvr>
                                        <p:cTn id="21" dur="2000"/>
                                        <p:tgtEl>
                                          <p:spTgt spid="3">
                                            <p:txEl>
                                              <p:pRg st="4" end="4"/>
                                            </p:txEl>
                                          </p:spTgt>
                                        </p:tgtEl>
                                      </p:cBhvr>
                                    </p:animEffect>
                                  </p:childTnLst>
                                </p:cTn>
                              </p:par>
                              <p:par>
                                <p:cTn id="22" presetID="6" presetClass="entr" presetSubtype="16" fill="hold" nodeType="withEffect">
                                  <p:stCondLst>
                                    <p:cond delay="0"/>
                                  </p:stCondLst>
                                  <p:childTnLst>
                                    <p:set>
                                      <p:cBhvr>
                                        <p:cTn id="23" dur="1" fill="hold">
                                          <p:stCondLst>
                                            <p:cond delay="0"/>
                                          </p:stCondLst>
                                        </p:cTn>
                                        <p:tgtEl>
                                          <p:spTgt spid="3">
                                            <p:txEl>
                                              <p:pRg st="5" end="5"/>
                                            </p:txEl>
                                          </p:spTgt>
                                        </p:tgtEl>
                                        <p:attrNameLst>
                                          <p:attrName>style.visibility</p:attrName>
                                        </p:attrNameLst>
                                      </p:cBhvr>
                                      <p:to>
                                        <p:strVal val="visible"/>
                                      </p:to>
                                    </p:set>
                                    <p:animEffect transition="in" filter="circle(in)">
                                      <p:cBhvr>
                                        <p:cTn id="24" dur="2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i="1" u="sng" dirty="0" smtClean="0">
                <a:solidFill>
                  <a:srgbClr val="C00000"/>
                </a:solidFill>
              </a:rPr>
              <a:t>مرحلة الترجمة وجمع الثقافات</a:t>
            </a:r>
            <a:endParaRPr lang="en-US" dirty="0"/>
          </a:p>
        </p:txBody>
      </p:sp>
      <p:sp>
        <p:nvSpPr>
          <p:cNvPr id="3" name="عنصر نائب للمحتوى 2"/>
          <p:cNvSpPr>
            <a:spLocks noGrp="1"/>
          </p:cNvSpPr>
          <p:nvPr>
            <p:ph idx="1"/>
          </p:nvPr>
        </p:nvSpPr>
        <p:spPr/>
        <p:txBody>
          <a:bodyPr>
            <a:normAutofit fontScale="92500" lnSpcReduction="20000"/>
          </a:bodyPr>
          <a:lstStyle/>
          <a:p>
            <a:pPr algn="r" rtl="1"/>
            <a:r>
              <a:rPr lang="ar-SA" b="1" dirty="0" smtClean="0">
                <a:solidFill>
                  <a:schemeClr val="accent2">
                    <a:lumMod val="50000"/>
                  </a:schemeClr>
                </a:solidFill>
              </a:rPr>
              <a:t>الترجمة والجمع في العصر العباسي:</a:t>
            </a:r>
          </a:p>
          <a:p>
            <a:pPr marL="0" indent="0" algn="r" rtl="1">
              <a:buNone/>
            </a:pPr>
            <a:r>
              <a:rPr lang="ar-SA" b="1" dirty="0" smtClean="0">
                <a:solidFill>
                  <a:schemeClr val="accent1">
                    <a:lumMod val="50000"/>
                  </a:schemeClr>
                </a:solidFill>
              </a:rPr>
              <a:t>2. عهد الخليفة الرشيد:</a:t>
            </a:r>
          </a:p>
          <a:p>
            <a:pPr algn="r" rtl="1"/>
            <a:r>
              <a:rPr lang="ar-SA" dirty="0" smtClean="0"/>
              <a:t>ازداد شغف العرب واهتمامهم بعلوم الأقدمين خاصة بعد أن بدأت تتوافد على بغداد جموع الأطباء والعلماء من السريان والفرس والهنود.</a:t>
            </a:r>
            <a:r>
              <a:rPr lang="ar-SA" dirty="0" smtClean="0">
                <a:solidFill>
                  <a:schemeClr val="accent1">
                    <a:lumMod val="50000"/>
                  </a:schemeClr>
                </a:solidFill>
              </a:rPr>
              <a:t> </a:t>
            </a:r>
          </a:p>
          <a:p>
            <a:pPr algn="r" rtl="1"/>
            <a:r>
              <a:rPr lang="ar-SA" dirty="0" smtClean="0"/>
              <a:t>أصبح المسلمون بتوجيهات من الخليفة يجمعون الكتب من سائر العلوم في أعقاب الحروب والفتوحات في بلاد الروم.</a:t>
            </a:r>
          </a:p>
          <a:p>
            <a:pPr algn="r" rtl="1"/>
            <a:r>
              <a:rPr lang="ar-SA" dirty="0" smtClean="0"/>
              <a:t>أمر الخليفة الرشيد طبيبه </a:t>
            </a:r>
            <a:r>
              <a:rPr lang="ar-SA" b="1" dirty="0" smtClean="0">
                <a:solidFill>
                  <a:srgbClr val="7030A0"/>
                </a:solidFill>
              </a:rPr>
              <a:t>يوحنا بن ماسويه </a:t>
            </a:r>
            <a:r>
              <a:rPr lang="ar-SA" dirty="0" smtClean="0"/>
              <a:t>بترجمة كتب الطب اليوناني.</a:t>
            </a:r>
          </a:p>
          <a:p>
            <a:pPr algn="r" rtl="1"/>
            <a:r>
              <a:rPr lang="ar-SA" dirty="0" smtClean="0"/>
              <a:t>ترجم كتاب إقليدس في الهندسة على يد </a:t>
            </a:r>
            <a:r>
              <a:rPr lang="ar-SA" b="1" dirty="0" smtClean="0">
                <a:solidFill>
                  <a:srgbClr val="7030A0"/>
                </a:solidFill>
              </a:rPr>
              <a:t>الحجاج بن مطر</a:t>
            </a:r>
            <a:r>
              <a:rPr lang="ar-SA" dirty="0" smtClean="0"/>
              <a:t>.</a:t>
            </a:r>
          </a:p>
          <a:p>
            <a:pPr marL="0" indent="0" algn="r" rtl="1">
              <a:buNone/>
            </a:pPr>
            <a:endParaRPr lang="en-US" dirty="0"/>
          </a:p>
        </p:txBody>
      </p:sp>
    </p:spTree>
    <p:extLst>
      <p:ext uri="{BB962C8B-B14F-4D97-AF65-F5344CB8AC3E}">
        <p14:creationId xmlns:p14="http://schemas.microsoft.com/office/powerpoint/2010/main" val="18768736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circle(in)">
                                      <p:cBhvr>
                                        <p:cTn id="7" dur="2000"/>
                                        <p:tgtEl>
                                          <p:spTgt spid="3">
                                            <p:txEl>
                                              <p:pRg st="2" end="2"/>
                                            </p:txEl>
                                          </p:spTgt>
                                        </p:tgtEl>
                                      </p:cBhvr>
                                    </p:animEffect>
                                  </p:childTnLst>
                                </p:cTn>
                              </p:par>
                              <p:par>
                                <p:cTn id="8" presetID="6" presetClass="entr" presetSubtype="16" fill="hold" nodeType="withEffect">
                                  <p:stCondLst>
                                    <p:cond delay="0"/>
                                  </p:stCondLst>
                                  <p:childTnLst>
                                    <p:set>
                                      <p:cBhvr>
                                        <p:cTn id="9" dur="1" fill="hold">
                                          <p:stCondLst>
                                            <p:cond delay="0"/>
                                          </p:stCondLst>
                                        </p:cTn>
                                        <p:tgtEl>
                                          <p:spTgt spid="3">
                                            <p:txEl>
                                              <p:pRg st="3" end="3"/>
                                            </p:txEl>
                                          </p:spTgt>
                                        </p:tgtEl>
                                        <p:attrNameLst>
                                          <p:attrName>style.visibility</p:attrName>
                                        </p:attrNameLst>
                                      </p:cBhvr>
                                      <p:to>
                                        <p:strVal val="visible"/>
                                      </p:to>
                                    </p:set>
                                    <p:animEffect transition="in" filter="circle(in)">
                                      <p:cBhvr>
                                        <p:cTn id="10" dur="2000"/>
                                        <p:tgtEl>
                                          <p:spTgt spid="3">
                                            <p:txEl>
                                              <p:pRg st="3" end="3"/>
                                            </p:txEl>
                                          </p:spTgt>
                                        </p:tgtEl>
                                      </p:cBhvr>
                                    </p:animEffect>
                                  </p:childTnLst>
                                </p:cTn>
                              </p:par>
                              <p:par>
                                <p:cTn id="11" presetID="6" presetClass="entr" presetSubtype="16"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Effect transition="in" filter="circle(in)">
                                      <p:cBhvr>
                                        <p:cTn id="13" dur="2000"/>
                                        <p:tgtEl>
                                          <p:spTgt spid="3">
                                            <p:txEl>
                                              <p:pRg st="4" end="4"/>
                                            </p:txEl>
                                          </p:spTgt>
                                        </p:tgtEl>
                                      </p:cBhvr>
                                    </p:animEffect>
                                  </p:childTnLst>
                                </p:cTn>
                              </p:par>
                              <p:par>
                                <p:cTn id="14" presetID="6" presetClass="entr" presetSubtype="16" fill="hold" nodeType="withEffect">
                                  <p:stCondLst>
                                    <p:cond delay="0"/>
                                  </p:stCondLst>
                                  <p:childTnLst>
                                    <p:set>
                                      <p:cBhvr>
                                        <p:cTn id="15" dur="1" fill="hold">
                                          <p:stCondLst>
                                            <p:cond delay="0"/>
                                          </p:stCondLst>
                                        </p:cTn>
                                        <p:tgtEl>
                                          <p:spTgt spid="3">
                                            <p:txEl>
                                              <p:pRg st="5" end="5"/>
                                            </p:txEl>
                                          </p:spTgt>
                                        </p:tgtEl>
                                        <p:attrNameLst>
                                          <p:attrName>style.visibility</p:attrName>
                                        </p:attrNameLst>
                                      </p:cBhvr>
                                      <p:to>
                                        <p:strVal val="visible"/>
                                      </p:to>
                                    </p:set>
                                    <p:animEffect transition="in" filter="circle(in)">
                                      <p:cBhvr>
                                        <p:cTn id="16" dur="2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i="1" u="sng" dirty="0" smtClean="0">
                <a:solidFill>
                  <a:srgbClr val="C00000"/>
                </a:solidFill>
              </a:rPr>
              <a:t>مرحلة الترجمة وجمع الثقافات</a:t>
            </a:r>
            <a:endParaRPr lang="en-US" dirty="0"/>
          </a:p>
        </p:txBody>
      </p:sp>
      <p:sp>
        <p:nvSpPr>
          <p:cNvPr id="3" name="عنصر نائب للمحتوى 2"/>
          <p:cNvSpPr>
            <a:spLocks noGrp="1"/>
          </p:cNvSpPr>
          <p:nvPr>
            <p:ph idx="1"/>
          </p:nvPr>
        </p:nvSpPr>
        <p:spPr/>
        <p:txBody>
          <a:bodyPr>
            <a:normAutofit fontScale="77500" lnSpcReduction="20000"/>
          </a:bodyPr>
          <a:lstStyle/>
          <a:p>
            <a:pPr marL="0" indent="0" algn="r" rtl="1">
              <a:buNone/>
            </a:pPr>
            <a:r>
              <a:rPr lang="ar-SA" b="1" dirty="0" smtClean="0">
                <a:solidFill>
                  <a:schemeClr val="accent2">
                    <a:lumMod val="50000"/>
                  </a:schemeClr>
                </a:solidFill>
              </a:rPr>
              <a:t>الترجمة والجمع في العصر العباسي:</a:t>
            </a:r>
          </a:p>
          <a:p>
            <a:pPr marL="0" indent="0" algn="r" rtl="1">
              <a:buNone/>
            </a:pPr>
            <a:r>
              <a:rPr lang="ar-SA" b="1" dirty="0" smtClean="0">
                <a:solidFill>
                  <a:schemeClr val="accent1">
                    <a:lumMod val="50000"/>
                  </a:schemeClr>
                </a:solidFill>
              </a:rPr>
              <a:t>3. عهد الخليفة المأمون:</a:t>
            </a:r>
          </a:p>
          <a:p>
            <a:pPr algn="r" rtl="1"/>
            <a:r>
              <a:rPr lang="ar-SA" dirty="0" smtClean="0"/>
              <a:t>بدأت في عصره ترجمة كتب الفلسفة والمنطق وسائر العلوم العقلية.</a:t>
            </a:r>
          </a:p>
          <a:p>
            <a:pPr algn="r" rtl="1"/>
            <a:r>
              <a:rPr lang="ar-SA" dirty="0" smtClean="0"/>
              <a:t>أعيدت ترجمة كتاب إقليدس في الهندسة للمرة الثانية.</a:t>
            </a:r>
          </a:p>
          <a:p>
            <a:pPr algn="r" rtl="1"/>
            <a:r>
              <a:rPr lang="ar-SA" dirty="0" smtClean="0"/>
              <a:t>عاهد ملك اليونان وصالحه وتودد إليه ليرسل له خزانة كتب اليونان الموجودة في بيته، وكرر نفس الأمر مع ملك الروم، فاجتمعت له بذلك خزانة عظيمة سماها بيت الحكمة.</a:t>
            </a:r>
          </a:p>
          <a:p>
            <a:pPr algn="r" rtl="1"/>
            <a:r>
              <a:rPr lang="ar-SA" dirty="0" smtClean="0"/>
              <a:t>بذل المأمون جهداً كبيراً في استخدام </a:t>
            </a:r>
            <a:r>
              <a:rPr lang="ar-SA" dirty="0" err="1" smtClean="0"/>
              <a:t>التراجمة</a:t>
            </a:r>
            <a:r>
              <a:rPr lang="ar-SA" dirty="0" smtClean="0"/>
              <a:t> لنقل كتب الفلسفة والعلوم والصناعات من اللغات الإغريقية والسريانية والهندية إلى العربية، حتى أعطى وزن ما يترجم له ذهباً.</a:t>
            </a:r>
          </a:p>
          <a:p>
            <a:pPr algn="r" rtl="1"/>
            <a:r>
              <a:rPr lang="ar-SA" dirty="0" smtClean="0"/>
              <a:t>كان يضع علامته على كل كتاب يترجم له، ويحرض الناس على قراءة تلك الكتب ويرغبهم في تعلمها.</a:t>
            </a:r>
            <a:endParaRPr lang="en-US" dirty="0"/>
          </a:p>
        </p:txBody>
      </p:sp>
    </p:spTree>
    <p:extLst>
      <p:ext uri="{BB962C8B-B14F-4D97-AF65-F5344CB8AC3E}">
        <p14:creationId xmlns:p14="http://schemas.microsoft.com/office/powerpoint/2010/main" val="42165214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par>
                                <p:cTn id="8" presetID="16" presetClass="entr" presetSubtype="21"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barn(inVertical)">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6" presetClass="entr" presetSubtype="16"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circle(in)">
                                      <p:cBhvr>
                                        <p:cTn id="15" dur="2000"/>
                                        <p:tgtEl>
                                          <p:spTgt spid="3">
                                            <p:txEl>
                                              <p:pRg st="2" end="2"/>
                                            </p:txEl>
                                          </p:spTgt>
                                        </p:tgtEl>
                                      </p:cBhvr>
                                    </p:animEffect>
                                  </p:childTnLst>
                                </p:cTn>
                              </p:par>
                              <p:par>
                                <p:cTn id="16" presetID="6" presetClass="entr" presetSubtype="16" fill="hold" nodeType="with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circle(in)">
                                      <p:cBhvr>
                                        <p:cTn id="18" dur="2000"/>
                                        <p:tgtEl>
                                          <p:spTgt spid="3">
                                            <p:txEl>
                                              <p:pRg st="3" end="3"/>
                                            </p:txEl>
                                          </p:spTgt>
                                        </p:tgtEl>
                                      </p:cBhvr>
                                    </p:animEffect>
                                  </p:childTnLst>
                                </p:cTn>
                              </p:par>
                              <p:par>
                                <p:cTn id="19" presetID="6" presetClass="entr" presetSubtype="16" fill="hold"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circle(in)">
                                      <p:cBhvr>
                                        <p:cTn id="21" dur="2000"/>
                                        <p:tgtEl>
                                          <p:spTgt spid="3">
                                            <p:txEl>
                                              <p:pRg st="4" end="4"/>
                                            </p:txEl>
                                          </p:spTgt>
                                        </p:tgtEl>
                                      </p:cBhvr>
                                    </p:animEffect>
                                  </p:childTnLst>
                                </p:cTn>
                              </p:par>
                              <p:par>
                                <p:cTn id="22" presetID="6" presetClass="entr" presetSubtype="16" fill="hold" nodeType="withEffect">
                                  <p:stCondLst>
                                    <p:cond delay="0"/>
                                  </p:stCondLst>
                                  <p:childTnLst>
                                    <p:set>
                                      <p:cBhvr>
                                        <p:cTn id="23" dur="1" fill="hold">
                                          <p:stCondLst>
                                            <p:cond delay="0"/>
                                          </p:stCondLst>
                                        </p:cTn>
                                        <p:tgtEl>
                                          <p:spTgt spid="3">
                                            <p:txEl>
                                              <p:pRg st="5" end="5"/>
                                            </p:txEl>
                                          </p:spTgt>
                                        </p:tgtEl>
                                        <p:attrNameLst>
                                          <p:attrName>style.visibility</p:attrName>
                                        </p:attrNameLst>
                                      </p:cBhvr>
                                      <p:to>
                                        <p:strVal val="visible"/>
                                      </p:to>
                                    </p:set>
                                    <p:animEffect transition="in" filter="circle(in)">
                                      <p:cBhvr>
                                        <p:cTn id="24" dur="2000"/>
                                        <p:tgtEl>
                                          <p:spTgt spid="3">
                                            <p:txEl>
                                              <p:pRg st="5" end="5"/>
                                            </p:txEl>
                                          </p:spTgt>
                                        </p:tgtEl>
                                      </p:cBhvr>
                                    </p:animEffect>
                                  </p:childTnLst>
                                </p:cTn>
                              </p:par>
                              <p:par>
                                <p:cTn id="25" presetID="6" presetClass="entr" presetSubtype="16" fill="hold" nodeType="with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circle(in)">
                                      <p:cBhvr>
                                        <p:cTn id="27" dur="20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نسق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762</TotalTime>
  <Words>1294</Words>
  <Application>Microsoft Office PowerPoint</Application>
  <PresentationFormat>عرض على الشاشة (3:4)‏</PresentationFormat>
  <Paragraphs>110</Paragraphs>
  <Slides>18</Slides>
  <Notes>0</Notes>
  <HiddenSlides>0</HiddenSlides>
  <MMClips>0</MMClips>
  <ScaleCrop>false</ScaleCrop>
  <HeadingPairs>
    <vt:vector size="4" baseType="variant">
      <vt:variant>
        <vt:lpstr>نسق</vt:lpstr>
      </vt:variant>
      <vt:variant>
        <vt:i4>1</vt:i4>
      </vt:variant>
      <vt:variant>
        <vt:lpstr>عناوين الشرائح</vt:lpstr>
      </vt:variant>
      <vt:variant>
        <vt:i4>18</vt:i4>
      </vt:variant>
    </vt:vector>
  </HeadingPairs>
  <TitlesOfParts>
    <vt:vector size="19" baseType="lpstr">
      <vt:lpstr>نسق Office</vt:lpstr>
      <vt:lpstr>عرض تقديمي في PowerPoint</vt:lpstr>
      <vt:lpstr>العرب قبل الإسلام</vt:lpstr>
      <vt:lpstr>لماذا ازدهرت الحضارة الإسلامية؟</vt:lpstr>
      <vt:lpstr>أولاً: الإسلام يدعو إلى العلم</vt:lpstr>
      <vt:lpstr>أولاً: الإسلام يدعو إلى العلم</vt:lpstr>
      <vt:lpstr>أولاً: الإسلام يدعو إلى العلم</vt:lpstr>
      <vt:lpstr>أولاً: الإسلام يدعو إلى العلم</vt:lpstr>
      <vt:lpstr>ثانياً: نبي الإسلام يدعو إلى العلم</vt:lpstr>
      <vt:lpstr>ثالثًا: اهتمام الخلفاء بالعلم والعلماء</vt:lpstr>
      <vt:lpstr>ثالثًا: اهتمام الخلفاء بالعلم والعلماء</vt:lpstr>
      <vt:lpstr>ثالثًا: اهتمام الخلفاء بالعلم والعلماء</vt:lpstr>
      <vt:lpstr>ثالثًا: اهتمام الخلفاء بالعلم والعلماء</vt:lpstr>
      <vt:lpstr>عوامل ازدهار العلوم العربية والإسلامية</vt:lpstr>
      <vt:lpstr>عوامل ازدهار العلوم العربية والإسلامية</vt:lpstr>
      <vt:lpstr>مرحلة الترجمة وجمع الثقافات</vt:lpstr>
      <vt:lpstr>مرحلة الترجمة وجمع الثقافات</vt:lpstr>
      <vt:lpstr>مرحلة الترجمة وجمع الثقافات</vt:lpstr>
      <vt:lpstr>مرحلة الترجمة وجمع الثقافات</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عرض تقديمي في PowerPoint</dc:title>
  <dc:creator>Bedoor</dc:creator>
  <cp:lastModifiedBy>Bedoor</cp:lastModifiedBy>
  <cp:revision>34</cp:revision>
  <dcterms:created xsi:type="dcterms:W3CDTF">2012-09-17T12:22:50Z</dcterms:created>
  <dcterms:modified xsi:type="dcterms:W3CDTF">2013-09-15T21:44:22Z</dcterms:modified>
</cp:coreProperties>
</file>