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2F42AD2D-108B-41A8-A960-6B290897BC70}"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42AD2D-108B-41A8-A960-6B290897BC70}"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42AD2D-108B-41A8-A960-6B290897BC70}"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F42AD2D-108B-41A8-A960-6B290897BC70}"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C435AD1-A2F5-4F9F-83EF-100C723BEB58}"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42AD2D-108B-41A8-A960-6B290897BC7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C435AD1-A2F5-4F9F-83EF-100C723BEB58}" type="datetimeFigureOut">
              <a:rPr lang="ar-SA" smtClean="0"/>
              <a:pPr/>
              <a:t>27/11/34</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F42AD2D-108B-41A8-A960-6B290897BC70}"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533401"/>
            <a:ext cx="7772400" cy="1066799"/>
          </a:xfrm>
        </p:spPr>
        <p:txBody>
          <a:bodyPr>
            <a:normAutofit fontScale="90000"/>
          </a:bodyPr>
          <a:lstStyle/>
          <a:p>
            <a:pPr algn="ctr"/>
            <a:r>
              <a:rPr lang="en-US" dirty="0" smtClean="0"/>
              <a:t> </a:t>
            </a:r>
            <a:r>
              <a:rPr lang="ar-SA" dirty="0" smtClean="0"/>
              <a:t>جابر بن حيان</a:t>
            </a:r>
            <a:br>
              <a:rPr lang="ar-SA" dirty="0" smtClean="0"/>
            </a:br>
            <a:r>
              <a:rPr lang="ar-SA" dirty="0" smtClean="0"/>
              <a:t>رائد علم </a:t>
            </a:r>
            <a:r>
              <a:rPr lang="ar-SA" dirty="0" err="1" smtClean="0"/>
              <a:t>الكيمياء..</a:t>
            </a:r>
            <a:endParaRPr lang="ar-SA" dirty="0"/>
          </a:p>
        </p:txBody>
      </p:sp>
      <p:sp>
        <p:nvSpPr>
          <p:cNvPr id="3" name="عنوان فرعي 2"/>
          <p:cNvSpPr>
            <a:spLocks noGrp="1"/>
          </p:cNvSpPr>
          <p:nvPr>
            <p:ph type="subTitle" idx="1"/>
          </p:nvPr>
        </p:nvSpPr>
        <p:spPr>
          <a:xfrm>
            <a:off x="1066800" y="1905000"/>
            <a:ext cx="7696200" cy="4495800"/>
          </a:xfrm>
        </p:spPr>
        <p:txBody>
          <a:bodyPr>
            <a:normAutofit/>
          </a:bodyPr>
          <a:lstStyle/>
          <a:p>
            <a:pPr algn="ctr"/>
            <a:endParaRPr lang="ar-SA" dirty="0">
              <a:solidFill>
                <a:srgbClr val="C00000"/>
              </a:solidFill>
            </a:endParaRPr>
          </a:p>
        </p:txBody>
      </p:sp>
      <p:pic>
        <p:nvPicPr>
          <p:cNvPr id="4" name="صورة 3" descr="jabar_2.jpg"/>
          <p:cNvPicPr>
            <a:picLocks noChangeAspect="1"/>
          </p:cNvPicPr>
          <p:nvPr/>
        </p:nvPicPr>
        <p:blipFill>
          <a:blip r:embed="rId2" cstate="print"/>
          <a:stretch>
            <a:fillRect/>
          </a:stretch>
        </p:blipFill>
        <p:spPr>
          <a:xfrm>
            <a:off x="1143000" y="1905000"/>
            <a:ext cx="6477000" cy="46482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371600" y="762000"/>
            <a:ext cx="7498080" cy="5181600"/>
          </a:xfrm>
        </p:spPr>
        <p:txBody>
          <a:bodyPr>
            <a:normAutofit/>
          </a:bodyPr>
          <a:lstStyle/>
          <a:p>
            <a:pPr algn="ctr">
              <a:buNone/>
            </a:pPr>
            <a:r>
              <a:rPr lang="ar-SA" dirty="0" smtClean="0"/>
              <a:t>جابر بن حيان هو أبو موسى جابر بن حيان كيميائي المسلمين الاول وعلم من </a:t>
            </a:r>
            <a:r>
              <a:rPr lang="ar-SA" dirty="0" smtClean="0"/>
              <a:t>أعلام </a:t>
            </a:r>
            <a:r>
              <a:rPr lang="ar-SA" dirty="0" smtClean="0"/>
              <a:t>المسلمين .لم تكن الكيمياء قبلة علما قائما على التجربة العلمية بل كانت نوعا من الصناعة يتناقلها الناس بلا تجربة أو مشاهدة. ولهذا </a:t>
            </a:r>
            <a:r>
              <a:rPr lang="ar-SA" dirty="0" err="1" smtClean="0"/>
              <a:t>سمي </a:t>
            </a:r>
            <a:r>
              <a:rPr lang="ar-SA" dirty="0" smtClean="0">
                <a:solidFill>
                  <a:srgbClr val="C00000"/>
                </a:solidFill>
              </a:rPr>
              <a:t>”</a:t>
            </a:r>
            <a:r>
              <a:rPr lang="ar-SA" dirty="0" smtClean="0"/>
              <a:t>جابر بن </a:t>
            </a:r>
            <a:r>
              <a:rPr lang="ar-SA" dirty="0" err="1" smtClean="0"/>
              <a:t>حيان</a:t>
            </a:r>
            <a:r>
              <a:rPr lang="ar-SA" dirty="0" err="1" smtClean="0">
                <a:solidFill>
                  <a:srgbClr val="C00000"/>
                </a:solidFill>
              </a:rPr>
              <a:t>“</a:t>
            </a:r>
            <a:r>
              <a:rPr lang="ar-SA" dirty="0" smtClean="0">
                <a:solidFill>
                  <a:srgbClr val="C00000"/>
                </a:solidFill>
              </a:rPr>
              <a:t> </a:t>
            </a:r>
            <a:r>
              <a:rPr lang="ar-SA" dirty="0" smtClean="0"/>
              <a:t>      </a:t>
            </a:r>
          </a:p>
          <a:p>
            <a:pPr algn="ctr">
              <a:buNone/>
            </a:pPr>
            <a:r>
              <a:rPr lang="ar-SA" dirty="0" smtClean="0"/>
              <a:t>برائد علم الكيمياء وارتبط اسمة في الشرق و الغرب بأول من وضع الكيمياء على أسس علمية حتى أن جامعات أوربا في مطلع النهضة الاوربية كانت </a:t>
            </a:r>
            <a:r>
              <a:rPr lang="ar-SA" dirty="0" err="1" smtClean="0"/>
              <a:t>لاتعتمد</a:t>
            </a:r>
            <a:r>
              <a:rPr lang="ar-SA" dirty="0" smtClean="0"/>
              <a:t> الى مراجع في عالم الكيمياء غير </a:t>
            </a:r>
            <a:r>
              <a:rPr lang="ar-SA" dirty="0" err="1" smtClean="0"/>
              <a:t>كتب </a:t>
            </a:r>
            <a:r>
              <a:rPr lang="ar-SA" dirty="0" smtClean="0">
                <a:solidFill>
                  <a:srgbClr val="C00000"/>
                </a:solidFill>
              </a:rPr>
              <a:t>”</a:t>
            </a:r>
            <a:r>
              <a:rPr lang="ar-SA" dirty="0" smtClean="0"/>
              <a:t>جابر بن </a:t>
            </a:r>
            <a:r>
              <a:rPr lang="ar-SA" dirty="0" err="1" smtClean="0"/>
              <a:t>حيان</a:t>
            </a:r>
            <a:r>
              <a:rPr lang="ar-SA" dirty="0" err="1" smtClean="0">
                <a:solidFill>
                  <a:srgbClr val="C00000"/>
                </a:solidFill>
              </a:rPr>
              <a:t>“</a:t>
            </a:r>
            <a:endParaRPr lang="ar-SA" dirty="0" smtClean="0">
              <a:solidFill>
                <a:srgbClr val="C00000"/>
              </a:solidFill>
            </a:endParaRPr>
          </a:p>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90600" y="457200"/>
            <a:ext cx="7696200" cy="5668963"/>
          </a:xfrm>
        </p:spPr>
        <p:txBody>
          <a:bodyPr>
            <a:normAutofit lnSpcReduction="10000"/>
          </a:bodyPr>
          <a:lstStyle/>
          <a:p>
            <a:r>
              <a:rPr lang="ar-SA" dirty="0" smtClean="0"/>
              <a:t>وينتمي </a:t>
            </a:r>
            <a:r>
              <a:rPr lang="ar-SA" dirty="0" smtClean="0">
                <a:solidFill>
                  <a:srgbClr val="C00000"/>
                </a:solidFill>
              </a:rPr>
              <a:t>”</a:t>
            </a:r>
            <a:r>
              <a:rPr lang="ar-SA" dirty="0" smtClean="0"/>
              <a:t>جابر</a:t>
            </a:r>
            <a:r>
              <a:rPr lang="ar-SA" dirty="0" smtClean="0">
                <a:solidFill>
                  <a:srgbClr val="C00000"/>
                </a:solidFill>
              </a:rPr>
              <a:t>“</a:t>
            </a:r>
            <a:r>
              <a:rPr lang="ar-SA" dirty="0" smtClean="0"/>
              <a:t> الى الأزد من القبائل اليمنية وقد ولد في طوس من أسرة أزدية استوطنت الكوفة وكان </a:t>
            </a:r>
            <a:r>
              <a:rPr lang="ar-SA" dirty="0" smtClean="0"/>
              <a:t>أبو</a:t>
            </a:r>
            <a:r>
              <a:rPr lang="ar-SA" dirty="0" smtClean="0"/>
              <a:t>ه</a:t>
            </a:r>
            <a:r>
              <a:rPr lang="ar-SA" dirty="0" smtClean="0">
                <a:solidFill>
                  <a:srgbClr val="C00000"/>
                </a:solidFill>
              </a:rPr>
              <a:t>”</a:t>
            </a:r>
            <a:r>
              <a:rPr lang="ar-SA" dirty="0" smtClean="0"/>
              <a:t>حيان</a:t>
            </a:r>
            <a:r>
              <a:rPr lang="ar-SA" dirty="0" smtClean="0">
                <a:solidFill>
                  <a:srgbClr val="C00000"/>
                </a:solidFill>
              </a:rPr>
              <a:t>“</a:t>
            </a:r>
          </a:p>
          <a:p>
            <a:pPr>
              <a:buNone/>
            </a:pPr>
            <a:r>
              <a:rPr lang="ar-SA" dirty="0" smtClean="0"/>
              <a:t>من المشتغلين بالعقاقير ولكنة سافر الى طوس في مهمة سياسية خاصة بالدعوة للعباسين الذين </a:t>
            </a:r>
            <a:r>
              <a:rPr lang="ar-SA" dirty="0" smtClean="0"/>
              <a:t>كانوا </a:t>
            </a:r>
            <a:r>
              <a:rPr lang="ar-SA" dirty="0" smtClean="0"/>
              <a:t>يعملون في طى الخفاء </a:t>
            </a:r>
            <a:r>
              <a:rPr lang="ar-SA" dirty="0" smtClean="0"/>
              <a:t>لإسقاط </a:t>
            </a:r>
            <a:r>
              <a:rPr lang="ar-SA" dirty="0" smtClean="0"/>
              <a:t>الاموين وقد ولد </a:t>
            </a:r>
            <a:r>
              <a:rPr lang="ar-SA" dirty="0" smtClean="0">
                <a:solidFill>
                  <a:srgbClr val="C00000"/>
                </a:solidFill>
              </a:rPr>
              <a:t>”</a:t>
            </a:r>
            <a:r>
              <a:rPr lang="ar-SA" dirty="0" smtClean="0"/>
              <a:t>حيان </a:t>
            </a:r>
            <a:r>
              <a:rPr lang="ar-SA" dirty="0" smtClean="0">
                <a:solidFill>
                  <a:srgbClr val="C00000"/>
                </a:solidFill>
              </a:rPr>
              <a:t>”</a:t>
            </a:r>
            <a:r>
              <a:rPr lang="ar-SA" dirty="0" smtClean="0"/>
              <a:t> أثناء اقامة ابية بطوس في هذة المهمة سنة 722 ميلادية على الراجح ولم يمض زمن قليل حتى قبض على </a:t>
            </a:r>
            <a:r>
              <a:rPr lang="ar-SA" dirty="0" smtClean="0">
                <a:solidFill>
                  <a:srgbClr val="C00000"/>
                </a:solidFill>
              </a:rPr>
              <a:t>”</a:t>
            </a:r>
            <a:r>
              <a:rPr lang="ar-SA" dirty="0" smtClean="0"/>
              <a:t>حيان</a:t>
            </a:r>
            <a:r>
              <a:rPr lang="ar-SA" dirty="0" smtClean="0">
                <a:solidFill>
                  <a:srgbClr val="C00000"/>
                </a:solidFill>
              </a:rPr>
              <a:t>“</a:t>
            </a:r>
            <a:r>
              <a:rPr lang="ar-SA" dirty="0" smtClean="0"/>
              <a:t> وقتلة عامل الخليفة الذي كان يتأمر علية وارسل </a:t>
            </a:r>
          </a:p>
          <a:p>
            <a:pPr>
              <a:buNone/>
            </a:pPr>
            <a:r>
              <a:rPr lang="ar-SA" dirty="0">
                <a:solidFill>
                  <a:srgbClr val="C00000"/>
                </a:solidFill>
              </a:rPr>
              <a:t> </a:t>
            </a:r>
            <a:r>
              <a:rPr lang="ar-SA" dirty="0" smtClean="0">
                <a:solidFill>
                  <a:srgbClr val="C00000"/>
                </a:solidFill>
              </a:rPr>
              <a:t>                    ”</a:t>
            </a:r>
            <a:r>
              <a:rPr lang="ar-SA" dirty="0" smtClean="0"/>
              <a:t> جابر بن </a:t>
            </a:r>
            <a:r>
              <a:rPr lang="ar-SA" dirty="0" err="1" smtClean="0"/>
              <a:t>حيان </a:t>
            </a:r>
            <a:r>
              <a:rPr lang="ar-SA" dirty="0" err="1" smtClean="0">
                <a:solidFill>
                  <a:srgbClr val="C00000"/>
                </a:solidFill>
              </a:rPr>
              <a:t>”</a:t>
            </a:r>
            <a:endParaRPr lang="ar-SA" dirty="0" smtClean="0">
              <a:solidFill>
                <a:srgbClr val="C00000"/>
              </a:solidFill>
            </a:endParaRPr>
          </a:p>
          <a:p>
            <a:pPr>
              <a:buNone/>
            </a:pPr>
            <a:r>
              <a:rPr lang="ar-SA" dirty="0" smtClean="0"/>
              <a:t>اليتيم الى أهلة ببلاد العرب </a:t>
            </a:r>
            <a:r>
              <a:rPr lang="ar-SA" dirty="0" smtClean="0"/>
              <a:t>ليعولوه </a:t>
            </a:r>
            <a:r>
              <a:rPr lang="ar-SA" dirty="0" smtClean="0"/>
              <a:t>حتى يكبر.</a:t>
            </a:r>
          </a:p>
          <a:p>
            <a:pPr>
              <a:buNone/>
            </a:pP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381000"/>
            <a:ext cx="8001000" cy="5821363"/>
          </a:xfrm>
        </p:spPr>
        <p:txBody>
          <a:bodyPr/>
          <a:lstStyle/>
          <a:p>
            <a:pPr>
              <a:buNone/>
            </a:pPr>
            <a:r>
              <a:rPr lang="ar-SA" dirty="0" smtClean="0"/>
              <a:t> وقد تعلم الرياضة وهو ببلاد العرب على رجل يمنى يسمى حرب الحميرى ولا يعلم عنة </a:t>
            </a:r>
            <a:r>
              <a:rPr lang="ar-SA" dirty="0" smtClean="0"/>
              <a:t>إلا إنة </a:t>
            </a:r>
            <a:r>
              <a:rPr lang="ar-SA" dirty="0" smtClean="0"/>
              <a:t>أستاذ </a:t>
            </a:r>
            <a:r>
              <a:rPr lang="ar-SA" dirty="0" smtClean="0"/>
              <a:t>تلميذه </a:t>
            </a:r>
            <a:r>
              <a:rPr lang="ar-SA" dirty="0" smtClean="0"/>
              <a:t>العظيم</a:t>
            </a:r>
          </a:p>
          <a:p>
            <a:pPr>
              <a:buNone/>
            </a:pPr>
            <a:r>
              <a:rPr lang="ar-SA" dirty="0" smtClean="0"/>
              <a:t> وأل الامر للعباسين وكان جابر ظفر بصداقة الامام جعفر الصادق وتتلمذ علية فكان ذلك وسابقة أبية في خدمة الدعوة للعباسين من العوامل التي جعلت لجابر مكانة في بلاط الرشيد ببغداد ولم يكن على اتصال مباشر بالخليفة ولكنة كان وثيق الصلة </a:t>
            </a:r>
            <a:r>
              <a:rPr lang="ar-SA" dirty="0" smtClean="0"/>
              <a:t>بوزرآئة البرامكه </a:t>
            </a:r>
            <a:r>
              <a:rPr lang="ar-SA" dirty="0" smtClean="0"/>
              <a:t>.</a:t>
            </a:r>
            <a:r>
              <a:rPr lang="ar-SA" dirty="0"/>
              <a:t> </a:t>
            </a:r>
            <a:r>
              <a:rPr lang="ar-SA" dirty="0" smtClean="0"/>
              <a:t>                                   </a:t>
            </a:r>
          </a:p>
          <a:p>
            <a:pPr>
              <a:buNone/>
            </a:pPr>
            <a:endParaRPr lang="ar-SA" dirty="0"/>
          </a:p>
          <a:p>
            <a:pPr>
              <a:buNone/>
            </a:pPr>
            <a:r>
              <a:rPr lang="ar-SA" dirty="0" smtClean="0"/>
              <a:t>ومن المواقف التي قربت ” جابر بن حيان ” من </a:t>
            </a:r>
            <a:r>
              <a:rPr lang="ar-SA" dirty="0" smtClean="0"/>
              <a:t>أستاذه </a:t>
            </a:r>
            <a:r>
              <a:rPr lang="ar-SA" dirty="0" smtClean="0"/>
              <a:t>الامام جعفر القصة </a:t>
            </a:r>
            <a:r>
              <a:rPr lang="ar-SA" dirty="0" smtClean="0"/>
              <a:t>التاليه:</a:t>
            </a:r>
            <a:endParaRPr lang="ar-S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304800"/>
            <a:ext cx="7848600" cy="5821363"/>
          </a:xfrm>
        </p:spPr>
        <p:txBody>
          <a:bodyPr/>
          <a:lstStyle/>
          <a:p>
            <a:pPr>
              <a:buNone/>
            </a:pPr>
            <a:r>
              <a:rPr lang="ar-SA" dirty="0" smtClean="0"/>
              <a:t> انتهى من تأليف كتاب </a:t>
            </a:r>
            <a:r>
              <a:rPr lang="ar-SA" dirty="0" smtClean="0"/>
              <a:t>سماه الضيم </a:t>
            </a:r>
            <a:r>
              <a:rPr lang="ar-SA" dirty="0" smtClean="0"/>
              <a:t>و اقترح على تلميذة جابر ان يبحث عن نوع من الورق لايحترق لكي يضمن حفظ </a:t>
            </a:r>
            <a:r>
              <a:rPr lang="ar-SA" dirty="0" smtClean="0"/>
              <a:t>كتابه </a:t>
            </a:r>
            <a:r>
              <a:rPr lang="ar-SA" dirty="0" smtClean="0"/>
              <a:t>من الضياع راح ” جابر بن حيان ” يبحث في </a:t>
            </a:r>
            <a:r>
              <a:rPr lang="ar-SA" dirty="0" smtClean="0"/>
              <a:t>معمله </a:t>
            </a:r>
            <a:r>
              <a:rPr lang="ar-SA" dirty="0" smtClean="0"/>
              <a:t>عن هذا الورق وراح يجهز المواد الكيميائية اللازمة لذلك وأخذ يجري </a:t>
            </a:r>
            <a:r>
              <a:rPr lang="ar-SA" dirty="0" smtClean="0"/>
              <a:t>تجاربه </a:t>
            </a:r>
            <a:r>
              <a:rPr lang="ar-SA" dirty="0" smtClean="0"/>
              <a:t>مرة بعد مرة حتى وصل بعد جهد متصل الى هذا النوع من الورق . </a:t>
            </a:r>
          </a:p>
          <a:p>
            <a:pPr>
              <a:buNone/>
            </a:pPr>
            <a:r>
              <a:rPr lang="ar-SA" dirty="0" smtClean="0"/>
              <a:t>كان يضع في المحاليل الاوراق ويصب عليها مرة خليطا ويصب عليها في كل مرة خليطا جديدا من السوائل التي ابتكرها ثم يخرج </a:t>
            </a:r>
            <a:r>
              <a:rPr lang="ar-SA" dirty="0" smtClean="0"/>
              <a:t>هذه </a:t>
            </a:r>
            <a:r>
              <a:rPr lang="ar-SA" dirty="0" smtClean="0"/>
              <a:t>الاوراق من سوائلها وينشرها على حبال في </a:t>
            </a:r>
            <a:r>
              <a:rPr lang="ar-SA" dirty="0" smtClean="0"/>
              <a:t>معمله </a:t>
            </a:r>
            <a:r>
              <a:rPr lang="ar-SA" dirty="0" smtClean="0"/>
              <a:t>لكي تجف وبعد أن جفت هذة الاوراق جمعها في شكل كتاب </a:t>
            </a:r>
            <a:r>
              <a:rPr lang="ar-SA" dirty="0" smtClean="0"/>
              <a:t>.</a:t>
            </a:r>
            <a:endParaRPr lang="ar-SA" dirty="0" smtClean="0"/>
          </a:p>
          <a:p>
            <a:pPr>
              <a:buNone/>
            </a:pPr>
            <a:endParaRPr lang="ar-SA"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600" y="304800"/>
            <a:ext cx="8077200" cy="5821363"/>
          </a:xfrm>
        </p:spPr>
        <p:txBody>
          <a:bodyPr>
            <a:normAutofit lnSpcReduction="10000"/>
          </a:bodyPr>
          <a:lstStyle/>
          <a:p>
            <a:pPr>
              <a:buNone/>
            </a:pPr>
            <a:r>
              <a:rPr lang="ar-SA" dirty="0" smtClean="0"/>
              <a:t> و أخذ ينقل كتاب </a:t>
            </a:r>
            <a:r>
              <a:rPr lang="ar-SA" dirty="0" smtClean="0"/>
              <a:t>أستاذه </a:t>
            </a:r>
            <a:r>
              <a:rPr lang="ar-SA" dirty="0" smtClean="0"/>
              <a:t>”الضيم“ على </a:t>
            </a:r>
            <a:r>
              <a:rPr lang="ar-SA" dirty="0" smtClean="0"/>
              <a:t>هذه الأوراق </a:t>
            </a:r>
            <a:r>
              <a:rPr lang="ar-SA" dirty="0" smtClean="0"/>
              <a:t>التي لاتحترق .</a:t>
            </a:r>
          </a:p>
          <a:p>
            <a:pPr>
              <a:buNone/>
            </a:pPr>
            <a:r>
              <a:rPr lang="ar-SA" dirty="0" smtClean="0"/>
              <a:t>ذهب الى مجلس </a:t>
            </a:r>
            <a:r>
              <a:rPr lang="ar-SA" dirty="0" smtClean="0"/>
              <a:t>أستاذه وحوله تلاميذه </a:t>
            </a:r>
            <a:r>
              <a:rPr lang="ar-SA" dirty="0" smtClean="0"/>
              <a:t>والقى بالكتاب في النار فصاح الجميع كيف تلقى بهذا الكتاب في النار؟!</a:t>
            </a:r>
          </a:p>
          <a:p>
            <a:pPr>
              <a:buNone/>
            </a:pPr>
            <a:r>
              <a:rPr lang="ar-SA" dirty="0" err="1" smtClean="0"/>
              <a:t>فقال </a:t>
            </a:r>
            <a:r>
              <a:rPr lang="ar-SA" dirty="0" smtClean="0"/>
              <a:t>: </a:t>
            </a:r>
            <a:r>
              <a:rPr lang="ar-SA" dirty="0" err="1" smtClean="0"/>
              <a:t>لاتخافوا.</a:t>
            </a:r>
            <a:endParaRPr lang="ar-SA" dirty="0" smtClean="0"/>
          </a:p>
          <a:p>
            <a:pPr>
              <a:buNone/>
            </a:pPr>
            <a:r>
              <a:rPr lang="ar-SA" dirty="0" smtClean="0"/>
              <a:t>وظلت النار مشتعلة في الموقد ولكن الكتاب لم </a:t>
            </a:r>
            <a:r>
              <a:rPr lang="ar-SA" dirty="0" smtClean="0"/>
              <a:t>تمسه </a:t>
            </a:r>
            <a:r>
              <a:rPr lang="ar-SA" dirty="0" smtClean="0"/>
              <a:t>النار فدهش الجميع </a:t>
            </a:r>
            <a:r>
              <a:rPr lang="ar-SA" dirty="0" smtClean="0"/>
              <a:t>.</a:t>
            </a:r>
          </a:p>
          <a:p>
            <a:pPr>
              <a:buNone/>
            </a:pPr>
            <a:r>
              <a:rPr lang="ar-SA" dirty="0" smtClean="0"/>
              <a:t>بهذا </a:t>
            </a:r>
            <a:r>
              <a:rPr lang="ar-SA" dirty="0" smtClean="0"/>
              <a:t>الحدث التفتت الانظار لهذا الشاب العظيم. زادت صلة جابر بن حيان على مر الايام </a:t>
            </a:r>
            <a:r>
              <a:rPr lang="ar-SA" dirty="0" err="1" smtClean="0"/>
              <a:t>بالبراكمة</a:t>
            </a:r>
            <a:endParaRPr lang="ar-SA" dirty="0" smtClean="0"/>
          </a:p>
          <a:p>
            <a:pPr>
              <a:buNone/>
            </a:pPr>
            <a:r>
              <a:rPr lang="ar-SA" dirty="0" smtClean="0"/>
              <a:t>واصبحت بينهم صداقة حميمة وعن </a:t>
            </a:r>
            <a:r>
              <a:rPr lang="ar-SA" dirty="0" smtClean="0"/>
              <a:t>علاقته </a:t>
            </a:r>
            <a:r>
              <a:rPr lang="ar-SA" dirty="0" smtClean="0"/>
              <a:t>بهم ان يحيى </a:t>
            </a:r>
            <a:r>
              <a:rPr lang="ar-SA" dirty="0" smtClean="0"/>
              <a:t>البرمكي </a:t>
            </a:r>
            <a:r>
              <a:rPr lang="ar-SA" dirty="0" smtClean="0"/>
              <a:t>كانت لة جارية جميلة فاتنة.</a:t>
            </a:r>
          </a:p>
          <a:p>
            <a:pPr>
              <a:buNone/>
            </a:pPr>
            <a:endParaRPr lang="ar-SA"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62000" y="304800"/>
            <a:ext cx="7924800" cy="5821363"/>
          </a:xfrm>
        </p:spPr>
        <p:txBody>
          <a:bodyPr/>
          <a:lstStyle/>
          <a:p>
            <a:pPr>
              <a:buNone/>
            </a:pPr>
            <a:r>
              <a:rPr lang="ar-SA" dirty="0" smtClean="0"/>
              <a:t> وقد تناولت الجارية دواء لعلاج </a:t>
            </a:r>
            <a:r>
              <a:rPr lang="ar-SA" dirty="0" smtClean="0"/>
              <a:t>علة </a:t>
            </a:r>
            <a:r>
              <a:rPr lang="ar-SA" dirty="0" smtClean="0"/>
              <a:t>بها لكن الدواء زاد من سوء حالتها فتدهورت </a:t>
            </a:r>
            <a:r>
              <a:rPr lang="ar-SA" dirty="0" smtClean="0"/>
              <a:t>وأصيبت </a:t>
            </a:r>
            <a:r>
              <a:rPr lang="ar-SA" dirty="0" smtClean="0"/>
              <a:t>بضعف شديد وكان جابر بن حيان يجلس مع يحيى البرمكي في ذلك اليوم عندما اتى أحد الخدم يبلغ يحيى بخبر الجارية حزن يحيى حزنا شديدا على جاريتة فقد كان يحبها حبا جما فنظر الى جابر يستعين بعلمة وهو يقول : ياسيدي ماذا عندك علاجا ينفع لهذة الجارية فقال جابر بن حيان كيف لي ان اصف لها الدواء السليم وانا لم اراها لمعرفة مابها.فوافق يحيى على دخول جابر عليها وعندما دخل جابر لغرفة الجارية وجدها كأنها تلفظ انفاسها الاخيرة فأخذ يدرس حالتها ويسأل من حولها عن تاريخ مرضها </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381000"/>
            <a:ext cx="8001000" cy="5745163"/>
          </a:xfrm>
        </p:spPr>
        <p:txBody>
          <a:bodyPr/>
          <a:lstStyle/>
          <a:p>
            <a:pPr>
              <a:buNone/>
            </a:pPr>
            <a:r>
              <a:rPr lang="ar-SA" dirty="0" smtClean="0"/>
              <a:t> ثم وصف لها مجموعة أدوية الواحد بعد الاخر تناولتها وما مضى على ذلك بضعة اسابيع حتى شفيت </a:t>
            </a:r>
            <a:r>
              <a:rPr lang="ar-SA" dirty="0" smtClean="0"/>
              <a:t>هذه </a:t>
            </a:r>
            <a:r>
              <a:rPr lang="ar-SA" dirty="0" smtClean="0"/>
              <a:t>الجارية وكانت فرحت يحيى البرمكى لاتوصف بنجاة </a:t>
            </a:r>
            <a:r>
              <a:rPr lang="ar-SA" dirty="0" smtClean="0"/>
              <a:t>جاريته </a:t>
            </a:r>
            <a:r>
              <a:rPr lang="ar-SA" dirty="0" smtClean="0"/>
              <a:t>الحسناء فكان هذا الموقف فاتحت خير وبركة </a:t>
            </a:r>
          </a:p>
          <a:p>
            <a:pPr>
              <a:buNone/>
            </a:pPr>
            <a:r>
              <a:rPr lang="ar-SA" dirty="0"/>
              <a:t> </a:t>
            </a:r>
            <a:r>
              <a:rPr lang="ar-SA" dirty="0" smtClean="0"/>
              <a:t>لـ</a:t>
            </a:r>
            <a:r>
              <a:rPr lang="ar-SA" dirty="0" smtClean="0">
                <a:solidFill>
                  <a:srgbClr val="C00000"/>
                </a:solidFill>
              </a:rPr>
              <a:t>“</a:t>
            </a:r>
            <a:r>
              <a:rPr lang="ar-SA" dirty="0" smtClean="0"/>
              <a:t>جابر بن حيان</a:t>
            </a:r>
            <a:r>
              <a:rPr lang="ar-SA" dirty="0" smtClean="0">
                <a:solidFill>
                  <a:srgbClr val="C00000"/>
                </a:solidFill>
              </a:rPr>
              <a:t>“</a:t>
            </a:r>
            <a:r>
              <a:rPr lang="ar-SA" dirty="0" smtClean="0"/>
              <a:t> حيث ازدادت </a:t>
            </a:r>
            <a:r>
              <a:rPr lang="ar-SA" dirty="0" smtClean="0"/>
              <a:t>به الثقة </a:t>
            </a:r>
            <a:r>
              <a:rPr lang="ar-SA" dirty="0" smtClean="0"/>
              <a:t>عند أهل الرأى و </a:t>
            </a:r>
            <a:r>
              <a:rPr lang="ar-SA" dirty="0" smtClean="0"/>
              <a:t>الأمر </a:t>
            </a:r>
            <a:r>
              <a:rPr lang="ar-SA" dirty="0" smtClean="0"/>
              <a:t>.</a:t>
            </a:r>
          </a:p>
          <a:p>
            <a:pPr>
              <a:buNone/>
            </a:pPr>
            <a:endParaRPr lang="ar-SA" dirty="0"/>
          </a:p>
          <a:p>
            <a:pPr>
              <a:buNone/>
            </a:pPr>
            <a:r>
              <a:rPr lang="ar-SA" dirty="0" smtClean="0"/>
              <a:t> ولقد وضع </a:t>
            </a:r>
            <a:r>
              <a:rPr lang="ar-SA" dirty="0" smtClean="0">
                <a:solidFill>
                  <a:srgbClr val="C00000"/>
                </a:solidFill>
              </a:rPr>
              <a:t>”</a:t>
            </a:r>
            <a:r>
              <a:rPr lang="ar-SA" dirty="0" smtClean="0"/>
              <a:t> جابر بن حيان </a:t>
            </a:r>
            <a:r>
              <a:rPr lang="ar-SA" dirty="0" smtClean="0">
                <a:solidFill>
                  <a:srgbClr val="C00000"/>
                </a:solidFill>
              </a:rPr>
              <a:t>” </a:t>
            </a:r>
            <a:r>
              <a:rPr lang="ar-SA" dirty="0" smtClean="0"/>
              <a:t>نظاما علميا يرى أن يلتزم </a:t>
            </a:r>
            <a:r>
              <a:rPr lang="ar-SA" dirty="0" smtClean="0"/>
              <a:t>به كل </a:t>
            </a:r>
            <a:r>
              <a:rPr lang="ar-SA" dirty="0" smtClean="0"/>
              <a:t>من يعمل </a:t>
            </a:r>
            <a:r>
              <a:rPr lang="ar-SA" dirty="0" smtClean="0"/>
              <a:t>بالكيمياء نوجزه </a:t>
            </a:r>
            <a:r>
              <a:rPr lang="ar-SA" dirty="0" smtClean="0"/>
              <a:t>فيما يلي :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228600"/>
            <a:ext cx="8001000" cy="5897563"/>
          </a:xfrm>
        </p:spPr>
        <p:txBody>
          <a:bodyPr/>
          <a:lstStyle/>
          <a:p>
            <a:pPr>
              <a:buNone/>
            </a:pPr>
            <a:r>
              <a:rPr lang="ar-SA" dirty="0" smtClean="0"/>
              <a:t> اولا: تحديد الغرض من التجربة قبل البدء فيها.</a:t>
            </a:r>
          </a:p>
          <a:p>
            <a:pPr>
              <a:buNone/>
            </a:pPr>
            <a:r>
              <a:rPr lang="ar-SA" dirty="0" smtClean="0"/>
              <a:t> ثانيا: يجب أن يتفرغ صاحب التجربة لها حتى يعطي التجربة حقها من الوقت </a:t>
            </a:r>
            <a:r>
              <a:rPr lang="ar-SA" dirty="0" err="1" smtClean="0"/>
              <a:t>والرعاية .</a:t>
            </a:r>
            <a:endParaRPr lang="ar-SA" dirty="0" smtClean="0"/>
          </a:p>
          <a:p>
            <a:pPr>
              <a:buNone/>
            </a:pPr>
            <a:r>
              <a:rPr lang="ar-SA" dirty="0"/>
              <a:t> </a:t>
            </a:r>
            <a:r>
              <a:rPr lang="ar-SA" dirty="0" smtClean="0"/>
              <a:t>ثالثا: يجب أن يكون المعمل بمكان خاص مناسب.</a:t>
            </a:r>
          </a:p>
          <a:p>
            <a:pPr>
              <a:buNone/>
            </a:pPr>
            <a:r>
              <a:rPr lang="ar-SA" dirty="0"/>
              <a:t> </a:t>
            </a:r>
            <a:r>
              <a:rPr lang="ar-SA" dirty="0" smtClean="0"/>
              <a:t>رابعا: يجب أن يختار الزمان المناسب والفصل الملائم </a:t>
            </a:r>
            <a:r>
              <a:rPr lang="ar-SA" dirty="0" err="1" smtClean="0"/>
              <a:t>للتجربة .</a:t>
            </a:r>
            <a:endParaRPr lang="ar-SA" dirty="0" smtClean="0"/>
          </a:p>
          <a:p>
            <a:pPr>
              <a:buNone/>
            </a:pPr>
            <a:r>
              <a:rPr lang="ar-SA" dirty="0" smtClean="0"/>
              <a:t>خامسا: الصبر أو المثابرة عنصر هام من عناصر النجاح و الفشل مرة ومرتين وثالثة ورابعة </a:t>
            </a:r>
            <a:r>
              <a:rPr lang="ar-SA" dirty="0" err="1" smtClean="0"/>
              <a:t>لايعني</a:t>
            </a:r>
            <a:r>
              <a:rPr lang="ar-SA" dirty="0" smtClean="0"/>
              <a:t> اليأس.</a:t>
            </a:r>
          </a:p>
          <a:p>
            <a:pPr>
              <a:buNone/>
            </a:pPr>
            <a:r>
              <a:rPr lang="ar-SA" dirty="0" smtClean="0"/>
              <a:t>سادسا: </a:t>
            </a:r>
            <a:r>
              <a:rPr lang="ar-SA" dirty="0" err="1" smtClean="0"/>
              <a:t>لايتسرع</a:t>
            </a:r>
            <a:r>
              <a:rPr lang="ar-SA" dirty="0" smtClean="0"/>
              <a:t> الكيميائي في استنتاج </a:t>
            </a:r>
            <a:r>
              <a:rPr lang="ar-SA" dirty="0" err="1" smtClean="0"/>
              <a:t>نتائجة</a:t>
            </a:r>
            <a:r>
              <a:rPr lang="ar-SA" dirty="0" smtClean="0"/>
              <a:t> </a:t>
            </a:r>
            <a:r>
              <a:rPr lang="ar-SA" dirty="0" err="1" smtClean="0"/>
              <a:t>.</a:t>
            </a:r>
            <a:endParaRPr lang="ar-SA" dirty="0" smtClean="0"/>
          </a:p>
          <a:p>
            <a:pPr>
              <a:buNone/>
            </a:pPr>
            <a:r>
              <a:rPr lang="ar-SA" dirty="0" smtClean="0"/>
              <a:t>سابعا: يجب تجنب </a:t>
            </a:r>
            <a:r>
              <a:rPr lang="ar-SA" dirty="0" err="1" smtClean="0"/>
              <a:t>ماهو</a:t>
            </a:r>
            <a:r>
              <a:rPr lang="ar-SA" dirty="0" smtClean="0"/>
              <a:t> مستحيل أو عقيم.</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62000" y="381000"/>
            <a:ext cx="7924800" cy="5745163"/>
          </a:xfrm>
        </p:spPr>
        <p:txBody>
          <a:bodyPr/>
          <a:lstStyle/>
          <a:p>
            <a:pPr>
              <a:buNone/>
            </a:pPr>
            <a:r>
              <a:rPr lang="ar-SA" dirty="0" smtClean="0"/>
              <a:t> ويرى جابر بن حيان أن التجربة العلمية وحدها </a:t>
            </a:r>
            <a:r>
              <a:rPr lang="ar-SA" dirty="0" smtClean="0"/>
              <a:t>لاتؤتي </a:t>
            </a:r>
            <a:r>
              <a:rPr lang="ar-SA" dirty="0" smtClean="0"/>
              <a:t>ثمارها أن لم تعتمد على القراءة ويدعمها الاطلاع الوافر فهو يشترط على </a:t>
            </a:r>
            <a:r>
              <a:rPr lang="ar-SA" dirty="0" smtClean="0"/>
              <a:t>تلاميذه قراءة </a:t>
            </a:r>
            <a:r>
              <a:rPr lang="ar-SA" dirty="0" smtClean="0"/>
              <a:t>كتبة ثلاث مرات متتالية لكل قراءة منها هدف فالقراءة الاولى لتثبتمن صحة الالفاظ و المعانى في النص أما القراءة الثانية فلدراسة النص من حيث معانية ومدلولاتة القريبة و البعيدة. </a:t>
            </a:r>
            <a:endParaRPr lang="ar-SA" dirty="0"/>
          </a:p>
          <a:p>
            <a:pPr>
              <a:buNone/>
            </a:pPr>
            <a:r>
              <a:rPr lang="ar-SA" dirty="0" smtClean="0"/>
              <a:t>و القراءة الثالثة فهي للتأمل و تبويب المعاني وتصنيفها ومعرفة دقائقها.</a:t>
            </a:r>
          </a:p>
          <a:p>
            <a:pPr>
              <a:buNone/>
            </a:pPr>
            <a:r>
              <a:rPr lang="ar-SA" dirty="0" smtClean="0"/>
              <a:t>ويؤكد </a:t>
            </a:r>
            <a:r>
              <a:rPr lang="ar-SA" dirty="0" smtClean="0">
                <a:solidFill>
                  <a:srgbClr val="C00000"/>
                </a:solidFill>
              </a:rPr>
              <a:t>”</a:t>
            </a:r>
            <a:r>
              <a:rPr lang="ar-SA" dirty="0" smtClean="0"/>
              <a:t> جابر بن حيان </a:t>
            </a:r>
            <a:r>
              <a:rPr lang="ar-SA" dirty="0" smtClean="0">
                <a:solidFill>
                  <a:srgbClr val="C00000"/>
                </a:solidFill>
              </a:rPr>
              <a:t>“</a:t>
            </a:r>
            <a:r>
              <a:rPr lang="ar-SA" dirty="0" smtClean="0"/>
              <a:t> </a:t>
            </a:r>
            <a:r>
              <a:rPr lang="ar-SA" dirty="0" smtClean="0"/>
              <a:t>أنه </a:t>
            </a:r>
            <a:r>
              <a:rPr lang="ar-SA" dirty="0" smtClean="0"/>
              <a:t>لانجاح في تجربة أو عمل عملى الا اذا كان مسبوقا بالقراءة ثم تأتي التجربة العلمية.</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57200"/>
            <a:ext cx="8001000" cy="5668963"/>
          </a:xfrm>
        </p:spPr>
        <p:txBody>
          <a:bodyPr/>
          <a:lstStyle/>
          <a:p>
            <a:pPr>
              <a:buNone/>
            </a:pPr>
            <a:r>
              <a:rPr lang="ar-SA" dirty="0" smtClean="0"/>
              <a:t> أي اقرأ اولا ثم أقرا وتأمل ثم أعمل.</a:t>
            </a:r>
          </a:p>
          <a:p>
            <a:pPr>
              <a:buNone/>
            </a:pPr>
            <a:r>
              <a:rPr lang="ar-SA" dirty="0" smtClean="0"/>
              <a:t>وكان جابر بن حيان أول من حضر حامض الكبريتيك </a:t>
            </a:r>
            <a:r>
              <a:rPr lang="ar-SA" dirty="0" smtClean="0"/>
              <a:t>وتقطيره </a:t>
            </a:r>
            <a:r>
              <a:rPr lang="ar-SA" dirty="0" smtClean="0"/>
              <a:t>من الشبة </a:t>
            </a:r>
            <a:r>
              <a:rPr lang="ar-SA" dirty="0" smtClean="0"/>
              <a:t>وأسماه </a:t>
            </a:r>
            <a:r>
              <a:rPr lang="ar-SA" dirty="0" smtClean="0"/>
              <a:t>زيت الزاج وهو عمل عظيم في تاريخ تقدم الكيمياء و الصناعة كما أستحضر ايضا حامض النيتريك وكان أول من كشف الصودا الكاووية و استحضر ماء الذهب وكان جابر أول من أدخل طريقة فصل الذهب عن الفضة بواسطة الحامض وهي نفس الطريقة التي مازلت تستخدم حتى الان لتقدير عيارات الذهب في السبائك الذهبية.</a:t>
            </a:r>
          </a:p>
          <a:p>
            <a:pPr>
              <a:buNone/>
            </a:pP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457200"/>
            <a:ext cx="7848600" cy="5668963"/>
          </a:xfrm>
        </p:spPr>
        <p:txBody>
          <a:bodyPr/>
          <a:lstStyle/>
          <a:p>
            <a:pPr>
              <a:buNone/>
            </a:pPr>
            <a:r>
              <a:rPr lang="ar-SA" dirty="0" smtClean="0"/>
              <a:t>وهو أول من لاحظ مايحدث من راسب </a:t>
            </a:r>
            <a:r>
              <a:rPr lang="ar-SA" dirty="0" smtClean="0"/>
              <a:t>كلوريد </a:t>
            </a:r>
            <a:r>
              <a:rPr lang="ar-SA" dirty="0" smtClean="0"/>
              <a:t>الفضة عند اضافة ملح الطعام </a:t>
            </a:r>
            <a:r>
              <a:rPr lang="ar-SA" dirty="0" smtClean="0"/>
              <a:t>الى محلول </a:t>
            </a:r>
            <a:r>
              <a:rPr lang="ar-SA" dirty="0" smtClean="0"/>
              <a:t>نترات الفضة كما استحضر مركبات اخرى مثل كربونات البوتاسيوم وكربونات الصوديوم و استعمل ثاني اكسيد المغنسيوم في صنع الزجاج..وكانت هذة المركبات ذات أهمية عظمى في عالم الصناعة فبعضها يستخدم في صناعة المفرقعات و الاصبغة و البعض الاخر يستخدم في تحضير الصابون والحرير الصناعي..</a:t>
            </a:r>
          </a:p>
          <a:p>
            <a:pPr>
              <a:buNone/>
            </a:pPr>
            <a:r>
              <a:rPr lang="ar-SA" dirty="0" smtClean="0"/>
              <a:t>وكان جابر بن حيان خبيرا في العمليات الكيميائية الشائعة </a:t>
            </a:r>
            <a:r>
              <a:rPr lang="ar-SA" dirty="0" smtClean="0"/>
              <a:t>كالاذابه و </a:t>
            </a:r>
            <a:r>
              <a:rPr lang="ar-SA" dirty="0" smtClean="0"/>
              <a:t>التقطير و التكليس و الاختزال وغير ذلك. </a:t>
            </a:r>
          </a:p>
          <a:p>
            <a:pPr>
              <a:buNone/>
            </a:pPr>
            <a:r>
              <a:rPr lang="ar-SA" dirty="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533400"/>
            <a:ext cx="7848600" cy="5592763"/>
          </a:xfrm>
        </p:spPr>
        <p:txBody>
          <a:bodyPr/>
          <a:lstStyle/>
          <a:p>
            <a:pPr>
              <a:buNone/>
            </a:pPr>
            <a:r>
              <a:rPr lang="ar-SA" dirty="0" smtClean="0"/>
              <a:t> وكثيرا ماكان يصفها ويبين الغرض منها ويشرح أفضل الطرق </a:t>
            </a:r>
            <a:r>
              <a:rPr lang="ar-SA" dirty="0" smtClean="0"/>
              <a:t>لإجرائها </a:t>
            </a:r>
            <a:r>
              <a:rPr lang="ar-SA" dirty="0" smtClean="0"/>
              <a:t>وفقا لنتائج </a:t>
            </a:r>
            <a:r>
              <a:rPr lang="ar-SA" dirty="0" smtClean="0"/>
              <a:t>تجاربه </a:t>
            </a:r>
            <a:r>
              <a:rPr lang="ar-SA" dirty="0" smtClean="0"/>
              <a:t>الشخصية.</a:t>
            </a:r>
          </a:p>
          <a:p>
            <a:pPr>
              <a:buNone/>
            </a:pPr>
            <a:r>
              <a:rPr lang="ar-SA" dirty="0"/>
              <a:t> </a:t>
            </a:r>
            <a:r>
              <a:rPr lang="ar-SA" dirty="0" smtClean="0"/>
              <a:t>ولـ</a:t>
            </a:r>
            <a:r>
              <a:rPr lang="ar-SA" dirty="0" smtClean="0">
                <a:solidFill>
                  <a:srgbClr val="C00000"/>
                </a:solidFill>
              </a:rPr>
              <a:t>“</a:t>
            </a:r>
            <a:r>
              <a:rPr lang="ar-SA" dirty="0" smtClean="0"/>
              <a:t>جابر بن حيان</a:t>
            </a:r>
            <a:r>
              <a:rPr lang="ar-SA" dirty="0" smtClean="0">
                <a:solidFill>
                  <a:srgbClr val="C00000"/>
                </a:solidFill>
              </a:rPr>
              <a:t>“</a:t>
            </a:r>
            <a:r>
              <a:rPr lang="ar-SA" dirty="0" smtClean="0"/>
              <a:t> </a:t>
            </a:r>
            <a:r>
              <a:rPr lang="ar-SA" dirty="0"/>
              <a:t> </a:t>
            </a:r>
            <a:r>
              <a:rPr lang="ar-SA" dirty="0" smtClean="0"/>
              <a:t>في السموم تحت </a:t>
            </a:r>
            <a:r>
              <a:rPr lang="ar-SA" dirty="0" smtClean="0"/>
              <a:t>إسم </a:t>
            </a:r>
            <a:r>
              <a:rPr lang="ar-SA" dirty="0" smtClean="0">
                <a:solidFill>
                  <a:srgbClr val="C00000"/>
                </a:solidFill>
              </a:rPr>
              <a:t>”</a:t>
            </a:r>
            <a:r>
              <a:rPr lang="ar-SA" dirty="0" smtClean="0"/>
              <a:t> السموم ودفع مضارها</a:t>
            </a:r>
            <a:r>
              <a:rPr lang="ar-SA" dirty="0" smtClean="0">
                <a:solidFill>
                  <a:srgbClr val="C00000"/>
                </a:solidFill>
              </a:rPr>
              <a:t>“</a:t>
            </a:r>
            <a:r>
              <a:rPr lang="ar-SA" dirty="0" smtClean="0"/>
              <a:t> وقد ارتبط جابر في كتابة هذا </a:t>
            </a:r>
            <a:r>
              <a:rPr lang="ar-SA" dirty="0" smtClean="0"/>
              <a:t>بالأسلوب </a:t>
            </a:r>
            <a:r>
              <a:rPr lang="ar-SA" dirty="0" smtClean="0"/>
              <a:t>العلمى</a:t>
            </a:r>
          </a:p>
          <a:p>
            <a:pPr>
              <a:buNone/>
            </a:pPr>
            <a:r>
              <a:rPr lang="ar-SA" dirty="0" smtClean="0"/>
              <a:t>ولهذا الكتاب عند العلماء تاريخ العلوم أهمية خاصة ولذلك لما </a:t>
            </a:r>
            <a:r>
              <a:rPr lang="ar-SA" dirty="0" smtClean="0"/>
              <a:t>له </a:t>
            </a:r>
            <a:r>
              <a:rPr lang="ar-SA" dirty="0" smtClean="0"/>
              <a:t>من وثيق الصلة بالطب و الكيمياء. </a:t>
            </a:r>
          </a:p>
          <a:p>
            <a:pPr>
              <a:buNone/>
            </a:pPr>
            <a:r>
              <a:rPr lang="ar-SA" dirty="0" smtClean="0"/>
              <a:t>وفي هذا الكتاب يستعرض انواع السموم ومايطلق عليها من أسماء وكيفية التمييز بين الجيد منها و </a:t>
            </a:r>
            <a:r>
              <a:rPr lang="ar-SA" dirty="0" smtClean="0"/>
              <a:t>الرديئ </a:t>
            </a:r>
            <a:r>
              <a:rPr lang="ar-SA" dirty="0" smtClean="0"/>
              <a:t>و الكمية المناسبة للمريض ولهذا </a:t>
            </a:r>
            <a:r>
              <a:rPr lang="ar-SA" dirty="0" smtClean="0"/>
              <a:t>يعد </a:t>
            </a:r>
            <a:r>
              <a:rPr lang="ar-SA" dirty="0" smtClean="0">
                <a:solidFill>
                  <a:srgbClr val="C00000"/>
                </a:solidFill>
              </a:rPr>
              <a:t>” </a:t>
            </a:r>
            <a:r>
              <a:rPr lang="ar-SA" dirty="0" smtClean="0"/>
              <a:t>جابر بن حيان </a:t>
            </a:r>
            <a:r>
              <a:rPr lang="ar-SA" dirty="0" smtClean="0">
                <a:solidFill>
                  <a:srgbClr val="C00000"/>
                </a:solidFill>
              </a:rPr>
              <a:t>”</a:t>
            </a:r>
            <a:r>
              <a:rPr lang="ar-SA" dirty="0" smtClean="0"/>
              <a:t> أول رائد في علم الكيمياء.</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609601"/>
            <a:ext cx="7848600" cy="1981200"/>
          </a:xfrm>
        </p:spPr>
        <p:txBody>
          <a:bodyPr/>
          <a:lstStyle/>
          <a:p>
            <a:pPr>
              <a:buNone/>
            </a:pPr>
            <a:r>
              <a:rPr lang="ar-SA" dirty="0"/>
              <a:t> </a:t>
            </a:r>
            <a:r>
              <a:rPr lang="ar-SA" dirty="0" smtClean="0"/>
              <a:t>ولهذا </a:t>
            </a:r>
            <a:r>
              <a:rPr lang="ar-SA" dirty="0" smtClean="0"/>
              <a:t>كله </a:t>
            </a:r>
            <a:r>
              <a:rPr lang="ar-SA" dirty="0" smtClean="0"/>
              <a:t>وصف الفيلسوف الانجليزي </a:t>
            </a:r>
            <a:r>
              <a:rPr lang="ar-SA" dirty="0" smtClean="0">
                <a:solidFill>
                  <a:srgbClr val="C00000"/>
                </a:solidFill>
              </a:rPr>
              <a:t>”</a:t>
            </a:r>
            <a:r>
              <a:rPr lang="ar-SA" dirty="0" smtClean="0"/>
              <a:t> باكون </a:t>
            </a:r>
            <a:r>
              <a:rPr lang="ar-SA" dirty="0" smtClean="0">
                <a:solidFill>
                  <a:srgbClr val="C00000"/>
                </a:solidFill>
              </a:rPr>
              <a:t>”</a:t>
            </a:r>
            <a:r>
              <a:rPr lang="ar-SA" dirty="0" smtClean="0"/>
              <a:t> </a:t>
            </a:r>
            <a:r>
              <a:rPr lang="ar-SA" dirty="0" smtClean="0"/>
              <a:t>جابر </a:t>
            </a:r>
            <a:r>
              <a:rPr lang="ar-SA" dirty="0" smtClean="0"/>
              <a:t>بن حيان </a:t>
            </a:r>
            <a:r>
              <a:rPr lang="ar-SA" dirty="0" smtClean="0">
                <a:solidFill>
                  <a:srgbClr val="C00000"/>
                </a:solidFill>
              </a:rPr>
              <a:t>” </a:t>
            </a:r>
            <a:r>
              <a:rPr lang="ar-SA" dirty="0" smtClean="0">
                <a:solidFill>
                  <a:srgbClr val="C00000"/>
                </a:solidFill>
              </a:rPr>
              <a:t>بأنه</a:t>
            </a:r>
            <a:r>
              <a:rPr lang="ar-SA" dirty="0" smtClean="0"/>
              <a:t> أول </a:t>
            </a:r>
            <a:r>
              <a:rPr lang="ar-SA" dirty="0" smtClean="0"/>
              <a:t>من علم </a:t>
            </a:r>
            <a:r>
              <a:rPr lang="ar-SA" dirty="0" smtClean="0"/>
              <a:t>العالم </a:t>
            </a:r>
            <a:r>
              <a:rPr lang="ar-SA" dirty="0" smtClean="0"/>
              <a:t>علم الكيمياء ..</a:t>
            </a:r>
            <a:endParaRPr lang="ar-SA" dirty="0"/>
          </a:p>
        </p:txBody>
      </p:sp>
      <p:pic>
        <p:nvPicPr>
          <p:cNvPr id="5" name="صورة 4" descr="sports3[5].jpg"/>
          <p:cNvPicPr>
            <a:picLocks noChangeAspect="1"/>
          </p:cNvPicPr>
          <p:nvPr/>
        </p:nvPicPr>
        <p:blipFill>
          <a:blip r:embed="rId2" cstate="print"/>
          <a:stretch>
            <a:fillRect/>
          </a:stretch>
        </p:blipFill>
        <p:spPr>
          <a:xfrm>
            <a:off x="1219200" y="2438400"/>
            <a:ext cx="6781800" cy="4190999"/>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108</TotalTime>
  <Words>1065</Words>
  <Application>Microsoft Office PowerPoint</Application>
  <PresentationFormat>On-screen Show (4:3)</PresentationFormat>
  <Paragraphs>44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انقلاب</vt:lpstr>
      <vt:lpstr> جابر بن حيان رائد علم الكيمياء..</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جابر بن حيان رائد علم الكيمياء..</dc:title>
  <dc:creator>Asus</dc:creator>
  <cp:lastModifiedBy>user</cp:lastModifiedBy>
  <cp:revision>10</cp:revision>
  <dcterms:created xsi:type="dcterms:W3CDTF">2012-11-28T17:48:17Z</dcterms:created>
  <dcterms:modified xsi:type="dcterms:W3CDTF">2013-10-01T19:08:15Z</dcterms:modified>
</cp:coreProperties>
</file>