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5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306" r:id="rId26"/>
    <p:sldId id="280" r:id="rId27"/>
    <p:sldId id="281" r:id="rId28"/>
    <p:sldId id="282" r:id="rId29"/>
    <p:sldId id="283" r:id="rId30"/>
    <p:sldId id="284" r:id="rId31"/>
    <p:sldId id="285" r:id="rId32"/>
    <p:sldId id="286"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782" autoAdjust="0"/>
    <p:restoredTop sz="93204" autoAdjust="0"/>
  </p:normalViewPr>
  <p:slideViewPr>
    <p:cSldViewPr>
      <p:cViewPr varScale="1">
        <p:scale>
          <a:sx n="69" d="100"/>
          <a:sy n="69" d="100"/>
        </p:scale>
        <p:origin x="-138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4AE98F-1F72-433F-A382-0D1292722FD5}" type="doc">
      <dgm:prSet loTypeId="urn:microsoft.com/office/officeart/2005/8/layout/chart3" loCatId="relationship" qsTypeId="urn:microsoft.com/office/officeart/2005/8/quickstyle/3d5" qsCatId="3D" csTypeId="urn:microsoft.com/office/officeart/2005/8/colors/accent1_2" csCatId="accent1" phldr="1"/>
      <dgm:spPr/>
    </dgm:pt>
    <dgm:pt modelId="{DE04CAF6-FB1A-4DEC-941B-6741BE4EBB6D}">
      <dgm:prSet phldrT="[Text]" custT="1"/>
      <dgm:spPr/>
      <dgm:t>
        <a:bodyPr/>
        <a:lstStyle/>
        <a:p>
          <a:pPr rtl="1"/>
          <a:r>
            <a:rPr lang="ar-SA" sz="2800" dirty="0" smtClean="0"/>
            <a:t>ترك الربا</a:t>
          </a:r>
          <a:endParaRPr lang="ar-SA" sz="2800" dirty="0"/>
        </a:p>
      </dgm:t>
    </dgm:pt>
    <dgm:pt modelId="{9FF62BAE-D8D4-41D6-A699-6211B377BD10}" type="parTrans" cxnId="{166D98ED-CBC8-4351-85F8-352DAD49FE74}">
      <dgm:prSet/>
      <dgm:spPr/>
      <dgm:t>
        <a:bodyPr/>
        <a:lstStyle/>
        <a:p>
          <a:pPr rtl="1"/>
          <a:endParaRPr lang="ar-SA" sz="2800"/>
        </a:p>
      </dgm:t>
    </dgm:pt>
    <dgm:pt modelId="{A1A4540A-69B0-44FE-9C3E-CD996C43B952}" type="sibTrans" cxnId="{166D98ED-CBC8-4351-85F8-352DAD49FE74}">
      <dgm:prSet/>
      <dgm:spPr/>
      <dgm:t>
        <a:bodyPr/>
        <a:lstStyle/>
        <a:p>
          <a:pPr rtl="1"/>
          <a:endParaRPr lang="ar-SA" sz="2800"/>
        </a:p>
      </dgm:t>
    </dgm:pt>
    <dgm:pt modelId="{B348589A-CD63-4652-84F8-1A979F8846CB}">
      <dgm:prSet phldrT="[Text]" custT="1"/>
      <dgm:spPr/>
      <dgm:t>
        <a:bodyPr/>
        <a:lstStyle/>
        <a:p>
          <a:pPr rtl="1"/>
          <a:r>
            <a:rPr lang="ar-SA" sz="2800" dirty="0" smtClean="0"/>
            <a:t>تر</a:t>
          </a:r>
          <a:r>
            <a:rPr lang="ar-SA" sz="2800" i="1" dirty="0" smtClean="0"/>
            <a:t>ك </a:t>
          </a:r>
          <a:r>
            <a:rPr lang="ar-SA" sz="2800" dirty="0" smtClean="0"/>
            <a:t>السرقة</a:t>
          </a:r>
          <a:endParaRPr lang="ar-SA" sz="2800" dirty="0"/>
        </a:p>
      </dgm:t>
    </dgm:pt>
    <dgm:pt modelId="{38D15761-24B9-4DF9-A9F4-C917F08ACE7D}" type="parTrans" cxnId="{D82F4504-6D14-4158-A6CA-28F48F543CE2}">
      <dgm:prSet/>
      <dgm:spPr/>
      <dgm:t>
        <a:bodyPr/>
        <a:lstStyle/>
        <a:p>
          <a:pPr rtl="1"/>
          <a:endParaRPr lang="ar-SA" sz="2800"/>
        </a:p>
      </dgm:t>
    </dgm:pt>
    <dgm:pt modelId="{63081D6F-8B77-458A-A913-48D2D88872E0}" type="sibTrans" cxnId="{D82F4504-6D14-4158-A6CA-28F48F543CE2}">
      <dgm:prSet/>
      <dgm:spPr/>
      <dgm:t>
        <a:bodyPr/>
        <a:lstStyle/>
        <a:p>
          <a:pPr rtl="1"/>
          <a:endParaRPr lang="ar-SA" sz="2800"/>
        </a:p>
      </dgm:t>
    </dgm:pt>
    <dgm:pt modelId="{CFAA7F0F-B39D-4BF6-82E8-CE40EFCFF814}">
      <dgm:prSet phldrT="[Text]" custT="1"/>
      <dgm:spPr/>
      <dgm:t>
        <a:bodyPr/>
        <a:lstStyle/>
        <a:p>
          <a:pPr rtl="1"/>
          <a:r>
            <a:rPr lang="ar-SA" sz="2800" dirty="0" smtClean="0"/>
            <a:t>وغيرها</a:t>
          </a:r>
          <a:endParaRPr lang="ar-SA" sz="2800" dirty="0"/>
        </a:p>
      </dgm:t>
    </dgm:pt>
    <dgm:pt modelId="{AD20EB79-9F81-4A04-8726-7BEF20A33224}" type="parTrans" cxnId="{97556277-5757-4B13-B430-2B13EFD9F2FE}">
      <dgm:prSet/>
      <dgm:spPr/>
      <dgm:t>
        <a:bodyPr/>
        <a:lstStyle/>
        <a:p>
          <a:pPr rtl="1"/>
          <a:endParaRPr lang="ar-SA" sz="2800"/>
        </a:p>
      </dgm:t>
    </dgm:pt>
    <dgm:pt modelId="{2CECBBD3-52B5-4651-8344-7DD6C13B4AE4}" type="sibTrans" cxnId="{97556277-5757-4B13-B430-2B13EFD9F2FE}">
      <dgm:prSet/>
      <dgm:spPr/>
      <dgm:t>
        <a:bodyPr/>
        <a:lstStyle/>
        <a:p>
          <a:pPr rtl="1"/>
          <a:endParaRPr lang="ar-SA" sz="2800"/>
        </a:p>
      </dgm:t>
    </dgm:pt>
    <dgm:pt modelId="{F30CBD4F-49F6-49CA-80FD-97EBA5DD70A1}">
      <dgm:prSet phldrT="[Text]" custT="1"/>
      <dgm:spPr/>
      <dgm:t>
        <a:bodyPr/>
        <a:lstStyle/>
        <a:p>
          <a:pPr rtl="1"/>
          <a:r>
            <a:rPr lang="ar-SA" sz="2800" dirty="0" smtClean="0"/>
            <a:t>ترك الغش</a:t>
          </a:r>
          <a:endParaRPr lang="ar-SA" sz="2800" dirty="0"/>
        </a:p>
      </dgm:t>
    </dgm:pt>
    <dgm:pt modelId="{5FD5FED9-E4F9-4AB1-AF04-87322622920A}" type="parTrans" cxnId="{5A0EED44-B690-4CCF-992C-E42C773983AA}">
      <dgm:prSet/>
      <dgm:spPr/>
      <dgm:t>
        <a:bodyPr/>
        <a:lstStyle/>
        <a:p>
          <a:pPr rtl="1"/>
          <a:endParaRPr lang="ar-SA" sz="2800"/>
        </a:p>
      </dgm:t>
    </dgm:pt>
    <dgm:pt modelId="{74B1D843-2A7A-4C5B-AEC7-CCF5D81F88FB}" type="sibTrans" cxnId="{5A0EED44-B690-4CCF-992C-E42C773983AA}">
      <dgm:prSet/>
      <dgm:spPr/>
      <dgm:t>
        <a:bodyPr/>
        <a:lstStyle/>
        <a:p>
          <a:pPr rtl="1"/>
          <a:endParaRPr lang="ar-SA" sz="2800"/>
        </a:p>
      </dgm:t>
    </dgm:pt>
    <dgm:pt modelId="{CB14E93C-A26D-4A30-AD01-42C99BAD544D}" type="pres">
      <dgm:prSet presAssocID="{D44AE98F-1F72-433F-A382-0D1292722FD5}" presName="compositeShape" presStyleCnt="0">
        <dgm:presLayoutVars>
          <dgm:chMax val="7"/>
          <dgm:dir/>
          <dgm:resizeHandles val="exact"/>
        </dgm:presLayoutVars>
      </dgm:prSet>
      <dgm:spPr/>
    </dgm:pt>
    <dgm:pt modelId="{55AAF3D9-6ABE-4C2F-9687-4A73F0B6BCC0}" type="pres">
      <dgm:prSet presAssocID="{D44AE98F-1F72-433F-A382-0D1292722FD5}" presName="wedge1" presStyleLbl="node1" presStyleIdx="0" presStyleCnt="4"/>
      <dgm:spPr/>
      <dgm:t>
        <a:bodyPr/>
        <a:lstStyle/>
        <a:p>
          <a:pPr rtl="1"/>
          <a:endParaRPr lang="ar-SA"/>
        </a:p>
      </dgm:t>
    </dgm:pt>
    <dgm:pt modelId="{D95A0D40-FDCF-4883-B8D5-C29CC6341490}" type="pres">
      <dgm:prSet presAssocID="{D44AE98F-1F72-433F-A382-0D1292722FD5}" presName="wedge1Tx" presStyleLbl="node1" presStyleIdx="0" presStyleCnt="4">
        <dgm:presLayoutVars>
          <dgm:chMax val="0"/>
          <dgm:chPref val="0"/>
          <dgm:bulletEnabled val="1"/>
        </dgm:presLayoutVars>
      </dgm:prSet>
      <dgm:spPr/>
      <dgm:t>
        <a:bodyPr/>
        <a:lstStyle/>
        <a:p>
          <a:pPr rtl="1"/>
          <a:endParaRPr lang="ar-SA"/>
        </a:p>
      </dgm:t>
    </dgm:pt>
    <dgm:pt modelId="{9C90D646-7D52-4797-B7DA-F63C6E99A160}" type="pres">
      <dgm:prSet presAssocID="{D44AE98F-1F72-433F-A382-0D1292722FD5}" presName="wedge2" presStyleLbl="node1" presStyleIdx="1" presStyleCnt="4"/>
      <dgm:spPr/>
      <dgm:t>
        <a:bodyPr/>
        <a:lstStyle/>
        <a:p>
          <a:pPr rtl="1"/>
          <a:endParaRPr lang="ar-SA"/>
        </a:p>
      </dgm:t>
    </dgm:pt>
    <dgm:pt modelId="{EB77804A-0D80-4017-A4AD-44160AF8F2F8}" type="pres">
      <dgm:prSet presAssocID="{D44AE98F-1F72-433F-A382-0D1292722FD5}" presName="wedge2Tx" presStyleLbl="node1" presStyleIdx="1" presStyleCnt="4">
        <dgm:presLayoutVars>
          <dgm:chMax val="0"/>
          <dgm:chPref val="0"/>
          <dgm:bulletEnabled val="1"/>
        </dgm:presLayoutVars>
      </dgm:prSet>
      <dgm:spPr/>
      <dgm:t>
        <a:bodyPr/>
        <a:lstStyle/>
        <a:p>
          <a:pPr rtl="1"/>
          <a:endParaRPr lang="ar-SA"/>
        </a:p>
      </dgm:t>
    </dgm:pt>
    <dgm:pt modelId="{C7A9A597-82DC-4C58-8E87-CC6CE4E0D922}" type="pres">
      <dgm:prSet presAssocID="{D44AE98F-1F72-433F-A382-0D1292722FD5}" presName="wedge3" presStyleLbl="node1" presStyleIdx="2" presStyleCnt="4"/>
      <dgm:spPr/>
      <dgm:t>
        <a:bodyPr/>
        <a:lstStyle/>
        <a:p>
          <a:pPr rtl="1"/>
          <a:endParaRPr lang="ar-SA"/>
        </a:p>
      </dgm:t>
    </dgm:pt>
    <dgm:pt modelId="{6FA2B797-CBD7-42A4-834E-5E825DE29633}" type="pres">
      <dgm:prSet presAssocID="{D44AE98F-1F72-433F-A382-0D1292722FD5}" presName="wedge3Tx" presStyleLbl="node1" presStyleIdx="2" presStyleCnt="4">
        <dgm:presLayoutVars>
          <dgm:chMax val="0"/>
          <dgm:chPref val="0"/>
          <dgm:bulletEnabled val="1"/>
        </dgm:presLayoutVars>
      </dgm:prSet>
      <dgm:spPr/>
      <dgm:t>
        <a:bodyPr/>
        <a:lstStyle/>
        <a:p>
          <a:pPr rtl="1"/>
          <a:endParaRPr lang="ar-SA"/>
        </a:p>
      </dgm:t>
    </dgm:pt>
    <dgm:pt modelId="{50526250-E8F3-4C4D-B21E-8849A227D4FC}" type="pres">
      <dgm:prSet presAssocID="{D44AE98F-1F72-433F-A382-0D1292722FD5}" presName="wedge4" presStyleLbl="node1" presStyleIdx="3" presStyleCnt="4"/>
      <dgm:spPr/>
      <dgm:t>
        <a:bodyPr/>
        <a:lstStyle/>
        <a:p>
          <a:pPr rtl="1"/>
          <a:endParaRPr lang="ar-SA"/>
        </a:p>
      </dgm:t>
    </dgm:pt>
    <dgm:pt modelId="{58D16BF3-D076-4B8D-B183-C943FC4F0CE0}" type="pres">
      <dgm:prSet presAssocID="{D44AE98F-1F72-433F-A382-0D1292722FD5}" presName="wedge4Tx" presStyleLbl="node1" presStyleIdx="3" presStyleCnt="4">
        <dgm:presLayoutVars>
          <dgm:chMax val="0"/>
          <dgm:chPref val="0"/>
          <dgm:bulletEnabled val="1"/>
        </dgm:presLayoutVars>
      </dgm:prSet>
      <dgm:spPr/>
      <dgm:t>
        <a:bodyPr/>
        <a:lstStyle/>
        <a:p>
          <a:pPr rtl="1"/>
          <a:endParaRPr lang="ar-SA"/>
        </a:p>
      </dgm:t>
    </dgm:pt>
  </dgm:ptLst>
  <dgm:cxnLst>
    <dgm:cxn modelId="{97556277-5757-4B13-B430-2B13EFD9F2FE}" srcId="{D44AE98F-1F72-433F-A382-0D1292722FD5}" destId="{CFAA7F0F-B39D-4BF6-82E8-CE40EFCFF814}" srcOrd="2" destOrd="0" parTransId="{AD20EB79-9F81-4A04-8726-7BEF20A33224}" sibTransId="{2CECBBD3-52B5-4651-8344-7DD6C13B4AE4}"/>
    <dgm:cxn modelId="{D82F4504-6D14-4158-A6CA-28F48F543CE2}" srcId="{D44AE98F-1F72-433F-A382-0D1292722FD5}" destId="{B348589A-CD63-4652-84F8-1A979F8846CB}" srcOrd="1" destOrd="0" parTransId="{38D15761-24B9-4DF9-A9F4-C917F08ACE7D}" sibTransId="{63081D6F-8B77-458A-A913-48D2D88872E0}"/>
    <dgm:cxn modelId="{5A0EED44-B690-4CCF-992C-E42C773983AA}" srcId="{D44AE98F-1F72-433F-A382-0D1292722FD5}" destId="{F30CBD4F-49F6-49CA-80FD-97EBA5DD70A1}" srcOrd="3" destOrd="0" parTransId="{5FD5FED9-E4F9-4AB1-AF04-87322622920A}" sibTransId="{74B1D843-2A7A-4C5B-AEC7-CCF5D81F88FB}"/>
    <dgm:cxn modelId="{2D3E5AAC-68D4-46F4-A9D9-101AD3AD778A}" type="presOf" srcId="{B348589A-CD63-4652-84F8-1A979F8846CB}" destId="{9C90D646-7D52-4797-B7DA-F63C6E99A160}" srcOrd="0" destOrd="0" presId="urn:microsoft.com/office/officeart/2005/8/layout/chart3"/>
    <dgm:cxn modelId="{DF04CE2F-FDA8-43E4-94E6-73FC2BBB09B2}" type="presOf" srcId="{CFAA7F0F-B39D-4BF6-82E8-CE40EFCFF814}" destId="{C7A9A597-82DC-4C58-8E87-CC6CE4E0D922}" srcOrd="0" destOrd="0" presId="urn:microsoft.com/office/officeart/2005/8/layout/chart3"/>
    <dgm:cxn modelId="{8ACEB1DD-BA5A-46EC-870C-1D22D892B050}" type="presOf" srcId="{CFAA7F0F-B39D-4BF6-82E8-CE40EFCFF814}" destId="{6FA2B797-CBD7-42A4-834E-5E825DE29633}" srcOrd="1" destOrd="0" presId="urn:microsoft.com/office/officeart/2005/8/layout/chart3"/>
    <dgm:cxn modelId="{166D98ED-CBC8-4351-85F8-352DAD49FE74}" srcId="{D44AE98F-1F72-433F-A382-0D1292722FD5}" destId="{DE04CAF6-FB1A-4DEC-941B-6741BE4EBB6D}" srcOrd="0" destOrd="0" parTransId="{9FF62BAE-D8D4-41D6-A699-6211B377BD10}" sibTransId="{A1A4540A-69B0-44FE-9C3E-CD996C43B952}"/>
    <dgm:cxn modelId="{132CF7C1-8825-4182-AC80-09929CCACE18}" type="presOf" srcId="{B348589A-CD63-4652-84F8-1A979F8846CB}" destId="{EB77804A-0D80-4017-A4AD-44160AF8F2F8}" srcOrd="1" destOrd="0" presId="urn:microsoft.com/office/officeart/2005/8/layout/chart3"/>
    <dgm:cxn modelId="{E5BF7CB3-4D7C-4962-B613-5E8403AF8F06}" type="presOf" srcId="{F30CBD4F-49F6-49CA-80FD-97EBA5DD70A1}" destId="{50526250-E8F3-4C4D-B21E-8849A227D4FC}" srcOrd="0" destOrd="0" presId="urn:microsoft.com/office/officeart/2005/8/layout/chart3"/>
    <dgm:cxn modelId="{C3F7C706-4C39-4BDB-B489-79570575082D}" type="presOf" srcId="{D44AE98F-1F72-433F-A382-0D1292722FD5}" destId="{CB14E93C-A26D-4A30-AD01-42C99BAD544D}" srcOrd="0" destOrd="0" presId="urn:microsoft.com/office/officeart/2005/8/layout/chart3"/>
    <dgm:cxn modelId="{992245DB-004B-4B07-8E3B-196F79BD565F}" type="presOf" srcId="{F30CBD4F-49F6-49CA-80FD-97EBA5DD70A1}" destId="{58D16BF3-D076-4B8D-B183-C943FC4F0CE0}" srcOrd="1" destOrd="0" presId="urn:microsoft.com/office/officeart/2005/8/layout/chart3"/>
    <dgm:cxn modelId="{3F50142D-A101-4C65-AC59-6EA4BD852659}" type="presOf" srcId="{DE04CAF6-FB1A-4DEC-941B-6741BE4EBB6D}" destId="{D95A0D40-FDCF-4883-B8D5-C29CC6341490}" srcOrd="1" destOrd="0" presId="urn:microsoft.com/office/officeart/2005/8/layout/chart3"/>
    <dgm:cxn modelId="{496DA8DB-766E-4ADC-9942-431C18C83240}" type="presOf" srcId="{DE04CAF6-FB1A-4DEC-941B-6741BE4EBB6D}" destId="{55AAF3D9-6ABE-4C2F-9687-4A73F0B6BCC0}" srcOrd="0" destOrd="0" presId="urn:microsoft.com/office/officeart/2005/8/layout/chart3"/>
    <dgm:cxn modelId="{E2FF4C6E-D6EA-4195-B373-65DA85CA3100}" type="presParOf" srcId="{CB14E93C-A26D-4A30-AD01-42C99BAD544D}" destId="{55AAF3D9-6ABE-4C2F-9687-4A73F0B6BCC0}" srcOrd="0" destOrd="0" presId="urn:microsoft.com/office/officeart/2005/8/layout/chart3"/>
    <dgm:cxn modelId="{A69F06D6-A61D-4BC6-B55E-FBE4E5D04EC9}" type="presParOf" srcId="{CB14E93C-A26D-4A30-AD01-42C99BAD544D}" destId="{D95A0D40-FDCF-4883-B8D5-C29CC6341490}" srcOrd="1" destOrd="0" presId="urn:microsoft.com/office/officeart/2005/8/layout/chart3"/>
    <dgm:cxn modelId="{580686ED-D6DF-43F5-8DF3-D63369446539}" type="presParOf" srcId="{CB14E93C-A26D-4A30-AD01-42C99BAD544D}" destId="{9C90D646-7D52-4797-B7DA-F63C6E99A160}" srcOrd="2" destOrd="0" presId="urn:microsoft.com/office/officeart/2005/8/layout/chart3"/>
    <dgm:cxn modelId="{4074540F-176A-4537-9A3A-E632CF2B57B9}" type="presParOf" srcId="{CB14E93C-A26D-4A30-AD01-42C99BAD544D}" destId="{EB77804A-0D80-4017-A4AD-44160AF8F2F8}" srcOrd="3" destOrd="0" presId="urn:microsoft.com/office/officeart/2005/8/layout/chart3"/>
    <dgm:cxn modelId="{D53614E2-AD18-4F43-A679-E99552E15319}" type="presParOf" srcId="{CB14E93C-A26D-4A30-AD01-42C99BAD544D}" destId="{C7A9A597-82DC-4C58-8E87-CC6CE4E0D922}" srcOrd="4" destOrd="0" presId="urn:microsoft.com/office/officeart/2005/8/layout/chart3"/>
    <dgm:cxn modelId="{1F5F7326-64A6-4113-9330-12FD12AF9506}" type="presParOf" srcId="{CB14E93C-A26D-4A30-AD01-42C99BAD544D}" destId="{6FA2B797-CBD7-42A4-834E-5E825DE29633}" srcOrd="5" destOrd="0" presId="urn:microsoft.com/office/officeart/2005/8/layout/chart3"/>
    <dgm:cxn modelId="{314BBC73-04CC-4413-AE53-CECA28B72441}" type="presParOf" srcId="{CB14E93C-A26D-4A30-AD01-42C99BAD544D}" destId="{50526250-E8F3-4C4D-B21E-8849A227D4FC}" srcOrd="6" destOrd="0" presId="urn:microsoft.com/office/officeart/2005/8/layout/chart3"/>
    <dgm:cxn modelId="{A47556F4-4421-4C71-A67B-897CDEFB1203}" type="presParOf" srcId="{CB14E93C-A26D-4A30-AD01-42C99BAD544D}" destId="{58D16BF3-D076-4B8D-B183-C943FC4F0CE0}" srcOrd="7"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4D7540-86B9-4EC6-9F0F-B3CF15ED55F4}"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SA"/>
        </a:p>
      </dgm:t>
    </dgm:pt>
    <dgm:pt modelId="{427FC0FE-C1A8-43F6-9F27-4BF4CA436B37}">
      <dgm:prSet phldrT="[نص]"/>
      <dgm:spPr/>
      <dgm:t>
        <a:bodyPr/>
        <a:lstStyle/>
        <a:p>
          <a:pPr rtl="1"/>
          <a:r>
            <a:rPr lang="ar-SA" b="1" dirty="0" smtClean="0"/>
            <a:t>1- معرفته بالله تعالي وبصفاته , فمن كان أعرف بالله كان منه أخوف </a:t>
          </a:r>
          <a:r>
            <a:rPr lang="ar-SA" dirty="0" smtClean="0"/>
            <a:t>.</a:t>
          </a:r>
          <a:endParaRPr lang="ar-SA" dirty="0"/>
        </a:p>
      </dgm:t>
    </dgm:pt>
    <dgm:pt modelId="{1E43BAE9-1829-4175-AC3D-7BAF16A21CC0}" type="parTrans" cxnId="{C5BD67ED-595D-48C4-9103-DBF650C1F3FB}">
      <dgm:prSet/>
      <dgm:spPr/>
      <dgm:t>
        <a:bodyPr/>
        <a:lstStyle/>
        <a:p>
          <a:pPr rtl="1"/>
          <a:endParaRPr lang="ar-SA"/>
        </a:p>
      </dgm:t>
    </dgm:pt>
    <dgm:pt modelId="{5C346643-E540-4431-A58F-2F613F8861E4}" type="sibTrans" cxnId="{C5BD67ED-595D-48C4-9103-DBF650C1F3FB}">
      <dgm:prSet/>
      <dgm:spPr/>
      <dgm:t>
        <a:bodyPr/>
        <a:lstStyle/>
        <a:p>
          <a:pPr rtl="1"/>
          <a:endParaRPr lang="ar-SA"/>
        </a:p>
      </dgm:t>
    </dgm:pt>
    <dgm:pt modelId="{65B7040F-0091-49F8-92C1-FC298C52EB81}">
      <dgm:prSet phldrT="[نص]"/>
      <dgm:spPr/>
      <dgm:t>
        <a:bodyPr/>
        <a:lstStyle/>
        <a:p>
          <a:pPr rtl="1"/>
          <a:r>
            <a:rPr lang="ar-SA" b="1" dirty="0" smtClean="0"/>
            <a:t>2- تصديقه بأن الله تعالي توعد من عصاه بترك الواجبات أو فعل المحرمات بالعقوبة .</a:t>
          </a:r>
          <a:endParaRPr lang="ar-SA" b="1" dirty="0"/>
        </a:p>
      </dgm:t>
    </dgm:pt>
    <dgm:pt modelId="{5F0CCF16-D023-4226-83E6-7687C9B98393}" type="parTrans" cxnId="{8FEC95F0-AF3E-420F-9186-60BDC65AF007}">
      <dgm:prSet/>
      <dgm:spPr/>
      <dgm:t>
        <a:bodyPr/>
        <a:lstStyle/>
        <a:p>
          <a:pPr rtl="1"/>
          <a:endParaRPr lang="ar-SA"/>
        </a:p>
      </dgm:t>
    </dgm:pt>
    <dgm:pt modelId="{459A26F9-FAAC-407C-A467-E4A4AD9A4032}" type="sibTrans" cxnId="{8FEC95F0-AF3E-420F-9186-60BDC65AF007}">
      <dgm:prSet/>
      <dgm:spPr/>
      <dgm:t>
        <a:bodyPr/>
        <a:lstStyle/>
        <a:p>
          <a:pPr rtl="1"/>
          <a:endParaRPr lang="ar-SA"/>
        </a:p>
      </dgm:t>
    </dgm:pt>
    <dgm:pt modelId="{85007B7A-903D-4738-8F03-24DD19A91F10}">
      <dgm:prSet phldrT="[نص]"/>
      <dgm:spPr/>
      <dgm:t>
        <a:bodyPr/>
        <a:lstStyle/>
        <a:p>
          <a:pPr rtl="1"/>
          <a:r>
            <a:rPr lang="ar-SA" b="1" dirty="0" smtClean="0"/>
            <a:t>3- معرفته لشده </a:t>
          </a:r>
          <a:r>
            <a:rPr lang="ar-SA" b="1" dirty="0" err="1" smtClean="0"/>
            <a:t>عقوبتة</a:t>
          </a:r>
          <a:r>
            <a:rPr lang="ar-SA" b="1" dirty="0" smtClean="0"/>
            <a:t> الله تعالي لمن عصاه وأن العبد لا يستطيع تحمل عقوبته الله تعالي .</a:t>
          </a:r>
          <a:endParaRPr lang="ar-SA" b="1" dirty="0"/>
        </a:p>
      </dgm:t>
    </dgm:pt>
    <dgm:pt modelId="{357F65B6-388C-4417-8944-71782640B409}" type="parTrans" cxnId="{C62281D8-9CD7-4D6F-B35B-C5E66E78C1E2}">
      <dgm:prSet/>
      <dgm:spPr/>
      <dgm:t>
        <a:bodyPr/>
        <a:lstStyle/>
        <a:p>
          <a:pPr rtl="1"/>
          <a:endParaRPr lang="ar-SA"/>
        </a:p>
      </dgm:t>
    </dgm:pt>
    <dgm:pt modelId="{AE69188F-3B33-462D-8F58-2227852B8ADF}" type="sibTrans" cxnId="{C62281D8-9CD7-4D6F-B35B-C5E66E78C1E2}">
      <dgm:prSet/>
      <dgm:spPr/>
      <dgm:t>
        <a:bodyPr/>
        <a:lstStyle/>
        <a:p>
          <a:pPr rtl="1"/>
          <a:endParaRPr lang="ar-SA"/>
        </a:p>
      </dgm:t>
    </dgm:pt>
    <dgm:pt modelId="{27D090CB-6008-4719-BB7D-5FB358FE51BE}" type="pres">
      <dgm:prSet presAssocID="{C74D7540-86B9-4EC6-9F0F-B3CF15ED55F4}" presName="outerComposite" presStyleCnt="0">
        <dgm:presLayoutVars>
          <dgm:chMax val="5"/>
          <dgm:dir/>
          <dgm:resizeHandles val="exact"/>
        </dgm:presLayoutVars>
      </dgm:prSet>
      <dgm:spPr/>
      <dgm:t>
        <a:bodyPr/>
        <a:lstStyle/>
        <a:p>
          <a:pPr rtl="1"/>
          <a:endParaRPr lang="ar-SA"/>
        </a:p>
      </dgm:t>
    </dgm:pt>
    <dgm:pt modelId="{B583B9DB-EF80-414B-8922-1C0F44E7CDB7}" type="pres">
      <dgm:prSet presAssocID="{C74D7540-86B9-4EC6-9F0F-B3CF15ED55F4}" presName="dummyMaxCanvas" presStyleCnt="0">
        <dgm:presLayoutVars/>
      </dgm:prSet>
      <dgm:spPr/>
    </dgm:pt>
    <dgm:pt modelId="{06B92662-4D58-45A9-82BB-81CAF6732B2A}" type="pres">
      <dgm:prSet presAssocID="{C74D7540-86B9-4EC6-9F0F-B3CF15ED55F4}" presName="ThreeNodes_1" presStyleLbl="node1" presStyleIdx="0" presStyleCnt="3">
        <dgm:presLayoutVars>
          <dgm:bulletEnabled val="1"/>
        </dgm:presLayoutVars>
      </dgm:prSet>
      <dgm:spPr/>
      <dgm:t>
        <a:bodyPr/>
        <a:lstStyle/>
        <a:p>
          <a:pPr rtl="1"/>
          <a:endParaRPr lang="ar-SA"/>
        </a:p>
      </dgm:t>
    </dgm:pt>
    <dgm:pt modelId="{308AE34B-B244-4F29-840A-48C6F3F5306F}" type="pres">
      <dgm:prSet presAssocID="{C74D7540-86B9-4EC6-9F0F-B3CF15ED55F4}" presName="ThreeNodes_2" presStyleLbl="node1" presStyleIdx="1" presStyleCnt="3">
        <dgm:presLayoutVars>
          <dgm:bulletEnabled val="1"/>
        </dgm:presLayoutVars>
      </dgm:prSet>
      <dgm:spPr/>
      <dgm:t>
        <a:bodyPr/>
        <a:lstStyle/>
        <a:p>
          <a:pPr rtl="1"/>
          <a:endParaRPr lang="ar-SA"/>
        </a:p>
      </dgm:t>
    </dgm:pt>
    <dgm:pt modelId="{0494BA15-7242-46C1-9FB2-F329FDE4C9B0}" type="pres">
      <dgm:prSet presAssocID="{C74D7540-86B9-4EC6-9F0F-B3CF15ED55F4}" presName="ThreeNodes_3" presStyleLbl="node1" presStyleIdx="2" presStyleCnt="3">
        <dgm:presLayoutVars>
          <dgm:bulletEnabled val="1"/>
        </dgm:presLayoutVars>
      </dgm:prSet>
      <dgm:spPr/>
      <dgm:t>
        <a:bodyPr/>
        <a:lstStyle/>
        <a:p>
          <a:pPr rtl="1"/>
          <a:endParaRPr lang="ar-SA"/>
        </a:p>
      </dgm:t>
    </dgm:pt>
    <dgm:pt modelId="{104B97D7-CFB4-4F36-955A-F2766EF649FD}" type="pres">
      <dgm:prSet presAssocID="{C74D7540-86B9-4EC6-9F0F-B3CF15ED55F4}" presName="ThreeConn_1-2" presStyleLbl="fgAccFollowNode1" presStyleIdx="0" presStyleCnt="2">
        <dgm:presLayoutVars>
          <dgm:bulletEnabled val="1"/>
        </dgm:presLayoutVars>
      </dgm:prSet>
      <dgm:spPr/>
      <dgm:t>
        <a:bodyPr/>
        <a:lstStyle/>
        <a:p>
          <a:pPr rtl="1"/>
          <a:endParaRPr lang="ar-SA"/>
        </a:p>
      </dgm:t>
    </dgm:pt>
    <dgm:pt modelId="{83404B71-7655-4A34-9D60-0D5A1AE3A7E5}" type="pres">
      <dgm:prSet presAssocID="{C74D7540-86B9-4EC6-9F0F-B3CF15ED55F4}" presName="ThreeConn_2-3" presStyleLbl="fgAccFollowNode1" presStyleIdx="1" presStyleCnt="2">
        <dgm:presLayoutVars>
          <dgm:bulletEnabled val="1"/>
        </dgm:presLayoutVars>
      </dgm:prSet>
      <dgm:spPr/>
      <dgm:t>
        <a:bodyPr/>
        <a:lstStyle/>
        <a:p>
          <a:pPr rtl="1"/>
          <a:endParaRPr lang="ar-SA"/>
        </a:p>
      </dgm:t>
    </dgm:pt>
    <dgm:pt modelId="{602BBB24-E04D-4FA5-9002-9AE7231C8A06}" type="pres">
      <dgm:prSet presAssocID="{C74D7540-86B9-4EC6-9F0F-B3CF15ED55F4}" presName="ThreeNodes_1_text" presStyleLbl="node1" presStyleIdx="2" presStyleCnt="3">
        <dgm:presLayoutVars>
          <dgm:bulletEnabled val="1"/>
        </dgm:presLayoutVars>
      </dgm:prSet>
      <dgm:spPr/>
      <dgm:t>
        <a:bodyPr/>
        <a:lstStyle/>
        <a:p>
          <a:pPr rtl="1"/>
          <a:endParaRPr lang="ar-SA"/>
        </a:p>
      </dgm:t>
    </dgm:pt>
    <dgm:pt modelId="{836EBAC1-9D7D-4F2C-A4E1-B66B01B67131}" type="pres">
      <dgm:prSet presAssocID="{C74D7540-86B9-4EC6-9F0F-B3CF15ED55F4}" presName="ThreeNodes_2_text" presStyleLbl="node1" presStyleIdx="2" presStyleCnt="3">
        <dgm:presLayoutVars>
          <dgm:bulletEnabled val="1"/>
        </dgm:presLayoutVars>
      </dgm:prSet>
      <dgm:spPr/>
      <dgm:t>
        <a:bodyPr/>
        <a:lstStyle/>
        <a:p>
          <a:pPr rtl="1"/>
          <a:endParaRPr lang="ar-SA"/>
        </a:p>
      </dgm:t>
    </dgm:pt>
    <dgm:pt modelId="{F81D357D-73CD-4E04-820A-F799DE079D2B}" type="pres">
      <dgm:prSet presAssocID="{C74D7540-86B9-4EC6-9F0F-B3CF15ED55F4}" presName="ThreeNodes_3_text" presStyleLbl="node1" presStyleIdx="2" presStyleCnt="3">
        <dgm:presLayoutVars>
          <dgm:bulletEnabled val="1"/>
        </dgm:presLayoutVars>
      </dgm:prSet>
      <dgm:spPr/>
      <dgm:t>
        <a:bodyPr/>
        <a:lstStyle/>
        <a:p>
          <a:pPr rtl="1"/>
          <a:endParaRPr lang="ar-SA"/>
        </a:p>
      </dgm:t>
    </dgm:pt>
  </dgm:ptLst>
  <dgm:cxnLst>
    <dgm:cxn modelId="{8FEC95F0-AF3E-420F-9186-60BDC65AF007}" srcId="{C74D7540-86B9-4EC6-9F0F-B3CF15ED55F4}" destId="{65B7040F-0091-49F8-92C1-FC298C52EB81}" srcOrd="1" destOrd="0" parTransId="{5F0CCF16-D023-4226-83E6-7687C9B98393}" sibTransId="{459A26F9-FAAC-407C-A467-E4A4AD9A4032}"/>
    <dgm:cxn modelId="{658BD042-2EAA-4A86-BF2F-5111DDFCAB66}" type="presOf" srcId="{85007B7A-903D-4738-8F03-24DD19A91F10}" destId="{0494BA15-7242-46C1-9FB2-F329FDE4C9B0}" srcOrd="0" destOrd="0" presId="urn:microsoft.com/office/officeart/2005/8/layout/vProcess5"/>
    <dgm:cxn modelId="{77C20BF2-0B04-4C36-AAEF-D287E777EDB4}" type="presOf" srcId="{459A26F9-FAAC-407C-A467-E4A4AD9A4032}" destId="{83404B71-7655-4A34-9D60-0D5A1AE3A7E5}" srcOrd="0" destOrd="0" presId="urn:microsoft.com/office/officeart/2005/8/layout/vProcess5"/>
    <dgm:cxn modelId="{ECC24181-B1AF-45EE-A946-7D420C8860CB}" type="presOf" srcId="{65B7040F-0091-49F8-92C1-FC298C52EB81}" destId="{836EBAC1-9D7D-4F2C-A4E1-B66B01B67131}" srcOrd="1" destOrd="0" presId="urn:microsoft.com/office/officeart/2005/8/layout/vProcess5"/>
    <dgm:cxn modelId="{EC1AB251-E90B-4C98-8330-FB03DFC4C071}" type="presOf" srcId="{C74D7540-86B9-4EC6-9F0F-B3CF15ED55F4}" destId="{27D090CB-6008-4719-BB7D-5FB358FE51BE}" srcOrd="0" destOrd="0" presId="urn:microsoft.com/office/officeart/2005/8/layout/vProcess5"/>
    <dgm:cxn modelId="{A0AF2DF8-684B-4849-8EE0-64B0DDC98E00}" type="presOf" srcId="{65B7040F-0091-49F8-92C1-FC298C52EB81}" destId="{308AE34B-B244-4F29-840A-48C6F3F5306F}" srcOrd="0" destOrd="0" presId="urn:microsoft.com/office/officeart/2005/8/layout/vProcess5"/>
    <dgm:cxn modelId="{EE1F87A9-7FB0-4DBF-853D-25C113980D27}" type="presOf" srcId="{5C346643-E540-4431-A58F-2F613F8861E4}" destId="{104B97D7-CFB4-4F36-955A-F2766EF649FD}" srcOrd="0" destOrd="0" presId="urn:microsoft.com/office/officeart/2005/8/layout/vProcess5"/>
    <dgm:cxn modelId="{C62281D8-9CD7-4D6F-B35B-C5E66E78C1E2}" srcId="{C74D7540-86B9-4EC6-9F0F-B3CF15ED55F4}" destId="{85007B7A-903D-4738-8F03-24DD19A91F10}" srcOrd="2" destOrd="0" parTransId="{357F65B6-388C-4417-8944-71782640B409}" sibTransId="{AE69188F-3B33-462D-8F58-2227852B8ADF}"/>
    <dgm:cxn modelId="{9F2E7E21-AF03-42D9-A16E-613B558CC5B2}" type="presOf" srcId="{427FC0FE-C1A8-43F6-9F27-4BF4CA436B37}" destId="{602BBB24-E04D-4FA5-9002-9AE7231C8A06}" srcOrd="1" destOrd="0" presId="urn:microsoft.com/office/officeart/2005/8/layout/vProcess5"/>
    <dgm:cxn modelId="{C5BD67ED-595D-48C4-9103-DBF650C1F3FB}" srcId="{C74D7540-86B9-4EC6-9F0F-B3CF15ED55F4}" destId="{427FC0FE-C1A8-43F6-9F27-4BF4CA436B37}" srcOrd="0" destOrd="0" parTransId="{1E43BAE9-1829-4175-AC3D-7BAF16A21CC0}" sibTransId="{5C346643-E540-4431-A58F-2F613F8861E4}"/>
    <dgm:cxn modelId="{F4D080CD-DB13-4EE8-AE3B-546DB9B5B5BF}" type="presOf" srcId="{85007B7A-903D-4738-8F03-24DD19A91F10}" destId="{F81D357D-73CD-4E04-820A-F799DE079D2B}" srcOrd="1" destOrd="0" presId="urn:microsoft.com/office/officeart/2005/8/layout/vProcess5"/>
    <dgm:cxn modelId="{0A306D69-964A-4D1D-B020-4DAD97E12E28}" type="presOf" srcId="{427FC0FE-C1A8-43F6-9F27-4BF4CA436B37}" destId="{06B92662-4D58-45A9-82BB-81CAF6732B2A}" srcOrd="0" destOrd="0" presId="urn:microsoft.com/office/officeart/2005/8/layout/vProcess5"/>
    <dgm:cxn modelId="{BEB90A33-A70F-4647-BEBD-B195B0287B0B}" type="presParOf" srcId="{27D090CB-6008-4719-BB7D-5FB358FE51BE}" destId="{B583B9DB-EF80-414B-8922-1C0F44E7CDB7}" srcOrd="0" destOrd="0" presId="urn:microsoft.com/office/officeart/2005/8/layout/vProcess5"/>
    <dgm:cxn modelId="{F009415D-9B02-41DB-833D-39B9A2E79B76}" type="presParOf" srcId="{27D090CB-6008-4719-BB7D-5FB358FE51BE}" destId="{06B92662-4D58-45A9-82BB-81CAF6732B2A}" srcOrd="1" destOrd="0" presId="urn:microsoft.com/office/officeart/2005/8/layout/vProcess5"/>
    <dgm:cxn modelId="{A81173B1-CC8B-471B-91AA-2F1AAA01919C}" type="presParOf" srcId="{27D090CB-6008-4719-BB7D-5FB358FE51BE}" destId="{308AE34B-B244-4F29-840A-48C6F3F5306F}" srcOrd="2" destOrd="0" presId="urn:microsoft.com/office/officeart/2005/8/layout/vProcess5"/>
    <dgm:cxn modelId="{B094EECA-0889-4FB5-A499-38D747F62319}" type="presParOf" srcId="{27D090CB-6008-4719-BB7D-5FB358FE51BE}" destId="{0494BA15-7242-46C1-9FB2-F329FDE4C9B0}" srcOrd="3" destOrd="0" presId="urn:microsoft.com/office/officeart/2005/8/layout/vProcess5"/>
    <dgm:cxn modelId="{AC529CBC-98B6-4E7A-83C5-C988F05D0C91}" type="presParOf" srcId="{27D090CB-6008-4719-BB7D-5FB358FE51BE}" destId="{104B97D7-CFB4-4F36-955A-F2766EF649FD}" srcOrd="4" destOrd="0" presId="urn:microsoft.com/office/officeart/2005/8/layout/vProcess5"/>
    <dgm:cxn modelId="{2645DA51-B1B0-49A1-A8ED-6A9E0A953F62}" type="presParOf" srcId="{27D090CB-6008-4719-BB7D-5FB358FE51BE}" destId="{83404B71-7655-4A34-9D60-0D5A1AE3A7E5}" srcOrd="5" destOrd="0" presId="urn:microsoft.com/office/officeart/2005/8/layout/vProcess5"/>
    <dgm:cxn modelId="{5694F26E-A57C-4BF0-8000-2297E75B9D83}" type="presParOf" srcId="{27D090CB-6008-4719-BB7D-5FB358FE51BE}" destId="{602BBB24-E04D-4FA5-9002-9AE7231C8A06}" srcOrd="6" destOrd="0" presId="urn:microsoft.com/office/officeart/2005/8/layout/vProcess5"/>
    <dgm:cxn modelId="{F2113FC4-CA29-44C2-9A8A-54734FABEC1E}" type="presParOf" srcId="{27D090CB-6008-4719-BB7D-5FB358FE51BE}" destId="{836EBAC1-9D7D-4F2C-A4E1-B66B01B67131}" srcOrd="7" destOrd="0" presId="urn:microsoft.com/office/officeart/2005/8/layout/vProcess5"/>
    <dgm:cxn modelId="{9EEDB0BA-0AB1-47ED-828A-D4DA0757E27E}" type="presParOf" srcId="{27D090CB-6008-4719-BB7D-5FB358FE51BE}" destId="{F81D357D-73CD-4E04-820A-F799DE079D2B}"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249C1D-B671-4AFC-A4A5-3DDED92D6A41}"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SA"/>
        </a:p>
      </dgm:t>
    </dgm:pt>
    <dgm:pt modelId="{0B9E4A6B-2792-4015-A9B1-90588D029764}">
      <dgm:prSet phldrT="[نص]" custT="1"/>
      <dgm:spPr/>
      <dgm:t>
        <a:bodyPr/>
        <a:lstStyle/>
        <a:p>
          <a:pPr algn="r" rtl="1"/>
          <a:r>
            <a:rPr lang="ar-SA" sz="3200" dirty="0" smtClean="0"/>
            <a:t>4</a:t>
          </a:r>
          <a:r>
            <a:rPr lang="ar-SA" sz="3200" b="1" dirty="0" smtClean="0"/>
            <a:t>- تذكر العبد لمعصيته لله تعالي فيما سبق من عمره . </a:t>
          </a:r>
          <a:endParaRPr lang="ar-SA" sz="3200" b="1" dirty="0"/>
        </a:p>
      </dgm:t>
    </dgm:pt>
    <dgm:pt modelId="{9B78C3EB-C8C3-4C7A-8EF8-ECFF2D0580FC}" type="parTrans" cxnId="{371A20C3-170F-4B6C-B855-764241585F75}">
      <dgm:prSet/>
      <dgm:spPr/>
      <dgm:t>
        <a:bodyPr/>
        <a:lstStyle/>
        <a:p>
          <a:pPr rtl="1"/>
          <a:endParaRPr lang="ar-SA"/>
        </a:p>
      </dgm:t>
    </dgm:pt>
    <dgm:pt modelId="{62230855-CCF2-4CD3-91A9-9E5BFE858403}" type="sibTrans" cxnId="{371A20C3-170F-4B6C-B855-764241585F75}">
      <dgm:prSet/>
      <dgm:spPr/>
      <dgm:t>
        <a:bodyPr/>
        <a:lstStyle/>
        <a:p>
          <a:pPr rtl="1"/>
          <a:endParaRPr lang="ar-SA"/>
        </a:p>
      </dgm:t>
    </dgm:pt>
    <dgm:pt modelId="{1956DC4B-ECF5-47FA-8DE9-E1E006A4937A}">
      <dgm:prSet phldrT="[نص]" custT="1"/>
      <dgm:spPr/>
      <dgm:t>
        <a:bodyPr/>
        <a:lstStyle/>
        <a:p>
          <a:pPr algn="r" rtl="1"/>
          <a:r>
            <a:rPr lang="ar-SA" sz="2800" b="1" dirty="0" smtClean="0"/>
            <a:t>5- خوفه أن يحال بينه وبين التوبة ؛ بسبب ارتكابه للذنب أو أن يختم له بخاتمة سيئة بسبب إصراره علي معصية الله تعالي . </a:t>
          </a:r>
          <a:endParaRPr lang="ar-SA" sz="2800" b="1" dirty="0"/>
        </a:p>
      </dgm:t>
    </dgm:pt>
    <dgm:pt modelId="{AF7B1BC5-B0E2-41AA-9293-F57E45FFE117}" type="parTrans" cxnId="{A4E2A2D2-29E2-43D1-AB7C-FAEB2E5089F9}">
      <dgm:prSet/>
      <dgm:spPr/>
      <dgm:t>
        <a:bodyPr/>
        <a:lstStyle/>
        <a:p>
          <a:pPr rtl="1"/>
          <a:endParaRPr lang="ar-SA"/>
        </a:p>
      </dgm:t>
    </dgm:pt>
    <dgm:pt modelId="{432226BB-25E4-4989-8004-B6392849CC3C}" type="sibTrans" cxnId="{A4E2A2D2-29E2-43D1-AB7C-FAEB2E5089F9}">
      <dgm:prSet/>
      <dgm:spPr/>
      <dgm:t>
        <a:bodyPr/>
        <a:lstStyle/>
        <a:p>
          <a:pPr rtl="1"/>
          <a:endParaRPr lang="ar-SA"/>
        </a:p>
      </dgm:t>
    </dgm:pt>
    <dgm:pt modelId="{90E97814-97FE-474C-9779-6598BAACED39}" type="pres">
      <dgm:prSet presAssocID="{3B249C1D-B671-4AFC-A4A5-3DDED92D6A41}" presName="outerComposite" presStyleCnt="0">
        <dgm:presLayoutVars>
          <dgm:chMax val="5"/>
          <dgm:dir/>
          <dgm:resizeHandles val="exact"/>
        </dgm:presLayoutVars>
      </dgm:prSet>
      <dgm:spPr/>
      <dgm:t>
        <a:bodyPr/>
        <a:lstStyle/>
        <a:p>
          <a:pPr rtl="1"/>
          <a:endParaRPr lang="ar-SA"/>
        </a:p>
      </dgm:t>
    </dgm:pt>
    <dgm:pt modelId="{718DCAC0-183C-4F9B-82C6-328260DA797A}" type="pres">
      <dgm:prSet presAssocID="{3B249C1D-B671-4AFC-A4A5-3DDED92D6A41}" presName="dummyMaxCanvas" presStyleCnt="0">
        <dgm:presLayoutVars/>
      </dgm:prSet>
      <dgm:spPr/>
    </dgm:pt>
    <dgm:pt modelId="{47DF9E75-9DE1-4829-B2C8-69FB2E3C8710}" type="pres">
      <dgm:prSet presAssocID="{3B249C1D-B671-4AFC-A4A5-3DDED92D6A41}" presName="TwoNodes_1" presStyleLbl="node1" presStyleIdx="0" presStyleCnt="2" custScaleX="102041" custScaleY="60643" custLinFactNeighborX="1712" custLinFactNeighborY="-1706">
        <dgm:presLayoutVars>
          <dgm:bulletEnabled val="1"/>
        </dgm:presLayoutVars>
      </dgm:prSet>
      <dgm:spPr/>
      <dgm:t>
        <a:bodyPr/>
        <a:lstStyle/>
        <a:p>
          <a:pPr rtl="1"/>
          <a:endParaRPr lang="ar-SA"/>
        </a:p>
      </dgm:t>
    </dgm:pt>
    <dgm:pt modelId="{00245013-3232-4138-BC4B-E1A6C0EF719A}" type="pres">
      <dgm:prSet presAssocID="{3B249C1D-B671-4AFC-A4A5-3DDED92D6A41}" presName="TwoNodes_2" presStyleLbl="node1" presStyleIdx="1" presStyleCnt="2" custScaleX="110784" custScaleY="98126" custLinFactNeighborX="-9504" custLinFactNeighborY="2763">
        <dgm:presLayoutVars>
          <dgm:bulletEnabled val="1"/>
        </dgm:presLayoutVars>
      </dgm:prSet>
      <dgm:spPr/>
      <dgm:t>
        <a:bodyPr/>
        <a:lstStyle/>
        <a:p>
          <a:pPr rtl="1"/>
          <a:endParaRPr lang="ar-SA"/>
        </a:p>
      </dgm:t>
    </dgm:pt>
    <dgm:pt modelId="{70A6D858-048F-48BF-BEB6-416FF43C5579}" type="pres">
      <dgm:prSet presAssocID="{3B249C1D-B671-4AFC-A4A5-3DDED92D6A41}" presName="TwoConn_1-2" presStyleLbl="fgAccFollowNode1" presStyleIdx="0" presStyleCnt="1">
        <dgm:presLayoutVars>
          <dgm:bulletEnabled val="1"/>
        </dgm:presLayoutVars>
      </dgm:prSet>
      <dgm:spPr/>
      <dgm:t>
        <a:bodyPr/>
        <a:lstStyle/>
        <a:p>
          <a:pPr rtl="1"/>
          <a:endParaRPr lang="ar-SA"/>
        </a:p>
      </dgm:t>
    </dgm:pt>
    <dgm:pt modelId="{D1A7F2E0-454D-4D18-B3EB-7900E00ED116}" type="pres">
      <dgm:prSet presAssocID="{3B249C1D-B671-4AFC-A4A5-3DDED92D6A41}" presName="TwoNodes_1_text" presStyleLbl="node1" presStyleIdx="1" presStyleCnt="2">
        <dgm:presLayoutVars>
          <dgm:bulletEnabled val="1"/>
        </dgm:presLayoutVars>
      </dgm:prSet>
      <dgm:spPr/>
      <dgm:t>
        <a:bodyPr/>
        <a:lstStyle/>
        <a:p>
          <a:pPr rtl="1"/>
          <a:endParaRPr lang="ar-SA"/>
        </a:p>
      </dgm:t>
    </dgm:pt>
    <dgm:pt modelId="{894F4BDF-AEED-41A0-BE16-93E04607FD20}" type="pres">
      <dgm:prSet presAssocID="{3B249C1D-B671-4AFC-A4A5-3DDED92D6A41}" presName="TwoNodes_2_text" presStyleLbl="node1" presStyleIdx="1" presStyleCnt="2">
        <dgm:presLayoutVars>
          <dgm:bulletEnabled val="1"/>
        </dgm:presLayoutVars>
      </dgm:prSet>
      <dgm:spPr/>
      <dgm:t>
        <a:bodyPr/>
        <a:lstStyle/>
        <a:p>
          <a:pPr rtl="1"/>
          <a:endParaRPr lang="ar-SA"/>
        </a:p>
      </dgm:t>
    </dgm:pt>
  </dgm:ptLst>
  <dgm:cxnLst>
    <dgm:cxn modelId="{A4E2A2D2-29E2-43D1-AB7C-FAEB2E5089F9}" srcId="{3B249C1D-B671-4AFC-A4A5-3DDED92D6A41}" destId="{1956DC4B-ECF5-47FA-8DE9-E1E006A4937A}" srcOrd="1" destOrd="0" parTransId="{AF7B1BC5-B0E2-41AA-9293-F57E45FFE117}" sibTransId="{432226BB-25E4-4989-8004-B6392849CC3C}"/>
    <dgm:cxn modelId="{CCAE99D0-2FFA-4782-A75D-DA0F2C19393B}" type="presOf" srcId="{0B9E4A6B-2792-4015-A9B1-90588D029764}" destId="{47DF9E75-9DE1-4829-B2C8-69FB2E3C8710}" srcOrd="0" destOrd="0" presId="urn:microsoft.com/office/officeart/2005/8/layout/vProcess5"/>
    <dgm:cxn modelId="{3330D37D-DA8F-4859-9EF0-867D9552EF57}" type="presOf" srcId="{62230855-CCF2-4CD3-91A9-9E5BFE858403}" destId="{70A6D858-048F-48BF-BEB6-416FF43C5579}" srcOrd="0" destOrd="0" presId="urn:microsoft.com/office/officeart/2005/8/layout/vProcess5"/>
    <dgm:cxn modelId="{371A20C3-170F-4B6C-B855-764241585F75}" srcId="{3B249C1D-B671-4AFC-A4A5-3DDED92D6A41}" destId="{0B9E4A6B-2792-4015-A9B1-90588D029764}" srcOrd="0" destOrd="0" parTransId="{9B78C3EB-C8C3-4C7A-8EF8-ECFF2D0580FC}" sibTransId="{62230855-CCF2-4CD3-91A9-9E5BFE858403}"/>
    <dgm:cxn modelId="{4D31CDBF-8EF0-40F9-87D4-50BA28672D16}" type="presOf" srcId="{3B249C1D-B671-4AFC-A4A5-3DDED92D6A41}" destId="{90E97814-97FE-474C-9779-6598BAACED39}" srcOrd="0" destOrd="0" presId="urn:microsoft.com/office/officeart/2005/8/layout/vProcess5"/>
    <dgm:cxn modelId="{609F8A5A-1E50-46B1-92A1-C757515077E1}" type="presOf" srcId="{1956DC4B-ECF5-47FA-8DE9-E1E006A4937A}" destId="{894F4BDF-AEED-41A0-BE16-93E04607FD20}" srcOrd="1" destOrd="0" presId="urn:microsoft.com/office/officeart/2005/8/layout/vProcess5"/>
    <dgm:cxn modelId="{B6B6242A-5633-489F-AA7C-42ACEDE495C2}" type="presOf" srcId="{0B9E4A6B-2792-4015-A9B1-90588D029764}" destId="{D1A7F2E0-454D-4D18-B3EB-7900E00ED116}" srcOrd="1" destOrd="0" presId="urn:microsoft.com/office/officeart/2005/8/layout/vProcess5"/>
    <dgm:cxn modelId="{C01FDA0A-CFB2-4EA4-94B7-42545527A470}" type="presOf" srcId="{1956DC4B-ECF5-47FA-8DE9-E1E006A4937A}" destId="{00245013-3232-4138-BC4B-E1A6C0EF719A}" srcOrd="0" destOrd="0" presId="urn:microsoft.com/office/officeart/2005/8/layout/vProcess5"/>
    <dgm:cxn modelId="{2005DE5C-ACC3-4A73-A33F-274DF1868F28}" type="presParOf" srcId="{90E97814-97FE-474C-9779-6598BAACED39}" destId="{718DCAC0-183C-4F9B-82C6-328260DA797A}" srcOrd="0" destOrd="0" presId="urn:microsoft.com/office/officeart/2005/8/layout/vProcess5"/>
    <dgm:cxn modelId="{8DF6EA17-F6CD-48C9-95CA-311A5A118963}" type="presParOf" srcId="{90E97814-97FE-474C-9779-6598BAACED39}" destId="{47DF9E75-9DE1-4829-B2C8-69FB2E3C8710}" srcOrd="1" destOrd="0" presId="urn:microsoft.com/office/officeart/2005/8/layout/vProcess5"/>
    <dgm:cxn modelId="{60D510BA-5027-46AC-B13D-9F2B1BD55FBF}" type="presParOf" srcId="{90E97814-97FE-474C-9779-6598BAACED39}" destId="{00245013-3232-4138-BC4B-E1A6C0EF719A}" srcOrd="2" destOrd="0" presId="urn:microsoft.com/office/officeart/2005/8/layout/vProcess5"/>
    <dgm:cxn modelId="{3EC97513-C3DB-43F3-8E44-D82B040FBE16}" type="presParOf" srcId="{90E97814-97FE-474C-9779-6598BAACED39}" destId="{70A6D858-048F-48BF-BEB6-416FF43C5579}" srcOrd="3" destOrd="0" presId="urn:microsoft.com/office/officeart/2005/8/layout/vProcess5"/>
    <dgm:cxn modelId="{0BB2BD90-480D-486F-BAA1-77494AB3B2AE}" type="presParOf" srcId="{90E97814-97FE-474C-9779-6598BAACED39}" destId="{D1A7F2E0-454D-4D18-B3EB-7900E00ED116}" srcOrd="4" destOrd="0" presId="urn:microsoft.com/office/officeart/2005/8/layout/vProcess5"/>
    <dgm:cxn modelId="{AA0CD8E1-AA1D-4C42-B86D-DCC52A04AA11}" type="presParOf" srcId="{90E97814-97FE-474C-9779-6598BAACED39}" destId="{894F4BDF-AEED-41A0-BE16-93E04607FD20}"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942B9FB-E353-4456-80FE-162CCF9DE7EA}" type="doc">
      <dgm:prSet loTypeId="urn:microsoft.com/office/officeart/2005/8/layout/process2" loCatId="process" qsTypeId="urn:microsoft.com/office/officeart/2005/8/quickstyle/simple1" qsCatId="simple" csTypeId="urn:microsoft.com/office/officeart/2005/8/colors/accent1_2" csCatId="accent1" phldr="1"/>
      <dgm:spPr/>
    </dgm:pt>
    <dgm:pt modelId="{C50CCE59-C144-473C-93B5-7B330C99E43C}">
      <dgm:prSet phldrT="[نص]" custT="1"/>
      <dgm:spPr/>
      <dgm:t>
        <a:bodyPr/>
        <a:lstStyle/>
        <a:p>
          <a:pPr rtl="1"/>
          <a:r>
            <a:rPr lang="ar-SA" sz="2800" b="1" dirty="0" smtClean="0"/>
            <a:t>1- رجاء من أطاع الله في </a:t>
          </a:r>
          <a:r>
            <a:rPr lang="ar-SA" sz="2800" b="1" dirty="0" err="1" smtClean="0"/>
            <a:t>ان</a:t>
          </a:r>
          <a:r>
            <a:rPr lang="ar-SA" sz="2800" b="1" dirty="0" smtClean="0"/>
            <a:t> يتقبل الله عمله وأن يثيبه عليه بالفوز </a:t>
          </a:r>
          <a:r>
            <a:rPr lang="ar-SA" sz="2800" b="1" dirty="0" err="1" smtClean="0"/>
            <a:t>بالجنه</a:t>
          </a:r>
          <a:r>
            <a:rPr lang="ar-SA" sz="2800" b="1" dirty="0" smtClean="0"/>
            <a:t> والنجاة من النار </a:t>
          </a:r>
          <a:endParaRPr lang="ar-SA" sz="2800" b="1" dirty="0"/>
        </a:p>
      </dgm:t>
    </dgm:pt>
    <dgm:pt modelId="{0650C66B-FEB9-4744-B3E4-26C116AF0AC4}" type="parTrans" cxnId="{D8F3BE4D-237E-4799-96CF-52729C33DE8B}">
      <dgm:prSet/>
      <dgm:spPr/>
    </dgm:pt>
    <dgm:pt modelId="{DCE67119-1C84-4928-B570-E924C221B20D}" type="sibTrans" cxnId="{D8F3BE4D-237E-4799-96CF-52729C33DE8B}">
      <dgm:prSet/>
      <dgm:spPr/>
      <dgm:t>
        <a:bodyPr/>
        <a:lstStyle/>
        <a:p>
          <a:pPr rtl="1"/>
          <a:endParaRPr lang="ar-SA"/>
        </a:p>
      </dgm:t>
    </dgm:pt>
    <dgm:pt modelId="{1D347CBC-68C8-449F-BE34-FBEB829FCF99}">
      <dgm:prSet phldrT="[نص]" custT="1"/>
      <dgm:spPr/>
      <dgm:t>
        <a:bodyPr/>
        <a:lstStyle/>
        <a:p>
          <a:pPr rtl="1"/>
          <a:r>
            <a:rPr lang="ar-SA" sz="2800" b="1" dirty="0" smtClean="0"/>
            <a:t>2</a:t>
          </a:r>
          <a:r>
            <a:rPr lang="ar-SA" sz="3200" b="1" dirty="0" smtClean="0"/>
            <a:t>- رجاء من أذنب ذنوباً ثم تاب منها في أن يغفر الله ذنوبه وأن يعفوا عنها  </a:t>
          </a:r>
          <a:endParaRPr lang="ar-SA" sz="3200" b="1" dirty="0"/>
        </a:p>
      </dgm:t>
    </dgm:pt>
    <dgm:pt modelId="{26A48E9C-876E-4883-8C7E-51DBA7D48C35}" type="parTrans" cxnId="{E177DDB7-2BA7-483F-85C4-39B824461E3E}">
      <dgm:prSet/>
      <dgm:spPr/>
    </dgm:pt>
    <dgm:pt modelId="{51B58D48-8A7B-4DAC-B0F3-5D70190CE38A}" type="sibTrans" cxnId="{E177DDB7-2BA7-483F-85C4-39B824461E3E}">
      <dgm:prSet/>
      <dgm:spPr/>
      <dgm:t>
        <a:bodyPr/>
        <a:lstStyle/>
        <a:p>
          <a:pPr rtl="1"/>
          <a:endParaRPr lang="ar-SA"/>
        </a:p>
      </dgm:t>
    </dgm:pt>
    <dgm:pt modelId="{7B8DF1A7-B9C2-4E4B-8E6B-D8617337013C}">
      <dgm:prSet phldrT="[نص]" custT="1"/>
      <dgm:spPr/>
      <dgm:t>
        <a:bodyPr/>
        <a:lstStyle/>
        <a:p>
          <a:pPr rtl="1"/>
          <a:r>
            <a:rPr lang="ar-SA" sz="2000" b="1" dirty="0" smtClean="0"/>
            <a:t>3</a:t>
          </a:r>
          <a:r>
            <a:rPr lang="ar-SA" sz="2400" b="1" dirty="0" smtClean="0"/>
            <a:t>- رجاء من هو متماد في التفريط في الواجبات واقع في المحرمات مصرٌ عليها ومع ذلك يرجو رحمه الله فهذا هوا ( الغرور , التمني , الرجاء الكاذب ) </a:t>
          </a:r>
          <a:endParaRPr lang="ar-SA" sz="2400" b="1" dirty="0"/>
        </a:p>
      </dgm:t>
    </dgm:pt>
    <dgm:pt modelId="{F537C286-47B8-4D26-BE1E-5246023C8C00}" type="parTrans" cxnId="{4B3436D0-3E98-4371-9B25-FF2B4447AA29}">
      <dgm:prSet/>
      <dgm:spPr/>
    </dgm:pt>
    <dgm:pt modelId="{C93F5A9F-1B2A-44DF-A1E9-30A4966F14B7}" type="sibTrans" cxnId="{4B3436D0-3E98-4371-9B25-FF2B4447AA29}">
      <dgm:prSet/>
      <dgm:spPr/>
    </dgm:pt>
    <dgm:pt modelId="{D2839CBE-B8FE-4303-B3BC-B2646F391515}" type="pres">
      <dgm:prSet presAssocID="{E942B9FB-E353-4456-80FE-162CCF9DE7EA}" presName="linearFlow" presStyleCnt="0">
        <dgm:presLayoutVars>
          <dgm:resizeHandles val="exact"/>
        </dgm:presLayoutVars>
      </dgm:prSet>
      <dgm:spPr/>
    </dgm:pt>
    <dgm:pt modelId="{E062F35F-55BF-4622-953F-9730D54F71B1}" type="pres">
      <dgm:prSet presAssocID="{C50CCE59-C144-473C-93B5-7B330C99E43C}" presName="node" presStyleLbl="node1" presStyleIdx="0" presStyleCnt="3" custScaleX="233335">
        <dgm:presLayoutVars>
          <dgm:bulletEnabled val="1"/>
        </dgm:presLayoutVars>
      </dgm:prSet>
      <dgm:spPr/>
      <dgm:t>
        <a:bodyPr/>
        <a:lstStyle/>
        <a:p>
          <a:pPr rtl="1"/>
          <a:endParaRPr lang="ar-SA"/>
        </a:p>
      </dgm:t>
    </dgm:pt>
    <dgm:pt modelId="{00D15E0B-665C-49E9-84E5-568546680CC2}" type="pres">
      <dgm:prSet presAssocID="{DCE67119-1C84-4928-B570-E924C221B20D}" presName="sibTrans" presStyleLbl="sibTrans2D1" presStyleIdx="0" presStyleCnt="2"/>
      <dgm:spPr/>
      <dgm:t>
        <a:bodyPr/>
        <a:lstStyle/>
        <a:p>
          <a:pPr rtl="1"/>
          <a:endParaRPr lang="ar-SA"/>
        </a:p>
      </dgm:t>
    </dgm:pt>
    <dgm:pt modelId="{4B4297A0-17AA-4C25-9720-1F4394E7E998}" type="pres">
      <dgm:prSet presAssocID="{DCE67119-1C84-4928-B570-E924C221B20D}" presName="connectorText" presStyleLbl="sibTrans2D1" presStyleIdx="0" presStyleCnt="2"/>
      <dgm:spPr/>
      <dgm:t>
        <a:bodyPr/>
        <a:lstStyle/>
        <a:p>
          <a:pPr rtl="1"/>
          <a:endParaRPr lang="ar-SA"/>
        </a:p>
      </dgm:t>
    </dgm:pt>
    <dgm:pt modelId="{6032A686-E352-403D-92CB-5EE9C082AE37}" type="pres">
      <dgm:prSet presAssocID="{1D347CBC-68C8-449F-BE34-FBEB829FCF99}" presName="node" presStyleLbl="node1" presStyleIdx="1" presStyleCnt="3" custScaleX="243057">
        <dgm:presLayoutVars>
          <dgm:bulletEnabled val="1"/>
        </dgm:presLayoutVars>
      </dgm:prSet>
      <dgm:spPr/>
      <dgm:t>
        <a:bodyPr/>
        <a:lstStyle/>
        <a:p>
          <a:pPr rtl="1"/>
          <a:endParaRPr lang="ar-SA"/>
        </a:p>
      </dgm:t>
    </dgm:pt>
    <dgm:pt modelId="{C11DFECC-A270-4FEC-AE59-110A7C15C5B0}" type="pres">
      <dgm:prSet presAssocID="{51B58D48-8A7B-4DAC-B0F3-5D70190CE38A}" presName="sibTrans" presStyleLbl="sibTrans2D1" presStyleIdx="1" presStyleCnt="2"/>
      <dgm:spPr/>
      <dgm:t>
        <a:bodyPr/>
        <a:lstStyle/>
        <a:p>
          <a:pPr rtl="1"/>
          <a:endParaRPr lang="ar-SA"/>
        </a:p>
      </dgm:t>
    </dgm:pt>
    <dgm:pt modelId="{435194B5-58AA-4E5A-A97A-D4CA2B7F665A}" type="pres">
      <dgm:prSet presAssocID="{51B58D48-8A7B-4DAC-B0F3-5D70190CE38A}" presName="connectorText" presStyleLbl="sibTrans2D1" presStyleIdx="1" presStyleCnt="2"/>
      <dgm:spPr/>
      <dgm:t>
        <a:bodyPr/>
        <a:lstStyle/>
        <a:p>
          <a:pPr rtl="1"/>
          <a:endParaRPr lang="ar-SA"/>
        </a:p>
      </dgm:t>
    </dgm:pt>
    <dgm:pt modelId="{B694EEC9-E7C5-4986-B788-EE889635DB91}" type="pres">
      <dgm:prSet presAssocID="{7B8DF1A7-B9C2-4E4B-8E6B-D8617337013C}" presName="node" presStyleLbl="node1" presStyleIdx="2" presStyleCnt="3" custScaleX="243057">
        <dgm:presLayoutVars>
          <dgm:bulletEnabled val="1"/>
        </dgm:presLayoutVars>
      </dgm:prSet>
      <dgm:spPr/>
      <dgm:t>
        <a:bodyPr/>
        <a:lstStyle/>
        <a:p>
          <a:pPr rtl="1"/>
          <a:endParaRPr lang="ar-SA"/>
        </a:p>
      </dgm:t>
    </dgm:pt>
  </dgm:ptLst>
  <dgm:cxnLst>
    <dgm:cxn modelId="{E177DDB7-2BA7-483F-85C4-39B824461E3E}" srcId="{E942B9FB-E353-4456-80FE-162CCF9DE7EA}" destId="{1D347CBC-68C8-449F-BE34-FBEB829FCF99}" srcOrd="1" destOrd="0" parTransId="{26A48E9C-876E-4883-8C7E-51DBA7D48C35}" sibTransId="{51B58D48-8A7B-4DAC-B0F3-5D70190CE38A}"/>
    <dgm:cxn modelId="{4B3436D0-3E98-4371-9B25-FF2B4447AA29}" srcId="{E942B9FB-E353-4456-80FE-162CCF9DE7EA}" destId="{7B8DF1A7-B9C2-4E4B-8E6B-D8617337013C}" srcOrd="2" destOrd="0" parTransId="{F537C286-47B8-4D26-BE1E-5246023C8C00}" sibTransId="{C93F5A9F-1B2A-44DF-A1E9-30A4966F14B7}"/>
    <dgm:cxn modelId="{D8F3BE4D-237E-4799-96CF-52729C33DE8B}" srcId="{E942B9FB-E353-4456-80FE-162CCF9DE7EA}" destId="{C50CCE59-C144-473C-93B5-7B330C99E43C}" srcOrd="0" destOrd="0" parTransId="{0650C66B-FEB9-4744-B3E4-26C116AF0AC4}" sibTransId="{DCE67119-1C84-4928-B570-E924C221B20D}"/>
    <dgm:cxn modelId="{6048E790-A9BA-42A2-BEAB-D41AA0076EAF}" type="presOf" srcId="{1D347CBC-68C8-449F-BE34-FBEB829FCF99}" destId="{6032A686-E352-403D-92CB-5EE9C082AE37}" srcOrd="0" destOrd="0" presId="urn:microsoft.com/office/officeart/2005/8/layout/process2"/>
    <dgm:cxn modelId="{B6C3183C-328E-4FE8-BA0A-8846B2C597B5}" type="presOf" srcId="{E942B9FB-E353-4456-80FE-162CCF9DE7EA}" destId="{D2839CBE-B8FE-4303-B3BC-B2646F391515}" srcOrd="0" destOrd="0" presId="urn:microsoft.com/office/officeart/2005/8/layout/process2"/>
    <dgm:cxn modelId="{FEA64F84-9D05-43AF-A977-4CBF47F9457B}" type="presOf" srcId="{DCE67119-1C84-4928-B570-E924C221B20D}" destId="{4B4297A0-17AA-4C25-9720-1F4394E7E998}" srcOrd="1" destOrd="0" presId="urn:microsoft.com/office/officeart/2005/8/layout/process2"/>
    <dgm:cxn modelId="{2346EA6C-9561-4605-B229-8E9145DB398F}" type="presOf" srcId="{C50CCE59-C144-473C-93B5-7B330C99E43C}" destId="{E062F35F-55BF-4622-953F-9730D54F71B1}" srcOrd="0" destOrd="0" presId="urn:microsoft.com/office/officeart/2005/8/layout/process2"/>
    <dgm:cxn modelId="{ACA9E5C5-87E2-4248-B4FB-38F5564AECF0}" type="presOf" srcId="{7B8DF1A7-B9C2-4E4B-8E6B-D8617337013C}" destId="{B694EEC9-E7C5-4986-B788-EE889635DB91}" srcOrd="0" destOrd="0" presId="urn:microsoft.com/office/officeart/2005/8/layout/process2"/>
    <dgm:cxn modelId="{F472E5B1-6963-4D4E-9BE3-EA828E7ED175}" type="presOf" srcId="{51B58D48-8A7B-4DAC-B0F3-5D70190CE38A}" destId="{435194B5-58AA-4E5A-A97A-D4CA2B7F665A}" srcOrd="1" destOrd="0" presId="urn:microsoft.com/office/officeart/2005/8/layout/process2"/>
    <dgm:cxn modelId="{3F5BB6EE-D4ED-46C9-8AB5-F516AA6CED05}" type="presOf" srcId="{DCE67119-1C84-4928-B570-E924C221B20D}" destId="{00D15E0B-665C-49E9-84E5-568546680CC2}" srcOrd="0" destOrd="0" presId="urn:microsoft.com/office/officeart/2005/8/layout/process2"/>
    <dgm:cxn modelId="{73EDDBE9-3363-44AC-9A47-5E9604BB6689}" type="presOf" srcId="{51B58D48-8A7B-4DAC-B0F3-5D70190CE38A}" destId="{C11DFECC-A270-4FEC-AE59-110A7C15C5B0}" srcOrd="0" destOrd="0" presId="urn:microsoft.com/office/officeart/2005/8/layout/process2"/>
    <dgm:cxn modelId="{7CBC29F5-9153-4D79-9526-5B19E23E70A2}" type="presParOf" srcId="{D2839CBE-B8FE-4303-B3BC-B2646F391515}" destId="{E062F35F-55BF-4622-953F-9730D54F71B1}" srcOrd="0" destOrd="0" presId="urn:microsoft.com/office/officeart/2005/8/layout/process2"/>
    <dgm:cxn modelId="{EB9B5D05-E83C-4B72-89ED-1EF3F7E0326F}" type="presParOf" srcId="{D2839CBE-B8FE-4303-B3BC-B2646F391515}" destId="{00D15E0B-665C-49E9-84E5-568546680CC2}" srcOrd="1" destOrd="0" presId="urn:microsoft.com/office/officeart/2005/8/layout/process2"/>
    <dgm:cxn modelId="{885C9F95-C367-44DC-9069-8D84C7F79613}" type="presParOf" srcId="{00D15E0B-665C-49E9-84E5-568546680CC2}" destId="{4B4297A0-17AA-4C25-9720-1F4394E7E998}" srcOrd="0" destOrd="0" presId="urn:microsoft.com/office/officeart/2005/8/layout/process2"/>
    <dgm:cxn modelId="{2ADB4091-7B00-4766-94B3-9150CF5596C7}" type="presParOf" srcId="{D2839CBE-B8FE-4303-B3BC-B2646F391515}" destId="{6032A686-E352-403D-92CB-5EE9C082AE37}" srcOrd="2" destOrd="0" presId="urn:microsoft.com/office/officeart/2005/8/layout/process2"/>
    <dgm:cxn modelId="{68E68349-98E0-4E90-8DF8-E15100E7CF8D}" type="presParOf" srcId="{D2839CBE-B8FE-4303-B3BC-B2646F391515}" destId="{C11DFECC-A270-4FEC-AE59-110A7C15C5B0}" srcOrd="3" destOrd="0" presId="urn:microsoft.com/office/officeart/2005/8/layout/process2"/>
    <dgm:cxn modelId="{57EDF078-D7E8-451F-A660-B600065CBD73}" type="presParOf" srcId="{C11DFECC-A270-4FEC-AE59-110A7C15C5B0}" destId="{435194B5-58AA-4E5A-A97A-D4CA2B7F665A}" srcOrd="0" destOrd="0" presId="urn:microsoft.com/office/officeart/2005/8/layout/process2"/>
    <dgm:cxn modelId="{3CAB5FEA-2F0B-4511-A42C-199B5714012A}" type="presParOf" srcId="{D2839CBE-B8FE-4303-B3BC-B2646F391515}" destId="{B694EEC9-E7C5-4986-B788-EE889635DB91}"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AAF3D9-6ABE-4C2F-9687-4A73F0B6BCC0}">
      <dsp:nvSpPr>
        <dsp:cNvPr id="0" name=""/>
        <dsp:cNvSpPr/>
      </dsp:nvSpPr>
      <dsp:spPr>
        <a:xfrm>
          <a:off x="1413052" y="253187"/>
          <a:ext cx="3413760" cy="3413760"/>
        </a:xfrm>
        <a:prstGeom prst="pie">
          <a:avLst>
            <a:gd name="adj1" fmla="val 16200000"/>
            <a:gd name="adj2" fmla="val 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1">
            <a:lnSpc>
              <a:spcPct val="90000"/>
            </a:lnSpc>
            <a:spcBef>
              <a:spcPct val="0"/>
            </a:spcBef>
            <a:spcAft>
              <a:spcPct val="35000"/>
            </a:spcAft>
          </a:pPr>
          <a:r>
            <a:rPr lang="ar-SA" sz="2800" kern="1200" dirty="0" smtClean="0"/>
            <a:t>ترك الربا</a:t>
          </a:r>
          <a:endParaRPr lang="ar-SA" sz="2800" kern="1200" dirty="0"/>
        </a:p>
      </dsp:txBody>
      <dsp:txXfrm>
        <a:off x="3158947" y="884732"/>
        <a:ext cx="1259840" cy="1016000"/>
      </dsp:txXfrm>
    </dsp:sp>
    <dsp:sp modelId="{9C90D646-7D52-4797-B7DA-F63C6E99A160}">
      <dsp:nvSpPr>
        <dsp:cNvPr id="0" name=""/>
        <dsp:cNvSpPr/>
      </dsp:nvSpPr>
      <dsp:spPr>
        <a:xfrm>
          <a:off x="1269187" y="397052"/>
          <a:ext cx="3413760" cy="3413760"/>
        </a:xfrm>
        <a:prstGeom prst="pie">
          <a:avLst>
            <a:gd name="adj1" fmla="val 0"/>
            <a:gd name="adj2" fmla="val 540000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1">
            <a:lnSpc>
              <a:spcPct val="90000"/>
            </a:lnSpc>
            <a:spcBef>
              <a:spcPct val="0"/>
            </a:spcBef>
            <a:spcAft>
              <a:spcPct val="35000"/>
            </a:spcAft>
          </a:pPr>
          <a:r>
            <a:rPr lang="ar-SA" sz="2800" kern="1200" dirty="0" smtClean="0"/>
            <a:t>تر</a:t>
          </a:r>
          <a:r>
            <a:rPr lang="ar-SA" sz="2800" i="1" kern="1200" dirty="0" smtClean="0"/>
            <a:t>ك </a:t>
          </a:r>
          <a:r>
            <a:rPr lang="ar-SA" sz="2800" kern="1200" dirty="0" smtClean="0"/>
            <a:t>السرقة</a:t>
          </a:r>
          <a:endParaRPr lang="ar-SA" sz="2800" kern="1200" dirty="0"/>
        </a:p>
      </dsp:txBody>
      <dsp:txXfrm>
        <a:off x="3037027" y="2164892"/>
        <a:ext cx="1259840" cy="1016000"/>
      </dsp:txXfrm>
    </dsp:sp>
    <dsp:sp modelId="{C7A9A597-82DC-4C58-8E87-CC6CE4E0D922}">
      <dsp:nvSpPr>
        <dsp:cNvPr id="0" name=""/>
        <dsp:cNvSpPr/>
      </dsp:nvSpPr>
      <dsp:spPr>
        <a:xfrm>
          <a:off x="1269187" y="397052"/>
          <a:ext cx="3413760" cy="3413760"/>
        </a:xfrm>
        <a:prstGeom prst="pie">
          <a:avLst>
            <a:gd name="adj1" fmla="val 5400000"/>
            <a:gd name="adj2" fmla="val 1080000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1">
            <a:lnSpc>
              <a:spcPct val="90000"/>
            </a:lnSpc>
            <a:spcBef>
              <a:spcPct val="0"/>
            </a:spcBef>
            <a:spcAft>
              <a:spcPct val="35000"/>
            </a:spcAft>
          </a:pPr>
          <a:r>
            <a:rPr lang="ar-SA" sz="2800" kern="1200" dirty="0" smtClean="0"/>
            <a:t>وغيرها</a:t>
          </a:r>
          <a:endParaRPr lang="ar-SA" sz="2800" kern="1200" dirty="0"/>
        </a:p>
      </dsp:txBody>
      <dsp:txXfrm>
        <a:off x="1655267" y="2164892"/>
        <a:ext cx="1259840" cy="1016000"/>
      </dsp:txXfrm>
    </dsp:sp>
    <dsp:sp modelId="{50526250-E8F3-4C4D-B21E-8849A227D4FC}">
      <dsp:nvSpPr>
        <dsp:cNvPr id="0" name=""/>
        <dsp:cNvSpPr/>
      </dsp:nvSpPr>
      <dsp:spPr>
        <a:xfrm>
          <a:off x="1269187" y="397052"/>
          <a:ext cx="3413760" cy="3413760"/>
        </a:xfrm>
        <a:prstGeom prst="pie">
          <a:avLst>
            <a:gd name="adj1" fmla="val 10800000"/>
            <a:gd name="adj2" fmla="val 1620000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1">
            <a:lnSpc>
              <a:spcPct val="90000"/>
            </a:lnSpc>
            <a:spcBef>
              <a:spcPct val="0"/>
            </a:spcBef>
            <a:spcAft>
              <a:spcPct val="35000"/>
            </a:spcAft>
          </a:pPr>
          <a:r>
            <a:rPr lang="ar-SA" sz="2800" kern="1200" dirty="0" smtClean="0"/>
            <a:t>ترك الغش</a:t>
          </a:r>
          <a:endParaRPr lang="ar-SA" sz="2800" kern="1200" dirty="0"/>
        </a:p>
      </dsp:txBody>
      <dsp:txXfrm>
        <a:off x="1655267" y="1026972"/>
        <a:ext cx="1259840" cy="1016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B92662-4D58-45A9-82BB-81CAF6732B2A}">
      <dsp:nvSpPr>
        <dsp:cNvPr id="0" name=""/>
        <dsp:cNvSpPr/>
      </dsp:nvSpPr>
      <dsp:spPr>
        <a:xfrm>
          <a:off x="0" y="0"/>
          <a:ext cx="6995160" cy="1371600"/>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b="1" kern="1200" dirty="0" smtClean="0"/>
            <a:t>1- معرفته بالله تعالي وبصفاته , فمن كان أعرف بالله كان منه أخوف </a:t>
          </a:r>
          <a:r>
            <a:rPr lang="ar-SA" sz="2600" kern="1200" dirty="0" smtClean="0"/>
            <a:t>.</a:t>
          </a:r>
          <a:endParaRPr lang="ar-SA" sz="2600" kern="1200" dirty="0"/>
        </a:p>
      </dsp:txBody>
      <dsp:txXfrm>
        <a:off x="40173" y="40173"/>
        <a:ext cx="5515096" cy="1291254"/>
      </dsp:txXfrm>
    </dsp:sp>
    <dsp:sp modelId="{308AE34B-B244-4F29-840A-48C6F3F5306F}">
      <dsp:nvSpPr>
        <dsp:cNvPr id="0" name=""/>
        <dsp:cNvSpPr/>
      </dsp:nvSpPr>
      <dsp:spPr>
        <a:xfrm>
          <a:off x="617219" y="1600199"/>
          <a:ext cx="6995160" cy="1371600"/>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b="1" kern="1200" dirty="0" smtClean="0"/>
            <a:t>2- تصديقه بأن الله تعالي توعد من عصاه بترك الواجبات أو فعل المحرمات بالعقوبة .</a:t>
          </a:r>
          <a:endParaRPr lang="ar-SA" sz="2600" b="1" kern="1200" dirty="0"/>
        </a:p>
      </dsp:txBody>
      <dsp:txXfrm>
        <a:off x="657392" y="1640372"/>
        <a:ext cx="5406053" cy="1291254"/>
      </dsp:txXfrm>
    </dsp:sp>
    <dsp:sp modelId="{0494BA15-7242-46C1-9FB2-F329FDE4C9B0}">
      <dsp:nvSpPr>
        <dsp:cNvPr id="0" name=""/>
        <dsp:cNvSpPr/>
      </dsp:nvSpPr>
      <dsp:spPr>
        <a:xfrm>
          <a:off x="1234439" y="3200399"/>
          <a:ext cx="6995160" cy="1371600"/>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1">
            <a:lnSpc>
              <a:spcPct val="90000"/>
            </a:lnSpc>
            <a:spcBef>
              <a:spcPct val="0"/>
            </a:spcBef>
            <a:spcAft>
              <a:spcPct val="35000"/>
            </a:spcAft>
          </a:pPr>
          <a:r>
            <a:rPr lang="ar-SA" sz="2600" b="1" kern="1200" dirty="0" smtClean="0"/>
            <a:t>3- معرفته لشده </a:t>
          </a:r>
          <a:r>
            <a:rPr lang="ar-SA" sz="2600" b="1" kern="1200" dirty="0" err="1" smtClean="0"/>
            <a:t>عقوبتة</a:t>
          </a:r>
          <a:r>
            <a:rPr lang="ar-SA" sz="2600" b="1" kern="1200" dirty="0" smtClean="0"/>
            <a:t> الله تعالي لمن عصاه وأن العبد لا يستطيع تحمل عقوبته الله تعالي .</a:t>
          </a:r>
          <a:endParaRPr lang="ar-SA" sz="2600" b="1" kern="1200" dirty="0"/>
        </a:p>
      </dsp:txBody>
      <dsp:txXfrm>
        <a:off x="1274612" y="3240572"/>
        <a:ext cx="5406053" cy="1291254"/>
      </dsp:txXfrm>
    </dsp:sp>
    <dsp:sp modelId="{104B97D7-CFB4-4F36-955A-F2766EF649FD}">
      <dsp:nvSpPr>
        <dsp:cNvPr id="0" name=""/>
        <dsp:cNvSpPr/>
      </dsp:nvSpPr>
      <dsp:spPr>
        <a:xfrm>
          <a:off x="6103619" y="1040130"/>
          <a:ext cx="891540" cy="891540"/>
        </a:xfrm>
        <a:prstGeom prst="downArrow">
          <a:avLst>
            <a:gd name="adj1" fmla="val 55000"/>
            <a:gd name="adj2" fmla="val 45000"/>
          </a:avLst>
        </a:prstGeom>
        <a:solidFill>
          <a:schemeClr val="accent1">
            <a:alpha val="90000"/>
            <a:tint val="40000"/>
            <a:hueOff val="0"/>
            <a:satOff val="0"/>
            <a:lumOff val="0"/>
            <a:alphaOff val="0"/>
          </a:schemeClr>
        </a:solidFill>
        <a:ln w="400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304215" y="1040130"/>
        <a:ext cx="490348" cy="670884"/>
      </dsp:txXfrm>
    </dsp:sp>
    <dsp:sp modelId="{83404B71-7655-4A34-9D60-0D5A1AE3A7E5}">
      <dsp:nvSpPr>
        <dsp:cNvPr id="0" name=""/>
        <dsp:cNvSpPr/>
      </dsp:nvSpPr>
      <dsp:spPr>
        <a:xfrm>
          <a:off x="6720839" y="2631186"/>
          <a:ext cx="891540" cy="891540"/>
        </a:xfrm>
        <a:prstGeom prst="downArrow">
          <a:avLst>
            <a:gd name="adj1" fmla="val 55000"/>
            <a:gd name="adj2" fmla="val 45000"/>
          </a:avLst>
        </a:prstGeom>
        <a:solidFill>
          <a:schemeClr val="accent1">
            <a:alpha val="90000"/>
            <a:tint val="40000"/>
            <a:hueOff val="0"/>
            <a:satOff val="0"/>
            <a:lumOff val="0"/>
            <a:alphaOff val="0"/>
          </a:schemeClr>
        </a:solidFill>
        <a:ln w="400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921435" y="2631186"/>
        <a:ext cx="490348" cy="6708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DF9E75-9DE1-4829-B2C8-69FB2E3C8710}">
      <dsp:nvSpPr>
        <dsp:cNvPr id="0" name=""/>
        <dsp:cNvSpPr/>
      </dsp:nvSpPr>
      <dsp:spPr>
        <a:xfrm>
          <a:off x="-104525" y="479543"/>
          <a:ext cx="7137931" cy="1618082"/>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4</a:t>
          </a:r>
          <a:r>
            <a:rPr lang="ar-SA" sz="3200" b="1" kern="1200" dirty="0" smtClean="0"/>
            <a:t>- تذكر العبد لمعصيته لله تعالي فيما سبق من عمره . </a:t>
          </a:r>
          <a:endParaRPr lang="ar-SA" sz="3200" b="1" kern="1200" dirty="0"/>
        </a:p>
      </dsp:txBody>
      <dsp:txXfrm>
        <a:off x="-57133" y="526935"/>
        <a:ext cx="4388546" cy="1523298"/>
      </dsp:txXfrm>
    </dsp:sp>
    <dsp:sp modelId="{00245013-3232-4138-BC4B-E1A6C0EF719A}">
      <dsp:nvSpPr>
        <dsp:cNvPr id="0" name=""/>
        <dsp:cNvSpPr/>
      </dsp:nvSpPr>
      <dsp:spPr>
        <a:xfrm>
          <a:off x="39544" y="3311146"/>
          <a:ext cx="7749518" cy="2618207"/>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5- خوفه أن يحال بينه وبين التوبة ؛ بسبب ارتكابه للذنب أو أن يختم له بخاتمة سيئة بسبب إصراره علي معصية الله تعالي . </a:t>
          </a:r>
          <a:endParaRPr lang="ar-SA" sz="2800" b="1" kern="1200" dirty="0"/>
        </a:p>
      </dsp:txBody>
      <dsp:txXfrm>
        <a:off x="116229" y="3387831"/>
        <a:ext cx="4307219" cy="2464837"/>
      </dsp:txXfrm>
    </dsp:sp>
    <dsp:sp modelId="{70A6D858-048F-48BF-BEB6-416FF43C5579}">
      <dsp:nvSpPr>
        <dsp:cNvPr id="0" name=""/>
        <dsp:cNvSpPr/>
      </dsp:nvSpPr>
      <dsp:spPr>
        <a:xfrm>
          <a:off x="5107927" y="2097508"/>
          <a:ext cx="1734336" cy="1734336"/>
        </a:xfrm>
        <a:prstGeom prst="downArrow">
          <a:avLst>
            <a:gd name="adj1" fmla="val 55000"/>
            <a:gd name="adj2" fmla="val 45000"/>
          </a:avLst>
        </a:prstGeom>
        <a:solidFill>
          <a:schemeClr val="accent1">
            <a:alpha val="90000"/>
            <a:tint val="40000"/>
            <a:hueOff val="0"/>
            <a:satOff val="0"/>
            <a:lumOff val="0"/>
            <a:alphaOff val="0"/>
          </a:schemeClr>
        </a:solidFill>
        <a:ln w="400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5498153" y="2097508"/>
        <a:ext cx="953884" cy="13050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62F35F-55BF-4622-953F-9730D54F71B1}">
      <dsp:nvSpPr>
        <dsp:cNvPr id="0" name=""/>
        <dsp:cNvSpPr/>
      </dsp:nvSpPr>
      <dsp:spPr>
        <a:xfrm>
          <a:off x="164587" y="2232"/>
          <a:ext cx="7900425" cy="1141883"/>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t>1- رجاء من أطاع الله في </a:t>
          </a:r>
          <a:r>
            <a:rPr lang="ar-SA" sz="2800" b="1" kern="1200" dirty="0" err="1" smtClean="0"/>
            <a:t>ان</a:t>
          </a:r>
          <a:r>
            <a:rPr lang="ar-SA" sz="2800" b="1" kern="1200" dirty="0" smtClean="0"/>
            <a:t> يتقبل الله عمله وأن يثيبه عليه بالفوز </a:t>
          </a:r>
          <a:r>
            <a:rPr lang="ar-SA" sz="2800" b="1" kern="1200" dirty="0" err="1" smtClean="0"/>
            <a:t>بالجنه</a:t>
          </a:r>
          <a:r>
            <a:rPr lang="ar-SA" sz="2800" b="1" kern="1200" dirty="0" smtClean="0"/>
            <a:t> والنجاة من النار </a:t>
          </a:r>
          <a:endParaRPr lang="ar-SA" sz="2800" b="1" kern="1200" dirty="0"/>
        </a:p>
      </dsp:txBody>
      <dsp:txXfrm>
        <a:off x="198032" y="35677"/>
        <a:ext cx="7833535" cy="1074993"/>
      </dsp:txXfrm>
    </dsp:sp>
    <dsp:sp modelId="{00D15E0B-665C-49E9-84E5-568546680CC2}">
      <dsp:nvSpPr>
        <dsp:cNvPr id="0" name=""/>
        <dsp:cNvSpPr/>
      </dsp:nvSpPr>
      <dsp:spPr>
        <a:xfrm rot="5400000">
          <a:off x="3900696" y="1172663"/>
          <a:ext cx="428206" cy="51384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5400000">
        <a:off x="3960645" y="1215483"/>
        <a:ext cx="308309" cy="299744"/>
      </dsp:txXfrm>
    </dsp:sp>
    <dsp:sp modelId="{6032A686-E352-403D-92CB-5EE9C082AE37}">
      <dsp:nvSpPr>
        <dsp:cNvPr id="0" name=""/>
        <dsp:cNvSpPr/>
      </dsp:nvSpPr>
      <dsp:spPr>
        <a:xfrm>
          <a:off x="0" y="1715058"/>
          <a:ext cx="8229600" cy="1141883"/>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t>2</a:t>
          </a:r>
          <a:r>
            <a:rPr lang="ar-SA" sz="3200" b="1" kern="1200" dirty="0" smtClean="0"/>
            <a:t>- رجاء من أذنب ذنوباً ثم تاب منها في أن يغفر الله ذنوبه وأن يعفوا عنها  </a:t>
          </a:r>
          <a:endParaRPr lang="ar-SA" sz="3200" b="1" kern="1200" dirty="0"/>
        </a:p>
      </dsp:txBody>
      <dsp:txXfrm>
        <a:off x="33445" y="1748503"/>
        <a:ext cx="8162710" cy="1074993"/>
      </dsp:txXfrm>
    </dsp:sp>
    <dsp:sp modelId="{C11DFECC-A270-4FEC-AE59-110A7C15C5B0}">
      <dsp:nvSpPr>
        <dsp:cNvPr id="0" name=""/>
        <dsp:cNvSpPr/>
      </dsp:nvSpPr>
      <dsp:spPr>
        <a:xfrm rot="5400000">
          <a:off x="3900696" y="2885488"/>
          <a:ext cx="428206" cy="51384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5400000">
        <a:off x="3960645" y="2928308"/>
        <a:ext cx="308309" cy="299744"/>
      </dsp:txXfrm>
    </dsp:sp>
    <dsp:sp modelId="{B694EEC9-E7C5-4986-B788-EE889635DB91}">
      <dsp:nvSpPr>
        <dsp:cNvPr id="0" name=""/>
        <dsp:cNvSpPr/>
      </dsp:nvSpPr>
      <dsp:spPr>
        <a:xfrm>
          <a:off x="0" y="3427883"/>
          <a:ext cx="8229600" cy="1141883"/>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3</a:t>
          </a:r>
          <a:r>
            <a:rPr lang="ar-SA" sz="2400" b="1" kern="1200" dirty="0" smtClean="0"/>
            <a:t>- رجاء من هو متماد في التفريط في الواجبات واقع في المحرمات مصرٌ عليها ومع ذلك يرجو رحمه الله فهذا هوا ( الغرور , التمني , الرجاء الكاذب ) </a:t>
          </a:r>
          <a:endParaRPr lang="ar-SA" sz="2400" b="1" kern="1200" dirty="0"/>
        </a:p>
      </dsp:txBody>
      <dsp:txXfrm>
        <a:off x="33445" y="3461328"/>
        <a:ext cx="8162710" cy="1074993"/>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C17D646-18C1-4153-9288-BFE618BED17D}" type="datetimeFigureOut">
              <a:rPr lang="ar-SA" smtClean="0"/>
              <a:pPr/>
              <a:t>05/01/35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26ACB82-0640-4870-997F-96C1B5D71431}" type="slidenum">
              <a:rPr lang="ar-SA" smtClean="0"/>
              <a:pPr/>
              <a:t>‹#›</a:t>
            </a:fld>
            <a:endParaRPr lang="ar-SA"/>
          </a:p>
        </p:txBody>
      </p:sp>
    </p:spTree>
    <p:extLst>
      <p:ext uri="{BB962C8B-B14F-4D97-AF65-F5344CB8AC3E}">
        <p14:creationId xmlns:p14="http://schemas.microsoft.com/office/powerpoint/2010/main" val="317204094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D26ACB82-0640-4870-997F-96C1B5D71431}" type="slidenum">
              <a:rPr lang="ar-SA" smtClean="0"/>
              <a:pPr/>
              <a:t>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3A2EA3C-D0CB-4437-8CF8-C7DEE579972D}" type="datetimeFigureOut">
              <a:rPr lang="ar-SA" smtClean="0"/>
              <a:pPr/>
              <a:t>05/01/35</a:t>
            </a:fld>
            <a:endParaRPr lang="ar-SA"/>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6183396-F2E9-4328-85CB-98AE43BBDA2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transition spd="med">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3A2EA3C-D0CB-4437-8CF8-C7DEE579972D}" type="datetimeFigureOut">
              <a:rPr lang="ar-SA" smtClean="0"/>
              <a:pPr/>
              <a:t>05/01/35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6183396-F2E9-4328-85CB-98AE43BBDA2B}" type="slidenum">
              <a:rPr lang="ar-SA" smtClean="0"/>
              <a:pPr/>
              <a:t>‹#›</a:t>
            </a:fld>
            <a:endParaRPr lang="ar-SA"/>
          </a:p>
        </p:txBody>
      </p:sp>
    </p:spTree>
  </p:cSld>
  <p:clrMapOvr>
    <a:masterClrMapping/>
  </p:clrMapOvr>
  <p:transition spd="med">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3A2EA3C-D0CB-4437-8CF8-C7DEE579972D}" type="datetimeFigureOut">
              <a:rPr lang="ar-SA" smtClean="0"/>
              <a:pPr/>
              <a:t>05/01/35</a:t>
            </a:fld>
            <a:endParaRPr lang="ar-SA"/>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26183396-F2E9-4328-85CB-98AE43BBDA2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transition spd="med">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3A2EA3C-D0CB-4437-8CF8-C7DEE579972D}" type="datetimeFigureOut">
              <a:rPr lang="ar-SA" smtClean="0"/>
              <a:pPr/>
              <a:t>05/01/35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6183396-F2E9-4328-85CB-98AE43BBDA2B}" type="slidenum">
              <a:rPr lang="ar-SA" smtClean="0"/>
              <a:pPr/>
              <a:t>‹#›</a:t>
            </a:fld>
            <a:endParaRPr lang="ar-SA"/>
          </a:p>
        </p:txBody>
      </p:sp>
    </p:spTree>
  </p:cSld>
  <p:clrMapOvr>
    <a:masterClrMapping/>
  </p:clrMapOvr>
  <p:transition spd="med">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43A2EA3C-D0CB-4437-8CF8-C7DEE579972D}" type="datetimeFigureOut">
              <a:rPr lang="ar-SA" smtClean="0"/>
              <a:pPr/>
              <a:t>05/01/35</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26183396-F2E9-4328-85CB-98AE43BBDA2B}" type="slidenum">
              <a:rPr lang="ar-SA" smtClean="0"/>
              <a:pPr/>
              <a:t>‹#›</a:t>
            </a:fld>
            <a:endParaRPr lang="ar-SA"/>
          </a:p>
        </p:txBody>
      </p:sp>
    </p:spTree>
  </p:cSld>
  <p:clrMapOvr>
    <a:masterClrMapping/>
  </p:clrMapOvr>
  <p:transition spd="med">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43A2EA3C-D0CB-4437-8CF8-C7DEE579972D}" type="datetimeFigureOut">
              <a:rPr lang="ar-SA" smtClean="0"/>
              <a:pPr/>
              <a:t>05/01/35</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6183396-F2E9-4328-85CB-98AE43BBDA2B}" type="slidenum">
              <a:rPr lang="ar-SA" smtClean="0"/>
              <a:pPr/>
              <a:t>‹#›</a:t>
            </a:fld>
            <a:endParaRPr lang="ar-SA"/>
          </a:p>
        </p:txBody>
      </p:sp>
    </p:spTree>
  </p:cSld>
  <p:clrMapOvr>
    <a:masterClrMapping/>
  </p:clrMapOvr>
  <p:transition spd="med">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43A2EA3C-D0CB-4437-8CF8-C7DEE579972D}" type="datetimeFigureOut">
              <a:rPr lang="ar-SA" smtClean="0"/>
              <a:pPr/>
              <a:t>05/01/35</a:t>
            </a:fld>
            <a:endParaRPr lang="ar-SA"/>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ar-SA"/>
          </a:p>
        </p:txBody>
      </p:sp>
      <p:sp>
        <p:nvSpPr>
          <p:cNvPr id="4" name="عنصر نائب لرقم الشريحة 3"/>
          <p:cNvSpPr>
            <a:spLocks noGrp="1"/>
          </p:cNvSpPr>
          <p:nvPr>
            <p:ph type="sldNum" sz="quarter" idx="12"/>
          </p:nvPr>
        </p:nvSpPr>
        <p:spPr/>
        <p:txBody>
          <a:bodyPr/>
          <a:lstStyle>
            <a:extLst/>
          </a:lstStyle>
          <a:p>
            <a:fld id="{26183396-F2E9-4328-85CB-98AE43BBDA2B}" type="slidenum">
              <a:rPr lang="ar-SA" smtClean="0"/>
              <a:pPr/>
              <a:t>‹#›</a:t>
            </a:fld>
            <a:endParaRPr lang="ar-SA"/>
          </a:p>
        </p:txBody>
      </p:sp>
    </p:spTree>
  </p:cSld>
  <p:clrMapOvr>
    <a:masterClrMapping/>
  </p:clrMapOvr>
  <p:transition spd="med">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3A2EA3C-D0CB-4437-8CF8-C7DEE579972D}" type="datetimeFigureOut">
              <a:rPr lang="ar-SA" smtClean="0"/>
              <a:pPr/>
              <a:t>05/01/35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6183396-F2E9-4328-85CB-98AE43BBDA2B}" type="slidenum">
              <a:rPr lang="ar-SA" smtClean="0"/>
              <a:pPr/>
              <a:t>‹#›</a:t>
            </a:fld>
            <a:endParaRPr lang="ar-SA"/>
          </a:p>
        </p:txBody>
      </p:sp>
    </p:spTree>
  </p:cSld>
  <p:clrMapOvr>
    <a:masterClrMapping/>
  </p:clrMapOvr>
  <p:transition spd="med">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43A2EA3C-D0CB-4437-8CF8-C7DEE579972D}" type="datetimeFigureOut">
              <a:rPr lang="ar-SA" smtClean="0"/>
              <a:pPr/>
              <a:t>05/01/35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26183396-F2E9-4328-85CB-98AE43BBDA2B}" type="slidenum">
              <a:rPr lang="ar-SA" smtClean="0"/>
              <a:pPr/>
              <a:t>‹#›</a:t>
            </a:fld>
            <a:endParaRPr lang="ar-SA"/>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الرمز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transition spd="med">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3A2EA3C-D0CB-4437-8CF8-C7DEE579972D}" type="datetimeFigureOut">
              <a:rPr lang="ar-SA" smtClean="0"/>
              <a:pPr/>
              <a:t>05/01/35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6183396-F2E9-4328-85CB-98AE43BBDA2B}" type="slidenum">
              <a:rPr lang="ar-SA" smtClean="0"/>
              <a:pPr/>
              <a:t>‹#›</a:t>
            </a:fld>
            <a:endParaRPr lang="ar-SA"/>
          </a:p>
        </p:txBody>
      </p:sp>
    </p:spTree>
  </p:cSld>
  <p:clrMapOvr>
    <a:masterClrMapping/>
  </p:clrMapOvr>
  <p:transition spd="med">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43A2EA3C-D0CB-4437-8CF8-C7DEE579972D}" type="datetimeFigureOut">
              <a:rPr lang="ar-SA" smtClean="0"/>
              <a:pPr/>
              <a:t>05/01/35</a:t>
            </a:fld>
            <a:endParaRPr lang="ar-SA"/>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ar-SA"/>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6183396-F2E9-4328-85CB-98AE43BBDA2B}" type="slidenum">
              <a:rPr lang="ar-SA" smtClean="0"/>
              <a:pPr/>
              <a:t>‹#›</a:t>
            </a:fld>
            <a:endParaRPr lang="ar-SA"/>
          </a:p>
        </p:txBody>
      </p:sp>
    </p:spTree>
  </p:cSld>
  <p:clrMapOvr>
    <a:masterClrMapping/>
  </p:clrMapOvr>
  <p:transition spd="med">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3A2EA3C-D0CB-4437-8CF8-C7DEE579972D}" type="datetimeFigureOut">
              <a:rPr lang="ar-SA" smtClean="0"/>
              <a:pPr/>
              <a:t>05/01/35</a:t>
            </a:fld>
            <a:endParaRPr lang="ar-SA"/>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26183396-F2E9-4328-85CB-98AE43BBDA2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wipe/>
  </p:transition>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3366868" y="1785926"/>
            <a:ext cx="5105400" cy="3286148"/>
          </a:xfrm>
        </p:spPr>
        <p:txBody>
          <a:bodyPr/>
          <a:lstStyle/>
          <a:p>
            <a:pPr algn="l"/>
            <a:r>
              <a:rPr lang="ar-SA" sz="4400" i="1"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(توحيد </a:t>
            </a:r>
            <a:r>
              <a:rPr lang="ar-SA" sz="4400" i="1" cap="none"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الربوبيه</a:t>
            </a:r>
            <a:r>
              <a:rPr lang="ar-SA" sz="4400" i="1"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توحيد </a:t>
            </a:r>
            <a:r>
              <a:rPr lang="ar-SA" sz="4400" i="1" cap="none"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الالوهيه</a:t>
            </a:r>
            <a:r>
              <a:rPr lang="ar-SA" sz="4400" i="1"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ar-SA" sz="4400" i="1" dirty="0"/>
          </a:p>
        </p:txBody>
      </p:sp>
    </p:spTree>
  </p:cSld>
  <p:clrMapOvr>
    <a:overrideClrMapping bg1="lt1" tx1="dk1" bg2="lt2" tx2="dk2" accent1="accent1" accent2="accent2" accent3="accent3" accent4="accent4" accent5="accent5" accent6="accent6" hlink="hlink" folHlink="folHlink"/>
  </p:clrMapOvr>
  <p:transition spd="med">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مخطط انسيابي: متعدد المستندات 4"/>
          <p:cNvSpPr/>
          <p:nvPr/>
        </p:nvSpPr>
        <p:spPr>
          <a:xfrm>
            <a:off x="1285852" y="0"/>
            <a:ext cx="5214974" cy="2428868"/>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 </a:t>
            </a:r>
            <a:r>
              <a:rPr lang="ar-SA"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توحيد الربوبية</a:t>
            </a:r>
          </a:p>
          <a:p>
            <a:pPr algn="ctr"/>
            <a:endParaRPr lang="ar-SA" dirty="0"/>
          </a:p>
        </p:txBody>
      </p:sp>
      <p:sp>
        <p:nvSpPr>
          <p:cNvPr id="9" name="سهم للأسفل 8"/>
          <p:cNvSpPr/>
          <p:nvPr/>
        </p:nvSpPr>
        <p:spPr>
          <a:xfrm>
            <a:off x="3571868" y="2643182"/>
            <a:ext cx="1071570" cy="18573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مستطيل 13"/>
          <p:cNvSpPr/>
          <p:nvPr/>
        </p:nvSpPr>
        <p:spPr>
          <a:xfrm>
            <a:off x="6429388" y="4286256"/>
            <a:ext cx="1214446" cy="769441"/>
          </a:xfrm>
          <a:prstGeom prst="rect">
            <a:avLst/>
          </a:prstGeom>
          <a:noFill/>
        </p:spPr>
        <p:txBody>
          <a:bodyPr wrap="square" lIns="91440" tIns="45720" rIns="91440" bIns="45720">
            <a:spAutoFit/>
          </a:bodyPr>
          <a:lstStyle/>
          <a:p>
            <a:pPr algn="ctr"/>
            <a:r>
              <a:rPr lang="ar-SA"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تعريفها</a:t>
            </a:r>
            <a:r>
              <a:rPr lang="ar-SA" sz="2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endParaRPr lang="ar-SA"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5" name="مستطيل 14"/>
          <p:cNvSpPr/>
          <p:nvPr/>
        </p:nvSpPr>
        <p:spPr>
          <a:xfrm>
            <a:off x="2143108" y="5143512"/>
            <a:ext cx="6643734" cy="707886"/>
          </a:xfrm>
          <a:prstGeom prst="rect">
            <a:avLst/>
          </a:prstGeom>
          <a:noFill/>
        </p:spPr>
        <p:txBody>
          <a:bodyPr wrap="square" lIns="91440" tIns="45720" rIns="91440" bIns="45720">
            <a:spAutoFit/>
          </a:bodyPr>
          <a:lstStyle/>
          <a:p>
            <a:pPr algn="ct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هو </a:t>
            </a:r>
            <a:r>
              <a:rPr lang="ar-SA" sz="2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الايمان</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بوجود الله . وانه الخالق الرازق</a:t>
            </a:r>
          </a:p>
          <a:p>
            <a:pPr algn="ct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المدبر لكل شي وحده </a:t>
            </a:r>
            <a:r>
              <a:rPr lang="ar-SA" sz="2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لاشريك</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له</a:t>
            </a:r>
            <a:endParaRPr lang="ar-SA" sz="2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overrideClrMapping bg1="lt1" tx1="dk1" bg2="lt2" tx2="dk2" accent1="accent1" accent2="accent2" accent3="accent3" accent4="accent4" accent5="accent5" accent6="accent6" hlink="hlink" folHlink="folHlink"/>
  </p:clrMapOvr>
  <p:transition spd="med">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ويشمل على </a:t>
            </a:r>
            <a:r>
              <a:rPr lang="ar-SA" dirty="0" smtClean="0"/>
              <a:t>:</a:t>
            </a:r>
          </a:p>
          <a:p>
            <a:pPr>
              <a:buNone/>
            </a:pPr>
            <a:endParaRPr lang="ar-SA" dirty="0" smtClean="0"/>
          </a:p>
          <a:p>
            <a:r>
              <a:rPr lang="ar-SA" dirty="0" smtClean="0"/>
              <a:t>1_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الايمان</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بوجود الله تعالى </a:t>
            </a:r>
          </a:p>
          <a:p>
            <a:endParaRPr lang="ar-SA" dirty="0" smtClean="0"/>
          </a:p>
          <a:p>
            <a:r>
              <a:rPr lang="ar-SA" dirty="0" smtClean="0"/>
              <a:t>2_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الاقرار</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بأن الله تعالى خالق كل شي ومالكه ورازقه وانه المحيي ,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الميمت</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,النافع , الضار المتفرد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بأجابه</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الدعاء  الذي له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الامر</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كله وبيده الخير كله , القادر على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مايشاء</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المقدر لجميع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الامور</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المتصرف فيها , المدبر لها , ليس له في ذلك كله شي </a:t>
            </a:r>
            <a:endParaRPr lang="ar-SA" dirty="0"/>
          </a:p>
        </p:txBody>
      </p:sp>
      <p:sp>
        <p:nvSpPr>
          <p:cNvPr id="8" name="سهم منحني إلى الأسفل 7"/>
          <p:cNvSpPr/>
          <p:nvPr/>
        </p:nvSpPr>
        <p:spPr>
          <a:xfrm>
            <a:off x="3357554" y="428604"/>
            <a:ext cx="2000264" cy="114300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ransition spd="med">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smtClean="0"/>
          </a:p>
        </p:txBody>
      </p:sp>
      <p:sp>
        <p:nvSpPr>
          <p:cNvPr id="4" name="سهم منحني إلى الأسفل 3"/>
          <p:cNvSpPr/>
          <p:nvPr/>
        </p:nvSpPr>
        <p:spPr>
          <a:xfrm>
            <a:off x="2571736" y="-285776"/>
            <a:ext cx="4214842" cy="150019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 name="مستطيل 4"/>
          <p:cNvSpPr/>
          <p:nvPr/>
        </p:nvSpPr>
        <p:spPr>
          <a:xfrm>
            <a:off x="2000232" y="357166"/>
            <a:ext cx="4444654" cy="954107"/>
          </a:xfrm>
          <a:prstGeom prst="rect">
            <a:avLst/>
          </a:prstGeom>
          <a:noFill/>
        </p:spPr>
        <p:txBody>
          <a:bodyPr wrap="square" lIns="91440" tIns="45720" rIns="91440" bIns="45720">
            <a:spAutoFit/>
          </a:bodyPr>
          <a:lstStyle/>
          <a:p>
            <a:pPr algn="ctr"/>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من </a:t>
            </a:r>
            <a:r>
              <a:rPr lang="ar-SA" sz="28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ادله</a:t>
            </a:r>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ar-SA" sz="28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اثبات</a:t>
            </a:r>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ar-SA" sz="28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الربوبيه</a:t>
            </a:r>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لله تعالى :</a:t>
            </a:r>
          </a:p>
        </p:txBody>
      </p:sp>
      <p:sp>
        <p:nvSpPr>
          <p:cNvPr id="6" name="مستطيل 5"/>
          <p:cNvSpPr/>
          <p:nvPr/>
        </p:nvSpPr>
        <p:spPr>
          <a:xfrm>
            <a:off x="4429124" y="2333685"/>
            <a:ext cx="3214711" cy="4524315"/>
          </a:xfrm>
          <a:prstGeom prst="rect">
            <a:avLst/>
          </a:prstGeom>
          <a:noFill/>
        </p:spPr>
        <p:txBody>
          <a:bodyPr wrap="square" lIns="91440" tIns="45720" rIns="91440" bIns="45720">
            <a:spAutoFit/>
          </a:bodyPr>
          <a:lstStyle/>
          <a:p>
            <a:pPr algn="ctr"/>
            <a:r>
              <a:rPr lang="ar-SA" sz="3600" i="1" dirty="0" smtClean="0"/>
              <a:t>( الْحَمْدُ </a:t>
            </a:r>
            <a:r>
              <a:rPr lang="ar-SA" sz="3600" i="1" dirty="0"/>
              <a:t>للّهِ رَبِّ الْعَالَمِينَ</a:t>
            </a:r>
            <a:r>
              <a:rPr lang="ar-SA" sz="3600" dirty="0"/>
              <a:t> </a:t>
            </a:r>
            <a:r>
              <a:rPr lang="ar-SA" sz="3600" dirty="0" smtClean="0"/>
              <a:t>)</a:t>
            </a:r>
          </a:p>
          <a:p>
            <a:pPr algn="ctr"/>
            <a:endParaRPr lang="ar-SA" sz="3600" dirty="0" smtClean="0"/>
          </a:p>
          <a:p>
            <a:pPr algn="ctr"/>
            <a:r>
              <a:rPr lang="ar-SA" sz="3600" i="1" dirty="0" smtClean="0"/>
              <a:t>(أَلَا </a:t>
            </a:r>
            <a:r>
              <a:rPr lang="ar-SA" sz="3600" i="1" dirty="0"/>
              <a:t>لَهُ الْخَلْقُ وَالْأَمْرُ</a:t>
            </a:r>
            <a:r>
              <a:rPr lang="ar-SA" sz="3600" dirty="0"/>
              <a:t>  </a:t>
            </a:r>
            <a:r>
              <a:rPr lang="ar-SA" sz="3600" dirty="0" smtClean="0"/>
              <a:t>)</a:t>
            </a:r>
          </a:p>
          <a:p>
            <a:pPr algn="ctr"/>
            <a:r>
              <a:rPr lang="ar-SA" sz="3600" i="1" dirty="0" smtClean="0"/>
              <a:t>(قُلْ</a:t>
            </a:r>
            <a:r>
              <a:rPr lang="ar-SA" sz="3600" dirty="0" smtClean="0"/>
              <a:t> </a:t>
            </a:r>
            <a:r>
              <a:rPr lang="ar-SA" sz="3600" dirty="0"/>
              <a:t>مَنۢ بِيَدِهِۦ </a:t>
            </a:r>
            <a:r>
              <a:rPr lang="ar-SA" sz="3600" i="1" dirty="0"/>
              <a:t>مَلَكُوتُ كُلِّ </a:t>
            </a:r>
            <a:r>
              <a:rPr lang="ar-SA" sz="3600" i="1" dirty="0" err="1" smtClean="0"/>
              <a:t>شَىْءٍ</a:t>
            </a:r>
            <a:r>
              <a:rPr lang="ar-SA" sz="3600" i="1" dirty="0" smtClean="0"/>
              <a:t>ۢ)</a:t>
            </a:r>
            <a:endParaRPr lang="ar-SA" sz="3600" dirty="0" smtClean="0"/>
          </a:p>
        </p:txBody>
      </p:sp>
    </p:spTree>
  </p:cSld>
  <p:clrMapOvr>
    <a:masterClrMapping/>
  </p:clrMapOvr>
  <p:transition spd="med">
    <p:diamon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خطط انسيابي: متعدد المستندات 3"/>
          <p:cNvSpPr/>
          <p:nvPr/>
        </p:nvSpPr>
        <p:spPr>
          <a:xfrm>
            <a:off x="2214546" y="214290"/>
            <a:ext cx="3786214" cy="2428892"/>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توحيد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الألوهيه</a:t>
            </a:r>
            <a:endParaRPr lang="ar-SA" dirty="0"/>
          </a:p>
        </p:txBody>
      </p:sp>
      <p:sp>
        <p:nvSpPr>
          <p:cNvPr id="5" name="سهم للأسفل 4"/>
          <p:cNvSpPr/>
          <p:nvPr/>
        </p:nvSpPr>
        <p:spPr>
          <a:xfrm>
            <a:off x="3786182" y="2643182"/>
            <a:ext cx="1071570" cy="16430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ستطيل 5"/>
          <p:cNvSpPr/>
          <p:nvPr/>
        </p:nvSpPr>
        <p:spPr>
          <a:xfrm>
            <a:off x="3714744" y="4357694"/>
            <a:ext cx="1391728" cy="461665"/>
          </a:xfrm>
          <a:prstGeom prst="rect">
            <a:avLst/>
          </a:prstGeom>
          <a:noFill/>
        </p:spPr>
        <p:txBody>
          <a:bodyPr wrap="none" lIns="91440" tIns="45720" rIns="91440" bIns="45720">
            <a:spAutoFit/>
          </a:bodyPr>
          <a:lstStyle/>
          <a:p>
            <a:pPr algn="ctr"/>
            <a:r>
              <a:rPr lang="ar-SA"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تعريفها :</a:t>
            </a:r>
            <a:endParaRPr lang="ar-SA" sz="2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مستطيل 6"/>
          <p:cNvSpPr/>
          <p:nvPr/>
        </p:nvSpPr>
        <p:spPr>
          <a:xfrm>
            <a:off x="2643174" y="5143512"/>
            <a:ext cx="4011034" cy="584775"/>
          </a:xfrm>
          <a:prstGeom prst="rect">
            <a:avLst/>
          </a:prstGeom>
          <a:noFill/>
        </p:spPr>
        <p:txBody>
          <a:bodyPr wrap="none" lIns="91440" tIns="45720" rIns="91440" bIns="45720">
            <a:spAutoFit/>
          </a:bodyPr>
          <a:lstStyle/>
          <a:p>
            <a:pPr algn="ctr"/>
            <a:r>
              <a:rPr lang="ar-SA"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هو </a:t>
            </a:r>
            <a:r>
              <a:rPr lang="ar-SA" sz="32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افراد</a:t>
            </a:r>
            <a:r>
              <a:rPr lang="ar-SA"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الله </a:t>
            </a:r>
            <a:r>
              <a:rPr lang="ar-SA" sz="32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بالعباده</a:t>
            </a:r>
            <a:endParaRPr lang="ar-SA" sz="3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spd="med">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92500" lnSpcReduction="2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ar-SA" b="1" dirty="0" smtClean="0">
                <a:ln/>
                <a:solidFill>
                  <a:schemeClr val="bg2">
                    <a:lumMod val="75000"/>
                  </a:schemeClr>
                </a:solidFill>
                <a:effectLst>
                  <a:reflection blurRad="10000" stA="55000" endPos="48000" dist="500" dir="5400000" sy="-100000" algn="bl" rotWithShape="0"/>
                </a:effectLst>
              </a:rPr>
              <a:t>ومن تسمياته </a:t>
            </a:r>
            <a:r>
              <a:rPr lang="ar-SA" b="1" dirty="0" smtClean="0">
                <a:ln/>
                <a:solidFill>
                  <a:schemeClr val="accent1"/>
                </a:solidFill>
                <a:effectLst>
                  <a:reflection blurRad="10000" stA="55000" endPos="48000" dist="500" dir="5400000" sy="-100000" algn="bl" rotWithShape="0"/>
                </a:effectLst>
              </a:rPr>
              <a:t>:</a:t>
            </a:r>
          </a:p>
          <a:p>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باعتباره أضافته </a:t>
            </a:r>
            <a:r>
              <a:rPr lang="ar-SA"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الى</a:t>
            </a:r>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الله </a:t>
            </a:r>
            <a:r>
              <a:rPr lang="ar-SA"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ب</a:t>
            </a:r>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 توحيد </a:t>
            </a:r>
            <a:r>
              <a:rPr lang="ar-SA"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الالوهيه</a:t>
            </a:r>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p>
          <a:p>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ويسمى باعتبار </a:t>
            </a:r>
            <a:r>
              <a:rPr lang="ar-SA" sz="3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أضافته </a:t>
            </a:r>
            <a:r>
              <a:rPr lang="ar-SA" sz="30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الى</a:t>
            </a:r>
            <a:r>
              <a:rPr lang="ar-SA" sz="3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الخلق</a:t>
            </a:r>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ar-SA"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ب</a:t>
            </a:r>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p>
          <a:p>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توحيد العبادة )) </a:t>
            </a:r>
            <a:r>
              <a:rPr lang="ar-SA"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endPar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توحيد </a:t>
            </a:r>
            <a:r>
              <a:rPr lang="ar-SA"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العبوديه</a:t>
            </a:r>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 </a:t>
            </a:r>
            <a:r>
              <a:rPr lang="ar-SA"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endPar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توحيد الله بأفعال العباد )) </a:t>
            </a:r>
            <a:r>
              <a:rPr lang="ar-SA"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endPar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 توحيد العمل )) </a:t>
            </a:r>
            <a:r>
              <a:rPr lang="ar-SA"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endPar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 توحيد القصد )) </a:t>
            </a:r>
            <a:r>
              <a:rPr lang="ar-SA"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endPar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 توحيد </a:t>
            </a:r>
            <a:r>
              <a:rPr lang="ar-SA"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الاراده</a:t>
            </a:r>
            <a:r>
              <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والطلب )) </a:t>
            </a:r>
          </a:p>
          <a:p>
            <a:endParaRPr lang="ar-SA"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r>
              <a:rPr lang="ar-SA" b="1" cap="all" dirty="0" err="1"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لانه</a:t>
            </a:r>
            <a:r>
              <a:rPr lang="ar-SA" b="1" cap="all" dirty="0"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مبني على </a:t>
            </a:r>
            <a:r>
              <a:rPr lang="ar-SA" b="1" cap="all" dirty="0" err="1"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اخلاص</a:t>
            </a:r>
            <a:r>
              <a:rPr lang="ar-SA" b="1" cap="all" dirty="0"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القصد في جميع العبادات , </a:t>
            </a:r>
            <a:r>
              <a:rPr lang="ar-SA" b="1" cap="all" dirty="0" err="1"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بأرده</a:t>
            </a:r>
            <a:r>
              <a:rPr lang="ar-SA" b="1" cap="all" dirty="0" smtClean="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الله .. </a:t>
            </a:r>
          </a:p>
        </p:txBody>
      </p:sp>
      <p:sp>
        <p:nvSpPr>
          <p:cNvPr id="4" name="سهم منحني إلى الأسفل 3"/>
          <p:cNvSpPr/>
          <p:nvPr/>
        </p:nvSpPr>
        <p:spPr>
          <a:xfrm>
            <a:off x="3357554" y="0"/>
            <a:ext cx="3429024" cy="171448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ransition spd="med">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57200" y="214290"/>
            <a:ext cx="7239000" cy="6241446"/>
          </a:xfrm>
          <a:ln>
            <a:solidFill>
              <a:srgbClr val="00B050"/>
            </a:solidFill>
          </a:ln>
        </p:spPr>
        <p:txBody>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وهذا التوحيد من اجله خلق الله الجن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والانس</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a:t>
            </a:r>
            <a:r>
              <a:rPr lang="ar-SA" sz="4000" i="1" dirty="0" smtClean="0">
                <a:ln w="18415" cmpd="sng">
                  <a:solidFill>
                    <a:srgbClr val="FFFFFF"/>
                  </a:solidFill>
                  <a:prstDash val="solid"/>
                </a:ln>
                <a:solidFill>
                  <a:srgbClr val="00B050"/>
                </a:solidFill>
                <a:effectLst>
                  <a:outerShdw blurRad="63500" dir="3600000" algn="tl" rotWithShape="0">
                    <a:srgbClr val="000000">
                      <a:alpha val="70000"/>
                    </a:srgbClr>
                  </a:outerShdw>
                </a:effectLst>
              </a:rPr>
              <a:t>وَمَا خَلَقْتُ</a:t>
            </a:r>
            <a:r>
              <a:rPr lang="ar-SA" sz="4000" dirty="0" smtClean="0">
                <a:ln w="18415" cmpd="sng">
                  <a:solidFill>
                    <a:srgbClr val="FFFFFF"/>
                  </a:solidFill>
                  <a:prstDash val="solid"/>
                </a:ln>
                <a:solidFill>
                  <a:srgbClr val="00B050"/>
                </a:solidFill>
                <a:effectLst>
                  <a:outerShdw blurRad="63500" dir="3600000" algn="tl" rotWithShape="0">
                    <a:srgbClr val="000000">
                      <a:alpha val="70000"/>
                    </a:srgbClr>
                  </a:outerShdw>
                </a:effectLst>
              </a:rPr>
              <a:t> الْجِنَّ </a:t>
            </a:r>
            <a:r>
              <a:rPr lang="ar-SA" sz="4000" i="1" dirty="0" smtClean="0">
                <a:ln w="18415" cmpd="sng">
                  <a:solidFill>
                    <a:srgbClr val="FFFFFF"/>
                  </a:solidFill>
                  <a:prstDash val="solid"/>
                </a:ln>
                <a:solidFill>
                  <a:srgbClr val="00B050"/>
                </a:solidFill>
                <a:effectLst>
                  <a:outerShdw blurRad="63500" dir="3600000" algn="tl" rotWithShape="0">
                    <a:srgbClr val="000000">
                      <a:alpha val="70000"/>
                    </a:srgbClr>
                  </a:outerShdw>
                </a:effectLst>
              </a:rPr>
              <a:t>وَالْإِنسَ</a:t>
            </a:r>
            <a:r>
              <a:rPr lang="ar-SA" sz="4000" dirty="0" smtClean="0">
                <a:ln w="18415" cmpd="sng">
                  <a:solidFill>
                    <a:srgbClr val="FFFFFF"/>
                  </a:solidFill>
                  <a:prstDash val="solid"/>
                </a:ln>
                <a:solidFill>
                  <a:srgbClr val="00B050"/>
                </a:solidFill>
                <a:effectLst>
                  <a:outerShdw blurRad="63500" dir="3600000" algn="tl" rotWithShape="0">
                    <a:srgbClr val="000000">
                      <a:alpha val="70000"/>
                    </a:srgbClr>
                  </a:outerShdw>
                </a:effectLst>
              </a:rPr>
              <a:t> إِلَّا لِيَعْبُدُونِ</a:t>
            </a:r>
            <a:r>
              <a:rPr lang="ar-SA" b="1" dirty="0" smtClean="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p>
          <a:p>
            <a:endParaRPr lang="ar-SA" dirty="0" smtClean="0"/>
          </a:p>
          <a:p>
            <a:r>
              <a:rPr lang="ar-SA" dirty="0" smtClean="0"/>
              <a:t>ومن اجله </a:t>
            </a:r>
            <a:r>
              <a:rPr lang="ar-SA" dirty="0" err="1" smtClean="0"/>
              <a:t>ارسل</a:t>
            </a:r>
            <a:r>
              <a:rPr lang="ar-SA" dirty="0" smtClean="0"/>
              <a:t> الله الرسل وأنزل الكتب :        (</a:t>
            </a:r>
            <a:r>
              <a:rPr lang="ar-SA" i="1" dirty="0" smtClean="0">
                <a:solidFill>
                  <a:srgbClr val="00B050"/>
                </a:solidFill>
              </a:rPr>
              <a:t>وَمَا أَرْسَلْنَا</a:t>
            </a:r>
            <a:r>
              <a:rPr lang="ar-SA" dirty="0" smtClean="0">
                <a:solidFill>
                  <a:srgbClr val="00B050"/>
                </a:solidFill>
              </a:rPr>
              <a:t> مِن </a:t>
            </a:r>
            <a:r>
              <a:rPr lang="ar-SA" i="1" dirty="0" smtClean="0">
                <a:solidFill>
                  <a:srgbClr val="00B050"/>
                </a:solidFill>
              </a:rPr>
              <a:t>قَبْلِكَ</a:t>
            </a:r>
            <a:r>
              <a:rPr lang="ar-SA" dirty="0" smtClean="0">
                <a:solidFill>
                  <a:srgbClr val="00B050"/>
                </a:solidFill>
              </a:rPr>
              <a:t> مِن </a:t>
            </a:r>
            <a:r>
              <a:rPr lang="ar-SA" i="1" dirty="0" smtClean="0">
                <a:solidFill>
                  <a:srgbClr val="00B050"/>
                </a:solidFill>
              </a:rPr>
              <a:t>رَّسُولٍ إِلاَّ نُوحِي إِلَيْهِ أَنَّهُ لا إِلَهَ إِلاَّ أَنَا فَاعْبُدُونِ</a:t>
            </a:r>
          </a:p>
          <a:p>
            <a:endParaRPr lang="ar-SA" i="1" dirty="0" smtClean="0"/>
          </a:p>
          <a:p>
            <a:r>
              <a:rPr lang="ar-SA" i="1" dirty="0" smtClean="0"/>
              <a:t>أول دعوة الرسل </a:t>
            </a:r>
            <a:r>
              <a:rPr lang="ar-SA" i="1" dirty="0" err="1" smtClean="0"/>
              <a:t>واخرها</a:t>
            </a:r>
            <a:r>
              <a:rPr lang="ar-SA" i="1" dirty="0" smtClean="0"/>
              <a:t> :                               (</a:t>
            </a:r>
            <a:r>
              <a:rPr lang="ar-SA" i="1" dirty="0" smtClean="0">
                <a:solidFill>
                  <a:srgbClr val="00B050"/>
                </a:solidFill>
              </a:rPr>
              <a:t>وَلَقَدْ بَعَثْنَا</a:t>
            </a:r>
            <a:r>
              <a:rPr lang="ar-SA" dirty="0" smtClean="0">
                <a:solidFill>
                  <a:srgbClr val="00B050"/>
                </a:solidFill>
              </a:rPr>
              <a:t> فِي </a:t>
            </a:r>
            <a:r>
              <a:rPr lang="ar-SA" i="1" dirty="0" smtClean="0">
                <a:solidFill>
                  <a:srgbClr val="00B050"/>
                </a:solidFill>
              </a:rPr>
              <a:t>كُلِّ أُمَّةٍ رَسُولًا</a:t>
            </a:r>
            <a:r>
              <a:rPr lang="ar-SA" dirty="0" smtClean="0">
                <a:solidFill>
                  <a:srgbClr val="00B050"/>
                </a:solidFill>
              </a:rPr>
              <a:t> أَنِ </a:t>
            </a:r>
            <a:r>
              <a:rPr lang="ar-SA" i="1" dirty="0" smtClean="0">
                <a:solidFill>
                  <a:srgbClr val="00B050"/>
                </a:solidFill>
              </a:rPr>
              <a:t>اعْبُدُوا اللَّهَ وَاجْتَنِبُوا الطَّاغُوتَ</a:t>
            </a:r>
            <a:r>
              <a:rPr lang="ar-SA" dirty="0" smtClean="0"/>
              <a:t> )</a:t>
            </a:r>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pPr>
              <a:buNone/>
            </a:pPr>
            <a:endParaRPr lang="ar-SA" dirty="0" smtClean="0"/>
          </a:p>
        </p:txBody>
      </p:sp>
    </p:spTree>
  </p:cSld>
  <p:clrMapOvr>
    <a:masterClrMapping/>
  </p:clrMapOvr>
  <p:transition spd="med">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0" y="0"/>
            <a:ext cx="9144000" cy="6858000"/>
          </a:xfrm>
          <a:prstGeom prst="cloudCallout">
            <a:avLst/>
          </a:prstGeom>
          <a:solidFill>
            <a:schemeClr val="tx2">
              <a:lumMod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2400" dirty="0" smtClean="0">
                <a:solidFill>
                  <a:schemeClr val="bg1"/>
                </a:solidFill>
              </a:rPr>
              <a:t>فتوحيد </a:t>
            </a:r>
            <a:r>
              <a:rPr lang="ar-SA" sz="2400" dirty="0" err="1" smtClean="0">
                <a:solidFill>
                  <a:schemeClr val="bg1"/>
                </a:solidFill>
              </a:rPr>
              <a:t>الالوهيه</a:t>
            </a:r>
            <a:r>
              <a:rPr lang="ar-SA" sz="2400" dirty="0" smtClean="0">
                <a:solidFill>
                  <a:schemeClr val="bg1"/>
                </a:solidFill>
              </a:rPr>
              <a:t> متضمن لتوحيد </a:t>
            </a:r>
            <a:r>
              <a:rPr lang="ar-SA" sz="2400" dirty="0" err="1" smtClean="0">
                <a:solidFill>
                  <a:schemeClr val="bg1"/>
                </a:solidFill>
              </a:rPr>
              <a:t>الربوبيه</a:t>
            </a:r>
            <a:r>
              <a:rPr lang="ar-SA" sz="2400" dirty="0" smtClean="0">
                <a:solidFill>
                  <a:schemeClr val="bg1"/>
                </a:solidFill>
              </a:rPr>
              <a:t> ولتوحيد </a:t>
            </a:r>
            <a:r>
              <a:rPr lang="ar-SA" sz="2400" dirty="0" err="1" smtClean="0">
                <a:solidFill>
                  <a:schemeClr val="bg1"/>
                </a:solidFill>
              </a:rPr>
              <a:t>الاسماء</a:t>
            </a:r>
            <a:r>
              <a:rPr lang="ar-SA" sz="2400" dirty="0" smtClean="0">
                <a:solidFill>
                  <a:schemeClr val="bg1"/>
                </a:solidFill>
              </a:rPr>
              <a:t> والصفات ,فأن من عبد الله تعالى وحده , وامن بأنه المستحق وحده </a:t>
            </a:r>
            <a:r>
              <a:rPr lang="ar-SA" sz="2400" dirty="0" err="1" smtClean="0">
                <a:solidFill>
                  <a:schemeClr val="bg1"/>
                </a:solidFill>
              </a:rPr>
              <a:t>للعباده</a:t>
            </a:r>
            <a:r>
              <a:rPr lang="ar-SA" sz="2400" dirty="0" smtClean="0">
                <a:solidFill>
                  <a:schemeClr val="bg1"/>
                </a:solidFill>
              </a:rPr>
              <a:t> دل ذلك على انه مؤمن بربوبيته وبأسمائه وصفاته .. </a:t>
            </a:r>
            <a:r>
              <a:rPr lang="ar-SA" sz="2400" dirty="0" err="1" smtClean="0">
                <a:solidFill>
                  <a:schemeClr val="bg1"/>
                </a:solidFill>
              </a:rPr>
              <a:t>لانه</a:t>
            </a:r>
            <a:r>
              <a:rPr lang="ar-SA" sz="2400" dirty="0" smtClean="0">
                <a:solidFill>
                  <a:schemeClr val="bg1"/>
                </a:solidFill>
              </a:rPr>
              <a:t> يفعل ذلك </a:t>
            </a:r>
            <a:r>
              <a:rPr lang="ar-SA" sz="2400" dirty="0" err="1" smtClean="0">
                <a:solidFill>
                  <a:schemeClr val="bg1"/>
                </a:solidFill>
              </a:rPr>
              <a:t>الالانه</a:t>
            </a:r>
            <a:r>
              <a:rPr lang="ar-SA" sz="2400" dirty="0" smtClean="0">
                <a:solidFill>
                  <a:schemeClr val="bg1"/>
                </a:solidFill>
              </a:rPr>
              <a:t> يعتقد بأن الله تعالى وحده هو المتفضل عليه وعلى جميع عباده بالخلق والرزق </a:t>
            </a:r>
            <a:endParaRPr lang="ar-SA" sz="2400" dirty="0">
              <a:solidFill>
                <a:schemeClr val="bg1"/>
              </a:solidFill>
            </a:endParaRPr>
          </a:p>
          <a:p>
            <a:endParaRPr lang="ar-SA" sz="2400" dirty="0" smtClean="0">
              <a:solidFill>
                <a:schemeClr val="bg1"/>
              </a:solidFill>
            </a:endParaRPr>
          </a:p>
          <a:p>
            <a:r>
              <a:rPr lang="ar-SA" sz="2400" dirty="0" smtClean="0">
                <a:solidFill>
                  <a:schemeClr val="bg1"/>
                </a:solidFill>
              </a:rPr>
              <a:t>فمن </a:t>
            </a:r>
            <a:r>
              <a:rPr lang="ar-SA" sz="2400" dirty="0" err="1" smtClean="0">
                <a:solidFill>
                  <a:schemeClr val="bg1"/>
                </a:solidFill>
              </a:rPr>
              <a:t>خصاىص</a:t>
            </a:r>
            <a:r>
              <a:rPr lang="ar-SA" sz="2400" dirty="0" smtClean="0">
                <a:solidFill>
                  <a:schemeClr val="bg1"/>
                </a:solidFill>
              </a:rPr>
              <a:t> </a:t>
            </a:r>
            <a:r>
              <a:rPr lang="ar-SA" sz="2400" dirty="0" err="1" smtClean="0">
                <a:solidFill>
                  <a:schemeClr val="bg1"/>
                </a:solidFill>
              </a:rPr>
              <a:t>الربوبيه</a:t>
            </a:r>
            <a:r>
              <a:rPr lang="ar-SA" sz="2400" dirty="0" smtClean="0">
                <a:solidFill>
                  <a:schemeClr val="bg1"/>
                </a:solidFill>
              </a:rPr>
              <a:t>  : أنه تعالى له </a:t>
            </a:r>
            <a:r>
              <a:rPr lang="ar-SA" sz="2400" dirty="0" err="1" smtClean="0">
                <a:solidFill>
                  <a:schemeClr val="bg1"/>
                </a:solidFill>
              </a:rPr>
              <a:t>الاسماء</a:t>
            </a:r>
            <a:r>
              <a:rPr lang="ar-SA" sz="2400" dirty="0" smtClean="0">
                <a:solidFill>
                  <a:schemeClr val="bg1"/>
                </a:solidFill>
              </a:rPr>
              <a:t> الحسنى والصفات العلى , </a:t>
            </a:r>
            <a:r>
              <a:rPr lang="ar-SA" sz="2400" dirty="0" err="1" smtClean="0">
                <a:solidFill>
                  <a:schemeClr val="bg1"/>
                </a:solidFill>
              </a:rPr>
              <a:t>التى</a:t>
            </a:r>
            <a:r>
              <a:rPr lang="ar-SA" sz="2400" dirty="0" smtClean="0">
                <a:solidFill>
                  <a:schemeClr val="bg1"/>
                </a:solidFill>
              </a:rPr>
              <a:t> تدل على انه المستحق </a:t>
            </a:r>
            <a:r>
              <a:rPr lang="ar-SA" sz="2400" dirty="0" err="1" smtClean="0">
                <a:solidFill>
                  <a:schemeClr val="bg1"/>
                </a:solidFill>
              </a:rPr>
              <a:t>للعباده</a:t>
            </a:r>
            <a:r>
              <a:rPr lang="ar-SA" sz="2400" dirty="0" smtClean="0">
                <a:solidFill>
                  <a:schemeClr val="bg1"/>
                </a:solidFill>
              </a:rPr>
              <a:t> وحده لا شريك له  </a:t>
            </a:r>
            <a:endParaRPr lang="ar-SA" sz="2400" dirty="0">
              <a:solidFill>
                <a:schemeClr val="bg1"/>
              </a:solidFill>
            </a:endParaRPr>
          </a:p>
        </p:txBody>
      </p:sp>
      <p:sp>
        <p:nvSpPr>
          <p:cNvPr id="6" name="مستطيل 5"/>
          <p:cNvSpPr/>
          <p:nvPr/>
        </p:nvSpPr>
        <p:spPr>
          <a:xfrm>
            <a:off x="3209287" y="2967335"/>
            <a:ext cx="184730" cy="923330"/>
          </a:xfrm>
          <a:prstGeom prst="rect">
            <a:avLst/>
          </a:prstGeom>
          <a:noFill/>
        </p:spPr>
        <p:txBody>
          <a:bodyPr wrap="none" lIns="91440" tIns="45720" rIns="91440" bIns="45720">
            <a:spAutoFit/>
          </a:bodyPr>
          <a:lstStyle/>
          <a:p>
            <a:pPr algn="ctr"/>
            <a:endParaRPr lang="ar-SA"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spd="med">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على شكل سحابة 4"/>
          <p:cNvSpPr/>
          <p:nvPr/>
        </p:nvSpPr>
        <p:spPr>
          <a:xfrm>
            <a:off x="857224" y="0"/>
            <a:ext cx="7072362" cy="6500834"/>
          </a:xfrm>
          <a:prstGeom prst="cloudCallout">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ومع أهميه هذا التوحيد </a:t>
            </a:r>
            <a:r>
              <a:rPr lang="ar-SA" dirty="0" smtClean="0"/>
              <a:t>! فقد جحده </a:t>
            </a:r>
            <a:r>
              <a:rPr lang="ar-SA" dirty="0" err="1" smtClean="0"/>
              <a:t>اكثر</a:t>
            </a:r>
            <a:r>
              <a:rPr lang="ar-SA" dirty="0" smtClean="0"/>
              <a:t> الخلق </a:t>
            </a:r>
            <a:r>
              <a:rPr lang="ar-SA" dirty="0" err="1" smtClean="0"/>
              <a:t>وأنكرو</a:t>
            </a:r>
            <a:r>
              <a:rPr lang="ar-SA" dirty="0" smtClean="0"/>
              <a:t> أن يكون الله تعالى هو المستحق </a:t>
            </a:r>
            <a:r>
              <a:rPr lang="ar-SA" dirty="0" err="1" smtClean="0"/>
              <a:t>للعباده</a:t>
            </a:r>
            <a:r>
              <a:rPr lang="ar-SA" dirty="0" smtClean="0"/>
              <a:t> وحده </a:t>
            </a:r>
            <a:r>
              <a:rPr lang="ar-SA" dirty="0" err="1" smtClean="0"/>
              <a:t>لاشريك</a:t>
            </a:r>
            <a:r>
              <a:rPr lang="ar-SA" dirty="0" smtClean="0"/>
              <a:t> له , </a:t>
            </a:r>
            <a:r>
              <a:rPr lang="ar-SA" dirty="0" err="1" smtClean="0"/>
              <a:t>وعبدو</a:t>
            </a:r>
            <a:r>
              <a:rPr lang="ar-SA" dirty="0" smtClean="0"/>
              <a:t> غيره معه </a:t>
            </a:r>
          </a:p>
          <a:p>
            <a:pPr algn="ctr"/>
            <a:endParaRPr lang="ar-SA" dirty="0" smtClean="0"/>
          </a:p>
          <a:p>
            <a:pPr algn="ctr"/>
            <a:r>
              <a:rPr lang="ar-SA" dirty="0" smtClean="0"/>
              <a:t>فتوحيد </a:t>
            </a:r>
            <a:r>
              <a:rPr lang="ar-SA" dirty="0" err="1" smtClean="0"/>
              <a:t>الالوهيه</a:t>
            </a:r>
            <a:r>
              <a:rPr lang="ar-SA" dirty="0" smtClean="0"/>
              <a:t> تشمل وتدل عليه كلمه </a:t>
            </a:r>
            <a:r>
              <a:rPr lang="ar-SA" b="1" dirty="0" smtClean="0"/>
              <a:t>التوحيد </a:t>
            </a:r>
            <a:r>
              <a:rPr lang="ar-SA" dirty="0" smtClean="0"/>
              <a:t>:</a:t>
            </a:r>
          </a:p>
          <a:p>
            <a:pPr algn="ctr"/>
            <a:r>
              <a:rPr lang="ar-SA" dirty="0" smtClean="0"/>
              <a:t> </a:t>
            </a:r>
          </a:p>
          <a:p>
            <a:pPr algn="ctr"/>
            <a:r>
              <a:rPr lang="ar-SA" b="1" dirty="0" smtClean="0"/>
              <a:t>( </a:t>
            </a:r>
            <a:r>
              <a:rPr lang="ar-SA" b="1" dirty="0" smtClean="0">
                <a:solidFill>
                  <a:schemeClr val="tx1"/>
                </a:solidFill>
              </a:rPr>
              <a:t>لا اله </a:t>
            </a:r>
            <a:r>
              <a:rPr lang="ar-SA" b="1" dirty="0" err="1" smtClean="0">
                <a:solidFill>
                  <a:schemeClr val="tx1"/>
                </a:solidFill>
              </a:rPr>
              <a:t>الا</a:t>
            </a:r>
            <a:r>
              <a:rPr lang="ar-SA" b="1" dirty="0" smtClean="0">
                <a:solidFill>
                  <a:schemeClr val="tx1"/>
                </a:solidFill>
              </a:rPr>
              <a:t> الله </a:t>
            </a:r>
            <a:r>
              <a:rPr lang="ar-SA" b="1" dirty="0" smtClean="0"/>
              <a:t>)</a:t>
            </a:r>
          </a:p>
          <a:p>
            <a:pPr algn="ctr"/>
            <a:endParaRPr lang="ar-SA" dirty="0" smtClean="0"/>
          </a:p>
          <a:p>
            <a:pPr algn="ctr"/>
            <a:endParaRPr lang="ar-SA" dirty="0"/>
          </a:p>
        </p:txBody>
      </p:sp>
    </p:spTree>
  </p:cSld>
  <p:clrMapOvr>
    <a:masterClrMapping/>
  </p:clrMapOvr>
  <p:transition spd="med">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cap="none"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شهاده</a:t>
            </a:r>
            <a:r>
              <a:rPr lang="ar-SA"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أن لا اله </a:t>
            </a:r>
            <a:r>
              <a:rPr lang="ar-SA" cap="none"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a:t>
            </a:r>
            <a:r>
              <a:rPr lang="ar-SA"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الله</a:t>
            </a:r>
            <a:endParaRPr lang="ar-SA" dirty="0"/>
          </a:p>
        </p:txBody>
      </p:sp>
      <p:sp>
        <p:nvSpPr>
          <p:cNvPr id="3" name="عنصر نائب للمحتوى 2"/>
          <p:cNvSpPr>
            <a:spLocks noGrp="1"/>
          </p:cNvSpPr>
          <p:nvPr>
            <p:ph idx="1"/>
          </p:nvPr>
        </p:nvSpPr>
        <p:spPr>
          <a:xfrm>
            <a:off x="500034" y="1571612"/>
            <a:ext cx="7239000" cy="4846320"/>
          </a:xfrm>
        </p:spPr>
        <p:txBody>
          <a:bodyPr/>
          <a:lstStyle/>
          <a:p>
            <a:endParaRPr lang="ar-SA" dirty="0" smtClean="0"/>
          </a:p>
          <a:p>
            <a:endParaRPr lang="ar-SA" dirty="0" smtClean="0"/>
          </a:p>
          <a:p>
            <a:endParaRPr lang="ar-SA" dirty="0" smtClean="0"/>
          </a:p>
          <a:p>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ولايجوز</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أن يدعى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الله</a:t>
            </a:r>
          </a:p>
          <a:p>
            <a:endPar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ولا يجوز أن يصلى أو ينذر أو يذبح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الله تعالى </a:t>
            </a:r>
            <a:endPar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شكل بيضاوي 7"/>
          <p:cNvSpPr/>
          <p:nvPr/>
        </p:nvSpPr>
        <p:spPr>
          <a:xfrm>
            <a:off x="5857884" y="1714488"/>
            <a:ext cx="1714512" cy="857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معناها :</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سهم إلى اليسار 10"/>
          <p:cNvSpPr/>
          <p:nvPr/>
        </p:nvSpPr>
        <p:spPr>
          <a:xfrm>
            <a:off x="2500298" y="1643050"/>
            <a:ext cx="2928958" cy="128588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لا معبود بحق </a:t>
            </a:r>
            <a:r>
              <a:rPr lang="ar-SA"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الا</a:t>
            </a:r>
            <a:r>
              <a:rPr lang="ar-S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الله .</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spd="med">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0"/>
            <a:ext cx="7239000" cy="6455736"/>
          </a:xfrm>
        </p:spPr>
        <p:txBody>
          <a:bodyPr/>
          <a:lstStyle/>
          <a:p>
            <a:r>
              <a:rPr lang="ar-SA" dirty="0" smtClean="0">
                <a:solidFill>
                  <a:srgbClr val="FF0000"/>
                </a:solidFill>
              </a:rPr>
              <a:t>فهذه الكلمة </a:t>
            </a:r>
            <a:r>
              <a:rPr lang="ar-SA" dirty="0" err="1" smtClean="0">
                <a:solidFill>
                  <a:srgbClr val="FF0000"/>
                </a:solidFill>
              </a:rPr>
              <a:t>العظيمةتشمل</a:t>
            </a:r>
            <a:r>
              <a:rPr lang="ar-SA" dirty="0" smtClean="0">
                <a:solidFill>
                  <a:srgbClr val="FF0000"/>
                </a:solidFill>
              </a:rPr>
              <a:t> </a:t>
            </a:r>
            <a:r>
              <a:rPr lang="ar-SA" dirty="0" smtClean="0">
                <a:solidFill>
                  <a:srgbClr val="FF0000"/>
                </a:solidFill>
              </a:rPr>
              <a:t>على ركنين اساسين </a:t>
            </a:r>
          </a:p>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النفي                                       </a:t>
            </a:r>
            <a:r>
              <a:rPr lang="ar-SA"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الاثبات</a:t>
            </a:r>
            <a:endParaRPr lang="ar-SA" dirty="0"/>
          </a:p>
        </p:txBody>
      </p:sp>
      <p:sp>
        <p:nvSpPr>
          <p:cNvPr id="4" name="قوس متوسط مزدوج 3"/>
          <p:cNvSpPr/>
          <p:nvPr/>
        </p:nvSpPr>
        <p:spPr>
          <a:xfrm>
            <a:off x="6215074" y="571480"/>
            <a:ext cx="1214446" cy="500066"/>
          </a:xfrm>
          <a:prstGeom prst="bracketPair">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 name="قوس متوسط مزدوج 4"/>
          <p:cNvSpPr/>
          <p:nvPr/>
        </p:nvSpPr>
        <p:spPr>
          <a:xfrm>
            <a:off x="1357290" y="714356"/>
            <a:ext cx="1428760" cy="357190"/>
          </a:xfrm>
          <a:prstGeom prst="bracketPair">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cxnSp>
        <p:nvCxnSpPr>
          <p:cNvPr id="9" name="رابط منحني 8"/>
          <p:cNvCxnSpPr/>
          <p:nvPr/>
        </p:nvCxnSpPr>
        <p:spPr>
          <a:xfrm rot="16200000" flipH="1">
            <a:off x="6072198" y="1071546"/>
            <a:ext cx="785818" cy="785818"/>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مربع نص 9"/>
          <p:cNvSpPr txBox="1"/>
          <p:nvPr/>
        </p:nvSpPr>
        <p:spPr>
          <a:xfrm>
            <a:off x="4786314" y="1928802"/>
            <a:ext cx="3321742" cy="1631216"/>
          </a:xfrm>
          <a:prstGeom prst="rect">
            <a:avLst/>
          </a:prstGeom>
          <a:noFill/>
        </p:spPr>
        <p:txBody>
          <a:bodyPr wrap="square" rtlCol="1">
            <a:spAutoFit/>
          </a:bodyPr>
          <a:lstStyle/>
          <a:p>
            <a:pPr algn="ctr"/>
            <a:r>
              <a:rPr lang="ar-SA" sz="2000" dirty="0" smtClean="0"/>
              <a:t>وهو النفي </a:t>
            </a:r>
            <a:r>
              <a:rPr lang="ar-SA" sz="2000" dirty="0"/>
              <a:t>ا</a:t>
            </a:r>
            <a:r>
              <a:rPr lang="ar-SA" sz="2000" dirty="0" smtClean="0"/>
              <a:t>لاهية </a:t>
            </a:r>
            <a:r>
              <a:rPr lang="ar-SA" sz="2000" dirty="0" smtClean="0"/>
              <a:t>عن كل </a:t>
            </a:r>
          </a:p>
          <a:p>
            <a:pPr algn="ctr"/>
            <a:r>
              <a:rPr lang="ar-SA" sz="2000" dirty="0" smtClean="0"/>
              <a:t>ماسوى الله تعالى ويدل على </a:t>
            </a:r>
          </a:p>
          <a:p>
            <a:pPr algn="ctr"/>
            <a:r>
              <a:rPr lang="ar-SA" sz="2000" dirty="0" smtClean="0"/>
              <a:t>كلمه ( </a:t>
            </a:r>
            <a:r>
              <a:rPr lang="ar-SA" sz="2000" dirty="0" err="1" smtClean="0"/>
              <a:t>لااله</a:t>
            </a:r>
            <a:r>
              <a:rPr lang="ar-SA" sz="2000" dirty="0" smtClean="0"/>
              <a:t> )فهي تنفي أن يكون </a:t>
            </a:r>
          </a:p>
          <a:p>
            <a:pPr algn="ctr"/>
            <a:r>
              <a:rPr lang="ar-SA" sz="2000" dirty="0" smtClean="0"/>
              <a:t>لله تعالى مستحقا للعبادة</a:t>
            </a:r>
            <a:endParaRPr lang="ar-SA" sz="2000" dirty="0"/>
          </a:p>
        </p:txBody>
      </p:sp>
      <p:cxnSp>
        <p:nvCxnSpPr>
          <p:cNvPr id="12" name="رابط منحني 11"/>
          <p:cNvCxnSpPr/>
          <p:nvPr/>
        </p:nvCxnSpPr>
        <p:spPr>
          <a:xfrm rot="16200000" flipH="1">
            <a:off x="535753" y="892951"/>
            <a:ext cx="857256" cy="785818"/>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مربع نص 13"/>
          <p:cNvSpPr txBox="1"/>
          <p:nvPr/>
        </p:nvSpPr>
        <p:spPr>
          <a:xfrm>
            <a:off x="3071802" y="2357430"/>
            <a:ext cx="184731" cy="369332"/>
          </a:xfrm>
          <a:prstGeom prst="rect">
            <a:avLst/>
          </a:prstGeom>
          <a:noFill/>
        </p:spPr>
        <p:txBody>
          <a:bodyPr wrap="none" rtlCol="1">
            <a:spAutoFit/>
          </a:bodyPr>
          <a:lstStyle/>
          <a:p>
            <a:endParaRPr lang="ar-SA" dirty="0"/>
          </a:p>
        </p:txBody>
      </p:sp>
      <p:sp>
        <p:nvSpPr>
          <p:cNvPr id="15" name="مربع نص 14"/>
          <p:cNvSpPr txBox="1"/>
          <p:nvPr/>
        </p:nvSpPr>
        <p:spPr>
          <a:xfrm>
            <a:off x="0" y="1928802"/>
            <a:ext cx="3756157" cy="1323439"/>
          </a:xfrm>
          <a:prstGeom prst="rect">
            <a:avLst/>
          </a:prstGeom>
          <a:noFill/>
        </p:spPr>
        <p:txBody>
          <a:bodyPr wrap="none" rtlCol="1">
            <a:spAutoFit/>
          </a:bodyPr>
          <a:lstStyle/>
          <a:p>
            <a:pPr algn="ctr"/>
            <a:r>
              <a:rPr lang="ar-SA" sz="2000" dirty="0" smtClean="0"/>
              <a:t>وهو أثبات </a:t>
            </a:r>
            <a:r>
              <a:rPr lang="ar-SA" sz="2000" dirty="0" err="1" smtClean="0"/>
              <a:t>الاهيه</a:t>
            </a:r>
            <a:r>
              <a:rPr lang="ar-SA" sz="2000" dirty="0" smtClean="0"/>
              <a:t> لله تعالى , ويدل </a:t>
            </a:r>
          </a:p>
          <a:p>
            <a:pPr algn="ctr"/>
            <a:r>
              <a:rPr lang="ar-SA" sz="2000" dirty="0" smtClean="0"/>
              <a:t>عليه كلمه ( </a:t>
            </a:r>
            <a:r>
              <a:rPr lang="ar-SA" sz="2000" dirty="0" err="1" smtClean="0"/>
              <a:t>الا</a:t>
            </a:r>
            <a:r>
              <a:rPr lang="ar-SA" sz="2000" dirty="0" smtClean="0"/>
              <a:t> الله) فهي تثبت</a:t>
            </a:r>
          </a:p>
          <a:p>
            <a:pPr algn="ctr"/>
            <a:r>
              <a:rPr lang="ar-SA" sz="2000" dirty="0" err="1" smtClean="0"/>
              <a:t>ان</a:t>
            </a:r>
            <a:r>
              <a:rPr lang="ar-SA" sz="2000" dirty="0" smtClean="0"/>
              <a:t> الله تعالى هو المستحق </a:t>
            </a:r>
            <a:r>
              <a:rPr lang="ar-SA" sz="2000" dirty="0" err="1" smtClean="0"/>
              <a:t>للعباده</a:t>
            </a:r>
            <a:endParaRPr lang="ar-SA" sz="2000" dirty="0" smtClean="0"/>
          </a:p>
          <a:p>
            <a:pPr algn="ctr"/>
            <a:r>
              <a:rPr lang="ar-SA" sz="2000" dirty="0" smtClean="0"/>
              <a:t>وحده لا شرك له</a:t>
            </a:r>
            <a:endParaRPr lang="ar-SA" sz="2000" dirty="0"/>
          </a:p>
        </p:txBody>
      </p:sp>
    </p:spTree>
  </p:cSld>
  <p:clrMapOvr>
    <a:masterClrMapping/>
  </p:clrMapOvr>
  <p:transition spd="med">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ar-SA" sz="6000" dirty="0" smtClean="0">
                <a:solidFill>
                  <a:srgbClr val="FF6699"/>
                </a:solidFill>
              </a:rPr>
              <a:t>شهادة (لا إله إلا الله )</a:t>
            </a:r>
            <a:endParaRPr lang="en-US" sz="6000" dirty="0">
              <a:solidFill>
                <a:srgbClr val="FF6699"/>
              </a:solidFill>
            </a:endParaRPr>
          </a:p>
        </p:txBody>
      </p:sp>
      <p:sp>
        <p:nvSpPr>
          <p:cNvPr id="3" name="Subtitle 2"/>
          <p:cNvSpPr>
            <a:spLocks noGrp="1"/>
          </p:cNvSpPr>
          <p:nvPr>
            <p:ph type="subTitle" idx="1"/>
          </p:nvPr>
        </p:nvSpPr>
        <p:spPr/>
        <p:txBody>
          <a:bodyPr>
            <a:noAutofit/>
          </a:bodyPr>
          <a:lstStyle/>
          <a:p>
            <a:r>
              <a:rPr lang="ar-SA" sz="3600" dirty="0" smtClean="0">
                <a:solidFill>
                  <a:srgbClr val="FF6699"/>
                </a:solidFill>
              </a:rPr>
              <a:t>شروطها و نواقضها </a:t>
            </a:r>
            <a:endParaRPr lang="en-US" sz="3600" dirty="0">
              <a:solidFill>
                <a:srgbClr val="FF6699"/>
              </a:solidFill>
            </a:endParaRPr>
          </a:p>
        </p:txBody>
      </p:sp>
    </p:spTree>
    <p:extLst>
      <p:ext uri="{BB962C8B-B14F-4D97-AF65-F5344CB8AC3E}">
        <p14:creationId xmlns:p14="http://schemas.microsoft.com/office/powerpoint/2010/main" val="3338304219"/>
      </p:ext>
    </p:extLst>
  </p:cSld>
  <p:clrMapOvr>
    <a:masterClrMapping/>
  </p:clrMapOvr>
  <p:transition spd="med">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295400"/>
            <a:ext cx="7010400" cy="4191000"/>
          </a:xfrm>
        </p:spPr>
        <p:txBody>
          <a:bodyPr>
            <a:noAutofit/>
          </a:bodyPr>
          <a:lstStyle/>
          <a:p>
            <a:pPr indent="0" algn="r">
              <a:buNone/>
            </a:pPr>
            <a:r>
              <a:rPr lang="ar-SA" sz="3200" b="1" dirty="0" smtClean="0">
                <a:solidFill>
                  <a:srgbClr val="FF6699"/>
                </a:solidFill>
              </a:rPr>
              <a:t>دلت النصوص الشرعية على ان الفوائد والفضائل لكلمة التوحيد «لا إله إلا الله» و التي من أهمها : الحكم بإسلام صاحبها , و عصمة دمه وماله و عرضه , و دخول الجنة , و عدم الخلود في النار.... أنها لا تحصل لكل من نطق بهذه الكلمة. بل لابد من توافر جميع شروطها .</a:t>
            </a:r>
          </a:p>
        </p:txBody>
      </p:sp>
    </p:spTree>
    <p:extLst>
      <p:ext uri="{BB962C8B-B14F-4D97-AF65-F5344CB8AC3E}">
        <p14:creationId xmlns:p14="http://schemas.microsoft.com/office/powerpoint/2010/main" val="4248752561"/>
      </p:ext>
    </p:extLst>
  </p:cSld>
  <p:clrMapOvr>
    <a:masterClrMapping/>
  </p:clrMapOvr>
  <p:transition spd="med">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الشروط السبعة لكلمة التوحيد</a:t>
            </a:r>
            <a:endParaRPr lang="en-US" dirty="0"/>
          </a:p>
        </p:txBody>
      </p:sp>
      <p:sp>
        <p:nvSpPr>
          <p:cNvPr id="3" name="Content Placeholder 2"/>
          <p:cNvSpPr>
            <a:spLocks noGrp="1"/>
          </p:cNvSpPr>
          <p:nvPr>
            <p:ph idx="1"/>
          </p:nvPr>
        </p:nvSpPr>
        <p:spPr>
          <a:xfrm>
            <a:off x="838200" y="2133600"/>
            <a:ext cx="7543800" cy="3352800"/>
          </a:xfrm>
        </p:spPr>
        <p:txBody>
          <a:bodyPr>
            <a:noAutofit/>
          </a:bodyPr>
          <a:lstStyle/>
          <a:p>
            <a:pPr indent="0" algn="just" rtl="1">
              <a:buNone/>
            </a:pPr>
            <a:r>
              <a:rPr lang="ar-SA" sz="2800" b="1" dirty="0" smtClean="0">
                <a:solidFill>
                  <a:srgbClr val="FF6699"/>
                </a:solidFill>
              </a:rPr>
              <a:t>1- </a:t>
            </a:r>
            <a:r>
              <a:rPr lang="ar-SA" sz="2400" b="1" dirty="0" smtClean="0"/>
              <a:t>العلم بمعناها الذي تدل عليه </a:t>
            </a:r>
            <a:r>
              <a:rPr lang="ar-SA" b="1" dirty="0" smtClean="0">
                <a:solidFill>
                  <a:srgbClr val="FE0055"/>
                </a:solidFill>
              </a:rPr>
              <a:t>،</a:t>
            </a:r>
            <a:r>
              <a:rPr lang="ar-SA" b="1" dirty="0" smtClean="0"/>
              <a:t> </a:t>
            </a:r>
            <a:r>
              <a:rPr lang="ar-SA" sz="2400" b="1" dirty="0" smtClean="0">
                <a:solidFill>
                  <a:schemeClr val="accent5"/>
                </a:solidFill>
              </a:rPr>
              <a:t>يعلم أن لا أحد يستحق العبادة إلا الله تعالى</a:t>
            </a:r>
            <a:r>
              <a:rPr lang="ar-SA" sz="2000" b="1" dirty="0" smtClean="0">
                <a:solidFill>
                  <a:srgbClr val="515151"/>
                </a:solidFill>
              </a:rPr>
              <a:t> </a:t>
            </a:r>
            <a:r>
              <a:rPr lang="ar-SA" b="1" dirty="0" smtClean="0">
                <a:solidFill>
                  <a:srgbClr val="FE0055"/>
                </a:solidFill>
              </a:rPr>
              <a:t>.</a:t>
            </a:r>
          </a:p>
          <a:p>
            <a:pPr indent="0" algn="just" rtl="1">
              <a:buNone/>
            </a:pPr>
            <a:r>
              <a:rPr lang="ar-SA" sz="2800" b="1" dirty="0" smtClean="0">
                <a:solidFill>
                  <a:srgbClr val="FE0055"/>
                </a:solidFill>
              </a:rPr>
              <a:t>قال تعالى </a:t>
            </a:r>
            <a:r>
              <a:rPr lang="ar-SA" b="1" dirty="0" smtClean="0">
                <a:solidFill>
                  <a:srgbClr val="FE0055"/>
                </a:solidFill>
              </a:rPr>
              <a:t>«</a:t>
            </a:r>
            <a:r>
              <a:rPr lang="ar-SA" b="1" dirty="0" smtClean="0">
                <a:solidFill>
                  <a:srgbClr val="00B050"/>
                </a:solidFill>
              </a:rPr>
              <a:t> </a:t>
            </a:r>
            <a:r>
              <a:rPr lang="ar-SA" sz="2000" b="1" dirty="0" smtClean="0">
                <a:solidFill>
                  <a:srgbClr val="00B050"/>
                </a:solidFill>
              </a:rPr>
              <a:t>فـاعلم أنه لا إله إلا الله </a:t>
            </a:r>
            <a:r>
              <a:rPr lang="ar-SA" b="1" dirty="0" smtClean="0">
                <a:solidFill>
                  <a:srgbClr val="FE0055"/>
                </a:solidFill>
              </a:rPr>
              <a:t>» . (محمد : 19)</a:t>
            </a:r>
          </a:p>
          <a:p>
            <a:pPr indent="0" algn="just" rtl="1">
              <a:buNone/>
            </a:pPr>
            <a:r>
              <a:rPr lang="ar-SA" sz="2800" b="1" dirty="0" smtClean="0">
                <a:solidFill>
                  <a:srgbClr val="FF6699"/>
                </a:solidFill>
              </a:rPr>
              <a:t>2-</a:t>
            </a:r>
            <a:r>
              <a:rPr lang="ar-SA" sz="2400" b="1" dirty="0" smtClean="0">
                <a:solidFill>
                  <a:srgbClr val="FF6699"/>
                </a:solidFill>
              </a:rPr>
              <a:t> </a:t>
            </a:r>
            <a:r>
              <a:rPr lang="ar-SA" sz="2400" b="1" dirty="0" smtClean="0"/>
              <a:t>اليقين المنافي للشك </a:t>
            </a:r>
            <a:r>
              <a:rPr lang="ar-SA" b="1" dirty="0" smtClean="0">
                <a:solidFill>
                  <a:srgbClr val="FE0055"/>
                </a:solidFill>
              </a:rPr>
              <a:t>،</a:t>
            </a:r>
            <a:r>
              <a:rPr lang="ar-SA" sz="2400" b="1" dirty="0" smtClean="0"/>
              <a:t> </a:t>
            </a:r>
            <a:r>
              <a:rPr lang="ar-SA" sz="2400" b="1" dirty="0" smtClean="0">
                <a:solidFill>
                  <a:schemeClr val="accent5"/>
                </a:solidFill>
              </a:rPr>
              <a:t>أي لابد أن يؤمن إيمانا جازما أنه لا يستحق العبادة إلا الله وحدة </a:t>
            </a:r>
            <a:r>
              <a:rPr lang="ar-SA" b="1" dirty="0" smtClean="0">
                <a:solidFill>
                  <a:srgbClr val="FE0055"/>
                </a:solidFill>
              </a:rPr>
              <a:t>.</a:t>
            </a:r>
          </a:p>
          <a:p>
            <a:pPr indent="0" algn="just" rtl="1">
              <a:buNone/>
            </a:pPr>
            <a:r>
              <a:rPr lang="ar-SA" sz="2800" b="1" dirty="0">
                <a:solidFill>
                  <a:srgbClr val="FE0055"/>
                </a:solidFill>
              </a:rPr>
              <a:t>قال تعالى </a:t>
            </a:r>
            <a:r>
              <a:rPr lang="ar-SA" b="1" dirty="0" smtClean="0">
                <a:solidFill>
                  <a:srgbClr val="FE0055"/>
                </a:solidFill>
              </a:rPr>
              <a:t>« </a:t>
            </a:r>
            <a:r>
              <a:rPr lang="ar-SA" sz="2000" b="1" dirty="0" smtClean="0">
                <a:solidFill>
                  <a:srgbClr val="00B050"/>
                </a:solidFill>
              </a:rPr>
              <a:t>إنما المؤمنون الذين آمنوا بالله و رسوله ثم لم يرتابوا </a:t>
            </a:r>
            <a:r>
              <a:rPr lang="ar-SA" b="1" dirty="0" smtClean="0">
                <a:solidFill>
                  <a:srgbClr val="00B050"/>
                </a:solidFill>
              </a:rPr>
              <a:t>.</a:t>
            </a:r>
            <a:r>
              <a:rPr lang="ar-SA" b="1" dirty="0" smtClean="0">
                <a:solidFill>
                  <a:srgbClr val="FE0055"/>
                </a:solidFill>
              </a:rPr>
              <a:t>...» . (الحجرات : 19)</a:t>
            </a:r>
            <a:endParaRPr lang="ar-SA" b="1" dirty="0">
              <a:solidFill>
                <a:srgbClr val="FE0055"/>
              </a:solidFill>
            </a:endParaRPr>
          </a:p>
          <a:p>
            <a:pPr indent="0" algn="just" rtl="1">
              <a:buNone/>
            </a:pPr>
            <a:endParaRPr lang="en-US" sz="2400" b="1" dirty="0">
              <a:solidFill>
                <a:srgbClr val="FE0055"/>
              </a:solidFill>
            </a:endParaRPr>
          </a:p>
        </p:txBody>
      </p:sp>
    </p:spTree>
    <p:extLst>
      <p:ext uri="{BB962C8B-B14F-4D97-AF65-F5344CB8AC3E}">
        <p14:creationId xmlns:p14="http://schemas.microsoft.com/office/powerpoint/2010/main" val="3499915011"/>
      </p:ext>
    </p:extLst>
  </p:cSld>
  <p:clrMapOvr>
    <a:masterClrMapping/>
  </p:clrMapOvr>
  <p:transition spd="med">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914400"/>
            <a:ext cx="7391400" cy="4419600"/>
          </a:xfrm>
        </p:spPr>
        <p:txBody>
          <a:bodyPr>
            <a:noAutofit/>
          </a:bodyPr>
          <a:lstStyle/>
          <a:p>
            <a:pPr indent="0" algn="r">
              <a:buNone/>
            </a:pPr>
            <a:r>
              <a:rPr lang="ar-SA" sz="3200" b="1" dirty="0" smtClean="0">
                <a:solidFill>
                  <a:srgbClr val="FF6699"/>
                </a:solidFill>
              </a:rPr>
              <a:t>3-</a:t>
            </a:r>
            <a:r>
              <a:rPr lang="ar-SA" sz="3200" b="1" dirty="0" smtClean="0"/>
              <a:t> </a:t>
            </a:r>
            <a:r>
              <a:rPr lang="ar-SA" sz="2800" b="1" dirty="0" smtClean="0"/>
              <a:t>القبول المنافي للرد</a:t>
            </a:r>
            <a:r>
              <a:rPr lang="ar-SA" sz="2000" b="1" dirty="0" smtClean="0"/>
              <a:t> </a:t>
            </a:r>
            <a:r>
              <a:rPr lang="ar-SA" sz="2000" b="1" dirty="0" smtClean="0">
                <a:solidFill>
                  <a:srgbClr val="FE0055"/>
                </a:solidFill>
              </a:rPr>
              <a:t>،</a:t>
            </a:r>
            <a:r>
              <a:rPr lang="ar-SA" sz="2000" b="1" dirty="0" smtClean="0"/>
              <a:t> </a:t>
            </a:r>
            <a:r>
              <a:rPr lang="ar-SA" sz="2400" b="1" dirty="0" smtClean="0">
                <a:solidFill>
                  <a:schemeClr val="accent5"/>
                </a:solidFill>
              </a:rPr>
              <a:t>أي يقبل بقلبه و لسانه جميع مادلت عليه هذه الكلمة ، و يؤمن بأنه حق و عدل </a:t>
            </a:r>
            <a:r>
              <a:rPr lang="ar-SA" sz="2000" b="1" dirty="0" smtClean="0">
                <a:solidFill>
                  <a:srgbClr val="515151"/>
                </a:solidFill>
              </a:rPr>
              <a:t>.</a:t>
            </a:r>
          </a:p>
          <a:p>
            <a:pPr indent="0" algn="r">
              <a:buNone/>
            </a:pPr>
            <a:r>
              <a:rPr lang="ar-SA" sz="3200" b="1" dirty="0">
                <a:solidFill>
                  <a:srgbClr val="FE0055"/>
                </a:solidFill>
              </a:rPr>
              <a:t>قال تعالى </a:t>
            </a:r>
            <a:r>
              <a:rPr lang="ar-SA" sz="2000" b="1" dirty="0" smtClean="0">
                <a:solidFill>
                  <a:srgbClr val="FE0055"/>
                </a:solidFill>
              </a:rPr>
              <a:t>عن المشركين «</a:t>
            </a:r>
            <a:r>
              <a:rPr lang="ar-SA" sz="2000" b="1" dirty="0" smtClean="0">
                <a:solidFill>
                  <a:srgbClr val="00B050"/>
                </a:solidFill>
              </a:rPr>
              <a:t> إنهم كانوا إذا قيل لهم لا إله إلا الله يستكبرون </a:t>
            </a:r>
            <a:r>
              <a:rPr lang="ar-SA" sz="2000" b="1" dirty="0" smtClean="0">
                <a:solidFill>
                  <a:srgbClr val="FE0055"/>
                </a:solidFill>
              </a:rPr>
              <a:t>» </a:t>
            </a:r>
            <a:r>
              <a:rPr lang="ar-SA" sz="2000" b="1" dirty="0">
                <a:solidFill>
                  <a:srgbClr val="FE0055"/>
                </a:solidFill>
              </a:rPr>
              <a:t>. </a:t>
            </a:r>
            <a:r>
              <a:rPr lang="ar-SA" sz="2000" b="1" dirty="0" smtClean="0">
                <a:solidFill>
                  <a:srgbClr val="FE0055"/>
                </a:solidFill>
              </a:rPr>
              <a:t>(الصافات : 35)</a:t>
            </a:r>
            <a:endParaRPr lang="ar-SA" sz="2000" b="1" dirty="0">
              <a:solidFill>
                <a:srgbClr val="FE0055"/>
              </a:solidFill>
            </a:endParaRPr>
          </a:p>
          <a:p>
            <a:pPr indent="0" algn="r">
              <a:buNone/>
            </a:pPr>
            <a:r>
              <a:rPr lang="ar-SA" sz="3200" b="1" dirty="0" smtClean="0">
                <a:solidFill>
                  <a:srgbClr val="FF6699"/>
                </a:solidFill>
              </a:rPr>
              <a:t>4-</a:t>
            </a:r>
            <a:r>
              <a:rPr lang="ar-SA" sz="3200" b="1" dirty="0" smtClean="0">
                <a:solidFill>
                  <a:srgbClr val="515151"/>
                </a:solidFill>
              </a:rPr>
              <a:t> </a:t>
            </a:r>
            <a:r>
              <a:rPr lang="ar-SA" sz="2800" b="1" dirty="0" smtClean="0"/>
              <a:t>الانقياد المنافي للترك </a:t>
            </a:r>
            <a:r>
              <a:rPr lang="ar-SA" sz="2000" b="1" dirty="0" smtClean="0">
                <a:solidFill>
                  <a:srgbClr val="FE0055"/>
                </a:solidFill>
              </a:rPr>
              <a:t>،</a:t>
            </a:r>
            <a:r>
              <a:rPr lang="ar-SA" sz="2000" b="1" dirty="0" smtClean="0">
                <a:solidFill>
                  <a:srgbClr val="515151"/>
                </a:solidFill>
              </a:rPr>
              <a:t> </a:t>
            </a:r>
            <a:r>
              <a:rPr lang="ar-SA" sz="2400" b="1" dirty="0" smtClean="0">
                <a:solidFill>
                  <a:schemeClr val="accent5"/>
                </a:solidFill>
              </a:rPr>
              <a:t>أي ينقاد بجوارحه بفعل مادلت عليه هذه الكلمة من عبادة الله وحده</a:t>
            </a:r>
            <a:r>
              <a:rPr lang="ar-SA" sz="2000" b="1" dirty="0" smtClean="0">
                <a:solidFill>
                  <a:srgbClr val="515151"/>
                </a:solidFill>
              </a:rPr>
              <a:t> .</a:t>
            </a:r>
          </a:p>
          <a:p>
            <a:pPr indent="0" algn="r">
              <a:buNone/>
            </a:pPr>
            <a:r>
              <a:rPr lang="ar-SA" sz="3200" b="1" dirty="0">
                <a:solidFill>
                  <a:srgbClr val="FE0055"/>
                </a:solidFill>
              </a:rPr>
              <a:t>قال تعالى </a:t>
            </a:r>
            <a:r>
              <a:rPr lang="ar-SA" sz="2000" b="1" dirty="0">
                <a:solidFill>
                  <a:srgbClr val="FE0055"/>
                </a:solidFill>
              </a:rPr>
              <a:t>«</a:t>
            </a:r>
            <a:r>
              <a:rPr lang="ar-SA" sz="2000" b="1" dirty="0">
                <a:solidFill>
                  <a:srgbClr val="00B050"/>
                </a:solidFill>
              </a:rPr>
              <a:t> </a:t>
            </a:r>
            <a:r>
              <a:rPr lang="ar-SA" sz="2000" b="1" dirty="0" smtClean="0">
                <a:solidFill>
                  <a:srgbClr val="00B050"/>
                </a:solidFill>
              </a:rPr>
              <a:t>ومن يسلم وجهه إلى الله وهو محسن فقد استمسك بالعروة الوثقى </a:t>
            </a:r>
            <a:r>
              <a:rPr lang="ar-SA" sz="2000" b="1" dirty="0" smtClean="0">
                <a:solidFill>
                  <a:srgbClr val="FE0055"/>
                </a:solidFill>
              </a:rPr>
              <a:t>» </a:t>
            </a:r>
            <a:r>
              <a:rPr lang="ar-SA" sz="2000" b="1" dirty="0">
                <a:solidFill>
                  <a:srgbClr val="FE0055"/>
                </a:solidFill>
              </a:rPr>
              <a:t>. </a:t>
            </a:r>
            <a:r>
              <a:rPr lang="ar-SA" sz="2000" b="1" dirty="0" smtClean="0">
                <a:solidFill>
                  <a:srgbClr val="FE0055"/>
                </a:solidFill>
              </a:rPr>
              <a:t>(لقمان </a:t>
            </a:r>
            <a:r>
              <a:rPr lang="ar-SA" sz="2000" b="1" dirty="0">
                <a:solidFill>
                  <a:srgbClr val="FE0055"/>
                </a:solidFill>
              </a:rPr>
              <a:t>: </a:t>
            </a:r>
            <a:r>
              <a:rPr lang="ar-SA" sz="2000" b="1" dirty="0" smtClean="0">
                <a:solidFill>
                  <a:srgbClr val="FE0055"/>
                </a:solidFill>
              </a:rPr>
              <a:t>22)</a:t>
            </a:r>
            <a:endParaRPr lang="ar-SA" sz="2000" b="1" dirty="0">
              <a:solidFill>
                <a:srgbClr val="FE0055"/>
              </a:solidFill>
            </a:endParaRPr>
          </a:p>
          <a:p>
            <a:pPr indent="0" algn="r">
              <a:buNone/>
            </a:pPr>
            <a:endParaRPr lang="en-US" sz="2000" b="1" dirty="0">
              <a:solidFill>
                <a:srgbClr val="515151"/>
              </a:solidFill>
            </a:endParaRPr>
          </a:p>
        </p:txBody>
      </p:sp>
    </p:spTree>
    <p:extLst>
      <p:ext uri="{BB962C8B-B14F-4D97-AF65-F5344CB8AC3E}">
        <p14:creationId xmlns:p14="http://schemas.microsoft.com/office/powerpoint/2010/main" val="1129331635"/>
      </p:ext>
    </p:extLst>
  </p:cSld>
  <p:clrMapOvr>
    <a:masterClrMapping/>
  </p:clrMapOvr>
  <p:transition spd="med">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838200"/>
            <a:ext cx="7162800" cy="4876800"/>
          </a:xfrm>
        </p:spPr>
        <p:txBody>
          <a:bodyPr>
            <a:noAutofit/>
          </a:bodyPr>
          <a:lstStyle/>
          <a:p>
            <a:pPr indent="0" algn="r">
              <a:buNone/>
            </a:pPr>
            <a:r>
              <a:rPr lang="ar-SA" sz="2800" b="1" dirty="0" smtClean="0">
                <a:solidFill>
                  <a:srgbClr val="FF6699"/>
                </a:solidFill>
              </a:rPr>
              <a:t>5- </a:t>
            </a:r>
            <a:r>
              <a:rPr lang="ar-SA" sz="2400" b="1" dirty="0" smtClean="0"/>
              <a:t>الصدق المنافي للكذب </a:t>
            </a:r>
            <a:r>
              <a:rPr lang="ar-SA" sz="1600" b="1" dirty="0" smtClean="0"/>
              <a:t>، </a:t>
            </a:r>
            <a:r>
              <a:rPr lang="ar-SA" sz="2000" b="1" dirty="0" smtClean="0">
                <a:solidFill>
                  <a:schemeClr val="accent5"/>
                </a:solidFill>
              </a:rPr>
              <a:t>هو أن يقول هذه الكلمة صدقا من قلبه يوافق قلبه لسانه </a:t>
            </a:r>
            <a:r>
              <a:rPr lang="ar-SA" sz="1600" b="1" dirty="0" smtClean="0"/>
              <a:t>.</a:t>
            </a:r>
            <a:r>
              <a:rPr lang="ar-SA" sz="2800" b="1" dirty="0" smtClean="0">
                <a:solidFill>
                  <a:srgbClr val="FE0055"/>
                </a:solidFill>
              </a:rPr>
              <a:t>قال </a:t>
            </a:r>
            <a:r>
              <a:rPr lang="ar-SA" sz="2800" b="1" dirty="0">
                <a:solidFill>
                  <a:srgbClr val="FE0055"/>
                </a:solidFill>
              </a:rPr>
              <a:t>تعالى </a:t>
            </a:r>
            <a:r>
              <a:rPr lang="ar-SA" sz="2000" b="1" dirty="0" smtClean="0">
                <a:solidFill>
                  <a:srgbClr val="FE0055"/>
                </a:solidFill>
              </a:rPr>
              <a:t>« </a:t>
            </a:r>
            <a:r>
              <a:rPr lang="ar-SA" sz="2000" b="1" dirty="0" smtClean="0">
                <a:solidFill>
                  <a:srgbClr val="00B050"/>
                </a:solidFill>
              </a:rPr>
              <a:t>أحسب الناس أن يتركوا أن يقولوا ءامنا وهم لا يفتنون </a:t>
            </a:r>
            <a:r>
              <a:rPr lang="ar-SA" sz="2000" b="1" dirty="0">
                <a:solidFill>
                  <a:srgbClr val="FE0055"/>
                </a:solidFill>
              </a:rPr>
              <a:t>» . </a:t>
            </a:r>
            <a:r>
              <a:rPr lang="ar-SA" sz="2000" b="1" dirty="0" smtClean="0">
                <a:solidFill>
                  <a:srgbClr val="FE0055"/>
                </a:solidFill>
              </a:rPr>
              <a:t>(العنكبوت: 2)</a:t>
            </a:r>
            <a:endParaRPr lang="ar-SA" sz="2000" b="1" dirty="0">
              <a:solidFill>
                <a:srgbClr val="FE0055"/>
              </a:solidFill>
            </a:endParaRPr>
          </a:p>
          <a:p>
            <a:pPr indent="0" algn="r">
              <a:buNone/>
            </a:pPr>
            <a:r>
              <a:rPr lang="ar-SA" sz="2800" b="1" dirty="0" smtClean="0">
                <a:solidFill>
                  <a:srgbClr val="FF6699"/>
                </a:solidFill>
              </a:rPr>
              <a:t>6-</a:t>
            </a:r>
            <a:r>
              <a:rPr lang="ar-SA" sz="2800" b="1" dirty="0" smtClean="0"/>
              <a:t> </a:t>
            </a:r>
            <a:r>
              <a:rPr lang="ar-SA" sz="2400" b="1" dirty="0" smtClean="0"/>
              <a:t>الإخلاص المنافي للشرك </a:t>
            </a:r>
            <a:r>
              <a:rPr lang="ar-SA" sz="1600" b="1" dirty="0" smtClean="0"/>
              <a:t>، </a:t>
            </a:r>
            <a:r>
              <a:rPr lang="ar-SA" sz="2000" b="1" dirty="0" smtClean="0">
                <a:solidFill>
                  <a:schemeClr val="accent5"/>
                </a:solidFill>
              </a:rPr>
              <a:t>فلابد من تصفية العمل بصالح النية عن جميع الشوائب الشرك</a:t>
            </a:r>
            <a:r>
              <a:rPr lang="ar-SA" b="1" dirty="0" smtClean="0"/>
              <a:t> </a:t>
            </a:r>
            <a:r>
              <a:rPr lang="ar-SA" sz="1600" b="1" dirty="0" smtClean="0"/>
              <a:t> . </a:t>
            </a:r>
            <a:r>
              <a:rPr lang="ar-SA" sz="2400" b="1" dirty="0" smtClean="0">
                <a:solidFill>
                  <a:srgbClr val="FE0055"/>
                </a:solidFill>
              </a:rPr>
              <a:t>قال </a:t>
            </a:r>
            <a:r>
              <a:rPr lang="ar-SA" sz="2400" b="1" dirty="0">
                <a:solidFill>
                  <a:srgbClr val="FE0055"/>
                </a:solidFill>
              </a:rPr>
              <a:t>تعالى </a:t>
            </a:r>
            <a:r>
              <a:rPr lang="ar-SA" sz="2000" b="1" dirty="0">
                <a:solidFill>
                  <a:srgbClr val="FE0055"/>
                </a:solidFill>
              </a:rPr>
              <a:t>«</a:t>
            </a:r>
            <a:r>
              <a:rPr lang="ar-SA" sz="2000" b="1" dirty="0">
                <a:solidFill>
                  <a:srgbClr val="00B050"/>
                </a:solidFill>
              </a:rPr>
              <a:t> </a:t>
            </a:r>
            <a:r>
              <a:rPr lang="ar-SA" sz="2000" b="1" dirty="0" smtClean="0">
                <a:solidFill>
                  <a:srgbClr val="00B050"/>
                </a:solidFill>
              </a:rPr>
              <a:t>فـاعبد الله مخلصا له الدين </a:t>
            </a:r>
            <a:r>
              <a:rPr lang="ar-SA" sz="2000" b="1" dirty="0" smtClean="0">
                <a:solidFill>
                  <a:srgbClr val="FE0055"/>
                </a:solidFill>
              </a:rPr>
              <a:t>» </a:t>
            </a:r>
            <a:r>
              <a:rPr lang="ar-SA" sz="2000" b="1" dirty="0">
                <a:solidFill>
                  <a:srgbClr val="FE0055"/>
                </a:solidFill>
              </a:rPr>
              <a:t>. </a:t>
            </a:r>
            <a:r>
              <a:rPr lang="ar-SA" sz="2000" b="1" dirty="0" smtClean="0">
                <a:solidFill>
                  <a:srgbClr val="FE0055"/>
                </a:solidFill>
              </a:rPr>
              <a:t>(الزمر: 2)</a:t>
            </a:r>
            <a:endParaRPr lang="ar-SA" sz="1600" b="1" dirty="0" smtClean="0">
              <a:solidFill>
                <a:srgbClr val="FE0055"/>
              </a:solidFill>
            </a:endParaRPr>
          </a:p>
          <a:p>
            <a:pPr indent="0" algn="r">
              <a:buNone/>
            </a:pPr>
            <a:r>
              <a:rPr lang="ar-SA" sz="2800" b="1" dirty="0" smtClean="0">
                <a:solidFill>
                  <a:srgbClr val="FF6699"/>
                </a:solidFill>
              </a:rPr>
              <a:t>7- </a:t>
            </a:r>
            <a:r>
              <a:rPr lang="ar-SA" sz="2800" b="1" dirty="0" smtClean="0"/>
              <a:t>المحبة </a:t>
            </a:r>
            <a:r>
              <a:rPr lang="ar-SA" sz="1600" b="1" dirty="0" smtClean="0"/>
              <a:t>، </a:t>
            </a:r>
            <a:r>
              <a:rPr lang="ar-SA" sz="2000" b="1" dirty="0" smtClean="0">
                <a:solidFill>
                  <a:schemeClr val="accent5"/>
                </a:solidFill>
              </a:rPr>
              <a:t>فلابد أن يحب المسلم هذه الكلمة ة يحب مادلت عليه ، ويحب أهلها العاملين بها </a:t>
            </a:r>
            <a:r>
              <a:rPr lang="ar-SA" sz="1600" b="1" dirty="0" smtClean="0"/>
              <a:t>.</a:t>
            </a:r>
            <a:r>
              <a:rPr lang="ar-SA" sz="2400" b="1" dirty="0" smtClean="0">
                <a:solidFill>
                  <a:srgbClr val="FE0055"/>
                </a:solidFill>
              </a:rPr>
              <a:t>قال </a:t>
            </a:r>
            <a:r>
              <a:rPr lang="ar-SA" sz="2400" b="1" dirty="0">
                <a:solidFill>
                  <a:srgbClr val="FE0055"/>
                </a:solidFill>
              </a:rPr>
              <a:t>تعالى </a:t>
            </a:r>
            <a:r>
              <a:rPr lang="ar-SA" sz="1600" b="1" dirty="0">
                <a:solidFill>
                  <a:srgbClr val="FE0055"/>
                </a:solidFill>
              </a:rPr>
              <a:t> </a:t>
            </a:r>
            <a:r>
              <a:rPr lang="ar-SA" sz="2000" b="1" dirty="0" smtClean="0">
                <a:solidFill>
                  <a:srgbClr val="FE0055"/>
                </a:solidFill>
              </a:rPr>
              <a:t>« </a:t>
            </a:r>
            <a:r>
              <a:rPr lang="ar-SA" sz="2000" b="1" dirty="0" smtClean="0">
                <a:solidFill>
                  <a:srgbClr val="00B050"/>
                </a:solidFill>
              </a:rPr>
              <a:t>ومن الناس من يتخذ من دون الله أندادا يحبونهم كحب الله والذين ءامنوا أشد حبا لله </a:t>
            </a:r>
            <a:r>
              <a:rPr lang="ar-SA" sz="2000" b="1" dirty="0" smtClean="0">
                <a:solidFill>
                  <a:srgbClr val="FE0055"/>
                </a:solidFill>
              </a:rPr>
              <a:t>» </a:t>
            </a:r>
            <a:r>
              <a:rPr lang="ar-SA" sz="2000" b="1" dirty="0">
                <a:solidFill>
                  <a:srgbClr val="FE0055"/>
                </a:solidFill>
              </a:rPr>
              <a:t>. </a:t>
            </a:r>
            <a:r>
              <a:rPr lang="ar-SA" sz="2000" b="1" dirty="0" smtClean="0">
                <a:solidFill>
                  <a:srgbClr val="FE0055"/>
                </a:solidFill>
              </a:rPr>
              <a:t>(البقرة : 165)</a:t>
            </a:r>
            <a:endParaRPr lang="ar-SA" sz="2000" b="1" dirty="0">
              <a:solidFill>
                <a:srgbClr val="FE0055"/>
              </a:solidFill>
            </a:endParaRPr>
          </a:p>
          <a:p>
            <a:pPr indent="0" algn="r">
              <a:buNone/>
            </a:pPr>
            <a:endParaRPr lang="en-US" sz="2000" b="1" dirty="0"/>
          </a:p>
        </p:txBody>
      </p:sp>
    </p:spTree>
    <p:extLst>
      <p:ext uri="{BB962C8B-B14F-4D97-AF65-F5344CB8AC3E}">
        <p14:creationId xmlns:p14="http://schemas.microsoft.com/office/powerpoint/2010/main" val="1961032415"/>
      </p:ext>
    </p:extLst>
  </p:cSld>
  <p:clrMapOvr>
    <a:masterClrMapping/>
  </p:clrMapOvr>
  <p:transition spd="med">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914400"/>
            <a:ext cx="6400800" cy="1219200"/>
          </a:xfrm>
        </p:spPr>
        <p:txBody>
          <a:bodyPr>
            <a:normAutofit/>
          </a:bodyPr>
          <a:lstStyle/>
          <a:p>
            <a:r>
              <a:rPr lang="ar-SA" sz="4000" dirty="0" smtClean="0"/>
              <a:t>نواقض كلمة التوحيد</a:t>
            </a:r>
            <a:r>
              <a:rPr lang="ar-SA" dirty="0" smtClean="0"/>
              <a:t/>
            </a:r>
            <a:br>
              <a:rPr lang="ar-SA" dirty="0" smtClean="0"/>
            </a:br>
            <a:r>
              <a:rPr lang="ar-SA" sz="2700" dirty="0" smtClean="0"/>
              <a:t>نواقض الإسلام</a:t>
            </a:r>
            <a:endParaRPr lang="en-US" sz="2700" dirty="0"/>
          </a:p>
        </p:txBody>
      </p:sp>
      <p:sp>
        <p:nvSpPr>
          <p:cNvPr id="3" name="Content Placeholder 2"/>
          <p:cNvSpPr>
            <a:spLocks noGrp="1"/>
          </p:cNvSpPr>
          <p:nvPr>
            <p:ph idx="1"/>
          </p:nvPr>
        </p:nvSpPr>
        <p:spPr>
          <a:xfrm>
            <a:off x="1143000" y="2057400"/>
            <a:ext cx="6934200" cy="3733801"/>
          </a:xfrm>
        </p:spPr>
        <p:txBody>
          <a:bodyPr>
            <a:normAutofit/>
          </a:bodyPr>
          <a:lstStyle/>
          <a:p>
            <a:pPr indent="0" algn="r">
              <a:buNone/>
            </a:pPr>
            <a:r>
              <a:rPr lang="ar-SA" sz="3000" b="1" dirty="0" smtClean="0">
                <a:solidFill>
                  <a:schemeClr val="accent5"/>
                </a:solidFill>
              </a:rPr>
              <a:t>و هي الخصال التي تحصل بها الردة عن دين الإسلام و هي كثيرة و قال أهل العلم أنها تصل إلى </a:t>
            </a:r>
            <a:r>
              <a:rPr lang="ar-SA" sz="3000" b="1" dirty="0" smtClean="0"/>
              <a:t>400</a:t>
            </a:r>
            <a:r>
              <a:rPr lang="ar-SA" sz="3000" b="1" dirty="0" smtClean="0">
                <a:solidFill>
                  <a:schemeClr val="accent5"/>
                </a:solidFill>
              </a:rPr>
              <a:t> ناقض .</a:t>
            </a:r>
            <a:r>
              <a:rPr lang="ar-SA" sz="2200" b="1" dirty="0" smtClean="0"/>
              <a:t> </a:t>
            </a:r>
          </a:p>
          <a:p>
            <a:pPr indent="0" algn="ctr">
              <a:buNone/>
            </a:pPr>
            <a:r>
              <a:rPr lang="ar-SA" sz="2400" dirty="0" smtClean="0">
                <a:solidFill>
                  <a:srgbClr val="FE0055"/>
                </a:solidFill>
              </a:rPr>
              <a:t>و هذه النواقض تجتمع تحت ثلاث نواقض رئيسية </a:t>
            </a:r>
            <a:r>
              <a:rPr lang="ar-SA" sz="2000" dirty="0" smtClean="0"/>
              <a:t>:</a:t>
            </a:r>
          </a:p>
          <a:p>
            <a:pPr indent="0" algn="ctr">
              <a:buNone/>
            </a:pPr>
            <a:r>
              <a:rPr lang="ar-SA" sz="2200" dirty="0" smtClean="0"/>
              <a:t> </a:t>
            </a:r>
            <a:r>
              <a:rPr lang="ar-SA" sz="2400" dirty="0" smtClean="0">
                <a:solidFill>
                  <a:srgbClr val="FE0055"/>
                </a:solidFill>
              </a:rPr>
              <a:t>-</a:t>
            </a:r>
            <a:r>
              <a:rPr lang="ar-SA" sz="2400" dirty="0" smtClean="0"/>
              <a:t> الشرك الأكبر . </a:t>
            </a:r>
          </a:p>
          <a:p>
            <a:pPr indent="0" algn="ctr">
              <a:buNone/>
            </a:pPr>
            <a:r>
              <a:rPr lang="ar-SA" sz="2400" dirty="0" smtClean="0">
                <a:solidFill>
                  <a:srgbClr val="FE0055"/>
                </a:solidFill>
              </a:rPr>
              <a:t>-</a:t>
            </a:r>
            <a:r>
              <a:rPr lang="ar-SA" sz="2400" dirty="0" smtClean="0"/>
              <a:t> الكفر الأكبر .</a:t>
            </a:r>
          </a:p>
          <a:p>
            <a:pPr indent="0" algn="ctr">
              <a:buNone/>
            </a:pPr>
            <a:r>
              <a:rPr lang="ar-SA" sz="2400" dirty="0" smtClean="0">
                <a:solidFill>
                  <a:srgbClr val="FE0055"/>
                </a:solidFill>
              </a:rPr>
              <a:t>-</a:t>
            </a:r>
            <a:r>
              <a:rPr lang="ar-SA" sz="2400" dirty="0" smtClean="0"/>
              <a:t> النفاق الأكبر .</a:t>
            </a:r>
          </a:p>
        </p:txBody>
      </p:sp>
    </p:spTree>
    <p:extLst>
      <p:ext uri="{BB962C8B-B14F-4D97-AF65-F5344CB8AC3E}">
        <p14:creationId xmlns:p14="http://schemas.microsoft.com/office/powerpoint/2010/main" val="908487125"/>
      </p:ext>
    </p:extLst>
  </p:cSld>
  <p:clrMapOvr>
    <a:masterClrMapping/>
  </p:clrMapOvr>
  <p:transition spd="med">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1008112"/>
          </a:xfrm>
        </p:spPr>
        <p:txBody>
          <a:bodyPr>
            <a:normAutofit fontScale="90000"/>
          </a:bodyPr>
          <a:lstStyle/>
          <a:p>
            <a:r>
              <a:rPr lang="ar-SA" dirty="0" smtClean="0"/>
              <a:t>المبحث الثاني</a:t>
            </a:r>
            <a:br>
              <a:rPr lang="ar-SA" dirty="0" smtClean="0"/>
            </a:br>
            <a:r>
              <a:rPr lang="ar-SA" dirty="0" smtClean="0"/>
              <a:t>العباده</a:t>
            </a:r>
            <a:endParaRPr lang="ar-SA" dirty="0"/>
          </a:p>
        </p:txBody>
      </p:sp>
      <p:sp>
        <p:nvSpPr>
          <p:cNvPr id="3" name="Content Placeholder 2"/>
          <p:cNvSpPr>
            <a:spLocks noGrp="1"/>
          </p:cNvSpPr>
          <p:nvPr>
            <p:ph idx="1"/>
          </p:nvPr>
        </p:nvSpPr>
        <p:spPr/>
        <p:txBody>
          <a:bodyPr/>
          <a:lstStyle/>
          <a:p>
            <a:endParaRPr lang="ar-SA" b="1" dirty="0"/>
          </a:p>
        </p:txBody>
      </p:sp>
      <p:sp>
        <p:nvSpPr>
          <p:cNvPr id="4" name="Flowchart: Punched Tape 3"/>
          <p:cNvSpPr/>
          <p:nvPr/>
        </p:nvSpPr>
        <p:spPr>
          <a:xfrm>
            <a:off x="2555776" y="692696"/>
            <a:ext cx="5562600" cy="2057400"/>
          </a:xfrm>
          <a:prstGeom prst="flowChartPunchedTape">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2400" dirty="0" smtClean="0"/>
              <a:t>تعريف العباده وبيان شمولها: </a:t>
            </a:r>
            <a:br>
              <a:rPr lang="ar-SA" sz="2400" dirty="0" smtClean="0"/>
            </a:br>
            <a:r>
              <a:rPr lang="ar-SA" sz="2400" dirty="0" smtClean="0"/>
              <a:t>عرف شيخ الاسلام ابن تيمية العبادة </a:t>
            </a:r>
            <a:r>
              <a:rPr lang="ar-SA" sz="2400" dirty="0" err="1" smtClean="0"/>
              <a:t>بقوله </a:t>
            </a:r>
            <a:r>
              <a:rPr lang="ar-SA" sz="2400" dirty="0" smtClean="0"/>
              <a:t>: هي اسم جامع لكل ما يحبه الله ويرضاه من الأقوال والأفعال الظاهرة </a:t>
            </a:r>
            <a:r>
              <a:rPr lang="ar-SA" sz="2400" dirty="0" err="1" smtClean="0"/>
              <a:t>والباطنه</a:t>
            </a:r>
            <a:endParaRPr lang="ar-SA" sz="2400" dirty="0"/>
          </a:p>
        </p:txBody>
      </p:sp>
      <p:sp>
        <p:nvSpPr>
          <p:cNvPr id="5" name="Flowchart: Data 4"/>
          <p:cNvSpPr/>
          <p:nvPr/>
        </p:nvSpPr>
        <p:spPr>
          <a:xfrm>
            <a:off x="865878" y="2771056"/>
            <a:ext cx="6802466" cy="3610272"/>
          </a:xfrm>
          <a:prstGeom prst="flowChartInputOutput">
            <a:avLst/>
          </a:prstGeom>
        </p:spPr>
        <p:style>
          <a:lnRef idx="1">
            <a:schemeClr val="accent5"/>
          </a:lnRef>
          <a:fillRef idx="3">
            <a:schemeClr val="accent5"/>
          </a:fillRef>
          <a:effectRef idx="2">
            <a:schemeClr val="accent5"/>
          </a:effectRef>
          <a:fontRef idx="minor">
            <a:schemeClr val="lt1"/>
          </a:fontRef>
        </p:style>
        <p:txBody>
          <a:bodyPr rtlCol="1" anchor="ctr"/>
          <a:lstStyle/>
          <a:p>
            <a:pPr rtl="1"/>
            <a:r>
              <a:rPr lang="ar-SA" sz="2400" dirty="0" smtClean="0"/>
              <a:t>وهذا يدل على شمول </a:t>
            </a:r>
            <a:r>
              <a:rPr lang="ar-SA" sz="2400" dirty="0" err="1" smtClean="0"/>
              <a:t>العباده</a:t>
            </a:r>
            <a:r>
              <a:rPr lang="ar-SA" sz="2400" dirty="0" smtClean="0"/>
              <a:t> , فهي تشمل : </a:t>
            </a:r>
            <a:endParaRPr lang="ar-SA" sz="2400" dirty="0" smtClean="0"/>
          </a:p>
          <a:p>
            <a:pPr rtl="1"/>
            <a:endParaRPr lang="en-US" sz="2400" dirty="0" smtClean="0"/>
          </a:p>
          <a:p>
            <a:pPr rtl="1"/>
            <a:r>
              <a:rPr lang="ar-SA" sz="2400" dirty="0" smtClean="0"/>
              <a:t>أولا: </a:t>
            </a:r>
            <a:r>
              <a:rPr lang="ar-SA" sz="2400" b="1" u="sng" dirty="0" smtClean="0"/>
              <a:t>العبادات </a:t>
            </a:r>
            <a:r>
              <a:rPr lang="ar-SA" sz="2400" b="1" u="sng" dirty="0" err="1" smtClean="0"/>
              <a:t>المحضه</a:t>
            </a:r>
            <a:r>
              <a:rPr lang="ar-SA" sz="2400" dirty="0" err="1" smtClean="0"/>
              <a:t>.</a:t>
            </a:r>
            <a:r>
              <a:rPr lang="ar-SA" sz="2400" dirty="0" smtClean="0"/>
              <a:t> </a:t>
            </a:r>
            <a:r>
              <a:rPr lang="ar-SA" sz="2400" b="1" dirty="0" smtClean="0">
                <a:solidFill>
                  <a:srgbClr val="7030A0"/>
                </a:solidFill>
              </a:rPr>
              <a:t>وهي الأعمال والأقوال التي هي عبادات من أصل مشروعيتها, </a:t>
            </a:r>
            <a:r>
              <a:rPr lang="ar-SA" sz="2400" dirty="0" smtClean="0"/>
              <a:t>والتي دل الدليل من النصوص أو غيرها على تحريم صرفها لغير وجه </a:t>
            </a:r>
            <a:r>
              <a:rPr lang="ar-SA" sz="2400" dirty="0" err="1" smtClean="0"/>
              <a:t>الله .</a:t>
            </a:r>
            <a:r>
              <a:rPr lang="ar-SA" sz="2400" dirty="0" smtClean="0"/>
              <a:t> </a:t>
            </a:r>
            <a:endParaRPr lang="en-US" sz="2400" dirty="0" smtClean="0"/>
          </a:p>
          <a:p>
            <a:pPr algn="ctr"/>
            <a:endParaRPr lang="ar-SA" dirty="0"/>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wn Arrow Callout 2"/>
          <p:cNvSpPr/>
          <p:nvPr/>
        </p:nvSpPr>
        <p:spPr>
          <a:xfrm>
            <a:off x="1371600" y="457200"/>
            <a:ext cx="6781800" cy="1752600"/>
          </a:xfrm>
          <a:prstGeom prst="downArrowCallou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3200" dirty="0" smtClean="0"/>
              <a:t>ويدخل في العبادات </a:t>
            </a:r>
            <a:r>
              <a:rPr lang="ar-SA" sz="3200" dirty="0" err="1" smtClean="0"/>
              <a:t>المحضه</a:t>
            </a:r>
            <a:r>
              <a:rPr lang="ar-SA" sz="3200" dirty="0" smtClean="0"/>
              <a:t> </a:t>
            </a:r>
            <a:r>
              <a:rPr lang="ar-SA" sz="3200" dirty="0" err="1" smtClean="0"/>
              <a:t>مايلي</a:t>
            </a:r>
            <a:r>
              <a:rPr lang="ar-SA" sz="3200" dirty="0" smtClean="0"/>
              <a:t> </a:t>
            </a:r>
            <a:r>
              <a:rPr lang="ar-SA" sz="3200" dirty="0" err="1" smtClean="0"/>
              <a:t>:</a:t>
            </a:r>
            <a:endParaRPr lang="en-US" sz="3200" dirty="0" smtClean="0"/>
          </a:p>
          <a:p>
            <a:pPr algn="ctr"/>
            <a:endParaRPr lang="ar-SA" sz="3200" dirty="0"/>
          </a:p>
        </p:txBody>
      </p:sp>
      <p:sp>
        <p:nvSpPr>
          <p:cNvPr id="11" name="TextBox 10"/>
          <p:cNvSpPr txBox="1"/>
          <p:nvPr/>
        </p:nvSpPr>
        <p:spPr>
          <a:xfrm>
            <a:off x="192044" y="2357430"/>
            <a:ext cx="6298520" cy="830997"/>
          </a:xfrm>
          <a:prstGeom prst="rect">
            <a:avLst/>
          </a:prstGeom>
          <a:noFill/>
        </p:spPr>
        <p:txBody>
          <a:bodyPr wrap="none" rtlCol="1">
            <a:spAutoFit/>
          </a:bodyPr>
          <a:lstStyle/>
          <a:p>
            <a:r>
              <a:rPr lang="ar-SA" sz="2400" dirty="0" smtClean="0"/>
              <a:t>1- العبادات </a:t>
            </a:r>
            <a:r>
              <a:rPr lang="ar-SA" sz="2400" dirty="0" err="1" smtClean="0"/>
              <a:t>القلبيه .</a:t>
            </a:r>
            <a:r>
              <a:rPr lang="ar-SA" sz="2400" dirty="0" smtClean="0"/>
              <a:t> و هي تنقسم الى </a:t>
            </a:r>
            <a:r>
              <a:rPr lang="ar-SA" sz="2400" dirty="0" err="1" smtClean="0"/>
              <a:t>قسمين :</a:t>
            </a:r>
            <a:endParaRPr lang="ar-SA" sz="2400" dirty="0" smtClean="0"/>
          </a:p>
          <a:p>
            <a:r>
              <a:rPr lang="ar-SA" sz="2400" dirty="0" err="1" smtClean="0"/>
              <a:t>أ- </a:t>
            </a:r>
            <a:r>
              <a:rPr lang="ar-SA" sz="2400" dirty="0" smtClean="0"/>
              <a:t>” قول </a:t>
            </a:r>
            <a:r>
              <a:rPr lang="ar-SA" sz="2400" dirty="0" err="1" smtClean="0"/>
              <a:t>القلب </a:t>
            </a:r>
            <a:r>
              <a:rPr lang="ar-SA" sz="2400" dirty="0" smtClean="0"/>
              <a:t>” </a:t>
            </a:r>
            <a:r>
              <a:rPr lang="ar-SA" sz="2400" dirty="0" err="1" smtClean="0"/>
              <a:t>وتسمى </a:t>
            </a:r>
            <a:r>
              <a:rPr lang="ar-SA" sz="2400" dirty="0" smtClean="0"/>
              <a:t>” </a:t>
            </a:r>
            <a:r>
              <a:rPr lang="ar-SA" sz="2400" dirty="0" err="1" smtClean="0"/>
              <a:t>اعتقاديه ”</a:t>
            </a:r>
            <a:endParaRPr lang="ar-SA" sz="2400" dirty="0"/>
          </a:p>
        </p:txBody>
      </p:sp>
      <p:sp>
        <p:nvSpPr>
          <p:cNvPr id="12" name="Double Wave 11"/>
          <p:cNvSpPr/>
          <p:nvPr/>
        </p:nvSpPr>
        <p:spPr>
          <a:xfrm>
            <a:off x="304800" y="3657600"/>
            <a:ext cx="6172200" cy="1905000"/>
          </a:xfrm>
          <a:prstGeom prst="doubleWave">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err="1" smtClean="0">
                <a:solidFill>
                  <a:schemeClr val="tx1"/>
                </a:solidFill>
              </a:rPr>
              <a:t>وهي </a:t>
            </a:r>
            <a:r>
              <a:rPr lang="ar-SA" sz="2400" dirty="0" smtClean="0">
                <a:solidFill>
                  <a:schemeClr val="tx1"/>
                </a:solidFill>
              </a:rPr>
              <a:t>: اعتقاد انه لا رب </a:t>
            </a:r>
            <a:r>
              <a:rPr lang="ar-SA" sz="2400" dirty="0" err="1" smtClean="0">
                <a:solidFill>
                  <a:schemeClr val="tx1"/>
                </a:solidFill>
              </a:rPr>
              <a:t>الا</a:t>
            </a:r>
            <a:r>
              <a:rPr lang="ar-SA" sz="2400" dirty="0" smtClean="0">
                <a:solidFill>
                  <a:schemeClr val="tx1"/>
                </a:solidFill>
              </a:rPr>
              <a:t> </a:t>
            </a:r>
            <a:r>
              <a:rPr lang="ar-SA" sz="2400" dirty="0" err="1" smtClean="0">
                <a:solidFill>
                  <a:schemeClr val="tx1"/>
                </a:solidFill>
              </a:rPr>
              <a:t>الله </a:t>
            </a:r>
            <a:r>
              <a:rPr lang="ar-SA" sz="2400" dirty="0" smtClean="0">
                <a:solidFill>
                  <a:schemeClr val="tx1"/>
                </a:solidFill>
              </a:rPr>
              <a:t>, وانه لا أحد يستحق أن يعبد </a:t>
            </a:r>
            <a:r>
              <a:rPr lang="ar-SA" sz="2400" dirty="0" err="1" smtClean="0">
                <a:solidFill>
                  <a:schemeClr val="tx1"/>
                </a:solidFill>
              </a:rPr>
              <a:t>سواه </a:t>
            </a:r>
            <a:r>
              <a:rPr lang="ar-SA" sz="2400" dirty="0" smtClean="0">
                <a:solidFill>
                  <a:schemeClr val="tx1"/>
                </a:solidFill>
              </a:rPr>
              <a:t>, </a:t>
            </a:r>
            <a:r>
              <a:rPr lang="ar-SA" sz="2400" dirty="0" err="1" smtClean="0">
                <a:solidFill>
                  <a:schemeClr val="tx1"/>
                </a:solidFill>
              </a:rPr>
              <a:t>والايمان</a:t>
            </a:r>
            <a:r>
              <a:rPr lang="ar-SA" sz="2400" dirty="0" smtClean="0">
                <a:solidFill>
                  <a:schemeClr val="tx1"/>
                </a:solidFill>
              </a:rPr>
              <a:t> </a:t>
            </a:r>
            <a:r>
              <a:rPr lang="ar-SA" sz="2400" dirty="0" err="1" smtClean="0">
                <a:solidFill>
                  <a:schemeClr val="tx1"/>
                </a:solidFill>
              </a:rPr>
              <a:t>بجيمع</a:t>
            </a:r>
            <a:r>
              <a:rPr lang="ar-SA" sz="2400" dirty="0" smtClean="0">
                <a:solidFill>
                  <a:schemeClr val="tx1"/>
                </a:solidFill>
              </a:rPr>
              <a:t> اسمائه </a:t>
            </a:r>
            <a:r>
              <a:rPr lang="ar-SA" sz="2400" dirty="0" err="1" smtClean="0">
                <a:solidFill>
                  <a:schemeClr val="tx1"/>
                </a:solidFill>
              </a:rPr>
              <a:t>وصفاته </a:t>
            </a:r>
            <a:r>
              <a:rPr lang="ar-SA" sz="2400" dirty="0" smtClean="0">
                <a:solidFill>
                  <a:schemeClr val="tx1"/>
                </a:solidFill>
              </a:rPr>
              <a:t>, </a:t>
            </a:r>
            <a:r>
              <a:rPr lang="ar-SA" sz="2400" dirty="0" err="1" smtClean="0">
                <a:solidFill>
                  <a:schemeClr val="tx1"/>
                </a:solidFill>
              </a:rPr>
              <a:t>والايمان</a:t>
            </a:r>
            <a:r>
              <a:rPr lang="ar-SA" sz="2400" dirty="0" smtClean="0">
                <a:solidFill>
                  <a:schemeClr val="tx1"/>
                </a:solidFill>
              </a:rPr>
              <a:t> </a:t>
            </a:r>
            <a:r>
              <a:rPr lang="ar-SA" sz="2400" dirty="0" err="1" smtClean="0">
                <a:solidFill>
                  <a:schemeClr val="tx1"/>
                </a:solidFill>
              </a:rPr>
              <a:t>بملائكته </a:t>
            </a:r>
            <a:r>
              <a:rPr lang="ar-SA" sz="2400" dirty="0" smtClean="0">
                <a:solidFill>
                  <a:schemeClr val="tx1"/>
                </a:solidFill>
              </a:rPr>
              <a:t>, </a:t>
            </a:r>
            <a:r>
              <a:rPr lang="ar-SA" sz="2400" dirty="0" err="1" smtClean="0">
                <a:solidFill>
                  <a:schemeClr val="tx1"/>
                </a:solidFill>
              </a:rPr>
              <a:t>وكتبه </a:t>
            </a:r>
            <a:r>
              <a:rPr lang="ar-SA" sz="2400" dirty="0" smtClean="0">
                <a:solidFill>
                  <a:schemeClr val="tx1"/>
                </a:solidFill>
              </a:rPr>
              <a:t>, </a:t>
            </a:r>
            <a:r>
              <a:rPr lang="ar-SA" sz="2400" dirty="0" err="1" smtClean="0">
                <a:solidFill>
                  <a:schemeClr val="tx1"/>
                </a:solidFill>
              </a:rPr>
              <a:t>ورسله </a:t>
            </a:r>
            <a:r>
              <a:rPr lang="ar-SA" sz="2400" dirty="0" smtClean="0">
                <a:solidFill>
                  <a:schemeClr val="tx1"/>
                </a:solidFill>
              </a:rPr>
              <a:t>, وباليوم </a:t>
            </a:r>
            <a:r>
              <a:rPr lang="ar-SA" sz="2400" dirty="0" err="1" smtClean="0">
                <a:solidFill>
                  <a:schemeClr val="tx1"/>
                </a:solidFill>
              </a:rPr>
              <a:t>الاخر </a:t>
            </a:r>
            <a:r>
              <a:rPr lang="ar-SA" sz="2400" dirty="0" smtClean="0">
                <a:solidFill>
                  <a:schemeClr val="tx1"/>
                </a:solidFill>
              </a:rPr>
              <a:t>, وبالقدر خيره </a:t>
            </a:r>
            <a:r>
              <a:rPr lang="ar-SA" sz="2400" dirty="0" err="1" smtClean="0">
                <a:solidFill>
                  <a:schemeClr val="tx1"/>
                </a:solidFill>
              </a:rPr>
              <a:t>وشره </a:t>
            </a:r>
            <a:r>
              <a:rPr lang="ar-SA" sz="2400" dirty="0" smtClean="0">
                <a:solidFill>
                  <a:schemeClr val="tx1"/>
                </a:solidFill>
              </a:rPr>
              <a:t>, وغير ذلك</a:t>
            </a:r>
            <a:endParaRPr lang="ar-SA" sz="2400" dirty="0">
              <a:solidFill>
                <a:schemeClr val="tx1"/>
              </a:solidFill>
            </a:endParaRPr>
          </a:p>
        </p:txBody>
      </p:sp>
    </p:spTree>
  </p:cSld>
  <p:clrMapOvr>
    <a:masterClrMapping/>
  </p:clrMapOvr>
  <p:transition>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2515344" y="61586"/>
            <a:ext cx="3352800" cy="2209800"/>
          </a:xfrm>
          <a:prstGeom prst="ellipse">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SA" sz="2800" dirty="0" smtClean="0">
                <a:solidFill>
                  <a:schemeClr val="tx1"/>
                </a:solidFill>
              </a:rPr>
              <a:t>ب - " عمل القلب " </a:t>
            </a:r>
            <a:endParaRPr lang="ar-SA" sz="2800" dirty="0" smtClean="0">
              <a:solidFill>
                <a:schemeClr val="tx1"/>
              </a:solidFill>
            </a:endParaRPr>
          </a:p>
          <a:p>
            <a:pPr algn="ctr"/>
            <a:r>
              <a:rPr lang="ar-SA" sz="2800" dirty="0" smtClean="0">
                <a:solidFill>
                  <a:schemeClr val="tx1"/>
                </a:solidFill>
              </a:rPr>
              <a:t>مثل:</a:t>
            </a:r>
            <a:endParaRPr lang="ar-SA" sz="2800" dirty="0">
              <a:solidFill>
                <a:schemeClr val="tx1"/>
              </a:solidFill>
            </a:endParaRPr>
          </a:p>
        </p:txBody>
      </p:sp>
      <p:sp>
        <p:nvSpPr>
          <p:cNvPr id="11" name="Oval 10"/>
          <p:cNvSpPr/>
          <p:nvPr/>
        </p:nvSpPr>
        <p:spPr>
          <a:xfrm>
            <a:off x="6172200" y="5410200"/>
            <a:ext cx="1828800" cy="1295400"/>
          </a:xfrm>
          <a:prstGeom prst="ellips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800" dirty="0" smtClean="0"/>
              <a:t>التوكل عليه</a:t>
            </a:r>
            <a:endParaRPr lang="ar-SA" sz="2800" dirty="0"/>
          </a:p>
        </p:txBody>
      </p:sp>
      <p:sp>
        <p:nvSpPr>
          <p:cNvPr id="13" name="Oval 12"/>
          <p:cNvSpPr/>
          <p:nvPr/>
        </p:nvSpPr>
        <p:spPr>
          <a:xfrm>
            <a:off x="323528" y="5221382"/>
            <a:ext cx="3096344" cy="1219200"/>
          </a:xfrm>
          <a:prstGeom prst="ellips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400" dirty="0" smtClean="0"/>
              <a:t>الصبر على فعل </a:t>
            </a:r>
            <a:r>
              <a:rPr lang="ar-SA" sz="2400" dirty="0" smtClean="0"/>
              <a:t>اوامره واجتناب النواهي</a:t>
            </a:r>
            <a:endParaRPr lang="ar-SA" sz="2400" dirty="0"/>
          </a:p>
        </p:txBody>
      </p:sp>
      <p:sp>
        <p:nvSpPr>
          <p:cNvPr id="14" name="Oval 13"/>
          <p:cNvSpPr/>
          <p:nvPr/>
        </p:nvSpPr>
        <p:spPr>
          <a:xfrm>
            <a:off x="5334744" y="3276600"/>
            <a:ext cx="2666256" cy="1219200"/>
          </a:xfrm>
          <a:prstGeom prst="ellips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800" dirty="0" smtClean="0"/>
              <a:t>محبة الله تعالى</a:t>
            </a:r>
            <a:endParaRPr lang="ar-SA" sz="2800" dirty="0"/>
          </a:p>
        </p:txBody>
      </p:sp>
      <p:sp>
        <p:nvSpPr>
          <p:cNvPr id="16" name="Oval 15"/>
          <p:cNvSpPr/>
          <p:nvPr/>
        </p:nvSpPr>
        <p:spPr>
          <a:xfrm>
            <a:off x="683568" y="3505200"/>
            <a:ext cx="2376264" cy="1219200"/>
          </a:xfrm>
          <a:prstGeom prst="ellips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800" dirty="0" smtClean="0"/>
              <a:t>الخوف من عقابه</a:t>
            </a:r>
            <a:endParaRPr lang="ar-SA" sz="2800" dirty="0"/>
          </a:p>
        </p:txBody>
      </p:sp>
      <p:sp>
        <p:nvSpPr>
          <p:cNvPr id="17" name="Oval 16"/>
          <p:cNvSpPr/>
          <p:nvPr/>
        </p:nvSpPr>
        <p:spPr>
          <a:xfrm>
            <a:off x="5601072" y="1676400"/>
            <a:ext cx="2133600" cy="1295400"/>
          </a:xfrm>
          <a:prstGeom prst="ellips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400" dirty="0" smtClean="0"/>
              <a:t>الإخلاص</a:t>
            </a:r>
            <a:endParaRPr lang="ar-SA" sz="2400" dirty="0"/>
          </a:p>
        </p:txBody>
      </p:sp>
      <p:sp>
        <p:nvSpPr>
          <p:cNvPr id="18" name="Oval 17"/>
          <p:cNvSpPr/>
          <p:nvPr/>
        </p:nvSpPr>
        <p:spPr>
          <a:xfrm>
            <a:off x="228600" y="1524000"/>
            <a:ext cx="19050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800" dirty="0" smtClean="0"/>
              <a:t>الرجاء لثوابه</a:t>
            </a:r>
            <a:endParaRPr lang="ar-SA" sz="2800" dirty="0"/>
          </a:p>
        </p:txBody>
      </p:sp>
    </p:spTree>
  </p:cSld>
  <p:clrMapOvr>
    <a:masterClrMapping/>
  </p:clrMapOvr>
  <p:transition>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ip Same Side Corner Rectangle 1"/>
          <p:cNvSpPr/>
          <p:nvPr/>
        </p:nvSpPr>
        <p:spPr>
          <a:xfrm>
            <a:off x="3124200" y="457200"/>
            <a:ext cx="2743200" cy="1143000"/>
          </a:xfrm>
          <a:prstGeom prst="snip2Same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3200" dirty="0" smtClean="0">
                <a:solidFill>
                  <a:schemeClr val="tx1"/>
                </a:solidFill>
              </a:rPr>
              <a:t>العبادات </a:t>
            </a:r>
            <a:r>
              <a:rPr lang="ar-SA" sz="3200" dirty="0" err="1" smtClean="0">
                <a:solidFill>
                  <a:schemeClr val="tx1"/>
                </a:solidFill>
              </a:rPr>
              <a:t>القولية</a:t>
            </a:r>
            <a:endParaRPr lang="ar-SA" sz="3200" dirty="0">
              <a:solidFill>
                <a:schemeClr val="tx1"/>
              </a:solidFill>
            </a:endParaRPr>
          </a:p>
        </p:txBody>
      </p:sp>
      <p:sp>
        <p:nvSpPr>
          <p:cNvPr id="3" name="Snip Diagonal Corner Rectangle 2"/>
          <p:cNvSpPr/>
          <p:nvPr/>
        </p:nvSpPr>
        <p:spPr>
          <a:xfrm>
            <a:off x="533400" y="1752600"/>
            <a:ext cx="2133600" cy="914400"/>
          </a:xfrm>
          <a:prstGeom prst="snip2Diag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400" dirty="0" smtClean="0">
                <a:solidFill>
                  <a:schemeClr val="tx1"/>
                </a:solidFill>
              </a:rPr>
              <a:t>الدعوة الى الله تعالى</a:t>
            </a:r>
            <a:endParaRPr lang="ar-SA" sz="2400" dirty="0">
              <a:solidFill>
                <a:schemeClr val="tx1"/>
              </a:solidFill>
            </a:endParaRPr>
          </a:p>
        </p:txBody>
      </p:sp>
      <p:sp>
        <p:nvSpPr>
          <p:cNvPr id="4" name="Snip Diagonal Corner Rectangle 3"/>
          <p:cNvSpPr/>
          <p:nvPr/>
        </p:nvSpPr>
        <p:spPr>
          <a:xfrm>
            <a:off x="6629400" y="1752600"/>
            <a:ext cx="2133600" cy="990600"/>
          </a:xfrm>
          <a:prstGeom prst="snip2Diag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400" dirty="0" smtClean="0">
                <a:solidFill>
                  <a:schemeClr val="tx1"/>
                </a:solidFill>
              </a:rPr>
              <a:t>النطق بكلمة التوحيد</a:t>
            </a:r>
            <a:endParaRPr lang="ar-SA" sz="2400" dirty="0">
              <a:solidFill>
                <a:schemeClr val="tx1"/>
              </a:solidFill>
            </a:endParaRPr>
          </a:p>
        </p:txBody>
      </p:sp>
      <p:sp>
        <p:nvSpPr>
          <p:cNvPr id="5" name="Snip Single Corner Rectangle 4"/>
          <p:cNvSpPr/>
          <p:nvPr/>
        </p:nvSpPr>
        <p:spPr>
          <a:xfrm>
            <a:off x="6324600" y="4953000"/>
            <a:ext cx="2057400" cy="914400"/>
          </a:xfrm>
          <a:prstGeom prst="snip1Rect">
            <a:avLst/>
          </a:prstGeom>
        </p:spPr>
        <p:style>
          <a:lnRef idx="1">
            <a:schemeClr val="accent4"/>
          </a:lnRef>
          <a:fillRef idx="3">
            <a:schemeClr val="accent4"/>
          </a:fillRef>
          <a:effectRef idx="2">
            <a:schemeClr val="accent4"/>
          </a:effectRef>
          <a:fontRef idx="minor">
            <a:schemeClr val="lt1"/>
          </a:fontRef>
        </p:style>
        <p:txBody>
          <a:bodyPr rtlCol="1" anchor="ctr"/>
          <a:lstStyle/>
          <a:p>
            <a:pPr algn="ctr"/>
            <a:r>
              <a:rPr lang="ar-SA" sz="2400" dirty="0" smtClean="0"/>
              <a:t>قراءة القرآن </a:t>
            </a:r>
            <a:endParaRPr lang="ar-SA" sz="2400" dirty="0"/>
          </a:p>
        </p:txBody>
      </p:sp>
      <p:sp>
        <p:nvSpPr>
          <p:cNvPr id="7" name="Snip Single Corner Rectangle 6"/>
          <p:cNvSpPr/>
          <p:nvPr/>
        </p:nvSpPr>
        <p:spPr>
          <a:xfrm>
            <a:off x="1066800" y="4800600"/>
            <a:ext cx="2209800" cy="914400"/>
          </a:xfrm>
          <a:prstGeom prst="snip1Rect">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SA" sz="2000" dirty="0" smtClean="0">
                <a:solidFill>
                  <a:schemeClr val="tx1"/>
                </a:solidFill>
              </a:rPr>
              <a:t>ذكر الله تعالى بالتسبيح </a:t>
            </a:r>
            <a:r>
              <a:rPr lang="ar-SA" sz="2000" dirty="0" err="1" smtClean="0">
                <a:solidFill>
                  <a:schemeClr val="tx1"/>
                </a:solidFill>
              </a:rPr>
              <a:t>والتحميد</a:t>
            </a:r>
            <a:endParaRPr lang="ar-SA" sz="2000" dirty="0">
              <a:solidFill>
                <a:schemeClr val="tx1"/>
              </a:solidFill>
            </a:endParaRPr>
          </a:p>
        </p:txBody>
      </p:sp>
      <p:sp>
        <p:nvSpPr>
          <p:cNvPr id="8" name="Snip Single Corner Rectangle 7"/>
          <p:cNvSpPr/>
          <p:nvPr/>
        </p:nvSpPr>
        <p:spPr>
          <a:xfrm>
            <a:off x="3352800" y="3124200"/>
            <a:ext cx="2438400" cy="990600"/>
          </a:xfrm>
          <a:prstGeom prst="snip1Rect">
            <a:avLst/>
          </a:prstGeom>
        </p:spPr>
        <p:style>
          <a:lnRef idx="1">
            <a:schemeClr val="accent1"/>
          </a:lnRef>
          <a:fillRef idx="3">
            <a:schemeClr val="accent1"/>
          </a:fillRef>
          <a:effectRef idx="2">
            <a:schemeClr val="accent1"/>
          </a:effectRef>
          <a:fontRef idx="minor">
            <a:schemeClr val="lt1"/>
          </a:fontRef>
        </p:style>
        <p:txBody>
          <a:bodyPr rtlCol="1" anchor="ctr"/>
          <a:lstStyle/>
          <a:p>
            <a:pPr algn="ctr"/>
            <a:r>
              <a:rPr lang="ar-SA" sz="2400" dirty="0" smtClean="0"/>
              <a:t>تعليم العلم الشرعي</a:t>
            </a:r>
            <a:endParaRPr lang="ar-SA" sz="2400" dirty="0"/>
          </a:p>
        </p:txBody>
      </p:sp>
      <p:sp>
        <p:nvSpPr>
          <p:cNvPr id="20" name="Down Arrow 19"/>
          <p:cNvSpPr/>
          <p:nvPr/>
        </p:nvSpPr>
        <p:spPr>
          <a:xfrm>
            <a:off x="7467600" y="3200400"/>
            <a:ext cx="457200"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Left Arrow 21"/>
          <p:cNvSpPr/>
          <p:nvPr/>
        </p:nvSpPr>
        <p:spPr>
          <a:xfrm>
            <a:off x="4038600" y="5105400"/>
            <a:ext cx="13716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3" name="Up Arrow 22"/>
          <p:cNvSpPr/>
          <p:nvPr/>
        </p:nvSpPr>
        <p:spPr>
          <a:xfrm>
            <a:off x="1371600" y="3276600"/>
            <a:ext cx="609600" cy="1143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6" name="Right Arrow 25"/>
          <p:cNvSpPr/>
          <p:nvPr/>
        </p:nvSpPr>
        <p:spPr>
          <a:xfrm>
            <a:off x="3810000" y="1905000"/>
            <a:ext cx="11430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Scroll 1"/>
          <p:cNvSpPr/>
          <p:nvPr/>
        </p:nvSpPr>
        <p:spPr>
          <a:xfrm>
            <a:off x="2743200" y="685800"/>
            <a:ext cx="5334000" cy="5181600"/>
          </a:xfrm>
          <a:prstGeom prst="verticalScroll">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3600" dirty="0" smtClean="0">
                <a:solidFill>
                  <a:schemeClr val="accent2">
                    <a:lumMod val="50000"/>
                  </a:schemeClr>
                </a:solidFill>
              </a:rPr>
              <a:t>العبادات </a:t>
            </a:r>
            <a:r>
              <a:rPr lang="ar-SA" sz="3600" dirty="0" err="1" smtClean="0">
                <a:solidFill>
                  <a:schemeClr val="accent2">
                    <a:lumMod val="50000"/>
                  </a:schemeClr>
                </a:solidFill>
              </a:rPr>
              <a:t>البدنية :</a:t>
            </a:r>
            <a:r>
              <a:rPr lang="ar-SA" sz="3600" dirty="0" smtClean="0">
                <a:solidFill>
                  <a:schemeClr val="accent2">
                    <a:lumMod val="50000"/>
                  </a:schemeClr>
                </a:solidFill>
              </a:rPr>
              <a:t> </a:t>
            </a:r>
          </a:p>
          <a:p>
            <a:pPr algn="ctr"/>
            <a:r>
              <a:rPr lang="ar-SA" sz="3200" dirty="0" smtClean="0">
                <a:solidFill>
                  <a:schemeClr val="accent3">
                    <a:lumMod val="50000"/>
                  </a:schemeClr>
                </a:solidFill>
              </a:rPr>
              <a:t>الصلاة  و السجود </a:t>
            </a:r>
          </a:p>
          <a:p>
            <a:pPr algn="ctr"/>
            <a:r>
              <a:rPr lang="ar-SA" sz="3200" dirty="0" smtClean="0">
                <a:solidFill>
                  <a:schemeClr val="accent3">
                    <a:lumMod val="50000"/>
                  </a:schemeClr>
                </a:solidFill>
              </a:rPr>
              <a:t>الصوم </a:t>
            </a:r>
          </a:p>
          <a:p>
            <a:pPr algn="ctr"/>
            <a:r>
              <a:rPr lang="ar-SA" sz="3200" dirty="0" smtClean="0">
                <a:solidFill>
                  <a:schemeClr val="accent3">
                    <a:lumMod val="50000"/>
                  </a:schemeClr>
                </a:solidFill>
              </a:rPr>
              <a:t>الحج</a:t>
            </a:r>
          </a:p>
          <a:p>
            <a:pPr algn="ctr"/>
            <a:r>
              <a:rPr lang="ar-SA" sz="3200" dirty="0" smtClean="0">
                <a:solidFill>
                  <a:schemeClr val="accent3">
                    <a:lumMod val="50000"/>
                  </a:schemeClr>
                </a:solidFill>
              </a:rPr>
              <a:t>الطواف</a:t>
            </a:r>
          </a:p>
          <a:p>
            <a:pPr algn="ctr"/>
            <a:r>
              <a:rPr lang="ar-SA" sz="3200" dirty="0" smtClean="0">
                <a:solidFill>
                  <a:schemeClr val="accent3">
                    <a:lumMod val="50000"/>
                  </a:schemeClr>
                </a:solidFill>
              </a:rPr>
              <a:t>الجهاد</a:t>
            </a:r>
          </a:p>
          <a:p>
            <a:pPr algn="ctr"/>
            <a:r>
              <a:rPr lang="ar-SA" sz="3200" dirty="0" smtClean="0">
                <a:solidFill>
                  <a:schemeClr val="accent3">
                    <a:lumMod val="50000"/>
                  </a:schemeClr>
                </a:solidFill>
              </a:rPr>
              <a:t>طلب العلم الشرعي</a:t>
            </a:r>
          </a:p>
          <a:p>
            <a:pPr algn="ctr"/>
            <a:r>
              <a:rPr lang="ar-SA" sz="3200" dirty="0" smtClean="0">
                <a:solidFill>
                  <a:schemeClr val="accent3">
                    <a:lumMod val="50000"/>
                  </a:schemeClr>
                </a:solidFill>
              </a:rPr>
              <a:t>وغير </a:t>
            </a:r>
            <a:r>
              <a:rPr lang="ar-SA" sz="3200" dirty="0" err="1" smtClean="0">
                <a:solidFill>
                  <a:schemeClr val="accent3">
                    <a:lumMod val="50000"/>
                  </a:schemeClr>
                </a:solidFill>
              </a:rPr>
              <a:t>ذلك ....</a:t>
            </a:r>
            <a:endParaRPr lang="ar-SA" sz="3200" dirty="0" smtClean="0">
              <a:solidFill>
                <a:schemeClr val="accent3">
                  <a:lumMod val="50000"/>
                </a:schemeClr>
              </a:solidFill>
            </a:endParaRPr>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914400" y="914400"/>
            <a:ext cx="6477000" cy="2590800"/>
          </a:xfrm>
          <a:prstGeom prst="irregularSeal2">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4000" dirty="0" smtClean="0">
                <a:solidFill>
                  <a:schemeClr val="accent1">
                    <a:lumMod val="20000"/>
                    <a:lumOff val="80000"/>
                  </a:schemeClr>
                </a:solidFill>
              </a:rPr>
              <a:t>العبادات الماليه</a:t>
            </a:r>
            <a:endParaRPr lang="ar-SA" sz="4000" dirty="0">
              <a:solidFill>
                <a:schemeClr val="accent1">
                  <a:lumMod val="20000"/>
                  <a:lumOff val="80000"/>
                </a:schemeClr>
              </a:solidFill>
            </a:endParaRPr>
          </a:p>
        </p:txBody>
      </p:sp>
      <p:sp>
        <p:nvSpPr>
          <p:cNvPr id="3" name="6-Point Star 2"/>
          <p:cNvSpPr/>
          <p:nvPr/>
        </p:nvSpPr>
        <p:spPr>
          <a:xfrm>
            <a:off x="7010400" y="4191000"/>
            <a:ext cx="1752600" cy="1905000"/>
          </a:xfrm>
          <a:prstGeom prst="star6">
            <a:avLst/>
          </a:prstGeom>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ar-SA" sz="2800" dirty="0" smtClean="0">
                <a:solidFill>
                  <a:schemeClr val="tx1">
                    <a:lumMod val="95000"/>
                  </a:schemeClr>
                </a:solidFill>
              </a:rPr>
              <a:t>الزكاة</a:t>
            </a:r>
            <a:endParaRPr lang="ar-SA" sz="2800" dirty="0">
              <a:solidFill>
                <a:schemeClr val="tx1">
                  <a:lumMod val="95000"/>
                </a:schemeClr>
              </a:solidFill>
            </a:endParaRPr>
          </a:p>
        </p:txBody>
      </p:sp>
      <p:sp>
        <p:nvSpPr>
          <p:cNvPr id="4" name="6-Point Star 3"/>
          <p:cNvSpPr/>
          <p:nvPr/>
        </p:nvSpPr>
        <p:spPr>
          <a:xfrm>
            <a:off x="4876800" y="4191000"/>
            <a:ext cx="1676400" cy="1905000"/>
          </a:xfrm>
          <a:prstGeom prst="star6">
            <a:avLst/>
          </a:prstGeom>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ar-SA" sz="2800" dirty="0" smtClean="0">
                <a:solidFill>
                  <a:schemeClr val="tx1">
                    <a:lumMod val="95000"/>
                  </a:schemeClr>
                </a:solidFill>
              </a:rPr>
              <a:t>الصدقة</a:t>
            </a:r>
            <a:endParaRPr lang="ar-SA" sz="2800" dirty="0">
              <a:solidFill>
                <a:schemeClr val="tx1">
                  <a:lumMod val="95000"/>
                </a:schemeClr>
              </a:solidFill>
            </a:endParaRPr>
          </a:p>
        </p:txBody>
      </p:sp>
      <p:sp>
        <p:nvSpPr>
          <p:cNvPr id="5" name="6-Point Star 4"/>
          <p:cNvSpPr/>
          <p:nvPr/>
        </p:nvSpPr>
        <p:spPr>
          <a:xfrm>
            <a:off x="2590800" y="4273550"/>
            <a:ext cx="1600200" cy="1746250"/>
          </a:xfrm>
          <a:prstGeom prst="star6">
            <a:avLst/>
          </a:prstGeom>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ar-SA" sz="2800" dirty="0" smtClean="0">
                <a:solidFill>
                  <a:schemeClr val="tx1">
                    <a:lumMod val="95000"/>
                  </a:schemeClr>
                </a:solidFill>
              </a:rPr>
              <a:t>الذبح</a:t>
            </a:r>
            <a:endParaRPr lang="ar-SA" sz="2800" dirty="0">
              <a:solidFill>
                <a:schemeClr val="tx1">
                  <a:lumMod val="95000"/>
                </a:schemeClr>
              </a:solidFill>
            </a:endParaRPr>
          </a:p>
        </p:txBody>
      </p:sp>
      <p:sp>
        <p:nvSpPr>
          <p:cNvPr id="6" name="6-Point Star 5"/>
          <p:cNvSpPr/>
          <p:nvPr/>
        </p:nvSpPr>
        <p:spPr>
          <a:xfrm>
            <a:off x="228600" y="4038600"/>
            <a:ext cx="2133600" cy="2514600"/>
          </a:xfrm>
          <a:prstGeom prst="star6">
            <a:avLst/>
          </a:prstGeom>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ar-SA" sz="2800" dirty="0" smtClean="0">
                <a:solidFill>
                  <a:schemeClr val="tx1">
                    <a:lumMod val="95000"/>
                  </a:schemeClr>
                </a:solidFill>
              </a:rPr>
              <a:t>النذر بإخراج شي من المال</a:t>
            </a:r>
            <a:endParaRPr lang="ar-SA" sz="2800" dirty="0">
              <a:solidFill>
                <a:schemeClr val="tx1">
                  <a:lumMod val="95000"/>
                </a:schemeClr>
              </a:solidFill>
            </a:endParaRPr>
          </a:p>
        </p:txBody>
      </p:sp>
    </p:spTree>
  </p:cSld>
  <p:clrMapOvr>
    <a:masterClrMapping/>
  </p:clrMapOvr>
  <p:transition>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04800"/>
            <a:ext cx="8229600" cy="1828800"/>
          </a:xfrm>
        </p:spPr>
        <p:txBody>
          <a:bodyPr/>
          <a:lstStyle/>
          <a:p>
            <a:r>
              <a:rPr lang="ar-SA" dirty="0" err="1" smtClean="0"/>
              <a:t>ثانيا </a:t>
            </a:r>
            <a:r>
              <a:rPr lang="ar-SA" dirty="0" smtClean="0"/>
              <a:t>: العبادات غير </a:t>
            </a:r>
            <a:r>
              <a:rPr lang="ar-SA" dirty="0" err="1" smtClean="0"/>
              <a:t>المحضه</a:t>
            </a:r>
            <a:r>
              <a:rPr lang="ar-SA" dirty="0" smtClean="0"/>
              <a:t> </a:t>
            </a:r>
            <a:r>
              <a:rPr lang="ar-SA" dirty="0" err="1" smtClean="0"/>
              <a:t>:</a:t>
            </a:r>
            <a:endParaRPr lang="ar-SA" dirty="0"/>
          </a:p>
        </p:txBody>
      </p:sp>
      <p:sp>
        <p:nvSpPr>
          <p:cNvPr id="3" name="Subtitle 2"/>
          <p:cNvSpPr>
            <a:spLocks noGrp="1"/>
          </p:cNvSpPr>
          <p:nvPr>
            <p:ph type="subTitle" idx="1"/>
          </p:nvPr>
        </p:nvSpPr>
        <p:spPr>
          <a:xfrm>
            <a:off x="1763688" y="2852936"/>
            <a:ext cx="7380312" cy="1677312"/>
          </a:xfrm>
        </p:spPr>
        <p:txBody>
          <a:bodyPr>
            <a:normAutofit fontScale="92500" lnSpcReduction="20000"/>
          </a:bodyPr>
          <a:lstStyle/>
          <a:p>
            <a:r>
              <a:rPr lang="ar-SA" sz="3600" b="1" dirty="0" smtClean="0">
                <a:solidFill>
                  <a:schemeClr val="accent4">
                    <a:lumMod val="75000"/>
                  </a:schemeClr>
                </a:solidFill>
              </a:rPr>
              <a:t>وهي الأعمال والأقوال التي ليست عبادات من أصل </a:t>
            </a:r>
            <a:r>
              <a:rPr lang="ar-SA" sz="3600" b="1" dirty="0" err="1" smtClean="0">
                <a:solidFill>
                  <a:schemeClr val="accent4">
                    <a:lumMod val="75000"/>
                  </a:schemeClr>
                </a:solidFill>
              </a:rPr>
              <a:t>مشروعيتها </a:t>
            </a:r>
            <a:r>
              <a:rPr lang="ar-SA" sz="3600" b="1" dirty="0" smtClean="0">
                <a:solidFill>
                  <a:schemeClr val="accent4">
                    <a:lumMod val="75000"/>
                  </a:schemeClr>
                </a:solidFill>
              </a:rPr>
              <a:t>, </a:t>
            </a:r>
            <a:br>
              <a:rPr lang="ar-SA" sz="3600" b="1" dirty="0" smtClean="0">
                <a:solidFill>
                  <a:schemeClr val="accent4">
                    <a:lumMod val="75000"/>
                  </a:schemeClr>
                </a:solidFill>
              </a:rPr>
            </a:br>
            <a:r>
              <a:rPr lang="ar-SA" sz="3600" b="1" dirty="0" smtClean="0">
                <a:solidFill>
                  <a:schemeClr val="accent4">
                    <a:lumMod val="75000"/>
                  </a:schemeClr>
                </a:solidFill>
              </a:rPr>
              <a:t>ولكنها تتحول بالنية الصالحة الى عبادات</a:t>
            </a:r>
            <a:endParaRPr lang="ar-SA" sz="3600" b="1" dirty="0">
              <a:solidFill>
                <a:schemeClr val="accent4">
                  <a:lumMod val="75000"/>
                </a:schemeClr>
              </a:solidFill>
            </a:endParaRPr>
          </a:p>
        </p:txBody>
      </p:sp>
    </p:spTree>
  </p:cSld>
  <p:clrMapOvr>
    <a:masterClrMapping/>
  </p:clrMapOvr>
  <p:transition>
    <p:cover dir="l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4768" y="260648"/>
            <a:ext cx="5145087" cy="180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مستطيل 4"/>
          <p:cNvSpPr/>
          <p:nvPr/>
        </p:nvSpPr>
        <p:spPr>
          <a:xfrm>
            <a:off x="5004048" y="2564904"/>
            <a:ext cx="302433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فعل الواجبات والمندوبات التي في الأصل ليست من العبادات</a:t>
            </a:r>
            <a:endParaRPr lang="ar-SA" dirty="0"/>
          </a:p>
        </p:txBody>
      </p:sp>
      <p:sp>
        <p:nvSpPr>
          <p:cNvPr id="8" name="عنصر نائب للمحتوى 7"/>
          <p:cNvSpPr>
            <a:spLocks noGrp="1"/>
          </p:cNvSpPr>
          <p:nvPr>
            <p:ph idx="1"/>
          </p:nvPr>
        </p:nvSpPr>
        <p:spPr>
          <a:xfrm>
            <a:off x="971600" y="2729670"/>
            <a:ext cx="2890664" cy="8932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dirty="0" smtClean="0"/>
              <a:t>ترك المحرمات ابتغاء وجه الله</a:t>
            </a:r>
            <a:endParaRPr lang="ar-SA" dirty="0"/>
          </a:p>
        </p:txBody>
      </p:sp>
      <p:sp>
        <p:nvSpPr>
          <p:cNvPr id="9" name="مستطيل 8"/>
          <p:cNvSpPr/>
          <p:nvPr/>
        </p:nvSpPr>
        <p:spPr>
          <a:xfrm>
            <a:off x="3563888" y="4067409"/>
            <a:ext cx="233434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فعل المباحات ابتغاء وجه الله</a:t>
            </a:r>
            <a:endParaRPr lang="ar-SA" dirty="0"/>
          </a:p>
        </p:txBody>
      </p:sp>
    </p:spTree>
    <p:extLst>
      <p:ext uri="{BB962C8B-B14F-4D97-AF65-F5344CB8AC3E}">
        <p14:creationId xmlns:p14="http://schemas.microsoft.com/office/powerpoint/2010/main" val="877197078"/>
      </p:ext>
    </p:extLst>
  </p:cSld>
  <p:clrMapOvr>
    <a:masterClrMapping/>
  </p:clrMapOvr>
  <p:transition spd="med">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own Arrow Callout 3"/>
          <p:cNvSpPr/>
          <p:nvPr/>
        </p:nvSpPr>
        <p:spPr>
          <a:xfrm>
            <a:off x="2057400" y="381000"/>
            <a:ext cx="5105400" cy="1524000"/>
          </a:xfrm>
          <a:prstGeom prst="downArrowCallou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SA" sz="3200" dirty="0" smtClean="0"/>
              <a:t>يدخل في العبادات غير </a:t>
            </a:r>
            <a:r>
              <a:rPr lang="ar-SA" sz="3200" dirty="0" err="1" smtClean="0"/>
              <a:t>المحضه</a:t>
            </a:r>
            <a:r>
              <a:rPr lang="ar-SA" sz="3200" dirty="0" smtClean="0"/>
              <a:t> </a:t>
            </a:r>
            <a:r>
              <a:rPr lang="ar-SA" sz="3200" dirty="0" err="1" smtClean="0"/>
              <a:t>مايلي:</a:t>
            </a:r>
            <a:endParaRPr lang="ar-SA" sz="3200" dirty="0" smtClean="0"/>
          </a:p>
          <a:p>
            <a:pPr algn="ctr"/>
            <a:endParaRPr lang="ar-SA" dirty="0"/>
          </a:p>
        </p:txBody>
      </p:sp>
      <p:sp>
        <p:nvSpPr>
          <p:cNvPr id="5" name="Folded Corner 4"/>
          <p:cNvSpPr/>
          <p:nvPr/>
        </p:nvSpPr>
        <p:spPr>
          <a:xfrm>
            <a:off x="2362200" y="2057400"/>
            <a:ext cx="4419600" cy="1447800"/>
          </a:xfrm>
          <a:prstGeom prst="foldedCorner">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ar-SA" sz="2800" dirty="0" smtClean="0">
                <a:solidFill>
                  <a:srgbClr val="002060"/>
                </a:solidFill>
              </a:rPr>
              <a:t>1- فعل الواجبات والمندوبات التي ليست في الأصل من العبادات</a:t>
            </a:r>
            <a:endParaRPr lang="ar-SA" sz="2800" dirty="0">
              <a:solidFill>
                <a:srgbClr val="002060"/>
              </a:solidFill>
            </a:endParaRPr>
          </a:p>
        </p:txBody>
      </p:sp>
      <p:sp>
        <p:nvSpPr>
          <p:cNvPr id="6" name="Teardrop 5"/>
          <p:cNvSpPr/>
          <p:nvPr/>
        </p:nvSpPr>
        <p:spPr>
          <a:xfrm>
            <a:off x="6705600" y="3657600"/>
            <a:ext cx="1981200" cy="1676400"/>
          </a:xfrm>
          <a:prstGeom prst="teardrop">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000" dirty="0" smtClean="0">
                <a:solidFill>
                  <a:srgbClr val="002060"/>
                </a:solidFill>
              </a:rPr>
              <a:t>النفقة على النفس او على الزوجه او على الاولاد</a:t>
            </a:r>
            <a:endParaRPr lang="ar-SA" sz="2000" dirty="0">
              <a:solidFill>
                <a:srgbClr val="002060"/>
              </a:solidFill>
            </a:endParaRPr>
          </a:p>
        </p:txBody>
      </p:sp>
      <p:sp>
        <p:nvSpPr>
          <p:cNvPr id="7" name="Teardrop 6"/>
          <p:cNvSpPr/>
          <p:nvPr/>
        </p:nvSpPr>
        <p:spPr>
          <a:xfrm>
            <a:off x="4648200" y="4572000"/>
            <a:ext cx="1828800" cy="1676400"/>
          </a:xfrm>
          <a:prstGeom prst="teardrop">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SA" sz="2000" dirty="0" smtClean="0">
                <a:solidFill>
                  <a:srgbClr val="002060"/>
                </a:solidFill>
              </a:rPr>
              <a:t>قضاء الدين</a:t>
            </a:r>
            <a:endParaRPr lang="ar-SA" sz="2000" dirty="0">
              <a:solidFill>
                <a:srgbClr val="002060"/>
              </a:solidFill>
            </a:endParaRPr>
          </a:p>
        </p:txBody>
      </p:sp>
      <p:sp>
        <p:nvSpPr>
          <p:cNvPr id="8" name="Teardrop 7"/>
          <p:cNvSpPr/>
          <p:nvPr/>
        </p:nvSpPr>
        <p:spPr>
          <a:xfrm>
            <a:off x="2438400" y="5181600"/>
            <a:ext cx="1905000" cy="1676400"/>
          </a:xfrm>
          <a:prstGeom prst="teardrop">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ar-SA" sz="2400" dirty="0" smtClean="0">
                <a:solidFill>
                  <a:srgbClr val="002060"/>
                </a:solidFill>
              </a:rPr>
              <a:t>الزواج الواجب او المندوب اليه</a:t>
            </a:r>
            <a:endParaRPr lang="ar-SA" sz="2400" dirty="0">
              <a:solidFill>
                <a:srgbClr val="002060"/>
              </a:solidFill>
            </a:endParaRPr>
          </a:p>
        </p:txBody>
      </p:sp>
      <p:sp>
        <p:nvSpPr>
          <p:cNvPr id="9" name="Teardrop 8"/>
          <p:cNvSpPr/>
          <p:nvPr/>
        </p:nvSpPr>
        <p:spPr>
          <a:xfrm>
            <a:off x="0" y="4191000"/>
            <a:ext cx="2555776" cy="1524000"/>
          </a:xfrm>
          <a:prstGeom prst="teardrop">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2000" dirty="0" err="1" smtClean="0">
                <a:solidFill>
                  <a:srgbClr val="002060"/>
                </a:solidFill>
              </a:rPr>
              <a:t>القرض </a:t>
            </a:r>
            <a:r>
              <a:rPr lang="ar-SA" sz="2000" dirty="0" smtClean="0">
                <a:solidFill>
                  <a:srgbClr val="002060"/>
                </a:solidFill>
              </a:rPr>
              <a:t>, </a:t>
            </a:r>
            <a:r>
              <a:rPr lang="ar-SA" sz="2000" dirty="0" err="1" smtClean="0">
                <a:solidFill>
                  <a:srgbClr val="002060"/>
                </a:solidFill>
              </a:rPr>
              <a:t>الهدية </a:t>
            </a:r>
            <a:r>
              <a:rPr lang="ar-SA" sz="2000" dirty="0" smtClean="0">
                <a:solidFill>
                  <a:srgbClr val="002060"/>
                </a:solidFill>
              </a:rPr>
              <a:t>, بر </a:t>
            </a:r>
            <a:r>
              <a:rPr lang="ar-SA" sz="2000" dirty="0" err="1" smtClean="0">
                <a:solidFill>
                  <a:srgbClr val="002060"/>
                </a:solidFill>
              </a:rPr>
              <a:t>الوالدين </a:t>
            </a:r>
            <a:r>
              <a:rPr lang="ar-SA" sz="2000" dirty="0" smtClean="0">
                <a:solidFill>
                  <a:srgbClr val="002060"/>
                </a:solidFill>
              </a:rPr>
              <a:t>, اكرام الضيف</a:t>
            </a:r>
            <a:endParaRPr lang="ar-SA" sz="2000" dirty="0">
              <a:solidFill>
                <a:srgbClr val="002060"/>
              </a:solidFill>
            </a:endParaRPr>
          </a:p>
        </p:txBody>
      </p:sp>
    </p:spTree>
  </p:cSld>
  <p:clrMapOvr>
    <a:masterClrMapping/>
  </p:clrMapOvr>
  <p:transition>
    <p:cover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1052945"/>
            <a:ext cx="7511993" cy="3970318"/>
          </a:xfrm>
          <a:prstGeom prst="rect">
            <a:avLst/>
          </a:prstGeom>
          <a:noFill/>
        </p:spPr>
        <p:txBody>
          <a:bodyPr wrap="square" rtlCol="1">
            <a:spAutoFit/>
          </a:bodyPr>
          <a:lstStyle/>
          <a:p>
            <a:pPr algn="r"/>
            <a:r>
              <a:rPr lang="ar-SA" sz="2800" dirty="0" smtClean="0">
                <a:solidFill>
                  <a:srgbClr val="002060"/>
                </a:solidFill>
              </a:rPr>
              <a:t>فإذا فعل المسلم هذه الواجبات أو المندوبات مبتغيا بذلك وجه الله تعالى</a:t>
            </a:r>
            <a:br>
              <a:rPr lang="ar-SA" sz="2800" dirty="0" smtClean="0">
                <a:solidFill>
                  <a:srgbClr val="002060"/>
                </a:solidFill>
              </a:rPr>
            </a:br>
            <a:r>
              <a:rPr lang="ar-SA" sz="2800" dirty="0" smtClean="0">
                <a:solidFill>
                  <a:srgbClr val="002060"/>
                </a:solidFill>
              </a:rPr>
              <a:t>كأن ينفق على نفسه بنية </a:t>
            </a:r>
            <a:r>
              <a:rPr lang="ar-SA" sz="2800" dirty="0" err="1" smtClean="0">
                <a:solidFill>
                  <a:srgbClr val="002060"/>
                </a:solidFill>
              </a:rPr>
              <a:t>التقوي</a:t>
            </a:r>
            <a:r>
              <a:rPr lang="ar-SA" sz="2800" dirty="0" smtClean="0">
                <a:solidFill>
                  <a:srgbClr val="002060"/>
                </a:solidFill>
              </a:rPr>
              <a:t> على طاعة </a:t>
            </a:r>
            <a:r>
              <a:rPr lang="ar-SA" sz="2800" dirty="0" err="1" smtClean="0">
                <a:solidFill>
                  <a:srgbClr val="002060"/>
                </a:solidFill>
              </a:rPr>
              <a:t>الله,</a:t>
            </a:r>
            <a:r>
              <a:rPr lang="ar-SA" sz="2800" dirty="0" smtClean="0">
                <a:solidFill>
                  <a:srgbClr val="002060"/>
                </a:solidFill>
              </a:rPr>
              <a:t/>
            </a:r>
            <a:br>
              <a:rPr lang="ar-SA" sz="2800" dirty="0" smtClean="0">
                <a:solidFill>
                  <a:srgbClr val="002060"/>
                </a:solidFill>
              </a:rPr>
            </a:br>
            <a:r>
              <a:rPr lang="ar-SA" sz="2800" dirty="0" smtClean="0">
                <a:solidFill>
                  <a:srgbClr val="002060"/>
                </a:solidFill>
              </a:rPr>
              <a:t>وكأن ينفق على أولاده بنية امتثال أمر الله, وبنية تربية الأولاد </a:t>
            </a:r>
            <a:r>
              <a:rPr lang="ar-SA" sz="2800" dirty="0" err="1" smtClean="0">
                <a:solidFill>
                  <a:srgbClr val="002060"/>
                </a:solidFill>
              </a:rPr>
              <a:t>ليعبدو</a:t>
            </a:r>
            <a:r>
              <a:rPr lang="ar-SA" sz="2800" dirty="0" smtClean="0">
                <a:solidFill>
                  <a:srgbClr val="002060"/>
                </a:solidFill>
              </a:rPr>
              <a:t> الله </a:t>
            </a:r>
            <a:br>
              <a:rPr lang="ar-SA" sz="2800" dirty="0" smtClean="0">
                <a:solidFill>
                  <a:srgbClr val="002060"/>
                </a:solidFill>
              </a:rPr>
            </a:br>
            <a:r>
              <a:rPr lang="ar-SA" sz="2800" dirty="0" smtClean="0">
                <a:solidFill>
                  <a:srgbClr val="002060"/>
                </a:solidFill>
              </a:rPr>
              <a:t>وكأن يحمل رجلا كبير السن على </a:t>
            </a:r>
            <a:r>
              <a:rPr lang="ar-SA" sz="2800" dirty="0" err="1" smtClean="0">
                <a:solidFill>
                  <a:srgbClr val="002060"/>
                </a:solidFill>
              </a:rPr>
              <a:t>راحتله</a:t>
            </a:r>
            <a:r>
              <a:rPr lang="ar-SA" sz="2800" dirty="0" smtClean="0">
                <a:solidFill>
                  <a:srgbClr val="002060"/>
                </a:solidFill>
              </a:rPr>
              <a:t> ليوصله الى اهله ليريحه من تعب المشي مبتغيا بذلك وجه الله </a:t>
            </a:r>
            <a:br>
              <a:rPr lang="ar-SA" sz="2800" dirty="0" smtClean="0">
                <a:solidFill>
                  <a:srgbClr val="002060"/>
                </a:solidFill>
              </a:rPr>
            </a:br>
            <a:r>
              <a:rPr lang="ar-SA" sz="2800" dirty="0" smtClean="0">
                <a:solidFill>
                  <a:srgbClr val="002060"/>
                </a:solidFill>
              </a:rPr>
              <a:t>وكأن ينوي بالزواج اعفاف النفس ونحو ذلك </a:t>
            </a:r>
            <a:br>
              <a:rPr lang="ar-SA" sz="2800" dirty="0" smtClean="0">
                <a:solidFill>
                  <a:srgbClr val="002060"/>
                </a:solidFill>
              </a:rPr>
            </a:br>
            <a:r>
              <a:rPr lang="ar-SA" sz="2800" dirty="0" smtClean="0">
                <a:solidFill>
                  <a:srgbClr val="002060"/>
                </a:solidFill>
              </a:rPr>
              <a:t>كان ذلك كله عبادات يثاب عليها, بلا نزاع</a:t>
            </a:r>
            <a:endParaRPr lang="ar-SA" sz="2800" dirty="0">
              <a:solidFill>
                <a:srgbClr val="002060"/>
              </a:solidFill>
            </a:endParaRPr>
          </a:p>
        </p:txBody>
      </p:sp>
    </p:spTree>
  </p:cSld>
  <p:clrMapOvr>
    <a:masterClrMapping/>
  </p:clrMapOvr>
  <p:transition>
    <p:pu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a:off x="3200400" y="457200"/>
            <a:ext cx="4876800" cy="1371600"/>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مما يدل على ذلك قوله صلى الله عليه </a:t>
            </a:r>
            <a:r>
              <a:rPr lang="ar-SA" dirty="0" err="1" smtClean="0"/>
              <a:t>وسلم: </a:t>
            </a:r>
            <a:r>
              <a:rPr lang="ar-SA" dirty="0" smtClean="0"/>
              <a:t>” ولست تنفق نفقة تبتغي </a:t>
            </a:r>
            <a:r>
              <a:rPr lang="ar-SA" dirty="0" err="1" smtClean="0"/>
              <a:t>بها</a:t>
            </a:r>
            <a:r>
              <a:rPr lang="ar-SA" dirty="0" smtClean="0"/>
              <a:t> وجه الله </a:t>
            </a:r>
            <a:r>
              <a:rPr lang="ar-SA" dirty="0" err="1" smtClean="0"/>
              <a:t>الا</a:t>
            </a:r>
            <a:r>
              <a:rPr lang="ar-SA" dirty="0" smtClean="0"/>
              <a:t> أجرت </a:t>
            </a:r>
            <a:r>
              <a:rPr lang="ar-SA" dirty="0" err="1" smtClean="0"/>
              <a:t>عليها </a:t>
            </a:r>
            <a:r>
              <a:rPr lang="ar-SA" dirty="0" smtClean="0"/>
              <a:t>, حتى </a:t>
            </a:r>
            <a:r>
              <a:rPr lang="ar-SA" dirty="0" err="1" smtClean="0"/>
              <a:t>ماتضعه</a:t>
            </a:r>
            <a:r>
              <a:rPr lang="ar-SA" dirty="0" smtClean="0"/>
              <a:t> في </a:t>
            </a:r>
            <a:r>
              <a:rPr lang="ar-SA" dirty="0" err="1" smtClean="0"/>
              <a:t>امرأتك ”</a:t>
            </a:r>
            <a:r>
              <a:rPr lang="ar-SA" dirty="0" smtClean="0"/>
              <a:t> </a:t>
            </a:r>
            <a:endParaRPr lang="ar-SA" dirty="0"/>
          </a:p>
        </p:txBody>
      </p:sp>
      <p:sp>
        <p:nvSpPr>
          <p:cNvPr id="7" name="Flowchart: Card 6"/>
          <p:cNvSpPr/>
          <p:nvPr/>
        </p:nvSpPr>
        <p:spPr>
          <a:xfrm>
            <a:off x="0" y="2819400"/>
            <a:ext cx="3200400" cy="1752600"/>
          </a:xfrm>
          <a:prstGeom prst="flowChartPunchedCard">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وقوله صلى الله عليه </a:t>
            </a:r>
            <a:r>
              <a:rPr lang="ar-SA" dirty="0" err="1" smtClean="0"/>
              <a:t>وسلم : </a:t>
            </a:r>
            <a:br>
              <a:rPr lang="ar-SA" dirty="0" err="1" smtClean="0"/>
            </a:br>
            <a:r>
              <a:rPr lang="ar-SA" dirty="0" smtClean="0"/>
              <a:t>” ان المسلم إذا أنفق على اهله </a:t>
            </a:r>
            <a:r>
              <a:rPr lang="ar-SA" dirty="0" err="1" smtClean="0"/>
              <a:t>نفقة </a:t>
            </a:r>
            <a:r>
              <a:rPr lang="ar-SA" dirty="0" smtClean="0"/>
              <a:t>, وهو يحتسبها كانت له </a:t>
            </a:r>
            <a:r>
              <a:rPr lang="ar-SA" dirty="0" err="1" smtClean="0"/>
              <a:t>صدقة ”</a:t>
            </a:r>
            <a:endParaRPr lang="ar-SA" dirty="0"/>
          </a:p>
        </p:txBody>
      </p:sp>
      <p:sp>
        <p:nvSpPr>
          <p:cNvPr id="8" name="Flowchart: Punched Tape 7"/>
          <p:cNvSpPr/>
          <p:nvPr/>
        </p:nvSpPr>
        <p:spPr>
          <a:xfrm>
            <a:off x="3810000" y="2362200"/>
            <a:ext cx="4495800" cy="38100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وحديث </a:t>
            </a:r>
            <a:r>
              <a:rPr lang="ar-SA" dirty="0" err="1" smtClean="0"/>
              <a:t>الثلاثه</a:t>
            </a:r>
            <a:r>
              <a:rPr lang="ar-SA" dirty="0" smtClean="0"/>
              <a:t> أصحاب </a:t>
            </a:r>
            <a:r>
              <a:rPr lang="ar-SA" dirty="0" err="1" smtClean="0"/>
              <a:t>الغار </a:t>
            </a:r>
            <a:r>
              <a:rPr lang="ar-SA" dirty="0" smtClean="0"/>
              <a:t>, ففيه أن كل منهم توسل الى الله بصالح </a:t>
            </a:r>
            <a:r>
              <a:rPr lang="ar-SA" dirty="0" err="1" smtClean="0"/>
              <a:t>عمله </a:t>
            </a:r>
            <a:r>
              <a:rPr lang="ar-SA" dirty="0" smtClean="0"/>
              <a:t>, فتوسل أحدهم الى الله ببره بوالديه </a:t>
            </a:r>
            <a:r>
              <a:rPr lang="ar-SA" dirty="0" err="1" smtClean="0"/>
              <a:t>إبتغاء</a:t>
            </a:r>
            <a:r>
              <a:rPr lang="ar-SA" dirty="0" smtClean="0"/>
              <a:t> وجه </a:t>
            </a:r>
            <a:r>
              <a:rPr lang="ar-SA" dirty="0" err="1" smtClean="0"/>
              <a:t>الله </a:t>
            </a:r>
            <a:r>
              <a:rPr lang="ar-SA" dirty="0" smtClean="0"/>
              <a:t>, </a:t>
            </a:r>
            <a:br>
              <a:rPr lang="ar-SA" dirty="0" smtClean="0"/>
            </a:br>
            <a:r>
              <a:rPr lang="ar-SA" dirty="0" smtClean="0"/>
              <a:t>وتوسل الثاني الى الله بإعطائه للأجير أجره بعد تنميته له ابتغاء وجه الله </a:t>
            </a:r>
            <a:r>
              <a:rPr lang="ar-SA" dirty="0" err="1" smtClean="0"/>
              <a:t>تعالى .....</a:t>
            </a:r>
            <a:r>
              <a:rPr lang="ar-SA" dirty="0" smtClean="0"/>
              <a:t> الخ</a:t>
            </a:r>
            <a:endParaRPr lang="ar-SA" dirty="0"/>
          </a:p>
        </p:txBody>
      </p:sp>
    </p:spTree>
  </p:cSld>
  <p:clrMapOvr>
    <a:masterClrMapping/>
  </p:clrMapOvr>
  <p:transition>
    <p:wheel spokes="8"/>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chemeClr val="accent6">
                    <a:lumMod val="75000"/>
                  </a:schemeClr>
                </a:solidFill>
              </a:rPr>
              <a:t>ترك المحرمات ابتغاء وجه الله</a:t>
            </a:r>
            <a:endParaRPr lang="ar-SA" dirty="0">
              <a:solidFill>
                <a:schemeClr val="accent6">
                  <a:lumMod val="75000"/>
                </a:schemeClr>
              </a:solidFill>
            </a:endParaRPr>
          </a:p>
        </p:txBody>
      </p:sp>
      <p:graphicFrame>
        <p:nvGraphicFramePr>
          <p:cNvPr id="3" name="Diagram 2"/>
          <p:cNvGraphicFramePr/>
          <p:nvPr/>
        </p:nvGraphicFramePr>
        <p:xfrm>
          <a:off x="1371600" y="12192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04801" y="5029200"/>
            <a:ext cx="6910406" cy="707886"/>
          </a:xfrm>
          <a:prstGeom prst="rect">
            <a:avLst/>
          </a:prstGeom>
          <a:noFill/>
        </p:spPr>
        <p:txBody>
          <a:bodyPr wrap="square" rtlCol="1">
            <a:spAutoFit/>
          </a:bodyPr>
          <a:lstStyle/>
          <a:p>
            <a:r>
              <a:rPr lang="ar-SA" sz="2000" b="1" dirty="0" smtClean="0">
                <a:solidFill>
                  <a:srgbClr val="002060"/>
                </a:solidFill>
              </a:rPr>
              <a:t>فإذا تركها المسلم طلبا لثواب الله وخوفا من عقابه وامتثالا </a:t>
            </a:r>
            <a:r>
              <a:rPr lang="ar-SA" sz="2000" b="1" dirty="0" err="1" smtClean="0">
                <a:solidFill>
                  <a:srgbClr val="002060"/>
                </a:solidFill>
              </a:rPr>
              <a:t>لنهيه ..</a:t>
            </a:r>
            <a:r>
              <a:rPr lang="ar-SA" sz="2000" b="1" dirty="0" smtClean="0">
                <a:solidFill>
                  <a:srgbClr val="002060"/>
                </a:solidFill>
              </a:rPr>
              <a:t> كان ذلك عباده يثاب عليها بلا نزاع</a:t>
            </a:r>
            <a:endParaRPr lang="ar-SA" sz="2000" b="1" dirty="0">
              <a:solidFill>
                <a:srgbClr val="002060"/>
              </a:solidFill>
            </a:endParaRPr>
          </a:p>
        </p:txBody>
      </p:sp>
    </p:spTree>
  </p:cSld>
  <p:clrMapOvr>
    <a:masterClrMapping/>
  </p:clrMapOvr>
  <p:transition>
    <p:wheel spokes="2"/>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ocument 1"/>
          <p:cNvSpPr/>
          <p:nvPr/>
        </p:nvSpPr>
        <p:spPr>
          <a:xfrm>
            <a:off x="685800" y="381000"/>
            <a:ext cx="6705600" cy="5791200"/>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solidFill>
                  <a:schemeClr val="accent3">
                    <a:lumMod val="20000"/>
                    <a:lumOff val="80000"/>
                  </a:schemeClr>
                </a:solidFill>
              </a:rPr>
              <a:t>ومما يدل على ذلك حديث أبي هريرة عن النبي صلى الله عليه وسلم  أنه </a:t>
            </a:r>
            <a:r>
              <a:rPr lang="ar-SA" sz="2400" dirty="0" err="1" smtClean="0">
                <a:solidFill>
                  <a:schemeClr val="accent3">
                    <a:lumMod val="20000"/>
                    <a:lumOff val="80000"/>
                  </a:schemeClr>
                </a:solidFill>
              </a:rPr>
              <a:t>قال : </a:t>
            </a:r>
            <a:r>
              <a:rPr lang="ar-SA" sz="2400" dirty="0" smtClean="0">
                <a:solidFill>
                  <a:schemeClr val="accent3">
                    <a:lumMod val="20000"/>
                    <a:lumOff val="80000"/>
                  </a:schemeClr>
                </a:solidFill>
              </a:rPr>
              <a:t>” يقول الله </a:t>
            </a:r>
            <a:r>
              <a:rPr lang="ar-SA" sz="2400" dirty="0" err="1" smtClean="0">
                <a:solidFill>
                  <a:schemeClr val="accent3">
                    <a:lumMod val="20000"/>
                    <a:lumOff val="80000"/>
                  </a:schemeClr>
                </a:solidFill>
              </a:rPr>
              <a:t>تعالى </a:t>
            </a:r>
            <a:r>
              <a:rPr lang="ar-SA" sz="2400" dirty="0" smtClean="0">
                <a:solidFill>
                  <a:schemeClr val="accent3">
                    <a:lumMod val="20000"/>
                    <a:lumOff val="80000"/>
                  </a:schemeClr>
                </a:solidFill>
              </a:rPr>
              <a:t>: اذا أراد عبدي أن يعمل </a:t>
            </a:r>
            <a:r>
              <a:rPr lang="ar-SA" sz="2400" dirty="0" err="1" smtClean="0">
                <a:solidFill>
                  <a:schemeClr val="accent3">
                    <a:lumMod val="20000"/>
                    <a:lumOff val="80000"/>
                  </a:schemeClr>
                </a:solidFill>
              </a:rPr>
              <a:t>سيئه</a:t>
            </a:r>
            <a:r>
              <a:rPr lang="ar-SA" sz="2400" dirty="0" smtClean="0">
                <a:solidFill>
                  <a:schemeClr val="accent3">
                    <a:lumMod val="20000"/>
                    <a:lumOff val="80000"/>
                  </a:schemeClr>
                </a:solidFill>
              </a:rPr>
              <a:t> فلا تكتبوها عليه حتى </a:t>
            </a:r>
            <a:r>
              <a:rPr lang="ar-SA" sz="2400" dirty="0" err="1" smtClean="0">
                <a:solidFill>
                  <a:schemeClr val="accent3">
                    <a:lumMod val="20000"/>
                    <a:lumOff val="80000"/>
                  </a:schemeClr>
                </a:solidFill>
              </a:rPr>
              <a:t>يعملها </a:t>
            </a:r>
            <a:r>
              <a:rPr lang="ar-SA" sz="2400" dirty="0" smtClean="0">
                <a:solidFill>
                  <a:schemeClr val="accent3">
                    <a:lumMod val="20000"/>
                    <a:lumOff val="80000"/>
                  </a:schemeClr>
                </a:solidFill>
              </a:rPr>
              <a:t>, فإن عملها فاكتبوها </a:t>
            </a:r>
            <a:r>
              <a:rPr lang="ar-SA" sz="2400" dirty="0" err="1" smtClean="0">
                <a:solidFill>
                  <a:schemeClr val="accent3">
                    <a:lumMod val="20000"/>
                    <a:lumOff val="80000"/>
                  </a:schemeClr>
                </a:solidFill>
              </a:rPr>
              <a:t>بمثلها </a:t>
            </a:r>
            <a:r>
              <a:rPr lang="ar-SA" sz="2400" dirty="0" smtClean="0">
                <a:solidFill>
                  <a:schemeClr val="accent3">
                    <a:lumMod val="20000"/>
                    <a:lumOff val="80000"/>
                  </a:schemeClr>
                </a:solidFill>
              </a:rPr>
              <a:t>, وان تركها من أجلى فاكتبوها له </a:t>
            </a:r>
            <a:r>
              <a:rPr lang="ar-SA" sz="2400" dirty="0" err="1" smtClean="0">
                <a:solidFill>
                  <a:schemeClr val="accent3">
                    <a:lumMod val="20000"/>
                    <a:lumOff val="80000"/>
                  </a:schemeClr>
                </a:solidFill>
              </a:rPr>
              <a:t>حسنة </a:t>
            </a:r>
            <a:r>
              <a:rPr lang="ar-SA" sz="2400" dirty="0" smtClean="0">
                <a:solidFill>
                  <a:schemeClr val="accent3">
                    <a:lumMod val="20000"/>
                    <a:lumOff val="80000"/>
                  </a:schemeClr>
                </a:solidFill>
              </a:rPr>
              <a:t>, وإذا أراد ان يعمل حسنه فلم يعملها فاكتبوها له </a:t>
            </a:r>
            <a:r>
              <a:rPr lang="ar-SA" sz="2400" dirty="0" err="1" smtClean="0">
                <a:solidFill>
                  <a:schemeClr val="accent3">
                    <a:lumMod val="20000"/>
                    <a:lumOff val="80000"/>
                  </a:schemeClr>
                </a:solidFill>
              </a:rPr>
              <a:t>حسنة </a:t>
            </a:r>
            <a:r>
              <a:rPr lang="ar-SA" sz="2400" dirty="0" smtClean="0">
                <a:solidFill>
                  <a:schemeClr val="accent3">
                    <a:lumMod val="20000"/>
                    <a:lumOff val="80000"/>
                  </a:schemeClr>
                </a:solidFill>
              </a:rPr>
              <a:t>, فإن عملها فاكتبوها له بعشر أمثالها إلى سبعمائة </a:t>
            </a:r>
            <a:r>
              <a:rPr lang="ar-SA" sz="2400" dirty="0" err="1" smtClean="0">
                <a:solidFill>
                  <a:schemeClr val="accent3">
                    <a:lumMod val="20000"/>
                    <a:lumOff val="80000"/>
                  </a:schemeClr>
                </a:solidFill>
              </a:rPr>
              <a:t>ضعف </a:t>
            </a:r>
            <a:r>
              <a:rPr lang="ar-SA" sz="2400" dirty="0" smtClean="0">
                <a:solidFill>
                  <a:schemeClr val="accent3">
                    <a:lumMod val="20000"/>
                    <a:lumOff val="80000"/>
                  </a:schemeClr>
                </a:solidFill>
              </a:rPr>
              <a:t>” </a:t>
            </a:r>
            <a:br>
              <a:rPr lang="ar-SA" sz="2400" dirty="0" smtClean="0">
                <a:solidFill>
                  <a:schemeClr val="accent3">
                    <a:lumMod val="20000"/>
                    <a:lumOff val="80000"/>
                  </a:schemeClr>
                </a:solidFill>
              </a:rPr>
            </a:br>
            <a:r>
              <a:rPr lang="ar-SA" sz="2400" dirty="0" smtClean="0">
                <a:solidFill>
                  <a:schemeClr val="accent3">
                    <a:lumMod val="20000"/>
                    <a:lumOff val="80000"/>
                  </a:schemeClr>
                </a:solidFill>
              </a:rPr>
              <a:t/>
            </a:r>
            <a:br>
              <a:rPr lang="ar-SA" sz="2400" dirty="0" smtClean="0">
                <a:solidFill>
                  <a:schemeClr val="accent3">
                    <a:lumMod val="20000"/>
                    <a:lumOff val="80000"/>
                  </a:schemeClr>
                </a:solidFill>
              </a:rPr>
            </a:br>
            <a:r>
              <a:rPr lang="ar-SA" sz="2400" dirty="0" smtClean="0">
                <a:solidFill>
                  <a:schemeClr val="accent3">
                    <a:lumMod val="20000"/>
                    <a:lumOff val="80000"/>
                  </a:schemeClr>
                </a:solidFill>
              </a:rPr>
              <a:t>وحديث الثلاثة أصحاب </a:t>
            </a:r>
            <a:r>
              <a:rPr lang="ar-SA" sz="2400" dirty="0" err="1" smtClean="0">
                <a:solidFill>
                  <a:schemeClr val="accent3">
                    <a:lumMod val="20000"/>
                    <a:lumOff val="80000"/>
                  </a:schemeClr>
                </a:solidFill>
              </a:rPr>
              <a:t>الغار </a:t>
            </a:r>
            <a:r>
              <a:rPr lang="ar-SA" sz="2400" dirty="0" smtClean="0">
                <a:solidFill>
                  <a:schemeClr val="accent3">
                    <a:lumMod val="20000"/>
                    <a:lumOff val="80000"/>
                  </a:schemeClr>
                </a:solidFill>
              </a:rPr>
              <a:t>, ففيه أن أحدهم توسل الى الله بتركه </a:t>
            </a:r>
            <a:r>
              <a:rPr lang="ar-SA" sz="2400" dirty="0" err="1" smtClean="0">
                <a:solidFill>
                  <a:schemeClr val="accent3">
                    <a:lumMod val="20000"/>
                    <a:lumOff val="80000"/>
                  </a:schemeClr>
                </a:solidFill>
              </a:rPr>
              <a:t>الفاحشه</a:t>
            </a:r>
            <a:r>
              <a:rPr lang="ar-SA" sz="2400" dirty="0" smtClean="0">
                <a:solidFill>
                  <a:schemeClr val="accent3">
                    <a:lumMod val="20000"/>
                    <a:lumOff val="80000"/>
                  </a:schemeClr>
                </a:solidFill>
              </a:rPr>
              <a:t> </a:t>
            </a:r>
            <a:r>
              <a:rPr lang="ar-SA" sz="2400" dirty="0" err="1" smtClean="0">
                <a:solidFill>
                  <a:schemeClr val="accent3">
                    <a:lumMod val="20000"/>
                    <a:lumOff val="80000"/>
                  </a:schemeClr>
                </a:solidFill>
              </a:rPr>
              <a:t>إبتغاء</a:t>
            </a:r>
            <a:r>
              <a:rPr lang="ar-SA" sz="2400" dirty="0" smtClean="0">
                <a:solidFill>
                  <a:schemeClr val="accent3">
                    <a:lumMod val="20000"/>
                    <a:lumOff val="80000"/>
                  </a:schemeClr>
                </a:solidFill>
              </a:rPr>
              <a:t> وجه الله تعالى</a:t>
            </a:r>
            <a:endParaRPr lang="ar-SA" sz="2400" dirty="0">
              <a:solidFill>
                <a:schemeClr val="accent3">
                  <a:lumMod val="20000"/>
                  <a:lumOff val="80000"/>
                </a:schemeClr>
              </a:solidFill>
            </a:endParaRPr>
          </a:p>
        </p:txBody>
      </p:sp>
    </p:spTree>
  </p:cSld>
  <p:clrMapOvr>
    <a:masterClrMapping/>
  </p:clrMapOvr>
  <p:transition spd="med">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0"/>
            <a:ext cx="8064896" cy="908720"/>
          </a:xfrm>
        </p:spPr>
        <p:txBody>
          <a:bodyPr>
            <a:normAutofit/>
          </a:bodyPr>
          <a:lstStyle/>
          <a:p>
            <a:r>
              <a:rPr lang="ar-SA" dirty="0" smtClean="0">
                <a:solidFill>
                  <a:schemeClr val="accent4">
                    <a:lumMod val="75000"/>
                  </a:schemeClr>
                </a:solidFill>
              </a:rPr>
              <a:t>3- فعل المباحات ابتغاء وجه الله</a:t>
            </a:r>
            <a:endParaRPr lang="ar-SA" dirty="0">
              <a:solidFill>
                <a:schemeClr val="accent4">
                  <a:lumMod val="75000"/>
                </a:schemeClr>
              </a:solidFill>
            </a:endParaRPr>
          </a:p>
        </p:txBody>
      </p:sp>
      <p:sp>
        <p:nvSpPr>
          <p:cNvPr id="3" name="عنوان فرعي 2"/>
          <p:cNvSpPr>
            <a:spLocks noGrp="1"/>
          </p:cNvSpPr>
          <p:nvPr>
            <p:ph type="subTitle" idx="1"/>
          </p:nvPr>
        </p:nvSpPr>
        <p:spPr>
          <a:xfrm>
            <a:off x="755576" y="1268760"/>
            <a:ext cx="8062912" cy="4824536"/>
          </a:xfrm>
        </p:spPr>
        <p:txBody>
          <a:bodyPr>
            <a:noAutofit/>
          </a:bodyPr>
          <a:lstStyle/>
          <a:p>
            <a:r>
              <a:rPr lang="ar-SA" sz="3200" dirty="0">
                <a:solidFill>
                  <a:schemeClr val="bg2">
                    <a:lumMod val="10000"/>
                  </a:schemeClr>
                </a:solidFill>
              </a:rPr>
              <a:t>ومن </a:t>
            </a:r>
            <a:r>
              <a:rPr lang="ar-SA" sz="3200" dirty="0" err="1">
                <a:solidFill>
                  <a:schemeClr val="bg2">
                    <a:lumMod val="10000"/>
                  </a:schemeClr>
                </a:solidFill>
              </a:rPr>
              <a:t>ذلك:النوم-الاكل-البيع</a:t>
            </a:r>
            <a:r>
              <a:rPr lang="ar-SA" sz="3200" dirty="0">
                <a:solidFill>
                  <a:schemeClr val="bg2">
                    <a:lumMod val="10000"/>
                  </a:schemeClr>
                </a:solidFill>
              </a:rPr>
              <a:t> </a:t>
            </a:r>
            <a:r>
              <a:rPr lang="ar-SA" sz="3200" dirty="0" err="1">
                <a:solidFill>
                  <a:schemeClr val="bg2">
                    <a:lumMod val="10000"/>
                  </a:schemeClr>
                </a:solidFill>
              </a:rPr>
              <a:t>والشراء.وغيرها</a:t>
            </a:r>
            <a:r>
              <a:rPr lang="ar-SA" sz="3200" dirty="0">
                <a:solidFill>
                  <a:schemeClr val="bg2">
                    <a:lumMod val="10000"/>
                  </a:schemeClr>
                </a:solidFill>
              </a:rPr>
              <a:t> من انواع </a:t>
            </a:r>
            <a:r>
              <a:rPr lang="ar-SA" sz="3200" dirty="0" err="1">
                <a:solidFill>
                  <a:schemeClr val="bg2">
                    <a:lumMod val="10000"/>
                  </a:schemeClr>
                </a:solidFill>
              </a:rPr>
              <a:t>التكسب,فهذة</a:t>
            </a:r>
            <a:r>
              <a:rPr lang="ar-SA" sz="3200" dirty="0">
                <a:solidFill>
                  <a:schemeClr val="bg2">
                    <a:lumMod val="10000"/>
                  </a:schemeClr>
                </a:solidFill>
              </a:rPr>
              <a:t> الاشياء </a:t>
            </a:r>
            <a:r>
              <a:rPr lang="ar-SA" sz="3200" dirty="0" err="1">
                <a:solidFill>
                  <a:schemeClr val="bg2">
                    <a:lumMod val="10000"/>
                  </a:schemeClr>
                </a:solidFill>
              </a:rPr>
              <a:t>ومايشبهها</a:t>
            </a:r>
            <a:r>
              <a:rPr lang="ar-SA" sz="3200" dirty="0">
                <a:solidFill>
                  <a:schemeClr val="bg2">
                    <a:lumMod val="10000"/>
                  </a:schemeClr>
                </a:solidFill>
              </a:rPr>
              <a:t> في الاصل مباحه فاذا نوى المسلم بفعلها التقوى على طاعه الله كان ذلك عباده يثاب عليها ومما يدل على ذلك عموم حديث سعد وحديث ابو مسعود السابقين وقول معاذ </a:t>
            </a:r>
            <a:r>
              <a:rPr lang="ar-SA" sz="3200" dirty="0" err="1">
                <a:solidFill>
                  <a:schemeClr val="bg2">
                    <a:lumMod val="10000"/>
                  </a:schemeClr>
                </a:solidFill>
              </a:rPr>
              <a:t>لماقال</a:t>
            </a:r>
            <a:r>
              <a:rPr lang="ar-SA" sz="3200" dirty="0">
                <a:solidFill>
                  <a:schemeClr val="bg2">
                    <a:lumMod val="10000"/>
                  </a:schemeClr>
                </a:solidFill>
              </a:rPr>
              <a:t> له ابو موسى الاشعري :كيف </a:t>
            </a:r>
            <a:r>
              <a:rPr lang="ar-SA" sz="3200" dirty="0" err="1">
                <a:solidFill>
                  <a:schemeClr val="bg2">
                    <a:lumMod val="10000"/>
                  </a:schemeClr>
                </a:solidFill>
              </a:rPr>
              <a:t>تقراء</a:t>
            </a:r>
            <a:r>
              <a:rPr lang="ar-SA" sz="3200" dirty="0">
                <a:solidFill>
                  <a:schemeClr val="bg2">
                    <a:lumMod val="10000"/>
                  </a:schemeClr>
                </a:solidFill>
              </a:rPr>
              <a:t> </a:t>
            </a:r>
            <a:r>
              <a:rPr lang="ar-SA" sz="3200" dirty="0" err="1">
                <a:solidFill>
                  <a:schemeClr val="bg2">
                    <a:lumMod val="10000"/>
                  </a:schemeClr>
                </a:solidFill>
              </a:rPr>
              <a:t>القران؟قال</a:t>
            </a:r>
            <a:r>
              <a:rPr lang="ar-SA" sz="3200" dirty="0">
                <a:solidFill>
                  <a:schemeClr val="bg2">
                    <a:lumMod val="10000"/>
                  </a:schemeClr>
                </a:solidFill>
              </a:rPr>
              <a:t>(انام </a:t>
            </a:r>
            <a:r>
              <a:rPr lang="ar-SA" sz="3200" dirty="0" err="1">
                <a:solidFill>
                  <a:schemeClr val="bg2">
                    <a:lumMod val="10000"/>
                  </a:schemeClr>
                </a:solidFill>
              </a:rPr>
              <a:t>اولالليل</a:t>
            </a:r>
            <a:r>
              <a:rPr lang="ar-SA" sz="3200" dirty="0">
                <a:solidFill>
                  <a:schemeClr val="bg2">
                    <a:lumMod val="10000"/>
                  </a:schemeClr>
                </a:solidFill>
              </a:rPr>
              <a:t> فأقوم وقد قضيت حزبي من النوم فأقراء </a:t>
            </a:r>
            <a:r>
              <a:rPr lang="ar-SA" sz="3200" dirty="0" err="1">
                <a:solidFill>
                  <a:schemeClr val="bg2">
                    <a:lumMod val="10000"/>
                  </a:schemeClr>
                </a:solidFill>
              </a:rPr>
              <a:t>ماكتب</a:t>
            </a:r>
            <a:r>
              <a:rPr lang="ar-SA" sz="3200" dirty="0">
                <a:solidFill>
                  <a:schemeClr val="bg2">
                    <a:lumMod val="10000"/>
                  </a:schemeClr>
                </a:solidFill>
              </a:rPr>
              <a:t> الله لي فأحتسب نومتي كما احتسب قومتي)رواه البخاري</a:t>
            </a:r>
          </a:p>
          <a:p>
            <a:endParaRPr lang="ar-SA" sz="3600" dirty="0">
              <a:solidFill>
                <a:schemeClr val="bg2">
                  <a:lumMod val="10000"/>
                </a:schemeClr>
              </a:solidFill>
            </a:endParaRPr>
          </a:p>
          <a:p>
            <a:endParaRPr lang="ar-SA" sz="3600" dirty="0">
              <a:solidFill>
                <a:schemeClr val="accent6">
                  <a:lumMod val="75000"/>
                </a:schemeClr>
              </a:solidFill>
            </a:endParaRPr>
          </a:p>
        </p:txBody>
      </p:sp>
    </p:spTree>
    <p:extLst>
      <p:ext uri="{BB962C8B-B14F-4D97-AF65-F5344CB8AC3E}">
        <p14:creationId xmlns:p14="http://schemas.microsoft.com/office/powerpoint/2010/main" val="28853716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64008" indent="0">
              <a:buNone/>
            </a:pPr>
            <a:r>
              <a:rPr lang="ar-SA" dirty="0" smtClean="0">
                <a:solidFill>
                  <a:schemeClr val="accent2">
                    <a:lumMod val="50000"/>
                  </a:schemeClr>
                </a:solidFill>
              </a:rPr>
              <a:t>وهذا </a:t>
            </a:r>
            <a:r>
              <a:rPr lang="ar-SA" dirty="0" smtClean="0">
                <a:solidFill>
                  <a:schemeClr val="accent2">
                    <a:lumMod val="50000"/>
                  </a:schemeClr>
                </a:solidFill>
              </a:rPr>
              <a:t>يدل على ان </a:t>
            </a:r>
            <a:r>
              <a:rPr lang="ar-SA" dirty="0" err="1" smtClean="0">
                <a:solidFill>
                  <a:schemeClr val="accent2">
                    <a:lumMod val="50000"/>
                  </a:schemeClr>
                </a:solidFill>
              </a:rPr>
              <a:t>العباده</a:t>
            </a:r>
            <a:r>
              <a:rPr lang="ar-SA" dirty="0" smtClean="0">
                <a:solidFill>
                  <a:schemeClr val="accent2">
                    <a:lumMod val="50000"/>
                  </a:schemeClr>
                </a:solidFill>
              </a:rPr>
              <a:t> تشمل حياه الانسان كلها وتشمل الدين كله ويدل ذلك على اهميه </a:t>
            </a:r>
            <a:r>
              <a:rPr lang="ar-SA" dirty="0" err="1" smtClean="0">
                <a:solidFill>
                  <a:schemeClr val="accent2">
                    <a:lumMod val="50000"/>
                  </a:schemeClr>
                </a:solidFill>
              </a:rPr>
              <a:t>العباده</a:t>
            </a:r>
            <a:r>
              <a:rPr lang="ar-SA" dirty="0" smtClean="0">
                <a:solidFill>
                  <a:schemeClr val="accent2">
                    <a:lumMod val="50000"/>
                  </a:schemeClr>
                </a:solidFill>
              </a:rPr>
              <a:t> ولهذا كانت هي </a:t>
            </a:r>
            <a:r>
              <a:rPr lang="ar-SA" dirty="0" err="1" smtClean="0">
                <a:solidFill>
                  <a:schemeClr val="accent2">
                    <a:lumMod val="50000"/>
                  </a:schemeClr>
                </a:solidFill>
              </a:rPr>
              <a:t>الغايه</a:t>
            </a:r>
            <a:r>
              <a:rPr lang="ar-SA" dirty="0" smtClean="0">
                <a:solidFill>
                  <a:schemeClr val="accent2">
                    <a:lumMod val="50000"/>
                  </a:schemeClr>
                </a:solidFill>
              </a:rPr>
              <a:t> التي خلق الله الانس والجن من اجلها كما قال سبحانه</a:t>
            </a:r>
            <a:r>
              <a:rPr lang="ar-SA" dirty="0" smtClean="0">
                <a:solidFill>
                  <a:schemeClr val="accent6">
                    <a:lumMod val="75000"/>
                  </a:schemeClr>
                </a:solidFill>
              </a:rPr>
              <a:t>(</a:t>
            </a:r>
            <a:r>
              <a:rPr lang="ar-SA" dirty="0" err="1" smtClean="0">
                <a:solidFill>
                  <a:schemeClr val="accent6">
                    <a:lumMod val="75000"/>
                  </a:schemeClr>
                </a:solidFill>
              </a:rPr>
              <a:t>وماخلقت</a:t>
            </a:r>
            <a:r>
              <a:rPr lang="ar-SA" dirty="0" smtClean="0">
                <a:solidFill>
                  <a:schemeClr val="accent6">
                    <a:lumMod val="75000"/>
                  </a:schemeClr>
                </a:solidFill>
              </a:rPr>
              <a:t> الجن والانس الا ليعبدون)</a:t>
            </a:r>
            <a:r>
              <a:rPr lang="ar-SA" dirty="0" smtClean="0">
                <a:solidFill>
                  <a:schemeClr val="accent2">
                    <a:lumMod val="50000"/>
                  </a:schemeClr>
                </a:solidFill>
              </a:rPr>
              <a:t>فالله تعالى خلقهم ليختبرهم في عبادته وامتثال </a:t>
            </a:r>
            <a:r>
              <a:rPr lang="ar-SA" dirty="0" err="1" smtClean="0">
                <a:solidFill>
                  <a:schemeClr val="accent2">
                    <a:lumMod val="50000"/>
                  </a:schemeClr>
                </a:solidFill>
              </a:rPr>
              <a:t>اوامرة</a:t>
            </a:r>
            <a:r>
              <a:rPr lang="ar-SA" dirty="0" smtClean="0">
                <a:solidFill>
                  <a:schemeClr val="accent2">
                    <a:lumMod val="50000"/>
                  </a:schemeClr>
                </a:solidFill>
              </a:rPr>
              <a:t> واجتناب نواهيه كما قال </a:t>
            </a:r>
            <a:r>
              <a:rPr lang="ar-SA" dirty="0">
                <a:solidFill>
                  <a:schemeClr val="accent2">
                    <a:lumMod val="50000"/>
                  </a:schemeClr>
                </a:solidFill>
              </a:rPr>
              <a:t>تعالى(الذي خلق الموت والحيوة ليبلوكم ايكم احسن عملا)فكل عاقل من الثقلين منذ ان يبلغ الى ان يموت فهو في حال امتحان واختبار</a:t>
            </a:r>
          </a:p>
          <a:p>
            <a:pPr marL="64008" indent="0">
              <a:buNone/>
            </a:pPr>
            <a:r>
              <a:rPr lang="ar-SA" dirty="0" smtClean="0">
                <a:solidFill>
                  <a:schemeClr val="accent2">
                    <a:lumMod val="50000"/>
                  </a:schemeClr>
                </a:solidFill>
              </a:rPr>
              <a:t>  </a:t>
            </a:r>
            <a:endParaRPr lang="ar-SA" dirty="0">
              <a:solidFill>
                <a:schemeClr val="accent2">
                  <a:lumMod val="50000"/>
                </a:schemeClr>
              </a:solidFill>
            </a:endParaRPr>
          </a:p>
        </p:txBody>
      </p:sp>
    </p:spTree>
    <p:extLst>
      <p:ext uri="{BB962C8B-B14F-4D97-AF65-F5344CB8AC3E}">
        <p14:creationId xmlns:p14="http://schemas.microsoft.com/office/powerpoint/2010/main" val="2173859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88640"/>
            <a:ext cx="7615262" cy="864096"/>
          </a:xfrm>
        </p:spPr>
        <p:txBody>
          <a:bodyPr>
            <a:normAutofit fontScale="90000"/>
          </a:bodyPr>
          <a:lstStyle/>
          <a:p>
            <a:r>
              <a:rPr lang="ar-SA" sz="4800" dirty="0" smtClean="0">
                <a:solidFill>
                  <a:srgbClr val="002060"/>
                </a:solidFill>
              </a:rPr>
              <a:t>المطلب </a:t>
            </a:r>
            <a:r>
              <a:rPr lang="ar-SA" sz="4800" dirty="0" err="1" smtClean="0">
                <a:solidFill>
                  <a:srgbClr val="002060"/>
                </a:solidFill>
              </a:rPr>
              <a:t>الثاني:اصول</a:t>
            </a:r>
            <a:r>
              <a:rPr lang="ar-SA" sz="4800" dirty="0" smtClean="0">
                <a:solidFill>
                  <a:srgbClr val="002060"/>
                </a:solidFill>
              </a:rPr>
              <a:t> </a:t>
            </a:r>
            <a:r>
              <a:rPr lang="ar-SA" sz="4800" dirty="0" err="1" smtClean="0">
                <a:solidFill>
                  <a:srgbClr val="002060"/>
                </a:solidFill>
              </a:rPr>
              <a:t>العباده</a:t>
            </a:r>
            <a:endParaRPr lang="ar-SA" sz="4800" dirty="0">
              <a:solidFill>
                <a:srgbClr val="002060"/>
              </a:solidFill>
            </a:endParaRPr>
          </a:p>
        </p:txBody>
      </p:sp>
      <p:sp>
        <p:nvSpPr>
          <p:cNvPr id="3" name="عنصر نائب للمحتوى 2"/>
          <p:cNvSpPr>
            <a:spLocks noGrp="1"/>
          </p:cNvSpPr>
          <p:nvPr>
            <p:ph idx="1"/>
          </p:nvPr>
        </p:nvSpPr>
        <p:spPr>
          <a:xfrm>
            <a:off x="467544" y="1628800"/>
            <a:ext cx="7239000" cy="4312620"/>
          </a:xfrm>
        </p:spPr>
        <p:txBody>
          <a:bodyPr>
            <a:normAutofit fontScale="92500" lnSpcReduction="10000"/>
          </a:bodyPr>
          <a:lstStyle/>
          <a:p>
            <a:pPr marL="64008" indent="0">
              <a:buNone/>
            </a:pPr>
            <a:r>
              <a:rPr lang="ar-SA" dirty="0" smtClean="0">
                <a:solidFill>
                  <a:schemeClr val="accent2">
                    <a:lumMod val="50000"/>
                  </a:schemeClr>
                </a:solidFill>
              </a:rPr>
              <a:t>عباده </a:t>
            </a:r>
            <a:r>
              <a:rPr lang="ar-SA" dirty="0" err="1" smtClean="0">
                <a:solidFill>
                  <a:schemeClr val="accent2">
                    <a:lumMod val="50000"/>
                  </a:schemeClr>
                </a:solidFill>
              </a:rPr>
              <a:t>االله</a:t>
            </a:r>
            <a:r>
              <a:rPr lang="ar-SA" dirty="0" smtClean="0">
                <a:solidFill>
                  <a:schemeClr val="accent2">
                    <a:lumMod val="50000"/>
                  </a:schemeClr>
                </a:solidFill>
              </a:rPr>
              <a:t> تبارك وتعالى يجب ان ترتكز على اصول </a:t>
            </a:r>
            <a:r>
              <a:rPr lang="ar-SA" dirty="0" err="1" smtClean="0">
                <a:solidFill>
                  <a:schemeClr val="accent2">
                    <a:lumMod val="50000"/>
                  </a:schemeClr>
                </a:solidFill>
              </a:rPr>
              <a:t>ثلاثه</a:t>
            </a:r>
            <a:r>
              <a:rPr lang="ar-SA" dirty="0" smtClean="0">
                <a:solidFill>
                  <a:schemeClr val="accent2">
                    <a:lumMod val="50000"/>
                  </a:schemeClr>
                </a:solidFill>
              </a:rPr>
              <a:t> </a:t>
            </a:r>
            <a:r>
              <a:rPr lang="ar-SA" dirty="0" smtClean="0">
                <a:solidFill>
                  <a:schemeClr val="accent2">
                    <a:lumMod val="50000"/>
                  </a:schemeClr>
                </a:solidFill>
              </a:rPr>
              <a:t>وهي</a:t>
            </a:r>
          </a:p>
          <a:p>
            <a:pPr marL="64008" indent="0">
              <a:buNone/>
            </a:pPr>
            <a:endParaRPr lang="ar-SA" dirty="0">
              <a:solidFill>
                <a:schemeClr val="accent2">
                  <a:lumMod val="50000"/>
                </a:schemeClr>
              </a:solidFill>
            </a:endParaRPr>
          </a:p>
          <a:p>
            <a:pPr marL="64008" indent="0">
              <a:buNone/>
            </a:pPr>
            <a:endParaRPr lang="ar-SA" dirty="0" smtClean="0">
              <a:solidFill>
                <a:schemeClr val="accent2">
                  <a:lumMod val="50000"/>
                </a:schemeClr>
              </a:solidFill>
            </a:endParaRPr>
          </a:p>
          <a:p>
            <a:pPr marL="64008" indent="0">
              <a:buNone/>
            </a:pPr>
            <a:endParaRPr lang="ar-SA" dirty="0">
              <a:solidFill>
                <a:schemeClr val="accent2">
                  <a:lumMod val="50000"/>
                </a:schemeClr>
              </a:solidFill>
            </a:endParaRPr>
          </a:p>
          <a:p>
            <a:pPr marL="64008" indent="0">
              <a:buNone/>
            </a:pPr>
            <a:r>
              <a:rPr lang="ar-SA" dirty="0" smtClean="0">
                <a:solidFill>
                  <a:schemeClr val="accent2">
                    <a:lumMod val="50000"/>
                  </a:schemeClr>
                </a:solidFill>
              </a:rPr>
              <a:t> </a:t>
            </a:r>
            <a:r>
              <a:rPr lang="ar-SA" dirty="0" err="1" smtClean="0">
                <a:solidFill>
                  <a:schemeClr val="accent2">
                    <a:lumMod val="50000"/>
                  </a:schemeClr>
                </a:solidFill>
              </a:rPr>
              <a:t>المحبه</a:t>
            </a:r>
            <a:r>
              <a:rPr lang="ar-SA" dirty="0" smtClean="0">
                <a:solidFill>
                  <a:schemeClr val="accent2">
                    <a:lumMod val="50000"/>
                  </a:schemeClr>
                </a:solidFill>
              </a:rPr>
              <a:t>-الخوف-الرجاء فيعبد المسلم ربه محبه له وخوفاّ من عقابه ورجاء لثوابه ولذلك قال بعض السلف</a:t>
            </a:r>
            <a:r>
              <a:rPr lang="ar-SA" dirty="0" smtClean="0">
                <a:solidFill>
                  <a:schemeClr val="accent6">
                    <a:lumMod val="50000"/>
                  </a:schemeClr>
                </a:solidFill>
              </a:rPr>
              <a:t>(من عبد الله بالحب وحده فهو </a:t>
            </a:r>
            <a:r>
              <a:rPr lang="ar-SA" dirty="0" err="1" smtClean="0">
                <a:solidFill>
                  <a:schemeClr val="accent6">
                    <a:lumMod val="50000"/>
                  </a:schemeClr>
                </a:solidFill>
              </a:rPr>
              <a:t>زنديق,ومن</a:t>
            </a:r>
            <a:r>
              <a:rPr lang="ar-SA" dirty="0" smtClean="0">
                <a:solidFill>
                  <a:schemeClr val="accent6">
                    <a:lumMod val="50000"/>
                  </a:schemeClr>
                </a:solidFill>
              </a:rPr>
              <a:t> عبده بالخوف وحده فهو </a:t>
            </a:r>
            <a:r>
              <a:rPr lang="ar-SA" dirty="0" err="1" smtClean="0">
                <a:solidFill>
                  <a:schemeClr val="accent6">
                    <a:lumMod val="50000"/>
                  </a:schemeClr>
                </a:solidFill>
              </a:rPr>
              <a:t>حروري,ومن</a:t>
            </a:r>
            <a:r>
              <a:rPr lang="ar-SA" dirty="0" smtClean="0">
                <a:solidFill>
                  <a:schemeClr val="accent6">
                    <a:lumMod val="50000"/>
                  </a:schemeClr>
                </a:solidFill>
              </a:rPr>
              <a:t> عبده بالرجاء وحده فهو </a:t>
            </a:r>
            <a:r>
              <a:rPr lang="ar-SA" dirty="0" err="1" smtClean="0">
                <a:solidFill>
                  <a:schemeClr val="accent6">
                    <a:lumMod val="50000"/>
                  </a:schemeClr>
                </a:solidFill>
              </a:rPr>
              <a:t>مرجىء,ومن</a:t>
            </a:r>
            <a:r>
              <a:rPr lang="ar-SA" dirty="0" smtClean="0">
                <a:solidFill>
                  <a:schemeClr val="accent6">
                    <a:lumMod val="50000"/>
                  </a:schemeClr>
                </a:solidFill>
              </a:rPr>
              <a:t> عبده بالحب والخوف والرجاء فهو </a:t>
            </a:r>
            <a:r>
              <a:rPr lang="ar-SA" dirty="0" err="1" smtClean="0">
                <a:solidFill>
                  <a:schemeClr val="accent6">
                    <a:lumMod val="50000"/>
                  </a:schemeClr>
                </a:solidFill>
              </a:rPr>
              <a:t>مؤومن</a:t>
            </a:r>
            <a:r>
              <a:rPr lang="ar-SA" dirty="0" smtClean="0">
                <a:solidFill>
                  <a:schemeClr val="accent2">
                    <a:lumMod val="50000"/>
                  </a:schemeClr>
                </a:solidFill>
              </a:rPr>
              <a:t>)وقد اسمى بعض العلماء هذه الاصول اركاناّ</a:t>
            </a:r>
            <a:endParaRPr lang="ar-SA" dirty="0">
              <a:solidFill>
                <a:schemeClr val="accent2">
                  <a:lumMod val="50000"/>
                </a:schemeClr>
              </a:solidFill>
            </a:endParaRPr>
          </a:p>
        </p:txBody>
      </p:sp>
      <p:sp>
        <p:nvSpPr>
          <p:cNvPr id="4" name="مستطيل مستدير الزوايا 3"/>
          <p:cNvSpPr/>
          <p:nvPr/>
        </p:nvSpPr>
        <p:spPr>
          <a:xfrm>
            <a:off x="6516216" y="2505828"/>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المحبة</a:t>
            </a:r>
            <a:endParaRPr lang="ar-SA" dirty="0"/>
          </a:p>
        </p:txBody>
      </p:sp>
      <p:sp>
        <p:nvSpPr>
          <p:cNvPr id="5" name="مستطيل مستدير الزوايا 4"/>
          <p:cNvSpPr/>
          <p:nvPr/>
        </p:nvSpPr>
        <p:spPr>
          <a:xfrm>
            <a:off x="2188243" y="2460575"/>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الرجاء</a:t>
            </a:r>
            <a:endParaRPr lang="ar-SA" dirty="0"/>
          </a:p>
        </p:txBody>
      </p:sp>
      <p:sp>
        <p:nvSpPr>
          <p:cNvPr id="6" name="مستطيل مستدير الزوايا 5"/>
          <p:cNvSpPr/>
          <p:nvPr/>
        </p:nvSpPr>
        <p:spPr>
          <a:xfrm>
            <a:off x="4283968" y="2528003"/>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الخوف</a:t>
            </a:r>
            <a:endParaRPr lang="ar-SA" dirty="0"/>
          </a:p>
        </p:txBody>
      </p:sp>
    </p:spTree>
    <p:extLst>
      <p:ext uri="{BB962C8B-B14F-4D97-AF65-F5344CB8AC3E}">
        <p14:creationId xmlns:p14="http://schemas.microsoft.com/office/powerpoint/2010/main" val="34162371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85728"/>
            <a:ext cx="7239000" cy="1643074"/>
          </a:xfrm>
        </p:spPr>
        <p:txBody>
          <a:bodyPr>
            <a:noAutofit/>
          </a:bodyPr>
          <a:lstStyle/>
          <a:p>
            <a:r>
              <a:rPr lang="ar-SA" sz="4400" dirty="0" smtClean="0">
                <a:solidFill>
                  <a:srgbClr val="002060"/>
                </a:solidFill>
              </a:rPr>
              <a:t/>
            </a:r>
            <a:br>
              <a:rPr lang="ar-SA" sz="4400" dirty="0" smtClean="0">
                <a:solidFill>
                  <a:srgbClr val="002060"/>
                </a:solidFill>
              </a:rPr>
            </a:br>
            <a:r>
              <a:rPr lang="ar-SA" sz="4400" dirty="0" smtClean="0">
                <a:solidFill>
                  <a:srgbClr val="002060"/>
                </a:solidFill>
              </a:rPr>
              <a:t> </a:t>
            </a:r>
            <a:r>
              <a:rPr lang="ar-SA" sz="4400" dirty="0" err="1" smtClean="0">
                <a:solidFill>
                  <a:srgbClr val="002060"/>
                </a:solidFill>
              </a:rPr>
              <a:t>الاصل</a:t>
            </a:r>
            <a:r>
              <a:rPr lang="ar-SA" sz="4400" dirty="0" smtClean="0">
                <a:solidFill>
                  <a:srgbClr val="002060"/>
                </a:solidFill>
              </a:rPr>
              <a:t> </a:t>
            </a:r>
            <a:r>
              <a:rPr lang="ar-SA" sz="4400" dirty="0" err="1" smtClean="0">
                <a:solidFill>
                  <a:srgbClr val="002060"/>
                </a:solidFill>
              </a:rPr>
              <a:t>الاول</a:t>
            </a:r>
            <a:r>
              <a:rPr lang="ar-SA" sz="4400" dirty="0" smtClean="0">
                <a:solidFill>
                  <a:srgbClr val="002060"/>
                </a:solidFill>
              </a:rPr>
              <a:t> :</a:t>
            </a:r>
            <a:r>
              <a:rPr lang="ar-SA" sz="4400" dirty="0" err="1" smtClean="0">
                <a:solidFill>
                  <a:srgbClr val="002060"/>
                </a:solidFill>
              </a:rPr>
              <a:t>المحبه</a:t>
            </a:r>
            <a:r>
              <a:rPr lang="ar-SA" sz="4400" dirty="0" smtClean="0">
                <a:solidFill>
                  <a:srgbClr val="002060"/>
                </a:solidFill>
              </a:rPr>
              <a:t> لله تعالى</a:t>
            </a:r>
            <a:endParaRPr lang="ar-SA" sz="4400" dirty="0">
              <a:solidFill>
                <a:srgbClr val="002060"/>
              </a:solidFill>
            </a:endParaRPr>
          </a:p>
        </p:txBody>
      </p:sp>
      <p:sp>
        <p:nvSpPr>
          <p:cNvPr id="3" name="عنصر نائب للمحتوى 2"/>
          <p:cNvSpPr>
            <a:spLocks noGrp="1"/>
          </p:cNvSpPr>
          <p:nvPr>
            <p:ph idx="1"/>
          </p:nvPr>
        </p:nvSpPr>
        <p:spPr>
          <a:xfrm>
            <a:off x="457200" y="2285992"/>
            <a:ext cx="7239000" cy="4169744"/>
          </a:xfrm>
        </p:spPr>
        <p:txBody>
          <a:bodyPr/>
          <a:lstStyle/>
          <a:p>
            <a:pPr marL="64008" indent="0">
              <a:buNone/>
            </a:pPr>
            <a:r>
              <a:rPr lang="ar-SA" dirty="0" smtClean="0">
                <a:solidFill>
                  <a:schemeClr val="accent2">
                    <a:lumMod val="50000"/>
                  </a:schemeClr>
                </a:solidFill>
              </a:rPr>
              <a:t>هذا الاصل هو اهم اصول </a:t>
            </a:r>
            <a:r>
              <a:rPr lang="ar-SA" dirty="0" err="1" smtClean="0">
                <a:solidFill>
                  <a:schemeClr val="accent2">
                    <a:lumMod val="50000"/>
                  </a:schemeClr>
                </a:solidFill>
              </a:rPr>
              <a:t>العباده</a:t>
            </a:r>
            <a:r>
              <a:rPr lang="ar-SA" dirty="0" smtClean="0">
                <a:solidFill>
                  <a:schemeClr val="accent2">
                    <a:lumMod val="50000"/>
                  </a:schemeClr>
                </a:solidFill>
              </a:rPr>
              <a:t> </a:t>
            </a:r>
            <a:r>
              <a:rPr lang="ar-SA" dirty="0" err="1" smtClean="0">
                <a:solidFill>
                  <a:schemeClr val="accent2">
                    <a:lumMod val="50000"/>
                  </a:schemeClr>
                </a:solidFill>
              </a:rPr>
              <a:t>فالمحبه</a:t>
            </a:r>
            <a:r>
              <a:rPr lang="ar-SA" dirty="0" smtClean="0">
                <a:solidFill>
                  <a:schemeClr val="accent2">
                    <a:lumMod val="50000"/>
                  </a:schemeClr>
                </a:solidFill>
              </a:rPr>
              <a:t> هي اصل </a:t>
            </a:r>
            <a:r>
              <a:rPr lang="ar-SA" dirty="0" err="1" smtClean="0">
                <a:solidFill>
                  <a:schemeClr val="accent2">
                    <a:lumMod val="50000"/>
                  </a:schemeClr>
                </a:solidFill>
              </a:rPr>
              <a:t>العباده</a:t>
            </a:r>
            <a:r>
              <a:rPr lang="ar-SA" dirty="0" smtClean="0">
                <a:solidFill>
                  <a:schemeClr val="accent2">
                    <a:lumMod val="50000"/>
                  </a:schemeClr>
                </a:solidFill>
              </a:rPr>
              <a:t> فيجب على العبد ان يحب الله تعالى وان يحب جميع </a:t>
            </a:r>
            <a:r>
              <a:rPr lang="ar-SA" dirty="0" err="1" smtClean="0">
                <a:solidFill>
                  <a:schemeClr val="accent2">
                    <a:lumMod val="50000"/>
                  </a:schemeClr>
                </a:solidFill>
              </a:rPr>
              <a:t>مايحبه</a:t>
            </a:r>
            <a:r>
              <a:rPr lang="ar-SA" dirty="0" smtClean="0">
                <a:solidFill>
                  <a:schemeClr val="accent2">
                    <a:lumMod val="50000"/>
                  </a:schemeClr>
                </a:solidFill>
              </a:rPr>
              <a:t> الله تعالى من الطاعات ويكره جميع </a:t>
            </a:r>
            <a:r>
              <a:rPr lang="ar-SA" dirty="0" err="1" smtClean="0">
                <a:solidFill>
                  <a:schemeClr val="accent2">
                    <a:lumMod val="50000"/>
                  </a:schemeClr>
                </a:solidFill>
              </a:rPr>
              <a:t>مايكرهه</a:t>
            </a:r>
            <a:r>
              <a:rPr lang="ar-SA" dirty="0" smtClean="0">
                <a:solidFill>
                  <a:schemeClr val="accent2">
                    <a:lumMod val="50000"/>
                  </a:schemeClr>
                </a:solidFill>
              </a:rPr>
              <a:t> من المعاصي وان يحب جميع اوليائه المؤمنين وفي مقدمه رسله عليهم السلام وان يبغض جميع اعداءه من الكفار والمنافقين وكل هذا واجب على المسلم </a:t>
            </a:r>
            <a:r>
              <a:rPr lang="ar-SA" dirty="0" err="1" smtClean="0">
                <a:solidFill>
                  <a:schemeClr val="accent2">
                    <a:lumMod val="50000"/>
                  </a:schemeClr>
                </a:solidFill>
              </a:rPr>
              <a:t>لاخيار</a:t>
            </a:r>
            <a:r>
              <a:rPr lang="ar-SA" dirty="0" smtClean="0">
                <a:solidFill>
                  <a:schemeClr val="accent2">
                    <a:lumMod val="50000"/>
                  </a:schemeClr>
                </a:solidFill>
              </a:rPr>
              <a:t> له فيه كما يجب على المسلم ان يحب الله تعالى وان يحب رسوله محمداّ صلى الله </a:t>
            </a:r>
            <a:r>
              <a:rPr lang="ar-SA" dirty="0" err="1" smtClean="0">
                <a:solidFill>
                  <a:schemeClr val="accent2">
                    <a:lumMod val="50000"/>
                  </a:schemeClr>
                </a:solidFill>
              </a:rPr>
              <a:t>علييه</a:t>
            </a:r>
            <a:r>
              <a:rPr lang="ar-SA" dirty="0" smtClean="0">
                <a:solidFill>
                  <a:schemeClr val="accent2">
                    <a:lumMod val="50000"/>
                  </a:schemeClr>
                </a:solidFill>
              </a:rPr>
              <a:t> وسلم اكثر مما يحب نفسه</a:t>
            </a:r>
            <a:endParaRPr lang="ar-SA" dirty="0">
              <a:solidFill>
                <a:schemeClr val="accent2">
                  <a:lumMod val="50000"/>
                </a:schemeClr>
              </a:solidFill>
            </a:endParaRPr>
          </a:p>
        </p:txBody>
      </p:sp>
    </p:spTree>
    <p:extLst>
      <p:ext uri="{BB962C8B-B14F-4D97-AF65-F5344CB8AC3E}">
        <p14:creationId xmlns:p14="http://schemas.microsoft.com/office/powerpoint/2010/main" val="33994953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64008" indent="0">
              <a:buNone/>
            </a:pPr>
            <a:r>
              <a:rPr lang="ar-SA" dirty="0" smtClean="0">
                <a:solidFill>
                  <a:schemeClr val="accent2">
                    <a:lumMod val="50000"/>
                  </a:schemeClr>
                </a:solidFill>
              </a:rPr>
              <a:t>واولاده وماله وكل شيء قال</a:t>
            </a:r>
            <a:r>
              <a:rPr lang="ar-SA" dirty="0" smtClean="0">
                <a:solidFill>
                  <a:schemeClr val="accent1">
                    <a:lumMod val="75000"/>
                  </a:schemeClr>
                </a:solidFill>
              </a:rPr>
              <a:t> </a:t>
            </a:r>
            <a:r>
              <a:rPr lang="ar-SA" dirty="0" smtClean="0">
                <a:solidFill>
                  <a:schemeClr val="accent2">
                    <a:lumMod val="50000"/>
                  </a:schemeClr>
                </a:solidFill>
              </a:rPr>
              <a:t>الله تعالى</a:t>
            </a:r>
            <a:r>
              <a:rPr lang="ar-SA" dirty="0" smtClean="0">
                <a:solidFill>
                  <a:schemeClr val="accent6">
                    <a:lumMod val="50000"/>
                  </a:schemeClr>
                </a:solidFill>
              </a:rPr>
              <a:t>(قل ان كان اباؤكم وابناؤكم واخوانكم وازواجكم وعشيرتكم واموال اقترفتموها </a:t>
            </a:r>
            <a:r>
              <a:rPr lang="ar-SA" dirty="0" smtClean="0">
                <a:solidFill>
                  <a:schemeClr val="accent6">
                    <a:lumMod val="50000"/>
                  </a:schemeClr>
                </a:solidFill>
              </a:rPr>
              <a:t>وتجارة </a:t>
            </a:r>
            <a:r>
              <a:rPr lang="ar-SA" dirty="0" smtClean="0">
                <a:solidFill>
                  <a:schemeClr val="accent6">
                    <a:lumMod val="50000"/>
                  </a:schemeClr>
                </a:solidFill>
              </a:rPr>
              <a:t>تخشون كسادها ومسكن ترضونها احب اليكم من الله ورسوله وجهاد في سبيله فتربصوا حتى يأتي الله بأمره </a:t>
            </a:r>
            <a:r>
              <a:rPr lang="ar-SA" dirty="0" smtClean="0">
                <a:solidFill>
                  <a:schemeClr val="accent6">
                    <a:lumMod val="50000"/>
                  </a:schemeClr>
                </a:solidFill>
              </a:rPr>
              <a:t>والله </a:t>
            </a:r>
            <a:r>
              <a:rPr lang="ar-SA" dirty="0" err="1" smtClean="0">
                <a:solidFill>
                  <a:schemeClr val="accent6">
                    <a:lumMod val="50000"/>
                  </a:schemeClr>
                </a:solidFill>
              </a:rPr>
              <a:t>لايهدي</a:t>
            </a:r>
            <a:r>
              <a:rPr lang="ar-SA" dirty="0" smtClean="0">
                <a:solidFill>
                  <a:schemeClr val="accent6">
                    <a:lumMod val="50000"/>
                  </a:schemeClr>
                </a:solidFill>
              </a:rPr>
              <a:t> القوم </a:t>
            </a:r>
            <a:r>
              <a:rPr lang="ar-SA" dirty="0" smtClean="0">
                <a:solidFill>
                  <a:schemeClr val="accent6">
                    <a:lumMod val="50000"/>
                  </a:schemeClr>
                </a:solidFill>
              </a:rPr>
              <a:t>الفاسقين)</a:t>
            </a:r>
          </a:p>
          <a:p>
            <a:pPr marL="64008" indent="0">
              <a:buNone/>
            </a:pPr>
            <a:r>
              <a:rPr lang="ar-SA" dirty="0" smtClean="0">
                <a:solidFill>
                  <a:schemeClr val="accent6">
                    <a:lumMod val="50000"/>
                  </a:schemeClr>
                </a:solidFill>
              </a:rPr>
              <a:t>ومحبة </a:t>
            </a:r>
            <a:r>
              <a:rPr lang="ar-SA" dirty="0" smtClean="0">
                <a:solidFill>
                  <a:schemeClr val="accent2">
                    <a:lumMod val="50000"/>
                  </a:schemeClr>
                </a:solidFill>
              </a:rPr>
              <a:t>الله تعالى اذا قويت في قلب العبد انبعثت جوارحه </a:t>
            </a:r>
            <a:r>
              <a:rPr lang="ar-SA" dirty="0" smtClean="0">
                <a:solidFill>
                  <a:schemeClr val="accent2">
                    <a:lumMod val="50000"/>
                  </a:schemeClr>
                </a:solidFill>
              </a:rPr>
              <a:t>بطاعة </a:t>
            </a:r>
            <a:r>
              <a:rPr lang="ar-SA" dirty="0" smtClean="0">
                <a:solidFill>
                  <a:schemeClr val="accent2">
                    <a:lumMod val="50000"/>
                  </a:schemeClr>
                </a:solidFill>
              </a:rPr>
              <a:t>الله وابتعد عن معصيته بل انه يجد </a:t>
            </a:r>
            <a:r>
              <a:rPr lang="ar-SA" dirty="0" err="1" smtClean="0">
                <a:solidFill>
                  <a:schemeClr val="accent2">
                    <a:lumMod val="50000"/>
                  </a:schemeClr>
                </a:solidFill>
              </a:rPr>
              <a:t>اللذه</a:t>
            </a:r>
            <a:r>
              <a:rPr lang="ar-SA" dirty="0" smtClean="0">
                <a:solidFill>
                  <a:schemeClr val="accent2">
                    <a:lumMod val="50000"/>
                  </a:schemeClr>
                </a:solidFill>
              </a:rPr>
              <a:t> </a:t>
            </a:r>
            <a:r>
              <a:rPr lang="ar-SA" dirty="0" err="1" smtClean="0">
                <a:solidFill>
                  <a:schemeClr val="accent2">
                    <a:lumMod val="50000"/>
                  </a:schemeClr>
                </a:solidFill>
              </a:rPr>
              <a:t>والراحه</a:t>
            </a:r>
            <a:r>
              <a:rPr lang="ar-SA" dirty="0" smtClean="0">
                <a:solidFill>
                  <a:schemeClr val="accent2">
                    <a:lumMod val="50000"/>
                  </a:schemeClr>
                </a:solidFill>
              </a:rPr>
              <a:t> </a:t>
            </a:r>
            <a:r>
              <a:rPr lang="ar-SA" dirty="0" err="1" smtClean="0">
                <a:solidFill>
                  <a:schemeClr val="accent2">
                    <a:lumMod val="50000"/>
                  </a:schemeClr>
                </a:solidFill>
              </a:rPr>
              <a:t>النفسيه</a:t>
            </a:r>
            <a:r>
              <a:rPr lang="ar-SA" dirty="0" smtClean="0">
                <a:solidFill>
                  <a:schemeClr val="accent2">
                    <a:lumMod val="50000"/>
                  </a:schemeClr>
                </a:solidFill>
              </a:rPr>
              <a:t> عند فعله </a:t>
            </a:r>
            <a:r>
              <a:rPr lang="ar-SA" dirty="0" smtClean="0">
                <a:solidFill>
                  <a:schemeClr val="accent2">
                    <a:lumMod val="50000"/>
                  </a:schemeClr>
                </a:solidFill>
              </a:rPr>
              <a:t>لعبادة </a:t>
            </a:r>
            <a:r>
              <a:rPr lang="ar-SA" dirty="0" smtClean="0">
                <a:solidFill>
                  <a:schemeClr val="accent2">
                    <a:lumMod val="50000"/>
                  </a:schemeClr>
                </a:solidFill>
              </a:rPr>
              <a:t>الله تعالى </a:t>
            </a:r>
            <a:endParaRPr lang="ar-SA" dirty="0">
              <a:solidFill>
                <a:schemeClr val="accent2">
                  <a:lumMod val="50000"/>
                </a:schemeClr>
              </a:solidFill>
            </a:endParaRPr>
          </a:p>
        </p:txBody>
      </p:sp>
    </p:spTree>
    <p:extLst>
      <p:ext uri="{BB962C8B-B14F-4D97-AF65-F5344CB8AC3E}">
        <p14:creationId xmlns:p14="http://schemas.microsoft.com/office/powerpoint/2010/main" val="28624953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95536" y="776289"/>
            <a:ext cx="8207920" cy="3876848"/>
          </a:xfrm>
        </p:spPr>
        <p:txBody>
          <a:bodyPr>
            <a:normAutofit/>
          </a:bodyPr>
          <a:lstStyle/>
          <a:p>
            <a:r>
              <a:rPr lang="ar-SA" sz="3200" dirty="0" smtClean="0">
                <a:solidFill>
                  <a:schemeClr val="accent2">
                    <a:lumMod val="50000"/>
                  </a:schemeClr>
                </a:solidFill>
              </a:rPr>
              <a:t> </a:t>
            </a:r>
            <a:r>
              <a:rPr lang="ar-SA" sz="3200" dirty="0" smtClean="0">
                <a:solidFill>
                  <a:schemeClr val="bg2">
                    <a:lumMod val="10000"/>
                  </a:schemeClr>
                </a:solidFill>
              </a:rPr>
              <a:t>كما قال تعالى(الذين ءامنوا وتطمئن قلوبهم بذكر الله الا بذكر الله تطمئن القلوب)وثبت عن النبي انه قال (قم </a:t>
            </a:r>
            <a:r>
              <a:rPr lang="ar-SA" sz="3200" dirty="0" err="1" smtClean="0">
                <a:solidFill>
                  <a:schemeClr val="bg2">
                    <a:lumMod val="10000"/>
                  </a:schemeClr>
                </a:solidFill>
              </a:rPr>
              <a:t>يابلال</a:t>
            </a:r>
            <a:r>
              <a:rPr lang="ar-SA" sz="3200" dirty="0" smtClean="0">
                <a:solidFill>
                  <a:schemeClr val="bg2">
                    <a:lumMod val="10000"/>
                  </a:schemeClr>
                </a:solidFill>
              </a:rPr>
              <a:t> فارحنا </a:t>
            </a:r>
            <a:r>
              <a:rPr lang="ar-SA" sz="3200" dirty="0" err="1" smtClean="0">
                <a:solidFill>
                  <a:schemeClr val="bg2">
                    <a:lumMod val="10000"/>
                  </a:schemeClr>
                </a:solidFill>
              </a:rPr>
              <a:t>بالصلاه</a:t>
            </a:r>
            <a:r>
              <a:rPr lang="ar-SA" sz="3200" dirty="0" smtClean="0">
                <a:solidFill>
                  <a:schemeClr val="bg2">
                    <a:lumMod val="10000"/>
                  </a:schemeClr>
                </a:solidFill>
              </a:rPr>
              <a:t> )وكان ايضا يقول(جعلت قرة عيني في </a:t>
            </a:r>
            <a:r>
              <a:rPr lang="ar-SA" sz="3200" dirty="0" err="1" smtClean="0">
                <a:solidFill>
                  <a:schemeClr val="bg2">
                    <a:lumMod val="10000"/>
                  </a:schemeClr>
                </a:solidFill>
              </a:rPr>
              <a:t>الصلاه</a:t>
            </a:r>
            <a:r>
              <a:rPr lang="ar-SA" sz="3200" dirty="0" smtClean="0">
                <a:solidFill>
                  <a:schemeClr val="bg2">
                    <a:lumMod val="10000"/>
                  </a:schemeClr>
                </a:solidFill>
              </a:rPr>
              <a:t>)</a:t>
            </a:r>
            <a:endParaRPr lang="ar-SA" sz="3200" dirty="0">
              <a:solidFill>
                <a:schemeClr val="bg2">
                  <a:lumMod val="10000"/>
                </a:schemeClr>
              </a:solidFill>
            </a:endParaRPr>
          </a:p>
        </p:txBody>
      </p:sp>
    </p:spTree>
    <p:extLst>
      <p:ext uri="{BB962C8B-B14F-4D97-AF65-F5344CB8AC3E}">
        <p14:creationId xmlns:p14="http://schemas.microsoft.com/office/powerpoint/2010/main" val="8855661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64008" indent="0">
              <a:buNone/>
            </a:pPr>
            <a:r>
              <a:rPr lang="ar-SA" dirty="0" smtClean="0">
                <a:solidFill>
                  <a:schemeClr val="accent2">
                    <a:lumMod val="50000"/>
                  </a:schemeClr>
                </a:solidFill>
              </a:rPr>
              <a:t>ولهذا فأن من يطيع الله ويجتنب معاصيه ويكثر من ذكره ومن نوافل العبادات محبه لله وخوفا منه ورجاء لثوابه يعيش في </a:t>
            </a:r>
            <a:r>
              <a:rPr lang="ar-SA" dirty="0" err="1" smtClean="0">
                <a:solidFill>
                  <a:schemeClr val="accent2">
                    <a:lumMod val="50000"/>
                  </a:schemeClr>
                </a:solidFill>
              </a:rPr>
              <a:t>سعاده</a:t>
            </a:r>
            <a:r>
              <a:rPr lang="ar-SA" dirty="0" smtClean="0">
                <a:solidFill>
                  <a:schemeClr val="accent2">
                    <a:lumMod val="50000"/>
                  </a:schemeClr>
                </a:solidFill>
              </a:rPr>
              <a:t> وانشراح صدر كما قال </a:t>
            </a:r>
            <a:r>
              <a:rPr lang="ar-SA" dirty="0" smtClean="0">
                <a:solidFill>
                  <a:schemeClr val="accent6">
                    <a:lumMod val="50000"/>
                  </a:schemeClr>
                </a:solidFill>
              </a:rPr>
              <a:t>تعالى(من عمل صلحا من ذكر او انثى وهو مؤمن فلنحيينه حيوة طيبه</a:t>
            </a:r>
            <a:r>
              <a:rPr lang="ar-SA" dirty="0" smtClean="0">
                <a:solidFill>
                  <a:schemeClr val="accent2">
                    <a:lumMod val="50000"/>
                  </a:schemeClr>
                </a:solidFill>
              </a:rPr>
              <a:t>)واذا عصى العبد ربه نقصت محبته لله بقدر معصيته فمن علامه ضعف محبه الله في القلب اصرار العبد على المعاصي وعدم توبته منها وكلما اكثر العبد من معصية الله تعالى ضعفت محبته في قلبه اكثر مما كانت قبل ذلك وهكذا</a:t>
            </a:r>
            <a:endParaRPr lang="ar-SA" dirty="0">
              <a:solidFill>
                <a:schemeClr val="accent2">
                  <a:lumMod val="50000"/>
                </a:schemeClr>
              </a:solidFill>
            </a:endParaRPr>
          </a:p>
        </p:txBody>
      </p:sp>
    </p:spTree>
    <p:extLst>
      <p:ext uri="{BB962C8B-B14F-4D97-AF65-F5344CB8AC3E}">
        <p14:creationId xmlns:p14="http://schemas.microsoft.com/office/powerpoint/2010/main" val="24987616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64008" indent="0">
              <a:buNone/>
            </a:pPr>
            <a:r>
              <a:rPr lang="ar-SA" dirty="0" smtClean="0">
                <a:solidFill>
                  <a:schemeClr val="accent2">
                    <a:lumMod val="50000"/>
                  </a:schemeClr>
                </a:solidFill>
              </a:rPr>
              <a:t>ولذلك فانه يخشى على من اسرف على نفسه بالمعاصي ان تذهب محبته لله كليه فيقع في الكفر ومن ادعى محبه الله مع استكثاره من معصيته فهي دعوى كاذبه ولذلك لما ادعى قوم محبه الله انزل هذه </a:t>
            </a:r>
            <a:r>
              <a:rPr lang="ar-SA" dirty="0" err="1" smtClean="0">
                <a:solidFill>
                  <a:schemeClr val="accent6">
                    <a:lumMod val="50000"/>
                  </a:schemeClr>
                </a:solidFill>
              </a:rPr>
              <a:t>الايه</a:t>
            </a:r>
            <a:r>
              <a:rPr lang="ar-SA" dirty="0" smtClean="0">
                <a:solidFill>
                  <a:schemeClr val="accent6">
                    <a:lumMod val="50000"/>
                  </a:schemeClr>
                </a:solidFill>
              </a:rPr>
              <a:t>(قل ان كنتم تحبون الله فاتبعوني يحببكم الله ويغفر لكم ذنوبكم</a:t>
            </a:r>
            <a:r>
              <a:rPr lang="ar-SA" dirty="0" smtClean="0">
                <a:solidFill>
                  <a:schemeClr val="accent2">
                    <a:lumMod val="50000"/>
                  </a:schemeClr>
                </a:solidFill>
              </a:rPr>
              <a:t>)وهذه </a:t>
            </a:r>
            <a:r>
              <a:rPr lang="ar-SA" dirty="0" err="1" smtClean="0">
                <a:solidFill>
                  <a:schemeClr val="accent2">
                    <a:lumMod val="50000"/>
                  </a:schemeClr>
                </a:solidFill>
              </a:rPr>
              <a:t>الايه</a:t>
            </a:r>
            <a:r>
              <a:rPr lang="ar-SA" dirty="0" smtClean="0">
                <a:solidFill>
                  <a:schemeClr val="accent2">
                    <a:lumMod val="50000"/>
                  </a:schemeClr>
                </a:solidFill>
              </a:rPr>
              <a:t> تسمى ايه المحنه او ايه-الاختبار-فالذي يحب الله حقيقه يتبع ما أمر به رسوله وينتهي عما نهى عنه</a:t>
            </a:r>
            <a:endParaRPr lang="ar-SA" dirty="0">
              <a:solidFill>
                <a:schemeClr val="accent2">
                  <a:lumMod val="50000"/>
                </a:schemeClr>
              </a:solidFill>
            </a:endParaRPr>
          </a:p>
        </p:txBody>
      </p:sp>
    </p:spTree>
    <p:extLst>
      <p:ext uri="{BB962C8B-B14F-4D97-AF65-F5344CB8AC3E}">
        <p14:creationId xmlns:p14="http://schemas.microsoft.com/office/powerpoint/2010/main" val="21280437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64008" indent="0">
              <a:buNone/>
            </a:pPr>
            <a:r>
              <a:rPr lang="ar-SA" dirty="0" smtClean="0">
                <a:solidFill>
                  <a:schemeClr val="accent2">
                    <a:lumMod val="50000"/>
                  </a:schemeClr>
                </a:solidFill>
              </a:rPr>
              <a:t>قال بعض العلماء (من ادعى محبه الله ولم يحفظ حدوده فهو كاذب)</a:t>
            </a:r>
          </a:p>
          <a:p>
            <a:pPr marL="64008" indent="0">
              <a:buNone/>
            </a:pPr>
            <a:r>
              <a:rPr lang="ar-SA" dirty="0" smtClean="0">
                <a:solidFill>
                  <a:schemeClr val="accent2">
                    <a:lumMod val="50000"/>
                  </a:schemeClr>
                </a:solidFill>
              </a:rPr>
              <a:t>وقال الشاعر </a:t>
            </a:r>
          </a:p>
          <a:p>
            <a:pPr marL="64008" indent="0">
              <a:buNone/>
            </a:pPr>
            <a:r>
              <a:rPr lang="ar-SA" dirty="0" smtClean="0">
                <a:solidFill>
                  <a:srgbClr val="002060"/>
                </a:solidFill>
              </a:rPr>
              <a:t>تعصي الاله وانت تزعم حبه</a:t>
            </a:r>
          </a:p>
          <a:p>
            <a:pPr marL="64008" indent="0">
              <a:buNone/>
            </a:pPr>
            <a:r>
              <a:rPr lang="ar-SA" dirty="0">
                <a:solidFill>
                  <a:srgbClr val="002060"/>
                </a:solidFill>
              </a:rPr>
              <a:t> </a:t>
            </a:r>
            <a:r>
              <a:rPr lang="ar-SA" dirty="0" smtClean="0">
                <a:solidFill>
                  <a:srgbClr val="002060"/>
                </a:solidFill>
              </a:rPr>
              <a:t>                         هذا محال في القياس شنيع</a:t>
            </a:r>
          </a:p>
          <a:p>
            <a:pPr marL="64008" indent="0">
              <a:buNone/>
            </a:pPr>
            <a:r>
              <a:rPr lang="ar-SA" dirty="0" smtClean="0">
                <a:solidFill>
                  <a:srgbClr val="002060"/>
                </a:solidFill>
              </a:rPr>
              <a:t>لو كان حبك صادقا لأطعته</a:t>
            </a:r>
          </a:p>
          <a:p>
            <a:pPr marL="64008" indent="0">
              <a:buNone/>
            </a:pPr>
            <a:r>
              <a:rPr lang="ar-SA" dirty="0">
                <a:solidFill>
                  <a:srgbClr val="002060"/>
                </a:solidFill>
              </a:rPr>
              <a:t> </a:t>
            </a:r>
            <a:r>
              <a:rPr lang="ar-SA" dirty="0" smtClean="0">
                <a:solidFill>
                  <a:srgbClr val="002060"/>
                </a:solidFill>
              </a:rPr>
              <a:t>                         ان المحب لم يحب مطيع</a:t>
            </a:r>
          </a:p>
          <a:p>
            <a:pPr marL="64008" indent="0">
              <a:buNone/>
            </a:pPr>
            <a:endParaRPr lang="ar-SA" dirty="0">
              <a:solidFill>
                <a:schemeClr val="accent2">
                  <a:lumMod val="50000"/>
                </a:schemeClr>
              </a:solidFill>
            </a:endParaRPr>
          </a:p>
        </p:txBody>
      </p:sp>
    </p:spTree>
    <p:extLst>
      <p:ext uri="{BB962C8B-B14F-4D97-AF65-F5344CB8AC3E}">
        <p14:creationId xmlns:p14="http://schemas.microsoft.com/office/powerpoint/2010/main" val="23493153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64008" indent="0">
              <a:buNone/>
            </a:pPr>
            <a:r>
              <a:rPr lang="ar-SA" dirty="0" smtClean="0">
                <a:solidFill>
                  <a:schemeClr val="accent2">
                    <a:lumMod val="50000"/>
                  </a:schemeClr>
                </a:solidFill>
              </a:rPr>
              <a:t>واذا ضعفت محبه الله تعالى في قلب العبد بسبب كثره معصيته له فقد لذه </a:t>
            </a:r>
            <a:r>
              <a:rPr lang="ar-SA" dirty="0" err="1" smtClean="0">
                <a:solidFill>
                  <a:schemeClr val="accent2">
                    <a:lumMod val="50000"/>
                  </a:schemeClr>
                </a:solidFill>
              </a:rPr>
              <a:t>العباده</a:t>
            </a:r>
            <a:r>
              <a:rPr lang="ar-SA" dirty="0" smtClean="0">
                <a:solidFill>
                  <a:schemeClr val="accent2">
                    <a:lumMod val="50000"/>
                  </a:schemeClr>
                </a:solidFill>
              </a:rPr>
              <a:t> وربما استولى عليه الشيطان في عباداته بكثرة الوساوس فنجده ربما صلى او ذكر الله او دعاه وقلبه لاه غافل فتصبح عباداته اقرب الى </a:t>
            </a:r>
            <a:r>
              <a:rPr lang="ar-SA" dirty="0" err="1" smtClean="0">
                <a:solidFill>
                  <a:schemeClr val="accent2">
                    <a:lumMod val="50000"/>
                  </a:schemeClr>
                </a:solidFill>
              </a:rPr>
              <a:t>العاده</a:t>
            </a:r>
            <a:r>
              <a:rPr lang="ar-SA" dirty="0" smtClean="0">
                <a:solidFill>
                  <a:schemeClr val="accent2">
                    <a:lumMod val="50000"/>
                  </a:schemeClr>
                </a:solidFill>
              </a:rPr>
              <a:t> منها الى </a:t>
            </a:r>
            <a:r>
              <a:rPr lang="ar-SA" dirty="0" err="1" smtClean="0">
                <a:solidFill>
                  <a:schemeClr val="accent2">
                    <a:lumMod val="50000"/>
                  </a:schemeClr>
                </a:solidFill>
              </a:rPr>
              <a:t>العباده</a:t>
            </a:r>
            <a:r>
              <a:rPr lang="ar-SA" dirty="0" smtClean="0">
                <a:solidFill>
                  <a:schemeClr val="accent2">
                    <a:lumMod val="50000"/>
                  </a:schemeClr>
                </a:solidFill>
              </a:rPr>
              <a:t> ولهذا يجد العاصي </a:t>
            </a:r>
            <a:r>
              <a:rPr lang="ar-SA" dirty="0" err="1" smtClean="0">
                <a:solidFill>
                  <a:schemeClr val="accent2">
                    <a:lumMod val="50000"/>
                  </a:schemeClr>
                </a:solidFill>
              </a:rPr>
              <a:t>قسوه</a:t>
            </a:r>
            <a:r>
              <a:rPr lang="ar-SA" dirty="0" smtClean="0">
                <a:solidFill>
                  <a:schemeClr val="accent2">
                    <a:lumMod val="50000"/>
                  </a:schemeClr>
                </a:solidFill>
              </a:rPr>
              <a:t> </a:t>
            </a:r>
            <a:r>
              <a:rPr lang="ar-SA" dirty="0" err="1" smtClean="0">
                <a:solidFill>
                  <a:schemeClr val="accent2">
                    <a:lumMod val="50000"/>
                  </a:schemeClr>
                </a:solidFill>
              </a:rPr>
              <a:t>وخشونه</a:t>
            </a:r>
            <a:r>
              <a:rPr lang="ar-SA" dirty="0" smtClean="0">
                <a:solidFill>
                  <a:schemeClr val="accent2">
                    <a:lumMod val="50000"/>
                  </a:schemeClr>
                </a:solidFill>
              </a:rPr>
              <a:t> في قلبه ويشعر بعدم </a:t>
            </a:r>
            <a:r>
              <a:rPr lang="ar-SA" dirty="0" err="1" smtClean="0">
                <a:solidFill>
                  <a:schemeClr val="accent2">
                    <a:lumMod val="50000"/>
                  </a:schemeClr>
                </a:solidFill>
              </a:rPr>
              <a:t>الطمائنينه</a:t>
            </a:r>
            <a:r>
              <a:rPr lang="ar-SA" dirty="0" smtClean="0">
                <a:solidFill>
                  <a:schemeClr val="accent2">
                    <a:lumMod val="50000"/>
                  </a:schemeClr>
                </a:solidFill>
              </a:rPr>
              <a:t> </a:t>
            </a:r>
            <a:r>
              <a:rPr lang="ar-SA" dirty="0" err="1" smtClean="0">
                <a:solidFill>
                  <a:schemeClr val="accent2">
                    <a:lumMod val="50000"/>
                  </a:schemeClr>
                </a:solidFill>
              </a:rPr>
              <a:t>والراحه</a:t>
            </a:r>
            <a:r>
              <a:rPr lang="ar-SA" dirty="0" smtClean="0">
                <a:solidFill>
                  <a:schemeClr val="accent2">
                    <a:lumMod val="50000"/>
                  </a:schemeClr>
                </a:solidFill>
              </a:rPr>
              <a:t> </a:t>
            </a:r>
            <a:r>
              <a:rPr lang="ar-SA" dirty="0" err="1" smtClean="0">
                <a:solidFill>
                  <a:schemeClr val="accent2">
                    <a:lumMod val="50000"/>
                  </a:schemeClr>
                </a:solidFill>
              </a:rPr>
              <a:t>النفسيه</a:t>
            </a:r>
            <a:r>
              <a:rPr lang="ar-SA" dirty="0" smtClean="0">
                <a:solidFill>
                  <a:schemeClr val="accent2">
                    <a:lumMod val="50000"/>
                  </a:schemeClr>
                </a:solidFill>
              </a:rPr>
              <a:t> بل انه يحس بضيق في الصدر وقلق </a:t>
            </a:r>
            <a:r>
              <a:rPr lang="ar-SA" dirty="0" smtClean="0">
                <a:solidFill>
                  <a:schemeClr val="accent6">
                    <a:lumMod val="50000"/>
                  </a:schemeClr>
                </a:solidFill>
              </a:rPr>
              <a:t>مستمر(ومن اعرض عن ذكري فان له معيشه ضنكا ونحشره يوم </a:t>
            </a:r>
            <a:r>
              <a:rPr lang="ar-SA" dirty="0" err="1" smtClean="0">
                <a:solidFill>
                  <a:schemeClr val="accent6">
                    <a:lumMod val="50000"/>
                  </a:schemeClr>
                </a:solidFill>
              </a:rPr>
              <a:t>القيامه</a:t>
            </a:r>
            <a:r>
              <a:rPr lang="ar-SA" dirty="0" smtClean="0">
                <a:solidFill>
                  <a:schemeClr val="accent6">
                    <a:lumMod val="50000"/>
                  </a:schemeClr>
                </a:solidFill>
              </a:rPr>
              <a:t> اعمى</a:t>
            </a:r>
            <a:r>
              <a:rPr lang="ar-SA" dirty="0" smtClean="0">
                <a:solidFill>
                  <a:schemeClr val="accent2">
                    <a:lumMod val="50000"/>
                  </a:schemeClr>
                </a:solidFill>
              </a:rPr>
              <a:t>)</a:t>
            </a:r>
            <a:endParaRPr lang="ar-SA" dirty="0">
              <a:solidFill>
                <a:schemeClr val="accent2">
                  <a:lumMod val="50000"/>
                </a:schemeClr>
              </a:solidFill>
            </a:endParaRPr>
          </a:p>
        </p:txBody>
      </p:sp>
    </p:spTree>
    <p:extLst>
      <p:ext uri="{BB962C8B-B14F-4D97-AF65-F5344CB8AC3E}">
        <p14:creationId xmlns:p14="http://schemas.microsoft.com/office/powerpoint/2010/main" val="13478361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64008" indent="0">
              <a:buNone/>
            </a:pPr>
            <a:r>
              <a:rPr lang="ar-SA" dirty="0" smtClean="0">
                <a:solidFill>
                  <a:schemeClr val="accent2">
                    <a:lumMod val="50000"/>
                  </a:schemeClr>
                </a:solidFill>
              </a:rPr>
              <a:t>ان من اعرض عن ذكر الله وهو </a:t>
            </a:r>
            <a:r>
              <a:rPr lang="ar-SA" dirty="0" err="1" smtClean="0">
                <a:solidFill>
                  <a:schemeClr val="accent2">
                    <a:lumMod val="50000"/>
                  </a:schemeClr>
                </a:solidFill>
              </a:rPr>
              <a:t>القرأن</a:t>
            </a:r>
            <a:r>
              <a:rPr lang="ar-SA" dirty="0" smtClean="0">
                <a:solidFill>
                  <a:schemeClr val="accent2">
                    <a:lumMod val="50000"/>
                  </a:schemeClr>
                </a:solidFill>
              </a:rPr>
              <a:t> فلم يمتثل اوامره ولم يجتنب نواهيه يعاقبه الله  بالشقاء في هذه الحياه ولذلك تجد كثيرا من العصاة يلجؤون الى </a:t>
            </a:r>
            <a:r>
              <a:rPr lang="ar-SA" dirty="0" err="1" smtClean="0">
                <a:solidFill>
                  <a:schemeClr val="accent2">
                    <a:lumMod val="50000"/>
                  </a:schemeClr>
                </a:solidFill>
              </a:rPr>
              <a:t>مايظنون</a:t>
            </a:r>
            <a:r>
              <a:rPr lang="ar-SA" dirty="0" smtClean="0">
                <a:solidFill>
                  <a:schemeClr val="accent2">
                    <a:lumMod val="50000"/>
                  </a:schemeClr>
                </a:solidFill>
              </a:rPr>
              <a:t> انه يزيل عنهم الضيق فيلجأ احدهم الى المسكرات او المخدرات او شرب الدخان او النظر الى الصور </a:t>
            </a:r>
            <a:r>
              <a:rPr lang="ar-SA" dirty="0" err="1" smtClean="0">
                <a:solidFill>
                  <a:schemeClr val="accent2">
                    <a:lumMod val="50000"/>
                  </a:schemeClr>
                </a:solidFill>
              </a:rPr>
              <a:t>المحرمه</a:t>
            </a:r>
            <a:r>
              <a:rPr lang="ar-SA" dirty="0" smtClean="0">
                <a:solidFill>
                  <a:schemeClr val="accent2">
                    <a:lumMod val="50000"/>
                  </a:schemeClr>
                </a:solidFill>
              </a:rPr>
              <a:t> او سماع الغناء والمحرمات يظن انه سيجد </a:t>
            </a:r>
            <a:r>
              <a:rPr lang="ar-SA" dirty="0" err="1" smtClean="0">
                <a:solidFill>
                  <a:schemeClr val="accent2">
                    <a:lumMod val="50000"/>
                  </a:schemeClr>
                </a:solidFill>
              </a:rPr>
              <a:t>السعاده</a:t>
            </a:r>
            <a:r>
              <a:rPr lang="ar-SA" dirty="0" smtClean="0">
                <a:solidFill>
                  <a:schemeClr val="accent2">
                    <a:lumMod val="50000"/>
                  </a:schemeClr>
                </a:solidFill>
              </a:rPr>
              <a:t> فيزيد الطين بله فيزيده ضيقا </a:t>
            </a:r>
            <a:r>
              <a:rPr lang="ar-SA" dirty="0" err="1" smtClean="0">
                <a:solidFill>
                  <a:schemeClr val="accent2">
                    <a:lumMod val="50000"/>
                  </a:schemeClr>
                </a:solidFill>
              </a:rPr>
              <a:t>اللى</a:t>
            </a:r>
            <a:r>
              <a:rPr lang="ar-SA" dirty="0" smtClean="0">
                <a:solidFill>
                  <a:schemeClr val="accent2">
                    <a:lumMod val="50000"/>
                  </a:schemeClr>
                </a:solidFill>
              </a:rPr>
              <a:t> ضيق نسأل الله </a:t>
            </a:r>
            <a:r>
              <a:rPr lang="ar-SA" dirty="0" err="1" smtClean="0">
                <a:solidFill>
                  <a:schemeClr val="accent2">
                    <a:lumMod val="50000"/>
                  </a:schemeClr>
                </a:solidFill>
              </a:rPr>
              <a:t>السلامه</a:t>
            </a:r>
            <a:r>
              <a:rPr lang="ar-SA" dirty="0" smtClean="0">
                <a:solidFill>
                  <a:schemeClr val="accent2">
                    <a:lumMod val="50000"/>
                  </a:schemeClr>
                </a:solidFill>
              </a:rPr>
              <a:t>  </a:t>
            </a:r>
            <a:r>
              <a:rPr lang="ar-SA" dirty="0" err="1" smtClean="0">
                <a:solidFill>
                  <a:schemeClr val="accent2">
                    <a:lumMod val="50000"/>
                  </a:schemeClr>
                </a:solidFill>
              </a:rPr>
              <a:t>والعافيه</a:t>
            </a:r>
            <a:r>
              <a:rPr lang="ar-SA" dirty="0" smtClean="0">
                <a:solidFill>
                  <a:schemeClr val="accent2">
                    <a:lumMod val="50000"/>
                  </a:schemeClr>
                </a:solidFill>
              </a:rPr>
              <a:t> </a:t>
            </a:r>
            <a:endParaRPr lang="ar-SA" dirty="0">
              <a:solidFill>
                <a:schemeClr val="accent2">
                  <a:lumMod val="50000"/>
                </a:schemeClr>
              </a:solidFill>
            </a:endParaRPr>
          </a:p>
        </p:txBody>
      </p:sp>
    </p:spTree>
    <p:extLst>
      <p:ext uri="{BB962C8B-B14F-4D97-AF65-F5344CB8AC3E}">
        <p14:creationId xmlns:p14="http://schemas.microsoft.com/office/powerpoint/2010/main" val="37979188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124744"/>
            <a:ext cx="8280920" cy="1872208"/>
          </a:xfrm>
        </p:spPr>
        <p:txBody>
          <a:bodyPr>
            <a:noAutofit/>
          </a:bodyPr>
          <a:lstStyle/>
          <a:p>
            <a:pPr algn="r"/>
            <a:r>
              <a:rPr lang="ar-SA" sz="4000" dirty="0" smtClean="0">
                <a:solidFill>
                  <a:srgbClr val="002060"/>
                </a:solidFill>
              </a:rPr>
              <a:t>ولذلك ينبغي للعبد ان يحرص على الامور التي تجلب وتقوي محبه الله في قلبه لتحصل له </a:t>
            </a:r>
            <a:r>
              <a:rPr lang="ar-SA" sz="4000" dirty="0" err="1" smtClean="0">
                <a:solidFill>
                  <a:srgbClr val="002060"/>
                </a:solidFill>
              </a:rPr>
              <a:t>السعاده</a:t>
            </a:r>
            <a:r>
              <a:rPr lang="ar-SA" sz="4000" dirty="0" smtClean="0">
                <a:solidFill>
                  <a:srgbClr val="002060"/>
                </a:solidFill>
              </a:rPr>
              <a:t> في الدنيا  </a:t>
            </a:r>
            <a:r>
              <a:rPr lang="ar-SA" sz="4000" dirty="0" err="1" smtClean="0">
                <a:solidFill>
                  <a:srgbClr val="002060"/>
                </a:solidFill>
              </a:rPr>
              <a:t>والاخره</a:t>
            </a:r>
            <a:r>
              <a:rPr lang="ar-SA" sz="4000" dirty="0" smtClean="0">
                <a:solidFill>
                  <a:srgbClr val="002060"/>
                </a:solidFill>
              </a:rPr>
              <a:t> ومن هذه الامور::</a:t>
            </a:r>
            <a:br>
              <a:rPr lang="ar-SA" sz="4000" dirty="0" smtClean="0">
                <a:solidFill>
                  <a:srgbClr val="002060"/>
                </a:solidFill>
              </a:rPr>
            </a:br>
            <a:endParaRPr lang="ar-SA" sz="4000" dirty="0">
              <a:solidFill>
                <a:srgbClr val="002060"/>
              </a:solidFill>
            </a:endParaRPr>
          </a:p>
        </p:txBody>
      </p:sp>
      <p:sp>
        <p:nvSpPr>
          <p:cNvPr id="3" name="عنصر نائب للمحتوى 2"/>
          <p:cNvSpPr>
            <a:spLocks noGrp="1"/>
          </p:cNvSpPr>
          <p:nvPr>
            <p:ph idx="1"/>
          </p:nvPr>
        </p:nvSpPr>
        <p:spPr>
          <a:xfrm>
            <a:off x="467544" y="3212976"/>
            <a:ext cx="8229600" cy="3778440"/>
          </a:xfrm>
        </p:spPr>
        <p:txBody>
          <a:bodyPr/>
          <a:lstStyle/>
          <a:p>
            <a:r>
              <a:rPr lang="ar-SA" dirty="0" smtClean="0">
                <a:solidFill>
                  <a:schemeClr val="accent2">
                    <a:lumMod val="50000"/>
                  </a:schemeClr>
                </a:solidFill>
              </a:rPr>
              <a:t>اداء الواجبات والبعد عن المحرمات</a:t>
            </a:r>
          </a:p>
          <a:p>
            <a:r>
              <a:rPr lang="ar-SA" dirty="0" smtClean="0">
                <a:solidFill>
                  <a:schemeClr val="accent2">
                    <a:lumMod val="50000"/>
                  </a:schemeClr>
                </a:solidFill>
              </a:rPr>
              <a:t>الاكثار من نوافل العبادات ومن اهمها سماع او قراءه كلام الله تعالى بتدبر والاكثار من ذكره ومن صلاه </a:t>
            </a:r>
            <a:r>
              <a:rPr lang="ar-SA" dirty="0" err="1" smtClean="0">
                <a:solidFill>
                  <a:schemeClr val="accent2">
                    <a:lumMod val="50000"/>
                  </a:schemeClr>
                </a:solidFill>
              </a:rPr>
              <a:t>النافله</a:t>
            </a:r>
            <a:r>
              <a:rPr lang="ar-SA" dirty="0" smtClean="0">
                <a:solidFill>
                  <a:schemeClr val="accent2">
                    <a:lumMod val="50000"/>
                  </a:schemeClr>
                </a:solidFill>
              </a:rPr>
              <a:t> </a:t>
            </a:r>
            <a:r>
              <a:rPr lang="ar-SA" dirty="0" err="1" smtClean="0">
                <a:solidFill>
                  <a:schemeClr val="accent2">
                    <a:lumMod val="50000"/>
                  </a:schemeClr>
                </a:solidFill>
              </a:rPr>
              <a:t>وبالاخص</a:t>
            </a:r>
            <a:r>
              <a:rPr lang="ar-SA" dirty="0" smtClean="0">
                <a:solidFill>
                  <a:schemeClr val="accent2">
                    <a:lumMod val="50000"/>
                  </a:schemeClr>
                </a:solidFill>
              </a:rPr>
              <a:t> صلاه الليل والاكثار من دعائه ومناجاته</a:t>
            </a:r>
          </a:p>
          <a:p>
            <a:r>
              <a:rPr lang="ar-SA" dirty="0" smtClean="0">
                <a:solidFill>
                  <a:schemeClr val="accent2">
                    <a:lumMod val="50000"/>
                  </a:schemeClr>
                </a:solidFill>
              </a:rPr>
              <a:t>معرفة اسماء الله تعالى وصفاته</a:t>
            </a:r>
          </a:p>
          <a:p>
            <a:r>
              <a:rPr lang="ar-SA" dirty="0" smtClean="0">
                <a:solidFill>
                  <a:schemeClr val="accent2">
                    <a:lumMod val="50000"/>
                  </a:schemeClr>
                </a:solidFill>
              </a:rPr>
              <a:t>التفكر في نعم الله </a:t>
            </a:r>
            <a:r>
              <a:rPr lang="ar-SA" dirty="0" err="1" smtClean="0">
                <a:solidFill>
                  <a:schemeClr val="accent2">
                    <a:lumMod val="50000"/>
                  </a:schemeClr>
                </a:solidFill>
              </a:rPr>
              <a:t>الكثيره</a:t>
            </a:r>
            <a:r>
              <a:rPr lang="ar-SA" dirty="0" smtClean="0">
                <a:solidFill>
                  <a:schemeClr val="accent2">
                    <a:lumMod val="50000"/>
                  </a:schemeClr>
                </a:solidFill>
              </a:rPr>
              <a:t> عليه</a:t>
            </a:r>
            <a:endParaRPr lang="ar-SA" dirty="0">
              <a:solidFill>
                <a:schemeClr val="accent2">
                  <a:lumMod val="50000"/>
                </a:schemeClr>
              </a:solidFill>
            </a:endParaRPr>
          </a:p>
        </p:txBody>
      </p:sp>
    </p:spTree>
    <p:extLst>
      <p:ext uri="{BB962C8B-B14F-4D97-AF65-F5344CB8AC3E}">
        <p14:creationId xmlns:p14="http://schemas.microsoft.com/office/powerpoint/2010/main" val="31635769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40544" y="357167"/>
            <a:ext cx="8317736" cy="1357321"/>
          </a:xfrm>
        </p:spPr>
        <p:txBody>
          <a:bodyPr>
            <a:normAutofit/>
          </a:bodyPr>
          <a:lstStyle/>
          <a:p>
            <a:r>
              <a:rPr lang="ar-SA" b="1" dirty="0" smtClean="0"/>
              <a:t>الأصل الثاني : الخوف من الله تعالي . </a:t>
            </a:r>
            <a:endParaRPr lang="ar-SA" b="1" dirty="0"/>
          </a:p>
        </p:txBody>
      </p:sp>
      <p:sp>
        <p:nvSpPr>
          <p:cNvPr id="3" name="عنوان فرعي 2"/>
          <p:cNvSpPr>
            <a:spLocks noGrp="1"/>
          </p:cNvSpPr>
          <p:nvPr>
            <p:ph type="subTitle" idx="1"/>
          </p:nvPr>
        </p:nvSpPr>
        <p:spPr>
          <a:xfrm>
            <a:off x="0" y="2250280"/>
            <a:ext cx="9144000" cy="4607720"/>
          </a:xfrm>
        </p:spPr>
        <p:style>
          <a:lnRef idx="1">
            <a:schemeClr val="dk1"/>
          </a:lnRef>
          <a:fillRef idx="1002">
            <a:schemeClr val="lt2"/>
          </a:fillRef>
          <a:effectRef idx="2">
            <a:schemeClr val="dk1"/>
          </a:effectRef>
          <a:fontRef idx="minor">
            <a:schemeClr val="lt1"/>
          </a:fontRef>
        </p:style>
        <p:txBody>
          <a:bodyPr>
            <a:normAutofit lnSpcReduction="10000"/>
          </a:bodyPr>
          <a:lstStyle/>
          <a:p>
            <a:r>
              <a:rPr lang="ar-SA" sz="4400" b="1" dirty="0" smtClean="0">
                <a:solidFill>
                  <a:schemeClr val="accent3">
                    <a:lumMod val="75000"/>
                  </a:schemeClr>
                </a:solidFill>
              </a:rPr>
              <a:t>الخوف هو : تألم القلب بسبب وقوع مكروه . </a:t>
            </a:r>
          </a:p>
          <a:p>
            <a:r>
              <a:rPr lang="ar-SA" sz="4400" b="1" dirty="0" smtClean="0">
                <a:solidFill>
                  <a:schemeClr val="accent3">
                    <a:lumMod val="75000"/>
                  </a:schemeClr>
                </a:solidFill>
              </a:rPr>
              <a:t>فيجب علي المسلم أن يعبد الله تعالي خوفاً من عقوبته كما قال تعالي : </a:t>
            </a:r>
            <a:r>
              <a:rPr lang="en-US" sz="4400" b="1" dirty="0" smtClean="0">
                <a:solidFill>
                  <a:schemeClr val="accent2">
                    <a:lumMod val="50000"/>
                  </a:schemeClr>
                </a:solidFill>
              </a:rPr>
              <a:t>} </a:t>
            </a:r>
            <a:r>
              <a:rPr lang="ar-SA" sz="4400" b="1" dirty="0" smtClean="0">
                <a:solidFill>
                  <a:schemeClr val="accent2">
                    <a:lumMod val="50000"/>
                  </a:schemeClr>
                </a:solidFill>
              </a:rPr>
              <a:t>فلا تخافوهم وخافوني إن كنتم مؤمنين </a:t>
            </a:r>
            <a:r>
              <a:rPr lang="en-US" sz="4400" b="1" dirty="0" smtClean="0">
                <a:solidFill>
                  <a:schemeClr val="accent2">
                    <a:lumMod val="50000"/>
                  </a:schemeClr>
                </a:solidFill>
              </a:rPr>
              <a:t>{ </a:t>
            </a:r>
          </a:p>
          <a:p>
            <a:r>
              <a:rPr lang="en-US" sz="4400" b="1" dirty="0" smtClean="0">
                <a:solidFill>
                  <a:schemeClr val="accent2">
                    <a:lumMod val="50000"/>
                  </a:schemeClr>
                </a:solidFill>
              </a:rPr>
              <a:t>}</a:t>
            </a:r>
            <a:r>
              <a:rPr lang="ar-SA" sz="4400" b="1" dirty="0" err="1" smtClean="0">
                <a:solidFill>
                  <a:schemeClr val="accent2">
                    <a:lumMod val="50000"/>
                  </a:schemeClr>
                </a:solidFill>
              </a:rPr>
              <a:t>وإيى</a:t>
            </a:r>
            <a:r>
              <a:rPr lang="ar-SA" sz="4400" b="1" dirty="0" smtClean="0">
                <a:solidFill>
                  <a:schemeClr val="accent2">
                    <a:lumMod val="50000"/>
                  </a:schemeClr>
                </a:solidFill>
              </a:rPr>
              <a:t> فارهبون </a:t>
            </a:r>
            <a:r>
              <a:rPr lang="en-US" sz="4400" b="1" dirty="0" smtClean="0">
                <a:solidFill>
                  <a:schemeClr val="accent2">
                    <a:lumMod val="50000"/>
                  </a:schemeClr>
                </a:solidFill>
              </a:rPr>
              <a:t>{ </a:t>
            </a:r>
          </a:p>
          <a:p>
            <a:endParaRPr lang="ar-SA" dirty="0"/>
          </a:p>
        </p:txBody>
      </p:sp>
    </p:spTree>
  </p:cSld>
  <p:clrMapOvr>
    <a:masterClrMapping/>
  </p:clrMapOvr>
  <p:transition>
    <p:pull dir="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b="1" dirty="0" smtClean="0"/>
              <a:t>والخوف من الله تعالي ينشأ ويعظم عند العبد من عدة أمور أهمها</a:t>
            </a:r>
            <a:r>
              <a:rPr lang="ar-SA" dirty="0" smtClean="0"/>
              <a:t>:   </a:t>
            </a:r>
            <a:endParaRPr lang="ar-SA" dirty="0"/>
          </a:p>
        </p:txBody>
      </p:sp>
      <p:graphicFrame>
        <p:nvGraphicFramePr>
          <p:cNvPr id="4" name="عنصر نائب للمحتوى 3"/>
          <p:cNvGraphicFramePr>
            <a:graphicFrameLocks noGrp="1"/>
          </p:cNvGraphicFramePr>
          <p:nvPr>
            <p:ph idx="1"/>
          </p:nvPr>
        </p:nvGraphicFramePr>
        <p:xfrm>
          <a:off x="457200" y="1882775"/>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988932487"/>
              </p:ext>
            </p:extLst>
          </p:nvPr>
        </p:nvGraphicFramePr>
        <p:xfrm>
          <a:off x="500034" y="357166"/>
          <a:ext cx="8229600" cy="5929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heel/>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8858280" cy="6858000"/>
          </a:xfrm>
          <a:solidFill>
            <a:schemeClr val="bg2"/>
          </a:solidFill>
        </p:spPr>
        <p:style>
          <a:lnRef idx="0">
            <a:scrgbClr r="0" g="0" b="0"/>
          </a:lnRef>
          <a:fillRef idx="1003">
            <a:schemeClr val="dk2"/>
          </a:fillRef>
          <a:effectRef idx="0">
            <a:scrgbClr r="0" g="0" b="0"/>
          </a:effectRef>
          <a:fontRef idx="major"/>
        </p:style>
        <p:txBody>
          <a:bodyPr>
            <a:normAutofit/>
          </a:bodyPr>
          <a:lstStyle/>
          <a:p>
            <a:pPr>
              <a:buNone/>
            </a:pPr>
            <a:r>
              <a:rPr lang="ar-SA" sz="3600" b="1" dirty="0" smtClean="0">
                <a:solidFill>
                  <a:schemeClr val="accent3">
                    <a:lumMod val="75000"/>
                  </a:schemeClr>
                </a:solidFill>
              </a:rPr>
              <a:t>وكلما قوي إيمان العبد وتصديقه بعذاب الله تعالي ومعرفته بشدة عذابه تعالي لمن عصاه اشتد خوفه من عذاب الله , ولذلك قال بعض العلماء (( من كان بالله اعرف كان منه أخوف )) </a:t>
            </a:r>
          </a:p>
          <a:p>
            <a:pPr>
              <a:buNone/>
            </a:pPr>
            <a:endParaRPr lang="ar-SA" sz="3600" dirty="0" smtClean="0">
              <a:solidFill>
                <a:schemeClr val="accent3">
                  <a:lumMod val="75000"/>
                </a:schemeClr>
              </a:solidFill>
            </a:endParaRPr>
          </a:p>
          <a:p>
            <a:pPr>
              <a:buNone/>
            </a:pPr>
            <a:r>
              <a:rPr lang="ar-SA" sz="3600" b="1" dirty="0" smtClean="0">
                <a:solidFill>
                  <a:schemeClr val="accent3">
                    <a:lumMod val="75000"/>
                  </a:schemeClr>
                </a:solidFill>
              </a:rPr>
              <a:t>والخوف المحمود الصادق هو ما حال بين العبد وبين معصية الله تعالي .  </a:t>
            </a:r>
          </a:p>
        </p:txBody>
      </p:sp>
    </p:spTree>
  </p:cSld>
  <p:clrMapOvr>
    <a:masterClrMapping/>
  </p:clrMapOvr>
  <p:transition>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t>الأصل الثالث : الــــــرجـــاء </a:t>
            </a:r>
            <a:endParaRPr lang="ar-SA" b="1" dirty="0"/>
          </a:p>
        </p:txBody>
      </p:sp>
      <p:sp>
        <p:nvSpPr>
          <p:cNvPr id="3" name="عنصر نائب للمحتوى 2"/>
          <p:cNvSpPr>
            <a:spLocks noGrp="1"/>
          </p:cNvSpPr>
          <p:nvPr>
            <p:ph idx="1"/>
          </p:nvPr>
        </p:nvSpPr>
        <p:spPr/>
        <p:txBody>
          <a:bodyPr>
            <a:normAutofit/>
          </a:bodyPr>
          <a:lstStyle/>
          <a:p>
            <a:r>
              <a:rPr lang="ar-SA" b="1" dirty="0" smtClean="0">
                <a:solidFill>
                  <a:schemeClr val="accent3">
                    <a:lumMod val="75000"/>
                  </a:schemeClr>
                </a:solidFill>
              </a:rPr>
              <a:t>الرجاء هو : الطمع في ثواب الله ومغفرته , وانتظار رحمته . </a:t>
            </a:r>
          </a:p>
          <a:p>
            <a:pPr>
              <a:buNone/>
            </a:pPr>
            <a:endParaRPr lang="ar-SA" b="1" dirty="0" smtClean="0">
              <a:solidFill>
                <a:schemeClr val="accent3">
                  <a:lumMod val="75000"/>
                </a:schemeClr>
              </a:solidFill>
            </a:endParaRPr>
          </a:p>
          <a:p>
            <a:pPr>
              <a:buNone/>
            </a:pPr>
            <a:r>
              <a:rPr lang="ar-SA" b="1" dirty="0" smtClean="0">
                <a:solidFill>
                  <a:schemeClr val="accent3">
                    <a:lumMod val="75000"/>
                  </a:schemeClr>
                </a:solidFill>
              </a:rPr>
              <a:t>فيجب علي المسلم أن يعبد الله رغبة في ثوابه وأن يتوب إليه عند الوقوع في الذنب رجاء لمغفرته</a:t>
            </a:r>
            <a:r>
              <a:rPr lang="ar-SA" dirty="0" smtClean="0"/>
              <a:t> </a:t>
            </a:r>
            <a:r>
              <a:rPr lang="ar-SA" b="1" dirty="0" smtClean="0">
                <a:solidFill>
                  <a:schemeClr val="accent2">
                    <a:lumMod val="50000"/>
                  </a:schemeClr>
                </a:solidFill>
              </a:rPr>
              <a:t>كما قالي تعالي : </a:t>
            </a:r>
            <a:r>
              <a:rPr lang="en-US" b="1" dirty="0" smtClean="0">
                <a:solidFill>
                  <a:schemeClr val="accent2">
                    <a:lumMod val="50000"/>
                  </a:schemeClr>
                </a:solidFill>
              </a:rPr>
              <a:t>} </a:t>
            </a:r>
            <a:r>
              <a:rPr lang="ar-SA" b="1" dirty="0" smtClean="0">
                <a:solidFill>
                  <a:schemeClr val="accent2">
                    <a:lumMod val="50000"/>
                  </a:schemeClr>
                </a:solidFill>
              </a:rPr>
              <a:t>وادعوه خوفاً وطمعاً </a:t>
            </a:r>
            <a:r>
              <a:rPr lang="en-US" b="1" dirty="0" smtClean="0">
                <a:solidFill>
                  <a:schemeClr val="accent2">
                    <a:lumMod val="50000"/>
                  </a:schemeClr>
                </a:solidFill>
              </a:rPr>
              <a:t>{ </a:t>
            </a:r>
          </a:p>
          <a:p>
            <a:pPr>
              <a:buNone/>
            </a:pPr>
            <a:r>
              <a:rPr lang="ar-SA" b="1" dirty="0" smtClean="0">
                <a:solidFill>
                  <a:schemeClr val="accent2">
                    <a:lumMod val="50000"/>
                  </a:schemeClr>
                </a:solidFill>
              </a:rPr>
              <a:t>وقال تعالي عن أنبيائه : </a:t>
            </a:r>
            <a:r>
              <a:rPr lang="en-US" b="1" dirty="0" smtClean="0">
                <a:solidFill>
                  <a:schemeClr val="accent2">
                    <a:lumMod val="50000"/>
                  </a:schemeClr>
                </a:solidFill>
              </a:rPr>
              <a:t>} </a:t>
            </a:r>
            <a:r>
              <a:rPr lang="ar-SA" b="1" dirty="0" smtClean="0">
                <a:solidFill>
                  <a:schemeClr val="accent2">
                    <a:lumMod val="50000"/>
                  </a:schemeClr>
                </a:solidFill>
              </a:rPr>
              <a:t>أنهم كانوا يسارعون في الخيرات ويدعوننا رغباً ورهباً وكانوا لنا خاشعين </a:t>
            </a:r>
            <a:r>
              <a:rPr lang="en-US" b="1" dirty="0" smtClean="0">
                <a:solidFill>
                  <a:schemeClr val="accent2">
                    <a:lumMod val="50000"/>
                  </a:schemeClr>
                </a:solidFill>
              </a:rPr>
              <a:t>{</a:t>
            </a:r>
            <a:r>
              <a:rPr lang="en-US" dirty="0" smtClean="0">
                <a:solidFill>
                  <a:schemeClr val="accent2">
                    <a:lumMod val="50000"/>
                  </a:schemeClr>
                </a:solidFill>
              </a:rPr>
              <a:t> </a:t>
            </a:r>
            <a:endParaRPr lang="ar-SA" dirty="0">
              <a:solidFill>
                <a:schemeClr val="accent2">
                  <a:lumMod val="50000"/>
                </a:schemeClr>
              </a:solidFill>
            </a:endParaRPr>
          </a:p>
        </p:txBody>
      </p:sp>
    </p:spTree>
  </p:cSld>
  <p:clrMapOvr>
    <a:masterClrMapping/>
  </p:clrMapOvr>
  <p:transition>
    <p:plus/>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85852" y="267494"/>
            <a:ext cx="7400948" cy="1161242"/>
          </a:xfrm>
        </p:spPr>
        <p:txBody>
          <a:bodyPr>
            <a:normAutofit/>
          </a:bodyPr>
          <a:lstStyle/>
          <a:p>
            <a:pPr algn="r"/>
            <a:r>
              <a:rPr lang="ar-SA" b="1" dirty="0" smtClean="0"/>
              <a:t>الرجــــاء ثلاثة أنواع : (اثنان محمودان  والثالث مذموم ) . </a:t>
            </a:r>
            <a:endParaRPr lang="ar-SA" b="1" dirty="0"/>
          </a:p>
        </p:txBody>
      </p:sp>
      <p:graphicFrame>
        <p:nvGraphicFramePr>
          <p:cNvPr id="6" name="عنصر نائب للمحتوى 5"/>
          <p:cNvGraphicFramePr>
            <a:graphicFrameLocks noGrp="1"/>
          </p:cNvGraphicFramePr>
          <p:nvPr>
            <p:ph idx="1"/>
          </p:nvPr>
        </p:nvGraphicFramePr>
        <p:xfrm>
          <a:off x="457200" y="1882775"/>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zoom dir="in"/>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a:buNone/>
            </a:pPr>
            <a:r>
              <a:rPr lang="ar-SA" sz="3200" b="1" dirty="0" smtClean="0">
                <a:solidFill>
                  <a:schemeClr val="accent3">
                    <a:lumMod val="50000"/>
                  </a:schemeClr>
                </a:solidFill>
              </a:rPr>
              <a:t>قال أبو عثمان </a:t>
            </a:r>
            <a:r>
              <a:rPr lang="ar-SA" sz="3200" b="1" dirty="0" err="1" smtClean="0">
                <a:solidFill>
                  <a:schemeClr val="accent3">
                    <a:lumMod val="50000"/>
                  </a:schemeClr>
                </a:solidFill>
              </a:rPr>
              <a:t>الجيزي</a:t>
            </a:r>
            <a:r>
              <a:rPr lang="ar-SA" sz="3200" b="1" dirty="0" smtClean="0">
                <a:solidFill>
                  <a:schemeClr val="accent3">
                    <a:lumMod val="50000"/>
                  </a:schemeClr>
                </a:solidFill>
              </a:rPr>
              <a:t> : (( من علامة السعادة أن تطيع وتخاف أن لا تقبل ومن علامة الشقاوة أن تعصي وترجو أن تنجو ))   </a:t>
            </a:r>
          </a:p>
          <a:p>
            <a:pPr>
              <a:buNone/>
            </a:pPr>
            <a:r>
              <a:rPr lang="ar-SA" sz="3200" b="1" dirty="0" smtClean="0">
                <a:solidFill>
                  <a:schemeClr val="accent2">
                    <a:lumMod val="50000"/>
                  </a:schemeClr>
                </a:solidFill>
              </a:rPr>
              <a:t>و بالجملة فإنه يجب علي المسلم أن يعبد الله محبة له , وخوفاً من عقابه , ورجاء لثوابه كمان ينبغي له أن لا يفرط في الرجاء فيتعلق بسعة رحمه الله مع إصراره علي معصيته بل يجب أن يجمع بينهما وان كان ينبغي له في حال الصحة أن يغلب جانب الخوف ليحمله علي طاعة الله وعلي البعد عن معصيته وعند الموت يغلب جانب الرجاء علي الخوف حتى يموت وهو يحسن الظن بالله فيفرح بلقائه  تعالي فلا بد من الجمع بينهما . </a:t>
            </a:r>
            <a:endParaRPr lang="ar-SA" sz="3200" b="1" dirty="0">
              <a:solidFill>
                <a:schemeClr val="accent2">
                  <a:lumMod val="50000"/>
                </a:schemeClr>
              </a:solidFill>
            </a:endParaRPr>
          </a:p>
        </p:txBody>
      </p:sp>
    </p:spTree>
  </p:cSld>
  <p:clrMapOvr>
    <a:masterClrMapping/>
  </p:clrMapOvr>
  <p:transition>
    <p:comb dir="ver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d4d672b283.jpg"/>
          <p:cNvPicPr>
            <a:picLocks noGrp="1" noChangeAspect="1"/>
          </p:cNvPicPr>
          <p:nvPr>
            <p:ph idx="1"/>
          </p:nvPr>
        </p:nvPicPr>
        <p:blipFill>
          <a:blip r:embed="rId2"/>
          <a:stretch>
            <a:fillRect/>
          </a:stretch>
        </p:blipFill>
        <p:spPr>
          <a:xfrm>
            <a:off x="0" y="0"/>
            <a:ext cx="8215338" cy="6796792"/>
          </a:xfrm>
        </p:spPr>
        <p:style>
          <a:lnRef idx="1">
            <a:schemeClr val="accent1"/>
          </a:lnRef>
          <a:fillRef idx="2">
            <a:schemeClr val="accent1"/>
          </a:fillRef>
          <a:effectRef idx="1">
            <a:schemeClr val="accent1"/>
          </a:effectRef>
          <a:fontRef idx="minor">
            <a:schemeClr val="dk1"/>
          </a:fontRef>
        </p:style>
      </p:pic>
      <p:sp>
        <p:nvSpPr>
          <p:cNvPr id="5" name="مربع نص 4"/>
          <p:cNvSpPr txBox="1"/>
          <p:nvPr/>
        </p:nvSpPr>
        <p:spPr>
          <a:xfrm>
            <a:off x="785786" y="571480"/>
            <a:ext cx="6429420" cy="4401205"/>
          </a:xfrm>
          <a:prstGeom prst="rect">
            <a:avLst/>
          </a:prstGeom>
          <a:solidFill>
            <a:schemeClr val="tx2">
              <a:lumMod val="60000"/>
              <a:lumOff val="40000"/>
            </a:schemeClr>
          </a:solidFill>
        </p:spPr>
        <p:txBody>
          <a:bodyPr wrap="square" rtlCol="1">
            <a:spAutoFit/>
          </a:bodyPr>
          <a:lstStyle/>
          <a:p>
            <a:r>
              <a:rPr lang="ar-SA" sz="4000" b="1" dirty="0" smtClean="0">
                <a:solidFill>
                  <a:schemeClr val="accent1"/>
                </a:solidFill>
              </a:rPr>
              <a:t>عمل الطالبات :</a:t>
            </a:r>
          </a:p>
          <a:p>
            <a:endParaRPr lang="ar-SA" sz="4000" b="1" dirty="0" smtClean="0">
              <a:solidFill>
                <a:schemeClr val="tx2">
                  <a:lumMod val="75000"/>
                </a:schemeClr>
              </a:solidFill>
            </a:endParaRPr>
          </a:p>
          <a:p>
            <a:r>
              <a:rPr lang="ar-SA" sz="4000" b="1" dirty="0" smtClean="0"/>
              <a:t>فاطمــة صبحي سالــم </a:t>
            </a:r>
          </a:p>
          <a:p>
            <a:r>
              <a:rPr lang="ar-SA" sz="4000" b="1" dirty="0" smtClean="0"/>
              <a:t>فايـــزة سالـــم </a:t>
            </a:r>
          </a:p>
          <a:p>
            <a:r>
              <a:rPr lang="ar-SA" sz="4000" b="1" dirty="0" smtClean="0"/>
              <a:t>أمانـــي </a:t>
            </a:r>
            <a:r>
              <a:rPr lang="ar-SA" sz="4000" b="1" dirty="0" err="1" smtClean="0"/>
              <a:t>باهيصمي</a:t>
            </a:r>
            <a:r>
              <a:rPr lang="ar-SA" sz="4000" b="1" dirty="0" smtClean="0"/>
              <a:t> </a:t>
            </a:r>
          </a:p>
          <a:p>
            <a:r>
              <a:rPr lang="ar-SA" sz="4000" b="1" dirty="0" err="1" smtClean="0"/>
              <a:t>ريهـــام</a:t>
            </a:r>
            <a:r>
              <a:rPr lang="ar-SA" sz="4000" b="1" dirty="0" smtClean="0"/>
              <a:t> مــــازن </a:t>
            </a:r>
          </a:p>
          <a:p>
            <a:r>
              <a:rPr lang="ar-SA" sz="4000" b="1" dirty="0" smtClean="0"/>
              <a:t>منـــــال يحـــي </a:t>
            </a:r>
            <a:endParaRPr lang="ar-SA" sz="4000" b="1" dirty="0"/>
          </a:p>
        </p:txBody>
      </p:sp>
      <p:sp>
        <p:nvSpPr>
          <p:cNvPr id="2" name="مستطيل مستدير الزوايا 1"/>
          <p:cNvSpPr/>
          <p:nvPr/>
        </p:nvSpPr>
        <p:spPr>
          <a:xfrm>
            <a:off x="2555776" y="5063155"/>
            <a:ext cx="4659429"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إشراف وتعديل / الأستاذة فتحية القحطاني</a:t>
            </a:r>
          </a:p>
          <a:p>
            <a:pPr algn="ctr"/>
            <a:r>
              <a:rPr lang="ar-SA" dirty="0" smtClean="0"/>
              <a:t>ملاحظة تم تعديل كثير من الشرائح وتجاوزت عن تعديل كل الأخطاء الإملائية لكثرتها </a:t>
            </a:r>
            <a:endParaRPr lang="ar-SA" dirty="0"/>
          </a:p>
        </p:txBody>
      </p:sp>
    </p:spTree>
  </p:cSld>
  <p:clrMapOvr>
    <a:masterClrMapping/>
  </p:clrMapOvr>
  <p:transition spd="med">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2.xml><?xml version="1.0" encoding="utf-8"?>
<a:themeOverride xmlns:a="http://schemas.openxmlformats.org/drawingml/2006/main">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
  <TotalTime>392</TotalTime>
  <Words>2451</Words>
  <Application>Microsoft Office PowerPoint</Application>
  <PresentationFormat>عرض على الشاشة (3:4)‏</PresentationFormat>
  <Paragraphs>217</Paragraphs>
  <Slides>50</Slides>
  <Notes>1</Notes>
  <HiddenSlides>0</HiddenSlides>
  <MMClips>0</MMClips>
  <ScaleCrop>false</ScaleCrop>
  <HeadingPairs>
    <vt:vector size="4" baseType="variant">
      <vt:variant>
        <vt:lpstr>نسق</vt:lpstr>
      </vt:variant>
      <vt:variant>
        <vt:i4>1</vt:i4>
      </vt:variant>
      <vt:variant>
        <vt:lpstr>عناوين الشرائح</vt:lpstr>
      </vt:variant>
      <vt:variant>
        <vt:i4>50</vt:i4>
      </vt:variant>
    </vt:vector>
  </HeadingPairs>
  <TitlesOfParts>
    <vt:vector size="51" baseType="lpstr">
      <vt:lpstr>وافر</vt:lpstr>
      <vt:lpstr>(توحيد الربوبيه , توحيد الالوهيه)</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شهاده أن لا اله الا الله</vt:lpstr>
      <vt:lpstr>عرض تقديمي في PowerPoint</vt:lpstr>
      <vt:lpstr>شهادة (لا إله إلا الله )</vt:lpstr>
      <vt:lpstr>عرض تقديمي في PowerPoint</vt:lpstr>
      <vt:lpstr>الشروط السبعة لكلمة التوحيد</vt:lpstr>
      <vt:lpstr>عرض تقديمي في PowerPoint</vt:lpstr>
      <vt:lpstr>عرض تقديمي في PowerPoint</vt:lpstr>
      <vt:lpstr>نواقض كلمة التوحيد نواقض الإسلام</vt:lpstr>
      <vt:lpstr>المبحث الثاني العباده</vt:lpstr>
      <vt:lpstr>عرض تقديمي في PowerPoint</vt:lpstr>
      <vt:lpstr>عرض تقديمي في PowerPoint</vt:lpstr>
      <vt:lpstr>عرض تقديمي في PowerPoint</vt:lpstr>
      <vt:lpstr>عرض تقديمي في PowerPoint</vt:lpstr>
      <vt:lpstr>عرض تقديمي في PowerPoint</vt:lpstr>
      <vt:lpstr>ثانيا : العبادات غير المحضه :</vt:lpstr>
      <vt:lpstr>عرض تقديمي في PowerPoint</vt:lpstr>
      <vt:lpstr>عرض تقديمي في PowerPoint</vt:lpstr>
      <vt:lpstr>عرض تقديمي في PowerPoint</vt:lpstr>
      <vt:lpstr>عرض تقديمي في PowerPoint</vt:lpstr>
      <vt:lpstr>ترك المحرمات ابتغاء وجه الله</vt:lpstr>
      <vt:lpstr>عرض تقديمي في PowerPoint</vt:lpstr>
      <vt:lpstr>3- فعل المباحات ابتغاء وجه الله</vt:lpstr>
      <vt:lpstr>عرض تقديمي في PowerPoint</vt:lpstr>
      <vt:lpstr>المطلب الثاني:اصول العباده</vt:lpstr>
      <vt:lpstr>  الاصل الاول :المحبه لله تعالى</vt:lpstr>
      <vt:lpstr>عرض تقديمي في PowerPoint</vt:lpstr>
      <vt:lpstr> كما قال تعالى(الذين ءامنوا وتطمئن قلوبهم بذكر الله الا بذكر الله تطمئن القلوب)وثبت عن النبي انه قال (قم يابلال فارحنا بالصلاه )وكان ايضا يقول(جعلت قرة عيني في الصلاه)</vt:lpstr>
      <vt:lpstr>عرض تقديمي في PowerPoint</vt:lpstr>
      <vt:lpstr>عرض تقديمي في PowerPoint</vt:lpstr>
      <vt:lpstr>عرض تقديمي في PowerPoint</vt:lpstr>
      <vt:lpstr>عرض تقديمي في PowerPoint</vt:lpstr>
      <vt:lpstr>عرض تقديمي في PowerPoint</vt:lpstr>
      <vt:lpstr>ولذلك ينبغي للعبد ان يحرص على الامور التي تجلب وتقوي محبه الله في قلبه لتحصل له السعاده في الدنيا  والاخره ومن هذه الامور:: </vt:lpstr>
      <vt:lpstr>الأصل الثاني : الخوف من الله تعالي . </vt:lpstr>
      <vt:lpstr>والخوف من الله تعالي ينشأ ويعظم عند العبد من عدة أمور أهمها:   </vt:lpstr>
      <vt:lpstr>عرض تقديمي في PowerPoint</vt:lpstr>
      <vt:lpstr>عرض تقديمي في PowerPoint</vt:lpstr>
      <vt:lpstr>الأصل الثالث : الــــــرجـــاء </vt:lpstr>
      <vt:lpstr>الرجــــاء ثلاثة أنواع : (اثنان محمودان  والثالث مذموم ) .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(توحيد الربوبيه , توحيد الالوهيه)</dc:title>
  <dc:creator>User</dc:creator>
  <cp:lastModifiedBy>إلى الأمام</cp:lastModifiedBy>
  <cp:revision>12</cp:revision>
  <dcterms:created xsi:type="dcterms:W3CDTF">2013-09-23T20:53:34Z</dcterms:created>
  <dcterms:modified xsi:type="dcterms:W3CDTF">2013-11-08T09:32:27Z</dcterms:modified>
</cp:coreProperties>
</file>