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4EC9E-5705-4139-94EC-70AA8AE8E1C9}" type="datetimeFigureOut">
              <a:rPr lang="ar-SA" smtClean="0"/>
              <a:pPr/>
              <a:t>05/01/35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9D5BD-7EC8-46DC-B982-0B7AC5AF624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2123728" y="620688"/>
            <a:ext cx="4536504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smtClean="0">
                <a:solidFill>
                  <a:schemeClr val="bg1"/>
                </a:solidFill>
              </a:rPr>
              <a:t>الكفر الأكبر </a:t>
            </a:r>
          </a:p>
        </p:txBody>
      </p:sp>
      <p:sp>
        <p:nvSpPr>
          <p:cNvPr id="7" name="سهم إلى اليسار 6"/>
          <p:cNvSpPr/>
          <p:nvPr/>
        </p:nvSpPr>
        <p:spPr>
          <a:xfrm>
            <a:off x="6228184" y="2564904"/>
            <a:ext cx="1872208" cy="15121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smtClean="0"/>
              <a:t>تعريفه</a:t>
            </a:r>
            <a:endParaRPr lang="ar-SA" sz="3600" b="1"/>
          </a:p>
        </p:txBody>
      </p:sp>
      <p:sp>
        <p:nvSpPr>
          <p:cNvPr id="8" name="سهم إلى اليسار 7"/>
          <p:cNvSpPr/>
          <p:nvPr/>
        </p:nvSpPr>
        <p:spPr>
          <a:xfrm>
            <a:off x="6300192" y="4581128"/>
            <a:ext cx="1872208" cy="15121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smtClean="0"/>
              <a:t>حكمه</a:t>
            </a:r>
            <a:endParaRPr lang="ar-SA" sz="3600" b="1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755576" y="2636912"/>
            <a:ext cx="4536504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كل اعتقاد او قول او فعل او ترك يناقض </a:t>
            </a:r>
            <a:r>
              <a:rPr lang="ar-SA" sz="3600" b="1" dirty="0" smtClean="0">
                <a:solidFill>
                  <a:srgbClr val="FFFF00"/>
                </a:solidFill>
              </a:rPr>
              <a:t>الإيمان </a:t>
            </a:r>
            <a:endParaRPr lang="ar-SA" sz="3600" b="1" dirty="0">
              <a:solidFill>
                <a:srgbClr val="FFFF00"/>
              </a:solidFill>
            </a:endParaRP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755576" y="4653136"/>
            <a:ext cx="4536504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smtClean="0">
                <a:solidFill>
                  <a:srgbClr val="FFFF00"/>
                </a:solidFill>
              </a:rPr>
              <a:t>شرك أكبر</a:t>
            </a:r>
            <a:endParaRPr lang="ar-SA" sz="36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2123728" y="620688"/>
            <a:ext cx="4536504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smtClean="0">
                <a:solidFill>
                  <a:schemeClr val="bg1"/>
                </a:solidFill>
              </a:rPr>
              <a:t>أنواع الكفر</a:t>
            </a: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6588224" y="2780928"/>
            <a:ext cx="216024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smtClean="0">
                <a:solidFill>
                  <a:schemeClr val="bg1"/>
                </a:solidFill>
              </a:rPr>
              <a:t>1- كفر الإنكار والتكذيب 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563888" y="5661248"/>
            <a:ext cx="216024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smtClean="0">
                <a:solidFill>
                  <a:schemeClr val="bg1"/>
                </a:solidFill>
              </a:rPr>
              <a:t>6- كفر الإعراض </a:t>
            </a:r>
            <a:endParaRPr lang="ar-SA" sz="2800" b="1">
              <a:solidFill>
                <a:schemeClr val="bg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004048" y="4365104"/>
            <a:ext cx="216024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smtClean="0"/>
              <a:t>4- كفر السب والاستهزاء </a:t>
            </a:r>
            <a:endParaRPr lang="ar-SA" sz="2800" b="1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051720" y="4365104"/>
            <a:ext cx="216024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smtClean="0">
                <a:solidFill>
                  <a:schemeClr val="bg1"/>
                </a:solidFill>
              </a:rPr>
              <a:t>5- كفر البغض </a:t>
            </a:r>
            <a:endParaRPr lang="ar-SA" sz="2800" b="1">
              <a:solidFill>
                <a:schemeClr val="bg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3419872" y="2780928"/>
            <a:ext cx="216024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smtClean="0">
                <a:solidFill>
                  <a:schemeClr val="bg1"/>
                </a:solidFill>
              </a:rPr>
              <a:t>2- كفر الشك والظن </a:t>
            </a:r>
            <a:endParaRPr lang="ar-SA" sz="2800" b="1">
              <a:solidFill>
                <a:schemeClr val="bg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395536" y="2780928"/>
            <a:ext cx="216024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smtClean="0">
                <a:solidFill>
                  <a:schemeClr val="bg1"/>
                </a:solidFill>
              </a:rPr>
              <a:t>3- كفر الامتناع والاستكبار </a:t>
            </a:r>
            <a:endParaRPr lang="ar-SA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1331640" y="188640"/>
            <a:ext cx="648072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smtClean="0">
                <a:solidFill>
                  <a:schemeClr val="bg1"/>
                </a:solidFill>
              </a:rPr>
              <a:t>1- كفر الإنكار والتكذيب </a:t>
            </a: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251520" y="1052736"/>
            <a:ext cx="8640960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smtClean="0">
                <a:solidFill>
                  <a:srgbClr val="FFFF00"/>
                </a:solidFill>
              </a:rPr>
              <a:t>هو ان ينكر شيئاً من اصول الدين او حكمه او اخباره الثابتة ثبوتا </a:t>
            </a:r>
            <a:r>
              <a:rPr lang="ar-SA" sz="2800" b="1" err="1" smtClean="0">
                <a:solidFill>
                  <a:srgbClr val="FFFF00"/>
                </a:solidFill>
              </a:rPr>
              <a:t>قطعياً </a:t>
            </a:r>
            <a:r>
              <a:rPr lang="ar-SA" sz="2800" b="1" err="1">
                <a:solidFill>
                  <a:srgbClr val="FFFF00"/>
                </a:solidFill>
              </a:rPr>
              <a:t>.</a:t>
            </a:r>
            <a:endParaRPr lang="ar-SA" sz="2800" b="1" smtClean="0">
              <a:solidFill>
                <a:srgbClr val="FFFF00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876256" y="2204864"/>
            <a:ext cx="201622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smtClean="0">
                <a:solidFill>
                  <a:srgbClr val="B40000"/>
                </a:solidFill>
              </a:rPr>
              <a:t>أمثله عليه</a:t>
            </a:r>
            <a:endParaRPr lang="ar-SA" sz="3200" b="1">
              <a:solidFill>
                <a:srgbClr val="B40000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1763688" y="3645024"/>
            <a:ext cx="72008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>
                <a:solidFill>
                  <a:schemeClr val="bg1"/>
                </a:solidFill>
              </a:rPr>
              <a:t>ب _ ان ينكر تحريم المحرمات الظاهره المجمع على تحريمها </a:t>
            </a:r>
            <a:endParaRPr lang="ar-SA" sz="2400" b="1">
              <a:solidFill>
                <a:schemeClr val="bg1"/>
              </a:solidFill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1763688" y="2852936"/>
            <a:ext cx="72008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chemeClr val="bg1"/>
                </a:solidFill>
              </a:rPr>
              <a:t>أ _ ان ينكر شيئا من اركان الايمان او غيرها من اصول الدين </a:t>
            </a: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1763688" y="4437112"/>
            <a:ext cx="72008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chemeClr val="bg1"/>
                </a:solidFill>
              </a:rPr>
              <a:t>ج_ ان ينكر حل المباحات الظاهرة المجمع على حلها </a:t>
            </a:r>
            <a:endParaRPr lang="ar-SA" sz="2400" b="1" dirty="0">
              <a:solidFill>
                <a:schemeClr val="bg1"/>
              </a:solidFill>
            </a:endParaRP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1763688" y="5229200"/>
            <a:ext cx="72008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>
                <a:solidFill>
                  <a:schemeClr val="bg1"/>
                </a:solidFill>
              </a:rPr>
              <a:t>د_ ان ينكر وجوب واجب من الواجبات المجمع عليها إجماعا قطعيا</a:t>
            </a:r>
            <a:endParaRPr lang="ar-SA" sz="2400" b="1">
              <a:solidFill>
                <a:schemeClr val="bg1"/>
              </a:solidFill>
            </a:endParaRP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1763688" y="6021288"/>
            <a:ext cx="72008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>
                <a:solidFill>
                  <a:schemeClr val="bg1"/>
                </a:solidFill>
              </a:rPr>
              <a:t>هـ _ ان ينكر سنية سنة من السنن </a:t>
            </a:r>
            <a:endParaRPr lang="ar-SA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1475656" y="260648"/>
            <a:ext cx="640871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smtClean="0">
                <a:solidFill>
                  <a:schemeClr val="bg1"/>
                </a:solidFill>
              </a:rPr>
              <a:t>2- كفر الشك والظن </a:t>
            </a:r>
            <a:endParaRPr lang="ar-SA" sz="4400" b="1">
              <a:solidFill>
                <a:schemeClr val="bg1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539552" y="1700808"/>
            <a:ext cx="8172400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smtClean="0">
                <a:solidFill>
                  <a:srgbClr val="FFFF00"/>
                </a:solidFill>
              </a:rPr>
              <a:t>وهوان يتردد المسلم في ايمانه بشئ من اصول الدين المجمع عليها او لا يجزم في تصديقه بخبر او حكم ثابت معلوم من الدين بالضرورة </a:t>
            </a:r>
            <a:endParaRPr lang="ar-SA" sz="2800" b="1" dirty="0" smtClean="0">
              <a:solidFill>
                <a:srgbClr val="FFFF00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707904" y="3645024"/>
            <a:ext cx="201622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smtClean="0">
                <a:solidFill>
                  <a:srgbClr val="B40000"/>
                </a:solidFill>
              </a:rPr>
              <a:t>أمثله عليه</a:t>
            </a:r>
            <a:endParaRPr lang="ar-SA" sz="3200" b="1">
              <a:solidFill>
                <a:srgbClr val="B40000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11560" y="4437112"/>
            <a:ext cx="8172400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ان يشك في صحة القران او يشك في عذاب القبر او يتردد في </a:t>
            </a:r>
            <a:r>
              <a:rPr lang="ar-SA" sz="3200" b="1" dirty="0" smtClean="0">
                <a:solidFill>
                  <a:schemeClr val="bg1"/>
                </a:solidFill>
              </a:rPr>
              <a:t>أن </a:t>
            </a:r>
            <a:r>
              <a:rPr lang="ar-SA" sz="3200" b="1" dirty="0" smtClean="0">
                <a:solidFill>
                  <a:schemeClr val="bg1"/>
                </a:solidFill>
              </a:rPr>
              <a:t>جبريل عليه السلام من الملائكة </a:t>
            </a:r>
            <a:r>
              <a:rPr lang="ar-SA" sz="3200" b="1" dirty="0" smtClean="0">
                <a:solidFill>
                  <a:schemeClr val="bg1"/>
                </a:solidFill>
              </a:rPr>
              <a:t>،أو يشك في وجود الجن...</a:t>
            </a:r>
            <a:endParaRPr lang="ar-SA" sz="32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899592" y="260648"/>
            <a:ext cx="748883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smtClean="0">
                <a:solidFill>
                  <a:schemeClr val="bg1"/>
                </a:solidFill>
              </a:rPr>
              <a:t>3- كفر الامتناع والاستكبار </a:t>
            </a:r>
            <a:endParaRPr lang="ar-SA" sz="4400" b="1">
              <a:solidFill>
                <a:schemeClr val="bg1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251520" y="1268760"/>
            <a:ext cx="8532440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smtClean="0">
                <a:solidFill>
                  <a:srgbClr val="FFFF00"/>
                </a:solidFill>
              </a:rPr>
              <a:t>وهو ان يصدق باصول الإسلام واحكامه بقلبه ولسانه ولكن يرفض الانقياد بجوارحه لحكم من احكامه استكبارا وترفعاً </a:t>
            </a:r>
            <a:endParaRPr lang="ar-SA" sz="2800" b="1">
              <a:solidFill>
                <a:srgbClr val="FFFF00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043608" y="2852936"/>
            <a:ext cx="727280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smtClean="0">
                <a:solidFill>
                  <a:srgbClr val="B40000"/>
                </a:solidFill>
              </a:rPr>
              <a:t>وقد اجمع اهل العلم على </a:t>
            </a:r>
            <a:r>
              <a:rPr lang="ar-SA" sz="2800" b="1" smtClean="0">
                <a:solidFill>
                  <a:schemeClr val="bg1"/>
                </a:solidFill>
              </a:rPr>
              <a:t>كفر </a:t>
            </a:r>
            <a:r>
              <a:rPr lang="ar-SA" sz="2800" b="1" smtClean="0">
                <a:solidFill>
                  <a:srgbClr val="B40000"/>
                </a:solidFill>
              </a:rPr>
              <a:t>من امتنع عن امتثال حكم من احكام الشرع استكبارا؛  لأنه معترض على حكمة الله تعالى </a:t>
            </a:r>
            <a:endParaRPr lang="ar-SA" sz="2800" b="1" dirty="0" smtClean="0">
              <a:solidFill>
                <a:srgbClr val="B40000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732240" y="4293096"/>
            <a:ext cx="201622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smtClean="0">
                <a:solidFill>
                  <a:srgbClr val="B40000"/>
                </a:solidFill>
              </a:rPr>
              <a:t>أمثله عليه</a:t>
            </a:r>
            <a:endParaRPr lang="ar-SA" sz="3200" b="1">
              <a:solidFill>
                <a:srgbClr val="B40000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619672" y="5661248"/>
            <a:ext cx="72008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>
                <a:solidFill>
                  <a:schemeClr val="bg1"/>
                </a:solidFill>
              </a:rPr>
              <a:t> </a:t>
            </a:r>
            <a:r>
              <a:rPr lang="ar-SA" sz="2800" b="1" smtClean="0">
                <a:solidFill>
                  <a:schemeClr val="bg1"/>
                </a:solidFill>
              </a:rPr>
              <a:t>ان يرفض شخص ان يصلي صلاة الجماعة </a:t>
            </a:r>
            <a:endParaRPr lang="ar-SA" sz="2800" b="1" dirty="0" smtClean="0">
              <a:solidFill>
                <a:schemeClr val="bg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1619672" y="4869160"/>
            <a:ext cx="72008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smtClean="0">
                <a:solidFill>
                  <a:schemeClr val="bg1"/>
                </a:solidFill>
              </a:rPr>
              <a:t>رفض ابليس امتثال الله تعالى بالسجود لأبينا آدم عليه السلام </a:t>
            </a:r>
            <a:endParaRPr lang="ar-SA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1331640" y="188640"/>
            <a:ext cx="633670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smtClean="0"/>
              <a:t>4- كفر السب والاستهزاء </a:t>
            </a:r>
            <a:endParaRPr lang="ar-SA" sz="4400" b="1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95536" y="1268760"/>
            <a:ext cx="835292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smtClean="0">
                <a:solidFill>
                  <a:srgbClr val="FFFF00"/>
                </a:solidFill>
              </a:rPr>
              <a:t>هو ان يستهزئ المسلم او يسب شئ من دين الله تعالى مما هو معلوم من الدين بالضرورة او مما يعلم انه من دين الله تعالى </a:t>
            </a:r>
            <a:endParaRPr lang="ar-SA" sz="2800" b="1" dirty="0" smtClean="0">
              <a:solidFill>
                <a:srgbClr val="FFFF00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15516" y="2715929"/>
            <a:ext cx="8568952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</a:rPr>
              <a:t>وقد اجمع اهل العلم على </a:t>
            </a:r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كفر</a:t>
            </a:r>
            <a:r>
              <a:rPr lang="ar-SA" sz="2000" b="1" dirty="0" smtClean="0">
                <a:solidFill>
                  <a:srgbClr val="B400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من سب او استهزأ بشي مما ثبت انه من دين الله تعالى سواءً كان هازلاً او لاعباً او في حالة شجار او غضب...</a:t>
            </a:r>
          </a:p>
          <a:p>
            <a:r>
              <a:rPr lang="ar-SA" sz="2000" b="1" dirty="0" smtClean="0">
                <a:solidFill>
                  <a:schemeClr val="bg1"/>
                </a:solidFill>
              </a:rPr>
              <a:t>وذلك لان الله تعالى قد حكم بكفر من استهزأ بالله تعالى وبآياته وبرسوله محمد صلى الله عليه وسلم</a:t>
            </a:r>
          </a:p>
          <a:p>
            <a:r>
              <a:rPr lang="ar-SA" sz="2000" b="1" dirty="0" smtClean="0">
                <a:solidFill>
                  <a:schemeClr val="tx1"/>
                </a:solidFill>
              </a:rPr>
              <a:t>قال تعالى ” ولئِن سألتهم ليقولن إنما كنا نخوض ونلعب قل أبالله </a:t>
            </a:r>
            <a:r>
              <a:rPr lang="ar-SA" sz="2000" b="1" dirty="0" err="1" smtClean="0">
                <a:solidFill>
                  <a:schemeClr val="tx1"/>
                </a:solidFill>
              </a:rPr>
              <a:t>وءايته</a:t>
            </a:r>
            <a:r>
              <a:rPr lang="ar-SA" sz="2000" b="1" dirty="0" smtClean="0">
                <a:solidFill>
                  <a:schemeClr val="tx1"/>
                </a:solidFill>
              </a:rPr>
              <a:t> ورسوله كنتم تستهزءون </a:t>
            </a:r>
            <a:r>
              <a:rPr lang="ar-SA" sz="2000" b="1" dirty="0" smtClean="0">
                <a:solidFill>
                  <a:schemeClr val="tx1"/>
                </a:solidFill>
              </a:rPr>
              <a:t> لا تعتذروا قد كفرتم بعد إيمانكم”</a:t>
            </a:r>
            <a:endParaRPr lang="ar-SA" sz="2000" b="1" dirty="0" smtClean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732240" y="4797152"/>
            <a:ext cx="201622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smtClean="0">
                <a:solidFill>
                  <a:srgbClr val="B40000"/>
                </a:solidFill>
              </a:rPr>
              <a:t>أمثله عليه</a:t>
            </a:r>
            <a:endParaRPr lang="ar-SA" sz="3200" b="1">
              <a:solidFill>
                <a:srgbClr val="B40000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755576" y="5373216"/>
            <a:ext cx="7992888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smtClean="0"/>
              <a:t> بأن يستهزئ بالقول او الفعل بالله تعالى </a:t>
            </a:r>
          </a:p>
          <a:p>
            <a:r>
              <a:rPr lang="ar-SA" sz="2800" b="1" smtClean="0"/>
              <a:t>او بأسم من اسمائه ، او بصفه من صفاته المجمع عليها </a:t>
            </a:r>
            <a:endParaRPr lang="ar-SA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1259632" y="188640"/>
            <a:ext cx="676875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smtClean="0">
                <a:solidFill>
                  <a:schemeClr val="bg1"/>
                </a:solidFill>
              </a:rPr>
              <a:t>5- كفر البغـض </a:t>
            </a:r>
            <a:endParaRPr lang="ar-SA" sz="4400" b="1">
              <a:solidFill>
                <a:schemeClr val="bg1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899592" y="1268760"/>
            <a:ext cx="770485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smtClean="0">
                <a:solidFill>
                  <a:srgbClr val="FFFF00"/>
                </a:solidFill>
              </a:rPr>
              <a:t>ان يكره دين الاسلام, او يكره شيئا مما جاء به النبي صلى الله عليه وسلم .</a:t>
            </a:r>
            <a:endParaRPr lang="ar-SA" sz="2800" b="1" dirty="0" smtClean="0">
              <a:solidFill>
                <a:srgbClr val="FFFF00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899592" y="2492896"/>
            <a:ext cx="770485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>
                <a:solidFill>
                  <a:srgbClr val="B40000"/>
                </a:solidFill>
              </a:rPr>
              <a:t>فقد اجمع اهل العلم على </a:t>
            </a:r>
            <a:r>
              <a:rPr lang="ar-SA" sz="2400" b="1" smtClean="0">
                <a:solidFill>
                  <a:schemeClr val="bg1"/>
                </a:solidFill>
              </a:rPr>
              <a:t>كفر</a:t>
            </a:r>
            <a:r>
              <a:rPr lang="ar-SA" sz="2400" b="1" smtClean="0">
                <a:solidFill>
                  <a:srgbClr val="B40000"/>
                </a:solidFill>
              </a:rPr>
              <a:t> من ابغض دين الله تعالى</a:t>
            </a:r>
            <a:endParaRPr lang="ar-SA" sz="2400" b="1">
              <a:solidFill>
                <a:srgbClr val="B40000"/>
              </a:solidFill>
            </a:endParaRPr>
          </a:p>
          <a:p>
            <a:r>
              <a:rPr lang="ar-SA" sz="2400" b="1" smtClean="0">
                <a:solidFill>
                  <a:srgbClr val="B40000"/>
                </a:solidFill>
              </a:rPr>
              <a:t>لقوله سبحانه وتعالى </a:t>
            </a:r>
            <a:r>
              <a:rPr lang="ar-SA" sz="2400" b="1" smtClean="0">
                <a:solidFill>
                  <a:schemeClr val="bg1">
                    <a:lumMod val="95000"/>
                  </a:schemeClr>
                </a:solidFill>
              </a:rPr>
              <a:t>( ذلك بأنهم كرهوا مآ أنزل الله فأحبط أعمالهم )</a:t>
            </a:r>
            <a:endParaRPr lang="ar-SA" sz="2400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588224" y="3645024"/>
            <a:ext cx="201622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smtClean="0">
                <a:solidFill>
                  <a:srgbClr val="B40000"/>
                </a:solidFill>
              </a:rPr>
              <a:t>أمثله عليه</a:t>
            </a:r>
            <a:endParaRPr lang="ar-SA" sz="3200" b="1">
              <a:solidFill>
                <a:srgbClr val="B40000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51520" y="4221088"/>
            <a:ext cx="856895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>
                <a:solidFill>
                  <a:schemeClr val="bg1"/>
                </a:solidFill>
              </a:rPr>
              <a:t>أن يكره أن الله شرع صلاة الفجر في هذا الوقت الوارد في النصوص الشرعية</a:t>
            </a:r>
            <a:endParaRPr lang="ar-SA" sz="2400" b="1" dirty="0" smtClean="0">
              <a:solidFill>
                <a:schemeClr val="bg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51520" y="5013176"/>
            <a:ext cx="856895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>
                <a:solidFill>
                  <a:schemeClr val="bg1"/>
                </a:solidFill>
              </a:rPr>
              <a:t>أن يكره أن الله تعالى حرم الزنا</a:t>
            </a:r>
            <a:endParaRPr lang="ar-SA" sz="2400" b="1" dirty="0" smtClean="0">
              <a:solidFill>
                <a:schemeClr val="bg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251520" y="5805264"/>
            <a:ext cx="856895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>
                <a:solidFill>
                  <a:schemeClr val="bg1"/>
                </a:solidFill>
              </a:rPr>
              <a:t>أن تكره المرأة أن الله تعالى شرع تعدد الزوجات</a:t>
            </a:r>
            <a:endParaRPr lang="ar-SA" sz="2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971600" y="188640"/>
            <a:ext cx="720080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smtClean="0">
                <a:solidFill>
                  <a:schemeClr val="bg1"/>
                </a:solidFill>
              </a:rPr>
              <a:t>6- كفر الإعراض </a:t>
            </a:r>
            <a:endParaRPr lang="ar-SA" sz="4400" b="1">
              <a:solidFill>
                <a:schemeClr val="bg1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95536" y="1124744"/>
            <a:ext cx="8316416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smtClean="0">
                <a:solidFill>
                  <a:srgbClr val="FFFF00"/>
                </a:solidFill>
              </a:rPr>
              <a:t>ورد ذكر الاعراض في كتاب الله تعالى في ايات كثيرة اصل الاعراض هو التوالي عن الشئ ، والصدود عنه  وعدم المبالاة به .</a:t>
            </a:r>
            <a:endParaRPr lang="ar-SA" sz="2800" b="1" dirty="0" smtClean="0">
              <a:solidFill>
                <a:srgbClr val="FFFF00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339752" y="3212976"/>
            <a:ext cx="46085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smtClean="0">
                <a:solidFill>
                  <a:srgbClr val="B40000"/>
                </a:solidFill>
              </a:rPr>
              <a:t>الإعراض عن دين الله تعالى له قسمان </a:t>
            </a:r>
            <a:endParaRPr lang="ar-SA" sz="2800" b="1" dirty="0" smtClean="0">
              <a:solidFill>
                <a:srgbClr val="B40000"/>
              </a:solidFill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5220072" y="4509120"/>
            <a:ext cx="2736304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smtClean="0">
                <a:solidFill>
                  <a:schemeClr val="bg1"/>
                </a:solidFill>
              </a:rPr>
              <a:t>إعراض المكفر </a:t>
            </a:r>
            <a:endParaRPr lang="ar-SA" sz="3600" b="1">
              <a:solidFill>
                <a:schemeClr val="bg1"/>
              </a:solidFill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1331640" y="4509120"/>
            <a:ext cx="2736304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smtClean="0"/>
              <a:t>إعراض غير المكفر</a:t>
            </a:r>
            <a:endParaRPr lang="ar-SA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23528" y="260648"/>
            <a:ext cx="8640960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smtClean="0">
                <a:solidFill>
                  <a:srgbClr val="B40000"/>
                </a:solidFill>
              </a:rPr>
              <a:t>القسم الاول : </a:t>
            </a:r>
            <a:r>
              <a:rPr lang="ar-SA" sz="2800" b="1" smtClean="0"/>
              <a:t>الإعراض المكفر</a:t>
            </a:r>
          </a:p>
          <a:p>
            <a:r>
              <a:rPr lang="ar-SA" sz="2400" b="1" smtClean="0">
                <a:solidFill>
                  <a:srgbClr val="FFFF00"/>
                </a:solidFill>
              </a:rPr>
              <a:t>وهو ان يترك المرء دين الله ويتولى عنه بقلبه ولسانه وجوارحه, او يتركه بجوارحه مع تصديقه بقلبه ونطقه بالشهادتين.</a:t>
            </a:r>
            <a:endParaRPr lang="ar-SA" sz="2400" b="1">
              <a:solidFill>
                <a:srgbClr val="FFFF00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187624" y="2636912"/>
            <a:ext cx="720080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>
                <a:solidFill>
                  <a:schemeClr val="bg1"/>
                </a:solidFill>
              </a:rPr>
              <a:t> الاعراض عن الاستماع لأوامر الله عز وجل </a:t>
            </a:r>
            <a:endParaRPr lang="ar-SA" sz="2400" b="1">
              <a:solidFill>
                <a:schemeClr val="bg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187624" y="3284984"/>
            <a:ext cx="720080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>
                <a:solidFill>
                  <a:schemeClr val="bg1"/>
                </a:solidFill>
              </a:rPr>
              <a:t>الاعراض عن الانقياد لدين الله تعالى </a:t>
            </a:r>
            <a:endParaRPr lang="ar-SA" sz="2400" b="1">
              <a:solidFill>
                <a:schemeClr val="bg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187624" y="3933056"/>
            <a:ext cx="720080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>
                <a:solidFill>
                  <a:schemeClr val="bg1"/>
                </a:solidFill>
              </a:rPr>
              <a:t>اعراض الانسان عن امتثال جميع الواجبات والفرائض الشرعية </a:t>
            </a:r>
            <a:endParaRPr lang="ar-SA" sz="2400" b="1">
              <a:solidFill>
                <a:schemeClr val="bg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187624" y="4869160"/>
            <a:ext cx="7200800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smtClean="0">
                <a:solidFill>
                  <a:srgbClr val="B40000"/>
                </a:solidFill>
              </a:rPr>
              <a:t>القسم الثاني : </a:t>
            </a:r>
            <a:r>
              <a:rPr lang="ar-SA" sz="2800" b="1" smtClean="0"/>
              <a:t>الإعراض غير المكفر</a:t>
            </a:r>
          </a:p>
          <a:p>
            <a:r>
              <a:rPr lang="ar-SA" sz="2400" b="1" smtClean="0">
                <a:solidFill>
                  <a:srgbClr val="FFFF00"/>
                </a:solidFill>
              </a:rPr>
              <a:t>وهو ان يترك المسلم بعض الواجبات الشرعية غير الصلاة, ويؤدي بعضها</a:t>
            </a:r>
            <a:endParaRPr lang="ar-SA" sz="2400" b="1">
              <a:solidFill>
                <a:srgbClr val="FFFF00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2555776" y="1988840"/>
            <a:ext cx="424847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smtClean="0">
                <a:solidFill>
                  <a:srgbClr val="C00000"/>
                </a:solidFill>
              </a:rPr>
              <a:t>وله ثلاثة صور</a:t>
            </a:r>
            <a:endParaRPr lang="ar-SA" sz="28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1835696" y="260648"/>
            <a:ext cx="554461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smtClean="0">
                <a:solidFill>
                  <a:srgbClr val="C00000"/>
                </a:solidFill>
              </a:rPr>
              <a:t>مسألة مهمة</a:t>
            </a:r>
            <a:endParaRPr lang="ar-SA" sz="4400" b="1">
              <a:solidFill>
                <a:srgbClr val="C00000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23528" y="1556792"/>
            <a:ext cx="8640960" cy="51125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smtClean="0"/>
              <a:t>هي ان المسلم قد يقع في بعض انواع الكفر الاكبر او الشرك الاكبر ولكن قد لا يحكم على هذا المسلم المعين بالكفر ، وذلك لفقد شرط من شروط الحكم عليه بالكفر </a:t>
            </a:r>
            <a:r>
              <a:rPr lang="ar-SA" sz="2400" b="1" smtClean="0">
                <a:solidFill>
                  <a:srgbClr val="C00000"/>
                </a:solidFill>
              </a:rPr>
              <a:t>كأن يكون جاهلا </a:t>
            </a:r>
          </a:p>
          <a:p>
            <a:endParaRPr lang="ar-SA" sz="2400" b="1" smtClean="0"/>
          </a:p>
          <a:p>
            <a:r>
              <a:rPr lang="ar-SA" sz="2400" b="1" smtClean="0">
                <a:solidFill>
                  <a:srgbClr val="C00000"/>
                </a:solidFill>
              </a:rPr>
              <a:t>ومن موانع التكفير للمعين ايضا : </a:t>
            </a:r>
            <a:r>
              <a:rPr lang="ar-SA" sz="2400" b="1" smtClean="0">
                <a:solidFill>
                  <a:schemeClr val="bg1"/>
                </a:solidFill>
              </a:rPr>
              <a:t>التأويل</a:t>
            </a:r>
            <a:r>
              <a:rPr lang="ar-SA" sz="2400" b="1" smtClean="0"/>
              <a:t> </a:t>
            </a:r>
            <a:r>
              <a:rPr lang="ar-SA" sz="2400" b="1" smtClean="0">
                <a:solidFill>
                  <a:srgbClr val="FFFF00"/>
                </a:solidFill>
              </a:rPr>
              <a:t>وهو ان يرتكب المسلم امرا كفريا معتقدا مشروعيتة او إباحته له لدليل يرى صحته او لامر يراه عذرا له في ذل وهو مخطئ في ذلك كله </a:t>
            </a:r>
          </a:p>
          <a:p>
            <a:endParaRPr lang="ar-SA" sz="2400" b="1" smtClean="0"/>
          </a:p>
          <a:p>
            <a:r>
              <a:rPr lang="ar-SA" sz="2400" b="1" smtClean="0"/>
              <a:t>ولذلك ينبغي للمسلم ان لا يتعجل في الحكم على الشخص المعين او الجماعة المعينة بالكفر حتى يتاكد من وجود جميع شروط الحكم عليه بالكفر </a:t>
            </a:r>
          </a:p>
          <a:p>
            <a:endParaRPr lang="ar-SA" sz="2400" b="1" smtClean="0"/>
          </a:p>
          <a:p>
            <a:endParaRPr lang="ar-S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611560" y="476672"/>
            <a:ext cx="8064896" cy="56166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ومسألة تكفير المعين من مسائل الاجتهاد التي لا يحكم فيها بالكفر؛</a:t>
            </a:r>
          </a:p>
          <a:p>
            <a:pPr algn="ctr"/>
            <a:r>
              <a:rPr lang="ar-SA" sz="2400" b="1" dirty="0" smtClean="0">
                <a:solidFill>
                  <a:srgbClr val="FFFF00"/>
                </a:solidFill>
              </a:rPr>
              <a:t>لأنه يحتاج الى اجتهاد من وجهين 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الاول :</a:t>
            </a:r>
            <a:r>
              <a:rPr lang="ar-SA" sz="2400" b="1" dirty="0" smtClean="0"/>
              <a:t> معرفة هل هذا القول او الفعل الذي صدر من هذا المكلف مما يدخل في انواع الكفر الاكبر ام لا ؟ 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والثاني : </a:t>
            </a:r>
            <a:r>
              <a:rPr lang="ar-SA" sz="2400" b="1" dirty="0" smtClean="0"/>
              <a:t>معرفة الحكم الصحيح الذي يحكم به على هذا المكلف وهل وجدت جميع اسباب الحكم عليه بالكفر . وانتفت جميع الموانع من تكفيره ام لا ؟</a:t>
            </a:r>
          </a:p>
          <a:p>
            <a:pPr algn="ctr"/>
            <a:endParaRPr lang="ar-SA" sz="2400" b="1" dirty="0" smtClean="0">
              <a:solidFill>
                <a:srgbClr val="C00000"/>
              </a:solidFill>
            </a:endParaRPr>
          </a:p>
          <a:p>
            <a:pPr algn="ctr"/>
            <a:r>
              <a:rPr lang="ar-SA" sz="2400" b="1" dirty="0" smtClean="0">
                <a:solidFill>
                  <a:srgbClr val="C00000"/>
                </a:solidFill>
              </a:rPr>
              <a:t>والحكم على المسلم بالكفر وهو لا يستحقه ذنب عظيم </a:t>
            </a:r>
          </a:p>
          <a:p>
            <a:r>
              <a:rPr lang="ar-SA" sz="2400" b="1" dirty="0" smtClean="0"/>
              <a:t>كما انه يحرم على العامة وصغار طلاب العلم : </a:t>
            </a:r>
            <a:r>
              <a:rPr lang="ar-SA" sz="2400" b="1" dirty="0" smtClean="0">
                <a:solidFill>
                  <a:srgbClr val="FFFF00"/>
                </a:solidFill>
              </a:rPr>
              <a:t>ان يحكموا بالكفر على مسلم معين او على جماعة معينة </a:t>
            </a:r>
          </a:p>
          <a:p>
            <a:r>
              <a:rPr lang="ar-SA" sz="2400" b="1" dirty="0" smtClean="0"/>
              <a:t>كما انه يجب على كل مسلم ان يجتنب مجالسة : الذين يتكلمون في مسائل التكفير وهم ممن يحرم عليهم ذلك لقلة عملهم؛ </a:t>
            </a:r>
            <a:r>
              <a:rPr lang="ar-SA" sz="2400" b="1" dirty="0" smtClean="0">
                <a:solidFill>
                  <a:srgbClr val="FFFF00"/>
                </a:solidFill>
              </a:rPr>
              <a:t>لأن كلامهم في هذه المسائل من الخوض في </a:t>
            </a:r>
            <a:r>
              <a:rPr lang="ar-SA" sz="2400" b="1" dirty="0" err="1" smtClean="0">
                <a:solidFill>
                  <a:srgbClr val="FFFF00"/>
                </a:solidFill>
              </a:rPr>
              <a:t>ايات</a:t>
            </a:r>
            <a:r>
              <a:rPr lang="ar-SA" sz="2400" b="1" dirty="0" smtClean="0">
                <a:solidFill>
                  <a:srgbClr val="FFFF00"/>
                </a:solidFill>
              </a:rPr>
              <a:t> الله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2987824" y="620688"/>
            <a:ext cx="3312368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smtClean="0"/>
              <a:t>عمل الطالبتان</a:t>
            </a:r>
            <a:endParaRPr lang="ar-SA" sz="4400" b="1"/>
          </a:p>
        </p:txBody>
      </p:sp>
      <p:sp>
        <p:nvSpPr>
          <p:cNvPr id="3" name="شكل بيضاوي 2"/>
          <p:cNvSpPr/>
          <p:nvPr/>
        </p:nvSpPr>
        <p:spPr>
          <a:xfrm>
            <a:off x="5508104" y="2256543"/>
            <a:ext cx="3312368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smtClean="0">
                <a:solidFill>
                  <a:schemeClr val="bg1"/>
                </a:solidFill>
              </a:rPr>
              <a:t>أريج حسين الزهراني</a:t>
            </a:r>
            <a:endParaRPr lang="ar-SA" sz="4000" b="1">
              <a:solidFill>
                <a:schemeClr val="bg1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935596" y="2348880"/>
            <a:ext cx="3312368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smtClean="0"/>
              <a:t>هيا وليد الدوسري</a:t>
            </a:r>
            <a:endParaRPr lang="ar-SA" sz="4000" b="1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39552" y="4725144"/>
            <a:ext cx="8280920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إشراف وتعديل الأستاذة فتحية القحطاني </a:t>
            </a:r>
          </a:p>
          <a:p>
            <a:pPr algn="ctr"/>
            <a:r>
              <a:rPr lang="ar-SA" sz="2800" dirty="0" smtClean="0"/>
              <a:t>ملاحظة لابد من الرجوع للكتاب لمعرفة الأمثلة المذكورة لكل نوع  والأدلة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783</Words>
  <Application>Microsoft Office PowerPoint</Application>
  <PresentationFormat>عرض على الشاشة (3:4)‏</PresentationFormat>
  <Paragraphs>78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 kazal</dc:creator>
  <cp:lastModifiedBy>إلى الأمام</cp:lastModifiedBy>
  <cp:revision>21</cp:revision>
  <dcterms:created xsi:type="dcterms:W3CDTF">2013-10-17T18:00:05Z</dcterms:created>
  <dcterms:modified xsi:type="dcterms:W3CDTF">2013-11-08T10:03:08Z</dcterms:modified>
</cp:coreProperties>
</file>