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20"/>
  </p:notesMasterIdLst>
  <p:sldIdLst>
    <p:sldId id="257" r:id="rId2"/>
    <p:sldId id="307" r:id="rId3"/>
    <p:sldId id="308" r:id="rId4"/>
    <p:sldId id="309" r:id="rId5"/>
    <p:sldId id="310" r:id="rId6"/>
    <p:sldId id="311" r:id="rId7"/>
    <p:sldId id="312" r:id="rId8"/>
    <p:sldId id="313" r:id="rId9"/>
    <p:sldId id="314" r:id="rId10"/>
    <p:sldId id="315" r:id="rId11"/>
    <p:sldId id="316" r:id="rId12"/>
    <p:sldId id="317" r:id="rId13"/>
    <p:sldId id="318" r:id="rId14"/>
    <p:sldId id="320" r:id="rId15"/>
    <p:sldId id="321" r:id="rId16"/>
    <p:sldId id="322" r:id="rId17"/>
    <p:sldId id="324" r:id="rId18"/>
    <p:sldId id="323"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81EEBEF-B7DD-453F-9EF8-275DA60D0508}" type="datetimeFigureOut">
              <a:rPr lang="ar-SA" smtClean="0"/>
              <a:pPr/>
              <a:t>05/01/35</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2A7418-0A50-46AE-9E3C-EAFA3A2388A1}" type="slidenum">
              <a:rPr lang="ar-SA" smtClean="0"/>
              <a:pPr/>
              <a:t>‹#›</a:t>
            </a:fld>
            <a:endParaRPr lang="ar-SA" dirty="0"/>
          </a:p>
        </p:txBody>
      </p:sp>
    </p:spTree>
    <p:extLst>
      <p:ext uri="{BB962C8B-B14F-4D97-AF65-F5344CB8AC3E}">
        <p14:creationId xmlns:p14="http://schemas.microsoft.com/office/powerpoint/2010/main" val="266677755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67D9D899-0ADB-41C2-87A5-463AC623E2EB}" type="slidenum">
              <a:rPr lang="ar-SA">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87152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2A7418-0A50-46AE-9E3C-EAFA3A2388A1}" type="slidenum">
              <a:rPr lang="ar-SA" smtClean="0"/>
              <a:pPr/>
              <a:t>7</a:t>
            </a:fld>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pPr>
              <a:defRPr/>
            </a:pPr>
            <a:endParaRPr lang="en-US" dirty="0"/>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en-US" dirty="0"/>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762254BB-873E-47FE-BE26-FDC451BE0C64}"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pPr>
              <a:defRPr/>
            </a:pPr>
            <a:endParaRPr lang="en-US" dirty="0">
              <a:solidFill>
                <a:srgbClr val="FFFFFF"/>
              </a:solidFill>
            </a:endParaRPr>
          </a:p>
        </p:txBody>
      </p:sp>
      <p:sp>
        <p:nvSpPr>
          <p:cNvPr id="5" name="عنصر نائب للتذييل 4"/>
          <p:cNvSpPr>
            <a:spLocks noGrp="1"/>
          </p:cNvSpPr>
          <p:nvPr>
            <p:ph type="ftr" sz="quarter" idx="11"/>
          </p:nvPr>
        </p:nvSpPr>
        <p:spPr>
          <a:xfrm>
            <a:off x="457200" y="6480969"/>
            <a:ext cx="4260056" cy="300831"/>
          </a:xfrm>
        </p:spPr>
        <p:txBody>
          <a:bodyPr/>
          <a:lstStyle/>
          <a:p>
            <a:pPr>
              <a:defRPr/>
            </a:pPr>
            <a:endParaRPr lang="en-US" dirty="0">
              <a:solidFill>
                <a:srgbClr val="FFFFFF"/>
              </a:solidFill>
            </a:endParaRPr>
          </a:p>
        </p:txBody>
      </p:sp>
      <p:sp>
        <p:nvSpPr>
          <p:cNvPr id="6" name="عنصر نائب لرقم الشريحة 5"/>
          <p:cNvSpPr>
            <a:spLocks noGrp="1"/>
          </p:cNvSpPr>
          <p:nvPr>
            <p:ph type="sldNum" sz="quarter" idx="12"/>
          </p:nvPr>
        </p:nvSpPr>
        <p:spPr/>
        <p:txBody>
          <a:bodyPr/>
          <a:lstStyle/>
          <a:p>
            <a:pPr>
              <a:defRPr/>
            </a:pPr>
            <a:fld id="{D903F8E5-BE36-43B7-9263-04E71B6EB089}"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عنصر نائب للتاريخ 3"/>
          <p:cNvSpPr>
            <a:spLocks noGrp="1"/>
          </p:cNvSpPr>
          <p:nvPr>
            <p:ph type="dt" sz="half" idx="10"/>
          </p:nvPr>
        </p:nvSpPr>
        <p:spPr>
          <a:xfrm>
            <a:off x="6955632" y="6477000"/>
            <a:ext cx="2133600" cy="304800"/>
          </a:xfrm>
        </p:spPr>
        <p:txBody>
          <a:bodyPr/>
          <a:lstStyle/>
          <a:p>
            <a:pPr>
              <a:defRPr/>
            </a:pPr>
            <a:endParaRPr lang="en-US" dirty="0">
              <a:solidFill>
                <a:srgbClr val="FFFFFF"/>
              </a:solidFill>
            </a:endParaRPr>
          </a:p>
        </p:txBody>
      </p:sp>
      <p:sp>
        <p:nvSpPr>
          <p:cNvPr id="5" name="عنصر نائب للتذييل 4"/>
          <p:cNvSpPr>
            <a:spLocks noGrp="1"/>
          </p:cNvSpPr>
          <p:nvPr>
            <p:ph type="ftr" sz="quarter" idx="11"/>
          </p:nvPr>
        </p:nvSpPr>
        <p:spPr>
          <a:xfrm>
            <a:off x="2619376" y="6480969"/>
            <a:ext cx="4260056" cy="300831"/>
          </a:xfrm>
        </p:spPr>
        <p:txBody>
          <a:bodyPr/>
          <a:lstStyle/>
          <a:p>
            <a:pPr>
              <a:defRPr/>
            </a:pPr>
            <a:endParaRPr lang="en-US" dirty="0">
              <a:solidFill>
                <a:srgbClr val="FFFFFF"/>
              </a:solidFill>
            </a:endParaRPr>
          </a:p>
        </p:txBody>
      </p:sp>
      <p:sp>
        <p:nvSpPr>
          <p:cNvPr id="6" name="عنصر نائب لرقم الشريحة 5"/>
          <p:cNvSpPr>
            <a:spLocks noGrp="1"/>
          </p:cNvSpPr>
          <p:nvPr>
            <p:ph type="sldNum" sz="quarter" idx="12"/>
          </p:nvPr>
        </p:nvSpPr>
        <p:spPr>
          <a:xfrm>
            <a:off x="8451056" y="809624"/>
            <a:ext cx="502920" cy="300831"/>
          </a:xfrm>
        </p:spPr>
        <p:txBody>
          <a:bodyPr/>
          <a:lstStyle/>
          <a:p>
            <a:pPr>
              <a:defRPr/>
            </a:pPr>
            <a:fld id="{4123734F-602E-46BC-A01F-E09D6D5A78F5}" type="slidenum">
              <a:rPr lang="ar-SA" smtClean="0">
                <a:solidFill>
                  <a:srgbClr val="FFFFFF"/>
                </a:solidFill>
              </a:rPr>
              <a:pPr>
                <a:defRPr/>
              </a:pPr>
              <a:t>‹#›</a:t>
            </a:fld>
            <a:endParaRPr lang="en-US" dirty="0">
              <a:solidFill>
                <a:srgbClr val="FFFFFF"/>
              </a:solidFill>
            </a:endParaRPr>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pPr>
              <a:defRPr/>
            </a:pPr>
            <a:endParaRPr lang="en-US" dirty="0">
              <a:solidFill>
                <a:srgbClr val="FFFFFF"/>
              </a:solidFill>
            </a:endParaRPr>
          </a:p>
        </p:txBody>
      </p:sp>
      <p:sp>
        <p:nvSpPr>
          <p:cNvPr id="6" name="عنصر نائب للتذييل 5"/>
          <p:cNvSpPr>
            <a:spLocks noGrp="1"/>
          </p:cNvSpPr>
          <p:nvPr>
            <p:ph type="ftr" sz="quarter" idx="11"/>
          </p:nvPr>
        </p:nvSpPr>
        <p:spPr>
          <a:xfrm>
            <a:off x="457200" y="6480969"/>
            <a:ext cx="4260056" cy="301752"/>
          </a:xfrm>
        </p:spPr>
        <p:txBody>
          <a:bodyPr/>
          <a:lstStyle/>
          <a:p>
            <a:pPr>
              <a:defRPr/>
            </a:pPr>
            <a:endParaRPr lang="en-US" dirty="0">
              <a:solidFill>
                <a:srgbClr val="FFFFFF"/>
              </a:solidFill>
            </a:endParaRPr>
          </a:p>
        </p:txBody>
      </p:sp>
      <p:sp>
        <p:nvSpPr>
          <p:cNvPr id="7" name="عنصر نائب لرقم الشريحة 6"/>
          <p:cNvSpPr>
            <a:spLocks noGrp="1"/>
          </p:cNvSpPr>
          <p:nvPr>
            <p:ph type="sldNum" sz="quarter" idx="12"/>
          </p:nvPr>
        </p:nvSpPr>
        <p:spPr>
          <a:xfrm>
            <a:off x="7589520" y="6480969"/>
            <a:ext cx="502920" cy="301752"/>
          </a:xfrm>
        </p:spPr>
        <p:txBody>
          <a:bodyPr/>
          <a:lstStyle/>
          <a:p>
            <a:pPr>
              <a:defRPr/>
            </a:pPr>
            <a:fld id="{38730739-64EA-46A2-88BF-BCBF136DB7B8}"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pPr>
              <a:defRPr/>
            </a:pPr>
            <a:endParaRPr lang="en-US" dirty="0">
              <a:solidFill>
                <a:srgbClr val="FFFFFF"/>
              </a:solidFill>
            </a:endParaRPr>
          </a:p>
        </p:txBody>
      </p:sp>
      <p:sp>
        <p:nvSpPr>
          <p:cNvPr id="8" name="عنصر نائب للتذييل 7"/>
          <p:cNvSpPr>
            <a:spLocks noGrp="1"/>
          </p:cNvSpPr>
          <p:nvPr>
            <p:ph type="ftr" sz="quarter" idx="11"/>
          </p:nvPr>
        </p:nvSpPr>
        <p:spPr>
          <a:xfrm>
            <a:off x="457200" y="6480969"/>
            <a:ext cx="4261104" cy="301752"/>
          </a:xfrm>
        </p:spPr>
        <p:txBody>
          <a:bodyPr/>
          <a:lstStyle/>
          <a:p>
            <a:pPr>
              <a:defRPr/>
            </a:pPr>
            <a:endParaRPr lang="en-US" dirty="0">
              <a:solidFill>
                <a:srgbClr val="FFFFFF"/>
              </a:solidFill>
            </a:endParaRPr>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pPr>
              <a:defRPr/>
            </a:pPr>
            <a:fld id="{7B29C643-0F11-4852-8A5C-FF907DA8B0ED}"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pPr>
              <a:defRPr/>
            </a:pPr>
            <a:endParaRPr lang="en-US" dirty="0">
              <a:solidFill>
                <a:srgbClr val="FFFFFF"/>
              </a:solidFill>
            </a:endParaRPr>
          </a:p>
        </p:txBody>
      </p:sp>
      <p:sp>
        <p:nvSpPr>
          <p:cNvPr id="4" name="عنصر نائب للتذييل 3"/>
          <p:cNvSpPr>
            <a:spLocks noGrp="1"/>
          </p:cNvSpPr>
          <p:nvPr>
            <p:ph type="ftr" sz="quarter" idx="11"/>
          </p:nvPr>
        </p:nvSpPr>
        <p:spPr/>
        <p:txBody>
          <a:bodyPr/>
          <a:lstStyle/>
          <a:p>
            <a:pPr>
              <a:defRPr/>
            </a:pPr>
            <a:endParaRPr lang="en-US" dirty="0">
              <a:solidFill>
                <a:srgbClr val="FFFFFF"/>
              </a:solidFill>
            </a:endParaRPr>
          </a:p>
        </p:txBody>
      </p:sp>
      <p:sp>
        <p:nvSpPr>
          <p:cNvPr id="5" name="عنصر نائب لرقم الشريحة 4"/>
          <p:cNvSpPr>
            <a:spLocks noGrp="1"/>
          </p:cNvSpPr>
          <p:nvPr>
            <p:ph type="sldNum" sz="quarter" idx="12"/>
          </p:nvPr>
        </p:nvSpPr>
        <p:spPr/>
        <p:txBody>
          <a:bodyPr/>
          <a:lstStyle/>
          <a:p>
            <a:pPr>
              <a:defRPr/>
            </a:pPr>
            <a:fld id="{EF427AA4-BC10-4FB1-88DE-007EBA4ED65C}"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pPr>
              <a:defRPr/>
            </a:pPr>
            <a:endParaRPr lang="en-US" dirty="0">
              <a:solidFill>
                <a:srgbClr val="FFFFFF"/>
              </a:solidFill>
            </a:endParaRPr>
          </a:p>
        </p:txBody>
      </p:sp>
      <p:sp>
        <p:nvSpPr>
          <p:cNvPr id="3" name="عنصر نائب للتذييل 2"/>
          <p:cNvSpPr>
            <a:spLocks noGrp="1"/>
          </p:cNvSpPr>
          <p:nvPr>
            <p:ph type="ftr" sz="quarter" idx="11"/>
          </p:nvPr>
        </p:nvSpPr>
        <p:spPr>
          <a:xfrm>
            <a:off x="457200" y="6481890"/>
            <a:ext cx="4260056" cy="300831"/>
          </a:xfrm>
        </p:spPr>
        <p:txBody>
          <a:bodyPr/>
          <a:lstStyle/>
          <a:p>
            <a:pPr>
              <a:defRPr/>
            </a:pPr>
            <a:endParaRPr lang="en-US" dirty="0">
              <a:solidFill>
                <a:srgbClr val="FFFFFF"/>
              </a:solidFill>
            </a:endParaRPr>
          </a:p>
        </p:txBody>
      </p:sp>
      <p:sp>
        <p:nvSpPr>
          <p:cNvPr id="4" name="عنصر نائب لرقم الشريحة 3"/>
          <p:cNvSpPr>
            <a:spLocks noGrp="1"/>
          </p:cNvSpPr>
          <p:nvPr>
            <p:ph type="sldNum" sz="quarter" idx="12"/>
          </p:nvPr>
        </p:nvSpPr>
        <p:spPr>
          <a:xfrm>
            <a:off x="7589520" y="6480969"/>
            <a:ext cx="502920" cy="301752"/>
          </a:xfrm>
        </p:spPr>
        <p:txBody>
          <a:bodyPr/>
          <a:lstStyle/>
          <a:p>
            <a:pPr>
              <a:defRPr/>
            </a:pPr>
            <a:fld id="{9B1861B4-4689-4DC1-888C-D7C61F7A9297}"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pPr>
              <a:defRPr/>
            </a:pPr>
            <a:endParaRPr lang="en-US" dirty="0">
              <a:solidFill>
                <a:srgbClr val="FFFFFF"/>
              </a:solidFill>
            </a:endParaRPr>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pPr>
              <a:defRPr/>
            </a:pPr>
            <a:endParaRPr lang="en-US" dirty="0">
              <a:solidFill>
                <a:srgbClr val="FFFFFF"/>
              </a:solidFill>
            </a:endParaRPr>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pPr>
              <a:defRPr/>
            </a:pPr>
            <a:fld id="{0CE0BDEC-D504-4D09-B82D-3EB65DF16F78}"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pPr>
              <a:defRPr/>
            </a:pPr>
            <a:endParaRPr lang="en-US" dirty="0">
              <a:solidFill>
                <a:srgbClr val="FFFFFF"/>
              </a:solidFill>
            </a:endParaRPr>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pPr>
              <a:defRPr/>
            </a:pPr>
            <a:endParaRPr lang="en-US" dirty="0">
              <a:solidFill>
                <a:srgbClr val="FFFFFF"/>
              </a:solidFill>
            </a:endParaRPr>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pPr>
              <a:defRPr/>
            </a:pPr>
            <a:fld id="{7D0690E0-7E56-4935-8357-112A6E4E0035}"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dirty="0">
              <a:solidFill>
                <a:srgbClr val="FFFFFF"/>
              </a:solidFill>
            </a:endParaRPr>
          </a:p>
        </p:txBody>
      </p:sp>
      <p:sp>
        <p:nvSpPr>
          <p:cNvPr id="5" name="عنصر نائب للتذييل 4"/>
          <p:cNvSpPr>
            <a:spLocks noGrp="1"/>
          </p:cNvSpPr>
          <p:nvPr>
            <p:ph type="ftr" sz="quarter" idx="11"/>
          </p:nvPr>
        </p:nvSpPr>
        <p:spPr/>
        <p:txBody>
          <a:bodyPr/>
          <a:lstStyle/>
          <a:p>
            <a:pPr>
              <a:defRPr/>
            </a:pPr>
            <a:endParaRPr lang="en-US" dirty="0">
              <a:solidFill>
                <a:srgbClr val="FFFFFF"/>
              </a:solidFill>
            </a:endParaRPr>
          </a:p>
        </p:txBody>
      </p:sp>
      <p:sp>
        <p:nvSpPr>
          <p:cNvPr id="6" name="عنصر نائب لرقم الشريحة 5"/>
          <p:cNvSpPr>
            <a:spLocks noGrp="1"/>
          </p:cNvSpPr>
          <p:nvPr>
            <p:ph type="sldNum" sz="quarter" idx="12"/>
          </p:nvPr>
        </p:nvSpPr>
        <p:spPr/>
        <p:txBody>
          <a:bodyPr/>
          <a:lstStyle/>
          <a:p>
            <a:pPr>
              <a:defRPr/>
            </a:pPr>
            <a:fld id="{FC6ACC08-B137-4A6D-A467-7A5246AF3087}"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dirty="0">
              <a:solidFill>
                <a:srgbClr val="FFFFFF"/>
              </a:solidFill>
            </a:endParaRPr>
          </a:p>
        </p:txBody>
      </p:sp>
      <p:sp>
        <p:nvSpPr>
          <p:cNvPr id="5" name="عنصر نائب للتذييل 4"/>
          <p:cNvSpPr>
            <a:spLocks noGrp="1"/>
          </p:cNvSpPr>
          <p:nvPr>
            <p:ph type="ftr" sz="quarter" idx="11"/>
          </p:nvPr>
        </p:nvSpPr>
        <p:spPr/>
        <p:txBody>
          <a:bodyPr/>
          <a:lstStyle/>
          <a:p>
            <a:pPr>
              <a:defRPr/>
            </a:pPr>
            <a:endParaRPr lang="en-US" dirty="0">
              <a:solidFill>
                <a:srgbClr val="FFFFFF"/>
              </a:solidFill>
            </a:endParaRPr>
          </a:p>
        </p:txBody>
      </p:sp>
      <p:sp>
        <p:nvSpPr>
          <p:cNvPr id="6" name="عنصر نائب لرقم الشريحة 5"/>
          <p:cNvSpPr>
            <a:spLocks noGrp="1"/>
          </p:cNvSpPr>
          <p:nvPr>
            <p:ph type="sldNum" sz="quarter" idx="12"/>
          </p:nvPr>
        </p:nvSpPr>
        <p:spPr/>
        <p:txBody>
          <a:bodyPr/>
          <a:lstStyle/>
          <a:p>
            <a:pPr>
              <a:defRPr/>
            </a:pPr>
            <a:fld id="{13871C2A-AC14-4C0D-9FD4-21CB74E6D106}" type="slidenum">
              <a:rPr lang="ar-SA" smtClean="0">
                <a:solidFill>
                  <a:srgbClr val="FFFFFF"/>
                </a:solidFill>
              </a:rPr>
              <a:pPr>
                <a:defRPr/>
              </a:pPr>
              <a:t>‹#›</a:t>
            </a:fld>
            <a:endParaRPr lang="en-US" dirty="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fontAlgn="base">
              <a:spcBef>
                <a:spcPct val="0"/>
              </a:spcBef>
              <a:spcAft>
                <a:spcPct val="0"/>
              </a:spcAft>
              <a:defRPr/>
            </a:pPr>
            <a:endParaRPr lang="en-US" dirty="0">
              <a:solidFill>
                <a:srgbClr val="FFFFFF"/>
              </a:solidFill>
            </a:endParaRPr>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fontAlgn="base">
              <a:spcBef>
                <a:spcPct val="0"/>
              </a:spcBef>
              <a:spcAft>
                <a:spcPct val="0"/>
              </a:spcAft>
              <a:defRPr/>
            </a:pPr>
            <a:endParaRPr lang="en-US" dirty="0">
              <a:solidFill>
                <a:srgbClr val="FFFFFF"/>
              </a:solidFill>
            </a:endParaRPr>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fontAlgn="base">
              <a:spcBef>
                <a:spcPct val="0"/>
              </a:spcBef>
              <a:spcAft>
                <a:spcPct val="0"/>
              </a:spcAft>
              <a:defRPr/>
            </a:pPr>
            <a:fld id="{E4CEB3DA-7D0C-492C-AFDB-5812D4851C78}" type="slidenum">
              <a:rPr lang="ar-SA" smtClean="0">
                <a:solidFill>
                  <a:srgbClr val="FFFFFF"/>
                </a:solidFill>
              </a:rPr>
              <a:pPr fontAlgn="base">
                <a:spcBef>
                  <a:spcPct val="0"/>
                </a:spcBef>
                <a:spcAft>
                  <a:spcPct val="0"/>
                </a:spcAft>
                <a:defRPr/>
              </a:pPr>
              <a:t>‹#›</a:t>
            </a:fld>
            <a:endParaRPr 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library.islamweb.net/hadith/RawyDetails.php?RawyID=3260"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a:spLocks noChangeArrowheads="1"/>
          </p:cNvSpPr>
          <p:nvPr/>
        </p:nvSpPr>
        <p:spPr bwMode="auto">
          <a:xfrm>
            <a:off x="500034" y="1857364"/>
            <a:ext cx="7924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ts val="500"/>
              </a:spcBef>
              <a:spcAft>
                <a:spcPct val="0"/>
              </a:spcAft>
            </a:pPr>
            <a:r>
              <a:rPr lang="ar-SA" sz="9600" b="1" dirty="0" smtClean="0">
                <a:solidFill>
                  <a:schemeClr val="accent1">
                    <a:lumMod val="75000"/>
                  </a:schemeClr>
                </a:solidFill>
                <a:ea typeface="Hesham Bold"/>
                <a:cs typeface="Hesham Bold"/>
              </a:rPr>
              <a:t>توحيد</a:t>
            </a:r>
            <a:r>
              <a:rPr lang="en-US" sz="9600" b="1" dirty="0" smtClean="0">
                <a:solidFill>
                  <a:schemeClr val="accent1">
                    <a:lumMod val="75000"/>
                  </a:schemeClr>
                </a:solidFill>
                <a:ea typeface="Hesham Bold"/>
                <a:cs typeface="Hesham Bold"/>
              </a:rPr>
              <a:t> </a:t>
            </a:r>
            <a:r>
              <a:rPr lang="ar-SA" sz="9600" b="1" dirty="0" smtClean="0">
                <a:solidFill>
                  <a:schemeClr val="accent1">
                    <a:lumMod val="75000"/>
                  </a:schemeClr>
                </a:solidFill>
                <a:ea typeface="Hesham Bold"/>
                <a:cs typeface="Hesham Bold"/>
              </a:rPr>
              <a:t>الأسماء والصفات</a:t>
            </a:r>
            <a:endParaRPr lang="ar-SA" sz="9600" b="1" dirty="0">
              <a:solidFill>
                <a:schemeClr val="accent1">
                  <a:lumMod val="75000"/>
                </a:schemeClr>
              </a:solidFill>
              <a:ea typeface="Hesham Bold"/>
              <a:cs typeface="Hesham Bold"/>
            </a:endParaRPr>
          </a:p>
        </p:txBody>
      </p:sp>
    </p:spTree>
    <p:extLst>
      <p:ext uri="{BB962C8B-B14F-4D97-AF65-F5344CB8AC3E}">
        <p14:creationId xmlns:p14="http://schemas.microsoft.com/office/powerpoint/2010/main" val="326977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1"/>
          <p:cNvSpPr/>
          <p:nvPr/>
        </p:nvSpPr>
        <p:spPr>
          <a:xfrm>
            <a:off x="0" y="785794"/>
            <a:ext cx="8929718" cy="5080878"/>
          </a:xfrm>
          <a:prstGeom prst="rect">
            <a:avLst/>
          </a:prstGeom>
        </p:spPr>
        <p:txBody>
          <a:bodyPr wrap="square">
            <a:spAutoFit/>
          </a:bodyPr>
          <a:lstStyle/>
          <a:p>
            <a:pPr fontAlgn="base">
              <a:spcBef>
                <a:spcPts val="500"/>
              </a:spcBef>
              <a:spcAft>
                <a:spcPct val="0"/>
              </a:spcAft>
              <a:defRPr/>
            </a:pPr>
            <a:r>
              <a:rPr lang="ar-SA" sz="4000" b="1" dirty="0" smtClean="0">
                <a:solidFill>
                  <a:schemeClr val="accent1">
                    <a:lumMod val="75000"/>
                  </a:schemeClr>
                </a:solidFill>
                <a:cs typeface="Hesham Bold"/>
              </a:rPr>
              <a:t>توحيد </a:t>
            </a:r>
            <a:r>
              <a:rPr lang="ar-SA" sz="4000" b="1" dirty="0" err="1" smtClean="0">
                <a:solidFill>
                  <a:schemeClr val="accent1">
                    <a:lumMod val="75000"/>
                  </a:schemeClr>
                </a:solidFill>
                <a:cs typeface="Hesham Bold"/>
              </a:rPr>
              <a:t>الأسمات</a:t>
            </a:r>
            <a:r>
              <a:rPr lang="ar-SA" sz="4000" b="1" dirty="0" smtClean="0">
                <a:solidFill>
                  <a:schemeClr val="accent1">
                    <a:lumMod val="75000"/>
                  </a:schemeClr>
                </a:solidFill>
                <a:cs typeface="Hesham Bold"/>
              </a:rPr>
              <a:t> </a:t>
            </a:r>
            <a:r>
              <a:rPr lang="ar-SA" sz="4000" b="1" dirty="0" smtClean="0">
                <a:solidFill>
                  <a:schemeClr val="accent1">
                    <a:lumMod val="75000"/>
                  </a:schemeClr>
                </a:solidFill>
                <a:cs typeface="Hesham Bold"/>
              </a:rPr>
              <a:t>والصفات:</a:t>
            </a:r>
            <a:r>
              <a:rPr lang="ar-SA" sz="4000" b="1" dirty="0" smtClean="0">
                <a:solidFill>
                  <a:schemeClr val="accent1">
                    <a:lumMod val="75000"/>
                  </a:schemeClr>
                </a:solidFill>
                <a:ea typeface="Times New Roman"/>
                <a:cs typeface="Akhbar MT" pitchFamily="2" charset="-78"/>
              </a:rPr>
              <a:t> </a:t>
            </a:r>
            <a:r>
              <a:rPr lang="ar-SA" sz="4000" b="1" dirty="0" smtClean="0">
                <a:solidFill>
                  <a:schemeClr val="tx1">
                    <a:lumMod val="85000"/>
                    <a:lumOff val="15000"/>
                  </a:schemeClr>
                </a:solidFill>
                <a:ea typeface="Times New Roman"/>
                <a:cs typeface="Akhbar MT" pitchFamily="2" charset="-78"/>
              </a:rPr>
              <a:t>أسماء الله تعالى وصفاته من الغيب الذي </a:t>
            </a:r>
            <a:r>
              <a:rPr lang="ar-SA" sz="4000" b="1" dirty="0" err="1" smtClean="0">
                <a:solidFill>
                  <a:schemeClr val="tx1">
                    <a:lumMod val="85000"/>
                    <a:lumOff val="15000"/>
                  </a:schemeClr>
                </a:solidFill>
                <a:ea typeface="Times New Roman"/>
                <a:cs typeface="Akhbar MT" pitchFamily="2" charset="-78"/>
              </a:rPr>
              <a:t>لايعرفه</a:t>
            </a:r>
            <a:r>
              <a:rPr lang="ar-SA" sz="4000" b="1" dirty="0" smtClean="0">
                <a:solidFill>
                  <a:schemeClr val="tx1">
                    <a:lumMod val="85000"/>
                    <a:lumOff val="15000"/>
                  </a:schemeClr>
                </a:solidFill>
                <a:ea typeface="Times New Roman"/>
                <a:cs typeface="Akhbar MT" pitchFamily="2" charset="-78"/>
              </a:rPr>
              <a:t> الإنسان على وجه التفصيل إلا </a:t>
            </a:r>
            <a:r>
              <a:rPr lang="ar-SA" sz="4000" b="1" dirty="0" smtClean="0">
                <a:solidFill>
                  <a:schemeClr val="tx1">
                    <a:lumMod val="85000"/>
                    <a:lumOff val="15000"/>
                  </a:schemeClr>
                </a:solidFill>
                <a:ea typeface="Times New Roman"/>
                <a:cs typeface="Akhbar MT" pitchFamily="2" charset="-78"/>
              </a:rPr>
              <a:t>بطريق السمع (أي الكتاب والسنة ),لأن </a:t>
            </a:r>
            <a:r>
              <a:rPr lang="ar-SA" sz="4000" b="1" dirty="0" smtClean="0">
                <a:solidFill>
                  <a:schemeClr val="tx1">
                    <a:lumMod val="85000"/>
                    <a:lumOff val="15000"/>
                  </a:schemeClr>
                </a:solidFill>
                <a:ea typeface="Times New Roman"/>
                <a:cs typeface="Akhbar MT" pitchFamily="2" charset="-78"/>
              </a:rPr>
              <a:t>البشر </a:t>
            </a:r>
            <a:r>
              <a:rPr lang="ar-SA" sz="4000" b="1" dirty="0" err="1" smtClean="0">
                <a:solidFill>
                  <a:schemeClr val="tx1">
                    <a:lumMod val="85000"/>
                    <a:lumOff val="15000"/>
                  </a:schemeClr>
                </a:solidFill>
                <a:ea typeface="Times New Roman"/>
                <a:cs typeface="Akhbar MT" pitchFamily="2" charset="-78"/>
              </a:rPr>
              <a:t>لايحيطون</a:t>
            </a:r>
            <a:r>
              <a:rPr lang="ar-SA" sz="4000" b="1" dirty="0" smtClean="0">
                <a:solidFill>
                  <a:schemeClr val="tx1">
                    <a:lumMod val="85000"/>
                    <a:lumOff val="15000"/>
                  </a:schemeClr>
                </a:solidFill>
                <a:ea typeface="Times New Roman"/>
                <a:cs typeface="Akhbar MT" pitchFamily="2" charset="-78"/>
              </a:rPr>
              <a:t> بالله تعالى علماً كما قال تعالى</a:t>
            </a:r>
            <a:r>
              <a:rPr lang="ar-SA" sz="3200" b="1" dirty="0" smtClean="0">
                <a:solidFill>
                  <a:schemeClr val="tx1">
                    <a:lumMod val="85000"/>
                    <a:lumOff val="15000"/>
                  </a:schemeClr>
                </a:solidFill>
                <a:latin typeface="Arabic Typesetting" pitchFamily="66" charset="-78"/>
                <a:cs typeface="Akhbar MT" pitchFamily="2" charset="-78"/>
              </a:rPr>
              <a:t>{ وَلَا يُحيطُونَ به علْمًا } </a:t>
            </a:r>
            <a:r>
              <a:rPr lang="ar-SA" sz="2400" b="1" dirty="0" smtClean="0">
                <a:solidFill>
                  <a:schemeClr val="tx1">
                    <a:lumMod val="85000"/>
                    <a:lumOff val="15000"/>
                  </a:schemeClr>
                </a:solidFill>
                <a:latin typeface="Arabic Typesetting" pitchFamily="66" charset="-78"/>
                <a:cs typeface="Andalus" pitchFamily="2" charset="-78"/>
              </a:rPr>
              <a:t>(طه:110).</a:t>
            </a:r>
          </a:p>
          <a:p>
            <a:pPr fontAlgn="base">
              <a:spcBef>
                <a:spcPts val="500"/>
              </a:spcBef>
              <a:spcAft>
                <a:spcPct val="0"/>
              </a:spcAft>
              <a:defRPr/>
            </a:pPr>
            <a:r>
              <a:rPr lang="ar-SA" sz="4000" b="1" dirty="0" smtClean="0">
                <a:solidFill>
                  <a:schemeClr val="tx1">
                    <a:lumMod val="85000"/>
                    <a:lumOff val="15000"/>
                  </a:schemeClr>
                </a:solidFill>
                <a:latin typeface="Arabic Typesetting" pitchFamily="66" charset="-78"/>
                <a:cs typeface="Akhbar MT" pitchFamily="2" charset="-78"/>
              </a:rPr>
              <a:t>والكلام في الصفات فرع عن الكلام في الذات فلا يمكن للعقل البشري أن يستقل بالنظر في أسماء الله وصفاته ومعرفتها على التفصيل إثباتاً ونفياً ومن فعل شيئاً من ذلك فقد اخطأ ومال عن الصراط المستقيم </a:t>
            </a:r>
            <a:r>
              <a:rPr lang="ar-SA" sz="4000" b="1" dirty="0" smtClean="0">
                <a:solidFill>
                  <a:schemeClr val="tx1">
                    <a:lumMod val="85000"/>
                    <a:lumOff val="15000"/>
                  </a:schemeClr>
                </a:solidFill>
                <a:latin typeface="Arabic Typesetting" pitchFamily="66" charset="-78"/>
                <a:ea typeface="Times New Roman"/>
                <a:cs typeface="Akhbar MT" pitchFamily="2" charset="-78"/>
              </a:rPr>
              <a:t>.</a:t>
            </a:r>
            <a:endParaRPr lang="en-US" sz="4000" b="1" dirty="0">
              <a:solidFill>
                <a:schemeClr val="tx1">
                  <a:lumMod val="85000"/>
                  <a:lumOff val="15000"/>
                </a:schemeClr>
              </a:solidFill>
              <a:latin typeface="Arabic Typesetting" pitchFamily="66" charset="-78"/>
              <a:ea typeface="Times New Roman"/>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28662" y="1571612"/>
            <a:ext cx="7429552"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المبحث الأول : طريقة أهل </a:t>
            </a:r>
            <a:r>
              <a:rPr lang="ar-SA" dirty="0" err="1" smtClean="0"/>
              <a:t>السنه</a:t>
            </a:r>
            <a:r>
              <a:rPr lang="ar-SA" dirty="0" smtClean="0"/>
              <a:t> في أسماء الله وصفاته:</a:t>
            </a:r>
            <a:endParaRPr lang="en-US" dirty="0"/>
          </a:p>
        </p:txBody>
      </p:sp>
      <p:sp>
        <p:nvSpPr>
          <p:cNvPr id="3" name="Rectangle 2"/>
          <p:cNvSpPr/>
          <p:nvPr/>
        </p:nvSpPr>
        <p:spPr>
          <a:xfrm>
            <a:off x="3213981" y="357166"/>
            <a:ext cx="5493812" cy="584775"/>
          </a:xfrm>
          <a:prstGeom prst="rect">
            <a:avLst/>
          </a:prstGeom>
        </p:spPr>
        <p:txBody>
          <a:bodyPr wrap="none">
            <a:spAutoFit/>
          </a:bodyPr>
          <a:lstStyle/>
          <a:p>
            <a:r>
              <a:rPr lang="ar-SA" sz="3200" b="1" dirty="0" smtClean="0">
                <a:cs typeface="Akhbar MT" pitchFamily="2" charset="-78"/>
              </a:rPr>
              <a:t>نتناول توحيد الأسماء </a:t>
            </a:r>
            <a:r>
              <a:rPr lang="ar-SA" sz="3200" b="1" dirty="0" smtClean="0">
                <a:cs typeface="Akhbar MT" pitchFamily="2" charset="-78"/>
              </a:rPr>
              <a:t>والصفات </a:t>
            </a:r>
            <a:r>
              <a:rPr lang="ar-SA" sz="3200" b="1" smtClean="0">
                <a:cs typeface="Akhbar MT" pitchFamily="2" charset="-78"/>
              </a:rPr>
              <a:t>في ثلاثة </a:t>
            </a:r>
            <a:r>
              <a:rPr lang="ar-SA" sz="3200" b="1" dirty="0" smtClean="0">
                <a:cs typeface="Akhbar MT" pitchFamily="2" charset="-78"/>
              </a:rPr>
              <a:t>مباحث:</a:t>
            </a:r>
            <a:endParaRPr lang="en-US" sz="3200" b="1" dirty="0">
              <a:cs typeface="Akhbar MT" pitchFamily="2" charset="-78"/>
            </a:endParaRPr>
          </a:p>
        </p:txBody>
      </p:sp>
      <p:sp>
        <p:nvSpPr>
          <p:cNvPr id="4" name="Rounded Rectangle 3"/>
          <p:cNvSpPr/>
          <p:nvPr/>
        </p:nvSpPr>
        <p:spPr>
          <a:xfrm>
            <a:off x="6858016" y="4500570"/>
            <a:ext cx="2143140"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طريقتهم في الأثبات</a:t>
            </a:r>
            <a:endParaRPr lang="en-US" dirty="0"/>
          </a:p>
        </p:txBody>
      </p:sp>
      <p:cxnSp>
        <p:nvCxnSpPr>
          <p:cNvPr id="6" name="Straight Arrow Connector 5"/>
          <p:cNvCxnSpPr/>
          <p:nvPr/>
        </p:nvCxnSpPr>
        <p:spPr>
          <a:xfrm rot="16200000" flipH="1">
            <a:off x="6429388" y="3214686"/>
            <a:ext cx="1285884" cy="100013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8" name="Straight Arrow Connector 7"/>
          <p:cNvCxnSpPr/>
          <p:nvPr/>
        </p:nvCxnSpPr>
        <p:spPr>
          <a:xfrm rot="16200000" flipH="1">
            <a:off x="4001290" y="3715546"/>
            <a:ext cx="1213652" cy="7064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a:xfrm rot="5400000">
            <a:off x="1571604" y="3286124"/>
            <a:ext cx="1285884" cy="85725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1" name="Rounded Rectangle 10"/>
          <p:cNvSpPr/>
          <p:nvPr/>
        </p:nvSpPr>
        <p:spPr>
          <a:xfrm>
            <a:off x="3500430" y="4572008"/>
            <a:ext cx="2143140"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طريقتهم في النفي</a:t>
            </a:r>
            <a:endParaRPr lang="en-US" dirty="0"/>
          </a:p>
        </p:txBody>
      </p:sp>
      <p:sp>
        <p:nvSpPr>
          <p:cNvPr id="12" name="Rounded Rectangle 11"/>
          <p:cNvSpPr/>
          <p:nvPr/>
        </p:nvSpPr>
        <p:spPr>
          <a:xfrm>
            <a:off x="357158" y="4572008"/>
            <a:ext cx="2143140"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طريقتهم فيما لم يرد نفيه ولا إثباته مما تنازع الناس فيه</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57158" y="214290"/>
            <a:ext cx="8501122" cy="6429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200" b="1" dirty="0" smtClean="0">
                <a:solidFill>
                  <a:schemeClr val="tx1">
                    <a:lumMod val="85000"/>
                    <a:lumOff val="15000"/>
                  </a:schemeClr>
                </a:solidFill>
                <a:cs typeface="Akhbar MT" pitchFamily="2" charset="-78"/>
              </a:rPr>
              <a:t>طريقتهم في الأثبات: </a:t>
            </a:r>
            <a:r>
              <a:rPr lang="ar-SA" sz="3200" b="1" dirty="0" smtClean="0">
                <a:cs typeface="Akhbar MT" pitchFamily="2" charset="-78"/>
              </a:rPr>
              <a:t>هي </a:t>
            </a:r>
            <a:r>
              <a:rPr lang="ar-SA" sz="3200" b="1" dirty="0" err="1" smtClean="0">
                <a:cs typeface="Akhbar MT" pitchFamily="2" charset="-78"/>
              </a:rPr>
              <a:t>اثبات</a:t>
            </a:r>
            <a:r>
              <a:rPr lang="ar-SA" sz="3200" b="1" dirty="0" smtClean="0">
                <a:cs typeface="Akhbar MT" pitchFamily="2" charset="-78"/>
              </a:rPr>
              <a:t> ما </a:t>
            </a:r>
            <a:r>
              <a:rPr lang="ar-SA" sz="3200" b="1" dirty="0" err="1" smtClean="0">
                <a:cs typeface="Akhbar MT" pitchFamily="2" charset="-78"/>
              </a:rPr>
              <a:t>اثبته</a:t>
            </a:r>
            <a:r>
              <a:rPr lang="ar-SA" sz="3200" b="1" dirty="0" smtClean="0">
                <a:cs typeface="Akhbar MT" pitchFamily="2" charset="-78"/>
              </a:rPr>
              <a:t> الله لنفسه في كتابه </a:t>
            </a:r>
            <a:r>
              <a:rPr lang="ar-SA" sz="3200" b="1" dirty="0" err="1" smtClean="0">
                <a:cs typeface="Akhbar MT" pitchFamily="2" charset="-78"/>
              </a:rPr>
              <a:t>او</a:t>
            </a:r>
            <a:r>
              <a:rPr lang="ar-SA" sz="3200" b="1" dirty="0" smtClean="0">
                <a:cs typeface="Akhbar MT" pitchFamily="2" charset="-78"/>
              </a:rPr>
              <a:t> على لسان رسوله صلى الله عليه وسلم من غير تحريف ولا تعطيل </a:t>
            </a:r>
            <a:r>
              <a:rPr lang="ar-SA" sz="3200" b="1" dirty="0" err="1" smtClean="0">
                <a:cs typeface="Akhbar MT" pitchFamily="2" charset="-78"/>
              </a:rPr>
              <a:t>و</a:t>
            </a:r>
            <a:r>
              <a:rPr lang="ar-SA" sz="3200" b="1" dirty="0" smtClean="0">
                <a:cs typeface="Akhbar MT" pitchFamily="2" charset="-78"/>
              </a:rPr>
              <a:t> من غير تكييف ولا تمثيل فيؤمنون بأن جميع ما ثبت في النصوص </a:t>
            </a:r>
            <a:r>
              <a:rPr lang="ar-SA" sz="3200" b="1" dirty="0" err="1" smtClean="0">
                <a:cs typeface="Akhbar MT" pitchFamily="2" charset="-78"/>
              </a:rPr>
              <a:t>الشرعيه</a:t>
            </a:r>
            <a:r>
              <a:rPr lang="ar-SA" sz="3200" b="1" dirty="0" smtClean="0">
                <a:cs typeface="Akhbar MT" pitchFamily="2" charset="-78"/>
              </a:rPr>
              <a:t> من صفات الله تعالى أنها صفات حقيقية تليق بجلال الله تعالى </a:t>
            </a:r>
            <a:r>
              <a:rPr lang="ar-SA" sz="3200" b="1" dirty="0" err="1" smtClean="0">
                <a:cs typeface="Akhbar MT" pitchFamily="2" charset="-78"/>
              </a:rPr>
              <a:t>و</a:t>
            </a:r>
            <a:r>
              <a:rPr lang="ar-SA" sz="3200" b="1" dirty="0" smtClean="0">
                <a:cs typeface="Akhbar MT" pitchFamily="2" charset="-78"/>
              </a:rPr>
              <a:t> أنها لا تماثل صفات المخلوقين ويؤمنون كذلك بجميع أسماء الله تعالى </a:t>
            </a:r>
            <a:r>
              <a:rPr lang="ar-SA" sz="3200" b="1" dirty="0" err="1" smtClean="0">
                <a:cs typeface="Akhbar MT" pitchFamily="2" charset="-78"/>
              </a:rPr>
              <a:t>الثابته</a:t>
            </a:r>
            <a:r>
              <a:rPr lang="ar-SA" sz="3200" b="1" dirty="0" smtClean="0">
                <a:cs typeface="Akhbar MT" pitchFamily="2" charset="-78"/>
              </a:rPr>
              <a:t> في النصوص الشرعية ويؤمنون بأن كل اسم يتضمن صفه الله تعالى فاسم (العزيز) يتضمن صفة العزة لله تعالى </a:t>
            </a:r>
            <a:r>
              <a:rPr lang="ar-SA" sz="3200" b="1" dirty="0" err="1" smtClean="0">
                <a:cs typeface="Akhbar MT" pitchFamily="2" charset="-78"/>
              </a:rPr>
              <a:t>و</a:t>
            </a:r>
            <a:r>
              <a:rPr lang="ar-SA" sz="3200" b="1" dirty="0" smtClean="0">
                <a:cs typeface="Akhbar MT" pitchFamily="2" charset="-78"/>
              </a:rPr>
              <a:t> اسم (القوي) يتضمن صفة القوة له سبحانه </a:t>
            </a:r>
            <a:r>
              <a:rPr lang="ar-SA" sz="3200" b="1" dirty="0" err="1" smtClean="0">
                <a:cs typeface="Akhbar MT" pitchFamily="2" charset="-78"/>
              </a:rPr>
              <a:t>و</a:t>
            </a:r>
            <a:r>
              <a:rPr lang="ar-SA" sz="3200" b="1" dirty="0" smtClean="0">
                <a:cs typeface="Akhbar MT" pitchFamily="2" charset="-78"/>
              </a:rPr>
              <a:t> هكذا بقية الأسماء. </a:t>
            </a:r>
            <a:endParaRPr lang="en-US" sz="3200" b="1" dirty="0">
              <a:cs typeface="Akhbar M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00034" y="357166"/>
            <a:ext cx="8215370" cy="62865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smtClean="0">
                <a:solidFill>
                  <a:schemeClr val="tx1">
                    <a:lumMod val="85000"/>
                    <a:lumOff val="15000"/>
                  </a:schemeClr>
                </a:solidFill>
                <a:cs typeface="Akhbar MT" pitchFamily="2" charset="-78"/>
              </a:rPr>
              <a:t>طريقتهم في النفي: </a:t>
            </a:r>
            <a:r>
              <a:rPr lang="ar-SA" sz="3200" b="1" dirty="0" smtClean="0">
                <a:cs typeface="Akhbar MT" pitchFamily="2" charset="-78"/>
              </a:rPr>
              <a:t>نفي ما أنفاه الله عن نفسه في كتابه او على لسان رسوله صلى الله عليه وسلم من صفات النقص  مع اعتقادهم ثبوت كمال ضد الصفة المنفية عنه جل وعلا إذا تبين هذا فمما نفى الله عن نفسه (الظلم) و المراد به انتفاء الظلم عن الله مع ثبوت كمال ضده له تعالى, وهو (العدل) ونفى عن نفسه (اللغوب) وهو التعب والإعياء والمراد نفي اللغوب مع ثبوت كمال ضده وهو القوه وهكذا بقية ما نفاه الله تعالى </a:t>
            </a:r>
            <a:r>
              <a:rPr lang="ar-SA" sz="3200" b="1" dirty="0" smtClean="0">
                <a:cs typeface="Akhbar MT" pitchFamily="2" charset="-78"/>
              </a:rPr>
              <a:t>عن نفسه</a:t>
            </a:r>
            <a:r>
              <a:rPr lang="ar-SA" sz="3200" b="1" dirty="0" smtClean="0">
                <a:cs typeface="Akhbar MT" pitchFamily="2" charset="-78"/>
              </a:rPr>
              <a:t>.</a:t>
            </a:r>
            <a:endParaRPr lang="en-US" sz="3200" b="1" dirty="0">
              <a:cs typeface="Akhbar M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57158" y="142852"/>
            <a:ext cx="8501122" cy="6572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200" b="1" dirty="0" smtClean="0">
                <a:solidFill>
                  <a:schemeClr val="tx1">
                    <a:lumMod val="85000"/>
                    <a:lumOff val="15000"/>
                  </a:schemeClr>
                </a:solidFill>
                <a:cs typeface="Akhbar MT" pitchFamily="2" charset="-78"/>
              </a:rPr>
              <a:t>   طريقتهم فيما لم يرد نفيه ولا إثباته مما تنازع الناس فيه: </a:t>
            </a:r>
            <a:r>
              <a:rPr lang="ar-SA" sz="3100" b="1" dirty="0" smtClean="0">
                <a:cs typeface="Akhbar MT" pitchFamily="2" charset="-78"/>
              </a:rPr>
              <a:t>كالجسم والحيز والجهة </a:t>
            </a:r>
            <a:r>
              <a:rPr lang="ar-SA" sz="3100" b="1" dirty="0" err="1" smtClean="0">
                <a:cs typeface="Akhbar MT" pitchFamily="2" charset="-78"/>
              </a:rPr>
              <a:t>و</a:t>
            </a:r>
            <a:r>
              <a:rPr lang="ar-SA" sz="3100" b="1" dirty="0" smtClean="0">
                <a:cs typeface="Akhbar MT" pitchFamily="2" charset="-78"/>
              </a:rPr>
              <a:t> نحو ذلك فطريقتهم فيه التوقف في لفظه فلا يثبتونه ولا ينفونه لعدم وروده </a:t>
            </a:r>
            <a:r>
              <a:rPr lang="ar-SA" sz="3100" b="1" dirty="0" err="1" smtClean="0">
                <a:cs typeface="Akhbar MT" pitchFamily="2" charset="-78"/>
              </a:rPr>
              <a:t>واما</a:t>
            </a:r>
            <a:r>
              <a:rPr lang="ar-SA" sz="3100" b="1" dirty="0" smtClean="0">
                <a:cs typeface="Akhbar MT" pitchFamily="2" charset="-78"/>
              </a:rPr>
              <a:t> معناه </a:t>
            </a:r>
            <a:r>
              <a:rPr lang="ar-SA" sz="3100" b="1" dirty="0" err="1" smtClean="0">
                <a:cs typeface="Akhbar MT" pitchFamily="2" charset="-78"/>
              </a:rPr>
              <a:t>فيستفصلون</a:t>
            </a:r>
            <a:r>
              <a:rPr lang="ar-SA" sz="3100" b="1" dirty="0" smtClean="0">
                <a:cs typeface="Akhbar MT" pitchFamily="2" charset="-78"/>
              </a:rPr>
              <a:t> عنه,فإن أريد </a:t>
            </a:r>
            <a:r>
              <a:rPr lang="ar-SA" sz="3100" b="1" dirty="0" err="1" smtClean="0">
                <a:cs typeface="Akhbar MT" pitchFamily="2" charset="-78"/>
              </a:rPr>
              <a:t>به</a:t>
            </a:r>
            <a:r>
              <a:rPr lang="ar-SA" sz="3100" b="1" dirty="0" smtClean="0">
                <a:cs typeface="Akhbar MT" pitchFamily="2" charset="-78"/>
              </a:rPr>
              <a:t> باطل ينزه الله عنه ردوده وإن </a:t>
            </a:r>
            <a:r>
              <a:rPr lang="ar-SA" sz="3100" b="1" dirty="0" err="1" smtClean="0">
                <a:cs typeface="Akhbar MT" pitchFamily="2" charset="-78"/>
              </a:rPr>
              <a:t>اريد</a:t>
            </a:r>
            <a:r>
              <a:rPr lang="ar-SA" sz="3100" b="1" dirty="0" smtClean="0">
                <a:cs typeface="Akhbar MT" pitchFamily="2" charset="-78"/>
              </a:rPr>
              <a:t> </a:t>
            </a:r>
            <a:r>
              <a:rPr lang="ar-SA" sz="3100" b="1" dirty="0" err="1" smtClean="0">
                <a:cs typeface="Akhbar MT" pitchFamily="2" charset="-78"/>
              </a:rPr>
              <a:t>به</a:t>
            </a:r>
            <a:r>
              <a:rPr lang="ar-SA" sz="3100" b="1" dirty="0" smtClean="0">
                <a:cs typeface="Akhbar MT" pitchFamily="2" charset="-78"/>
              </a:rPr>
              <a:t> حق </a:t>
            </a:r>
            <a:r>
              <a:rPr lang="ar-SA" sz="3100" b="1" dirty="0" err="1" smtClean="0">
                <a:cs typeface="Akhbar MT" pitchFamily="2" charset="-78"/>
              </a:rPr>
              <a:t>لايمتنع</a:t>
            </a:r>
            <a:r>
              <a:rPr lang="ar-SA" sz="3100" b="1" dirty="0" smtClean="0">
                <a:cs typeface="Akhbar MT" pitchFamily="2" charset="-78"/>
              </a:rPr>
              <a:t> على الله قبلوه.</a:t>
            </a:r>
          </a:p>
          <a:p>
            <a:r>
              <a:rPr lang="ar-SA" sz="3100" b="1" dirty="0" smtClean="0">
                <a:cs typeface="Akhbar MT" pitchFamily="2" charset="-78"/>
              </a:rPr>
              <a:t>ومما ينبغي التنبيه عليه هنا أن أهل </a:t>
            </a:r>
            <a:r>
              <a:rPr lang="ar-SA" sz="3100" b="1" dirty="0" err="1" smtClean="0">
                <a:cs typeface="Akhbar MT" pitchFamily="2" charset="-78"/>
              </a:rPr>
              <a:t>السنه</a:t>
            </a:r>
            <a:r>
              <a:rPr lang="ar-SA" sz="3100" b="1" dirty="0" smtClean="0">
                <a:cs typeface="Akhbar MT" pitchFamily="2" charset="-78"/>
              </a:rPr>
              <a:t> </a:t>
            </a:r>
            <a:r>
              <a:rPr lang="ar-SA" sz="3100" b="1" dirty="0" err="1" smtClean="0">
                <a:cs typeface="Akhbar MT" pitchFamily="2" charset="-78"/>
              </a:rPr>
              <a:t>والجماعه</a:t>
            </a:r>
            <a:r>
              <a:rPr lang="ar-SA" sz="3100" b="1" dirty="0" smtClean="0">
                <a:cs typeface="Akhbar MT" pitchFamily="2" charset="-78"/>
              </a:rPr>
              <a:t> من أصحاب النبي صلى الله عليه وسلم ومن بعدهم يؤمنون بأن جميع صفات الله جل وعلا </a:t>
            </a:r>
            <a:r>
              <a:rPr lang="ar-SA" sz="3100" b="1" dirty="0" err="1" smtClean="0">
                <a:cs typeface="Akhbar MT" pitchFamily="2" charset="-78"/>
              </a:rPr>
              <a:t>الثابته</a:t>
            </a:r>
            <a:r>
              <a:rPr lang="ar-SA" sz="3100" b="1" dirty="0" smtClean="0">
                <a:cs typeface="Akhbar MT" pitchFamily="2" charset="-78"/>
              </a:rPr>
              <a:t> في الكتاب </a:t>
            </a:r>
            <a:r>
              <a:rPr lang="ar-SA" sz="3100" b="1" dirty="0" err="1" smtClean="0">
                <a:cs typeface="Akhbar MT" pitchFamily="2" charset="-78"/>
              </a:rPr>
              <a:t>والسنه</a:t>
            </a:r>
            <a:r>
              <a:rPr lang="ar-SA" sz="3100" b="1" dirty="0" smtClean="0">
                <a:cs typeface="Akhbar MT" pitchFamily="2" charset="-78"/>
              </a:rPr>
              <a:t> صفات حقيقية,</a:t>
            </a:r>
            <a:r>
              <a:rPr lang="ar-SA" sz="3100" b="1" dirty="0" err="1" smtClean="0">
                <a:cs typeface="Akhbar MT" pitchFamily="2" charset="-78"/>
              </a:rPr>
              <a:t>لامجازيه</a:t>
            </a:r>
            <a:r>
              <a:rPr lang="ar-SA" sz="3100" b="1" dirty="0" smtClean="0">
                <a:cs typeface="Akhbar MT" pitchFamily="2" charset="-78"/>
              </a:rPr>
              <a:t>.</a:t>
            </a:r>
          </a:p>
          <a:p>
            <a:r>
              <a:rPr lang="ar-SA" sz="3100" b="1" dirty="0" smtClean="0">
                <a:cs typeface="Akhbar MT" pitchFamily="2" charset="-78"/>
              </a:rPr>
              <a:t>فهم يعتقدون أن الظاهر المتبادر من لفظ الصفة معنى حق يليق بجلال الله تعالى,فيثبتون المعنى الذي يدل عليه لفظ الصفة الوارد في الكتاب </a:t>
            </a:r>
            <a:r>
              <a:rPr lang="ar-SA" sz="3100" b="1" dirty="0" err="1" smtClean="0">
                <a:cs typeface="Akhbar MT" pitchFamily="2" charset="-78"/>
              </a:rPr>
              <a:t>والسنه,فمثلاً</a:t>
            </a:r>
            <a:r>
              <a:rPr lang="ar-SA" sz="3100" b="1" dirty="0" smtClean="0">
                <a:cs typeface="Akhbar MT" pitchFamily="2" charset="-78"/>
              </a:rPr>
              <a:t> يثبتون المعنى الذي يدل عليه لفظ (</a:t>
            </a:r>
            <a:r>
              <a:rPr lang="ar-SA" sz="3100" b="1" dirty="0" err="1" smtClean="0">
                <a:cs typeface="Akhbar MT" pitchFamily="2" charset="-78"/>
              </a:rPr>
              <a:t>العزه</a:t>
            </a:r>
            <a:r>
              <a:rPr lang="ar-SA" sz="3100" b="1" dirty="0" smtClean="0">
                <a:cs typeface="Akhbar MT" pitchFamily="2" charset="-78"/>
              </a:rPr>
              <a:t>) في قوله تعالى :{ولله </a:t>
            </a:r>
            <a:r>
              <a:rPr lang="ar-SA" sz="3100" b="1" dirty="0" err="1" smtClean="0">
                <a:cs typeface="Akhbar MT" pitchFamily="2" charset="-78"/>
              </a:rPr>
              <a:t>العزه</a:t>
            </a:r>
            <a:r>
              <a:rPr lang="ar-SA" sz="3100" b="1" dirty="0" smtClean="0">
                <a:cs typeface="Akhbar MT" pitchFamily="2" charset="-78"/>
              </a:rPr>
              <a:t>},وهذا المعنى هو (</a:t>
            </a:r>
            <a:r>
              <a:rPr lang="ar-SA" sz="3100" b="1" dirty="0" err="1" smtClean="0">
                <a:cs typeface="Akhbar MT" pitchFamily="2" charset="-78"/>
              </a:rPr>
              <a:t>القدره</a:t>
            </a:r>
            <a:r>
              <a:rPr lang="ar-SA" sz="3100" b="1" dirty="0" smtClean="0">
                <a:cs typeface="Akhbar MT" pitchFamily="2" charset="-78"/>
              </a:rPr>
              <a:t> والغلبة),وكذلك يثبتون المعنى الذي يدل عليه  لفظ (استوى) في قوله تعالى {الرحمن على العرش استوى} وهذا المعنى هو (العلو </a:t>
            </a:r>
            <a:r>
              <a:rPr lang="ar-SA" sz="3100" b="1" dirty="0" smtClean="0">
                <a:cs typeface="Akhbar MT" pitchFamily="2" charset="-78"/>
              </a:rPr>
              <a:t>والاستقرار</a:t>
            </a:r>
            <a:r>
              <a:rPr lang="ar-SA" sz="3100" b="1" dirty="0" smtClean="0">
                <a:cs typeface="Akhbar MT" pitchFamily="2" charset="-78"/>
              </a:rPr>
              <a:t>) كما سيأتي بيانه عند الكلام على صفة    الأستواء إن شاء الله تعالى وهكذا بقية الصفات.</a:t>
            </a:r>
            <a:endParaRPr lang="en-US" sz="3100" b="1" dirty="0">
              <a:cs typeface="Akhbar M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785794"/>
            <a:ext cx="8929718" cy="3785652"/>
          </a:xfrm>
          <a:prstGeom prst="rect">
            <a:avLst/>
          </a:prstGeom>
        </p:spPr>
        <p:txBody>
          <a:bodyPr wrap="square">
            <a:spAutoFit/>
          </a:bodyPr>
          <a:lstStyle/>
          <a:p>
            <a:pPr fontAlgn="base">
              <a:spcBef>
                <a:spcPts val="500"/>
              </a:spcBef>
              <a:spcAft>
                <a:spcPct val="0"/>
              </a:spcAft>
              <a:defRPr/>
            </a:pPr>
            <a:r>
              <a:rPr lang="ar-SA" sz="4000" b="1" dirty="0" smtClean="0">
                <a:solidFill>
                  <a:schemeClr val="accent1">
                    <a:lumMod val="75000"/>
                  </a:schemeClr>
                </a:solidFill>
                <a:cs typeface="Hesham Bold"/>
              </a:rPr>
              <a:t>وبهذا يعلم بطلان مذهب المفوضة الذين يقولون:</a:t>
            </a:r>
            <a:r>
              <a:rPr lang="ar-SA" sz="4000" b="1" dirty="0" smtClean="0">
                <a:solidFill>
                  <a:schemeClr val="tx1">
                    <a:lumMod val="85000"/>
                    <a:lumOff val="15000"/>
                  </a:schemeClr>
                </a:solidFill>
                <a:latin typeface="Arabic Typesetting" pitchFamily="66" charset="-78"/>
                <a:ea typeface="Times New Roman"/>
                <a:cs typeface="Akhbar MT" pitchFamily="2" charset="-78"/>
              </a:rPr>
              <a:t>نؤمن بالصفات الواردة في النصوص,لكن </a:t>
            </a:r>
            <a:r>
              <a:rPr lang="ar-SA" sz="4000" b="1" dirty="0" err="1" smtClean="0">
                <a:solidFill>
                  <a:schemeClr val="tx1">
                    <a:lumMod val="85000"/>
                    <a:lumOff val="15000"/>
                  </a:schemeClr>
                </a:solidFill>
                <a:latin typeface="Arabic Typesetting" pitchFamily="66" charset="-78"/>
                <a:ea typeface="Times New Roman"/>
                <a:cs typeface="Akhbar MT" pitchFamily="2" charset="-78"/>
              </a:rPr>
              <a:t>لانثبت</a:t>
            </a:r>
            <a:r>
              <a:rPr lang="ar-SA" sz="4000" b="1" dirty="0" smtClean="0">
                <a:solidFill>
                  <a:schemeClr val="tx1">
                    <a:lumMod val="85000"/>
                    <a:lumOff val="15000"/>
                  </a:schemeClr>
                </a:solidFill>
                <a:latin typeface="Arabic Typesetting" pitchFamily="66" charset="-78"/>
                <a:ea typeface="Times New Roman"/>
                <a:cs typeface="Akhbar MT" pitchFamily="2" charset="-78"/>
              </a:rPr>
              <a:t> المعنى الذي يدل عليه لفظ الصفة وإنما نفوض علم معناه إلى الله تعالى,وهذا مذهب حادث بعد القرون المفضلة,والسلف </a:t>
            </a:r>
            <a:r>
              <a:rPr lang="ar-SA" sz="4000" b="1" dirty="0" err="1" smtClean="0">
                <a:solidFill>
                  <a:schemeClr val="tx1">
                    <a:lumMod val="85000"/>
                    <a:lumOff val="15000"/>
                  </a:schemeClr>
                </a:solidFill>
                <a:latin typeface="Arabic Typesetting" pitchFamily="66" charset="-78"/>
                <a:ea typeface="Times New Roman"/>
                <a:cs typeface="Akhbar MT" pitchFamily="2" charset="-78"/>
              </a:rPr>
              <a:t>بريؤون</a:t>
            </a:r>
            <a:r>
              <a:rPr lang="ar-SA" sz="4000" b="1" dirty="0" smtClean="0">
                <a:solidFill>
                  <a:schemeClr val="tx1">
                    <a:lumMod val="85000"/>
                    <a:lumOff val="15000"/>
                  </a:schemeClr>
                </a:solidFill>
                <a:latin typeface="Arabic Typesetting" pitchFamily="66" charset="-78"/>
                <a:ea typeface="Times New Roman"/>
                <a:cs typeface="Akhbar MT" pitchFamily="2" charset="-78"/>
              </a:rPr>
              <a:t> منه,فقد تواترت الأقوال عن السلف بإثبات معاني الصفات,وتفويضهم الكيفية إلى علم الله عز وجل.</a:t>
            </a:r>
            <a:endParaRPr lang="en-US" sz="4000" b="1" dirty="0">
              <a:solidFill>
                <a:schemeClr val="tx1">
                  <a:lumMod val="85000"/>
                  <a:lumOff val="15000"/>
                </a:schemeClr>
              </a:solidFill>
              <a:latin typeface="Arabic Typesetting" pitchFamily="66" charset="-78"/>
              <a:ea typeface="Times New Roman"/>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endParaRPr lang="ar-SA" dirty="0" smtClean="0"/>
          </a:p>
          <a:p>
            <a:endParaRPr lang="ar-SA" b="1" dirty="0" smtClean="0"/>
          </a:p>
          <a:p>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r>
              <a:rPr lang="ar-SA" sz="2800" b="1" dirty="0" smtClean="0">
                <a:solidFill>
                  <a:schemeClr val="tx1"/>
                </a:solidFill>
                <a:cs typeface="Akhbar MT" pitchFamily="2" charset="-78"/>
              </a:rPr>
              <a:t>المبحث </a:t>
            </a:r>
            <a:r>
              <a:rPr lang="ar-SA" sz="2800" b="1" dirty="0" smtClean="0">
                <a:solidFill>
                  <a:schemeClr val="tx1"/>
                </a:solidFill>
                <a:cs typeface="Akhbar MT" pitchFamily="2" charset="-78"/>
              </a:rPr>
              <a:t>الثاني </a:t>
            </a:r>
            <a:r>
              <a:rPr lang="ar-SA" sz="2800" b="1" dirty="0" smtClean="0">
                <a:solidFill>
                  <a:schemeClr val="tx1"/>
                </a:solidFill>
                <a:cs typeface="Akhbar MT" pitchFamily="2" charset="-78"/>
              </a:rPr>
              <a:t>: أمثله لبعض الصفات </a:t>
            </a:r>
            <a:r>
              <a:rPr lang="ar-SA" sz="2800" b="1" dirty="0" err="1" smtClean="0">
                <a:solidFill>
                  <a:schemeClr val="tx1"/>
                </a:solidFill>
                <a:cs typeface="Akhbar MT" pitchFamily="2" charset="-78"/>
              </a:rPr>
              <a:t>الإلهيه</a:t>
            </a:r>
            <a:r>
              <a:rPr lang="ar-SA" sz="2800" b="1" dirty="0" smtClean="0">
                <a:solidFill>
                  <a:schemeClr val="tx1"/>
                </a:solidFill>
                <a:cs typeface="Akhbar MT" pitchFamily="2" charset="-78"/>
              </a:rPr>
              <a:t> الثابتة في الكتاب والسنه:</a:t>
            </a:r>
            <a:r>
              <a:rPr lang="ar-SA" b="1" dirty="0" smtClean="0">
                <a:solidFill>
                  <a:schemeClr val="tx1"/>
                </a:solidFill>
                <a:cs typeface="Akhbar MT" pitchFamily="2" charset="-78"/>
              </a:rPr>
              <a:t> </a:t>
            </a:r>
            <a:r>
              <a:rPr lang="ar-SA" sz="2800" b="1" dirty="0" smtClean="0">
                <a:cs typeface="Akhbar MT" pitchFamily="2" charset="-78"/>
              </a:rPr>
              <a:t>صفات الله تعالى </a:t>
            </a:r>
            <a:r>
              <a:rPr lang="ar-SA" sz="2800" b="1" dirty="0" err="1" smtClean="0">
                <a:cs typeface="Akhbar MT" pitchFamily="2" charset="-78"/>
              </a:rPr>
              <a:t>لايستطيع</a:t>
            </a:r>
            <a:r>
              <a:rPr lang="ar-SA" sz="2800" b="1" dirty="0" smtClean="0">
                <a:cs typeface="Akhbar MT" pitchFamily="2" charset="-78"/>
              </a:rPr>
              <a:t> العباد حصرها لأن كل اسم لله تعالى يتضمن صفة له جل وعلا و أسماء الله تعالى لا يستطيع العباد حصرها,لأن منها ما استأثر الله به في علم الغيب عنده,وقد ورد في الكتاب والسنه ذكر صفات كثيرة لله تعالى,واجمع أهل السنه والجماعة من أصحاب النبي صلى الله عليه وسلم ومن بعدهم  على إثباتها له تعالى على الوجه </a:t>
            </a:r>
            <a:r>
              <a:rPr lang="ar-SA" sz="2800" b="1" dirty="0" err="1" smtClean="0">
                <a:cs typeface="Akhbar MT" pitchFamily="2" charset="-78"/>
              </a:rPr>
              <a:t>الائق</a:t>
            </a:r>
            <a:r>
              <a:rPr lang="ar-SA" sz="2800" b="1" dirty="0" smtClean="0">
                <a:cs typeface="Akhbar MT" pitchFamily="2" charset="-78"/>
              </a:rPr>
              <a:t> بجلاله.</a:t>
            </a:r>
          </a:p>
          <a:p>
            <a:r>
              <a:rPr lang="ar-SA" sz="2800" b="1" dirty="0" smtClean="0">
                <a:solidFill>
                  <a:schemeClr val="tx1"/>
                </a:solidFill>
                <a:cs typeface="Akhbar MT" pitchFamily="2" charset="-78"/>
              </a:rPr>
              <a:t>ومن هذه الصفات:</a:t>
            </a:r>
          </a:p>
          <a:p>
            <a:r>
              <a:rPr lang="ar-SA" sz="2800" b="1" dirty="0" smtClean="0">
                <a:solidFill>
                  <a:schemeClr val="tx1"/>
                </a:solidFill>
                <a:cs typeface="Andalus" pitchFamily="2" charset="-78"/>
              </a:rPr>
              <a:t>1</a:t>
            </a:r>
            <a:r>
              <a:rPr lang="ar-SA" sz="2800" b="1" dirty="0" smtClean="0">
                <a:solidFill>
                  <a:schemeClr val="tx1"/>
                </a:solidFill>
                <a:cs typeface="Akhbar MT" pitchFamily="2" charset="-78"/>
              </a:rPr>
              <a:t>-علو الله تعالى,ينقسم الى قسمين:</a:t>
            </a:r>
          </a:p>
          <a:p>
            <a:r>
              <a:rPr lang="ar-SA" sz="2800" b="1" dirty="0" smtClean="0">
                <a:solidFill>
                  <a:schemeClr val="tx1"/>
                </a:solidFill>
                <a:cs typeface="Akhbar MT" pitchFamily="2" charset="-78"/>
              </a:rPr>
              <a:t>-</a:t>
            </a:r>
            <a:r>
              <a:rPr lang="ar-SA" sz="2800" b="1" dirty="0" smtClean="0">
                <a:solidFill>
                  <a:schemeClr val="bg1"/>
                </a:solidFill>
                <a:cs typeface="Akhbar MT" pitchFamily="2" charset="-78"/>
              </a:rPr>
              <a:t>علو صفات: </a:t>
            </a:r>
            <a:r>
              <a:rPr lang="ar-SA" sz="2800" b="1" dirty="0" smtClean="0">
                <a:solidFill>
                  <a:schemeClr val="tx1"/>
                </a:solidFill>
                <a:cs typeface="Akhbar MT" pitchFamily="2" charset="-78"/>
              </a:rPr>
              <a:t>أنه ما من صفة كمال إلا ولله تعالى أعلاها وأكملها</a:t>
            </a:r>
          </a:p>
          <a:p>
            <a:r>
              <a:rPr lang="ar-SA" sz="2800" b="1" dirty="0" smtClean="0">
                <a:solidFill>
                  <a:schemeClr val="tx1"/>
                </a:solidFill>
                <a:cs typeface="Akhbar MT" pitchFamily="2" charset="-78"/>
              </a:rPr>
              <a:t>-</a:t>
            </a:r>
            <a:r>
              <a:rPr lang="ar-SA" sz="2800" b="1" dirty="0" smtClean="0">
                <a:solidFill>
                  <a:schemeClr val="bg1"/>
                </a:solidFill>
                <a:cs typeface="Akhbar MT" pitchFamily="2" charset="-78"/>
              </a:rPr>
              <a:t>علو ذات: </a:t>
            </a:r>
            <a:r>
              <a:rPr lang="ar-SA" sz="2800" b="1" dirty="0" smtClean="0">
                <a:solidFill>
                  <a:schemeClr val="tx1"/>
                </a:solidFill>
                <a:cs typeface="Akhbar MT" pitchFamily="2" charset="-78"/>
              </a:rPr>
              <a:t>أن الله بذاته فوق جميع خلقه وقد دل على ذلك: الكتاب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السنه</a:t>
            </a:r>
            <a:r>
              <a:rPr lang="ar-SA" sz="2800" b="1" dirty="0" smtClean="0">
                <a:solidFill>
                  <a:schemeClr val="tx1"/>
                </a:solidFill>
                <a:cs typeface="Akhbar MT" pitchFamily="2" charset="-78"/>
              </a:rPr>
              <a:t> و </a:t>
            </a:r>
            <a:r>
              <a:rPr lang="ar-SA" sz="2800" b="1" dirty="0" err="1" smtClean="0">
                <a:solidFill>
                  <a:schemeClr val="tx1"/>
                </a:solidFill>
                <a:cs typeface="Akhbar MT" pitchFamily="2" charset="-78"/>
              </a:rPr>
              <a:t>الأجماع</a:t>
            </a:r>
            <a:r>
              <a:rPr lang="ar-SA" sz="2800" b="1" dirty="0" smtClean="0">
                <a:solidFill>
                  <a:schemeClr val="tx1"/>
                </a:solidFill>
                <a:cs typeface="Akhbar MT" pitchFamily="2" charset="-78"/>
              </a:rPr>
              <a:t> و </a:t>
            </a:r>
            <a:r>
              <a:rPr lang="ar-SA" sz="2800" b="1" dirty="0" err="1" smtClean="0">
                <a:solidFill>
                  <a:schemeClr val="tx1"/>
                </a:solidFill>
                <a:cs typeface="Akhbar MT" pitchFamily="2" charset="-78"/>
              </a:rPr>
              <a:t>الفطره</a:t>
            </a:r>
            <a:r>
              <a:rPr lang="ar-SA" sz="2800" b="1" dirty="0" smtClean="0">
                <a:solidFill>
                  <a:schemeClr val="tx1"/>
                </a:solidFill>
                <a:cs typeface="Akhbar MT" pitchFamily="2" charset="-78"/>
              </a:rPr>
              <a:t>.</a:t>
            </a:r>
          </a:p>
          <a:p>
            <a:r>
              <a:rPr lang="ar-SA" sz="2800" b="1" dirty="0" smtClean="0">
                <a:solidFill>
                  <a:schemeClr val="tx1"/>
                </a:solidFill>
                <a:cs typeface="Akhbar MT" pitchFamily="2" charset="-78"/>
              </a:rPr>
              <a:t>فأما الكتاب </a:t>
            </a:r>
            <a:r>
              <a:rPr lang="ar-SA" sz="2800" b="1" dirty="0" err="1" smtClean="0">
                <a:solidFill>
                  <a:schemeClr val="tx1"/>
                </a:solidFill>
                <a:cs typeface="Akhbar MT" pitchFamily="2" charset="-78"/>
              </a:rPr>
              <a:t>والسنه</a:t>
            </a:r>
            <a:r>
              <a:rPr lang="ar-SA" sz="2800" b="1" dirty="0" smtClean="0">
                <a:solidFill>
                  <a:schemeClr val="tx1"/>
                </a:solidFill>
                <a:cs typeface="Akhbar MT" pitchFamily="2" charset="-78"/>
              </a:rPr>
              <a:t> فما </a:t>
            </a:r>
            <a:r>
              <a:rPr lang="ar-SA" sz="2800" b="1" dirty="0" err="1" smtClean="0">
                <a:solidFill>
                  <a:schemeClr val="tx1"/>
                </a:solidFill>
                <a:cs typeface="Akhbar MT" pitchFamily="2" charset="-78"/>
              </a:rPr>
              <a:t>مملءان</a:t>
            </a:r>
            <a:r>
              <a:rPr lang="ar-SA" sz="2800" b="1" dirty="0" smtClean="0">
                <a:solidFill>
                  <a:schemeClr val="tx1"/>
                </a:solidFill>
                <a:cs typeface="Akhbar MT" pitchFamily="2" charset="-78"/>
              </a:rPr>
              <a:t> بما هو نص,</a:t>
            </a:r>
            <a:r>
              <a:rPr lang="ar-SA" sz="2800" b="1" dirty="0" err="1" smtClean="0">
                <a:solidFill>
                  <a:schemeClr val="tx1"/>
                </a:solidFill>
                <a:cs typeface="Akhbar MT" pitchFamily="2" charset="-78"/>
              </a:rPr>
              <a:t>او</a:t>
            </a:r>
            <a:r>
              <a:rPr lang="ar-SA" sz="2800" b="1" dirty="0" smtClean="0">
                <a:solidFill>
                  <a:schemeClr val="tx1"/>
                </a:solidFill>
                <a:cs typeface="Akhbar MT" pitchFamily="2" charset="-78"/>
              </a:rPr>
              <a:t> ظاهر في </a:t>
            </a:r>
            <a:r>
              <a:rPr lang="ar-SA" sz="2800" b="1" dirty="0" err="1" smtClean="0">
                <a:solidFill>
                  <a:schemeClr val="tx1"/>
                </a:solidFill>
                <a:cs typeface="Akhbar MT" pitchFamily="2" charset="-78"/>
              </a:rPr>
              <a:t>اثبات</a:t>
            </a:r>
            <a:r>
              <a:rPr lang="ar-SA" sz="2800" b="1" dirty="0" smtClean="0">
                <a:solidFill>
                  <a:schemeClr val="tx1"/>
                </a:solidFill>
                <a:cs typeface="Akhbar MT" pitchFamily="2" charset="-78"/>
              </a:rPr>
              <a:t> علو الله تعالى بذاته فوق خلقه وقد تنوعت دلالتهما على ذلك الى </a:t>
            </a:r>
            <a:r>
              <a:rPr lang="ar-SA" sz="2800" b="1" dirty="0" err="1" smtClean="0">
                <a:solidFill>
                  <a:schemeClr val="tx1"/>
                </a:solidFill>
                <a:cs typeface="Akhbar MT" pitchFamily="2" charset="-78"/>
              </a:rPr>
              <a:t>انواع</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كثيره</a:t>
            </a:r>
            <a:r>
              <a:rPr lang="ar-SA" sz="2800" b="1" dirty="0" smtClean="0">
                <a:solidFill>
                  <a:schemeClr val="tx1"/>
                </a:solidFill>
                <a:cs typeface="Akhbar MT" pitchFamily="2" charset="-78"/>
              </a:rPr>
              <a:t> منها: </a:t>
            </a:r>
          </a:p>
          <a:p>
            <a:r>
              <a:rPr lang="ar-SA" sz="2800" b="1" dirty="0" smtClean="0">
                <a:solidFill>
                  <a:schemeClr val="tx1"/>
                </a:solidFill>
                <a:cs typeface="Arabic Transparent" pitchFamily="2" charset="-78"/>
              </a:rPr>
              <a:t>1</a:t>
            </a:r>
            <a:r>
              <a:rPr lang="ar-SA" sz="2800" b="1" dirty="0" smtClean="0">
                <a:solidFill>
                  <a:schemeClr val="tx1"/>
                </a:solidFill>
                <a:cs typeface="Akhbar MT" pitchFamily="2" charset="-78"/>
              </a:rPr>
              <a:t>- التصريح </a:t>
            </a:r>
            <a:r>
              <a:rPr lang="ar-SA" sz="2800" b="1" dirty="0" err="1" smtClean="0">
                <a:solidFill>
                  <a:schemeClr val="tx1"/>
                </a:solidFill>
                <a:cs typeface="Akhbar MT" pitchFamily="2" charset="-78"/>
              </a:rPr>
              <a:t>بفوقيته</a:t>
            </a:r>
            <a:r>
              <a:rPr lang="ar-SA" sz="2800" b="1" dirty="0" smtClean="0">
                <a:solidFill>
                  <a:schemeClr val="tx1"/>
                </a:solidFill>
                <a:cs typeface="Akhbar MT" pitchFamily="2" charset="-78"/>
              </a:rPr>
              <a:t> سبحانه على خلقه,مقرونا بأداة(من) المعينة للفوقية بالذات كقوله تعالى : {يخافون ربهم من فوقهم} [النحل:</a:t>
            </a:r>
            <a:r>
              <a:rPr lang="ar-SA" sz="2000" b="1" dirty="0" smtClean="0">
                <a:solidFill>
                  <a:schemeClr val="tx1"/>
                </a:solidFill>
                <a:cs typeface="Akhbar MT" pitchFamily="2" charset="-78"/>
              </a:rPr>
              <a:t>50</a:t>
            </a:r>
            <a:r>
              <a:rPr lang="ar-SA" sz="2800" b="1" dirty="0" smtClean="0">
                <a:solidFill>
                  <a:schemeClr val="tx1"/>
                </a:solidFill>
                <a:cs typeface="Akhbar MT" pitchFamily="2" charset="-78"/>
              </a:rPr>
              <a:t>]</a:t>
            </a: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cxnSp>
        <p:nvCxnSpPr>
          <p:cNvPr id="9" name="Straight Arrow Connector 8"/>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2800" b="1" dirty="0" smtClean="0">
                <a:solidFill>
                  <a:schemeClr val="tx1"/>
                </a:solidFill>
                <a:cs typeface="Arabic Transparent" pitchFamily="2" charset="-78"/>
              </a:rPr>
              <a:t>2</a:t>
            </a:r>
            <a:r>
              <a:rPr lang="ar-SA" sz="2800" b="1" dirty="0" smtClean="0">
                <a:solidFill>
                  <a:schemeClr val="tx1"/>
                </a:solidFill>
                <a:cs typeface="Akhbar MT" pitchFamily="2" charset="-78"/>
              </a:rPr>
              <a:t>- التصريح بالعلو المطلق الدال على جميع مراتب العلو:</a:t>
            </a:r>
            <a:r>
              <a:rPr lang="ar-SA" sz="2800" b="1" dirty="0" err="1" smtClean="0">
                <a:solidFill>
                  <a:schemeClr val="tx1"/>
                </a:solidFill>
                <a:cs typeface="Akhbar MT" pitchFamily="2" charset="-78"/>
              </a:rPr>
              <a:t>ذاتاً</a:t>
            </a:r>
            <a:r>
              <a:rPr lang="ar-SA" sz="2800" b="1" dirty="0" smtClean="0">
                <a:solidFill>
                  <a:schemeClr val="tx1"/>
                </a:solidFill>
                <a:cs typeface="Akhbar MT" pitchFamily="2" charset="-78"/>
              </a:rPr>
              <a:t> وقدراً وشرفاً كقوله تعالى : {وهو العلىُ العظيم} [البقرة:</a:t>
            </a:r>
            <a:r>
              <a:rPr lang="ar-SA" sz="2000" b="1" dirty="0" smtClean="0">
                <a:solidFill>
                  <a:schemeClr val="tx1"/>
                </a:solidFill>
                <a:cs typeface="Akhbar MT" pitchFamily="2" charset="-78"/>
              </a:rPr>
              <a:t>255</a:t>
            </a:r>
            <a:r>
              <a:rPr lang="ar-SA" sz="2800" b="1" dirty="0" smtClean="0">
                <a:solidFill>
                  <a:schemeClr val="tx1"/>
                </a:solidFill>
                <a:cs typeface="Akhbar MT" pitchFamily="2" charset="-78"/>
              </a:rPr>
              <a:t>] , وثبت في الحديث أنه يشرع للعبد أن يقول في حال سجوده-وهو أكثر ما يكون </a:t>
            </a:r>
            <a:r>
              <a:rPr lang="ar-SA" sz="2800" b="1" dirty="0" err="1" smtClean="0">
                <a:solidFill>
                  <a:schemeClr val="tx1"/>
                </a:solidFill>
                <a:cs typeface="Akhbar MT" pitchFamily="2" charset="-78"/>
              </a:rPr>
              <a:t>سفولاً</a:t>
            </a:r>
            <a:r>
              <a:rPr lang="ar-SA" sz="2800" b="1" dirty="0" smtClean="0">
                <a:solidFill>
                  <a:schemeClr val="tx1"/>
                </a:solidFill>
                <a:cs typeface="Akhbar MT" pitchFamily="2" charset="-78"/>
              </a:rPr>
              <a:t> بوضعه أشرف أعضائه وهو الوجه على الأرض (سبحان ربي الأعلى),فيصف ربه بصفة العلو وهو أي الساجد على هذه الحال من </a:t>
            </a:r>
            <a:r>
              <a:rPr lang="ar-SA" sz="2800" b="1" dirty="0" err="1" smtClean="0">
                <a:solidFill>
                  <a:schemeClr val="tx1"/>
                </a:solidFill>
                <a:cs typeface="Akhbar MT" pitchFamily="2" charset="-78"/>
              </a:rPr>
              <a:t>السفول</a:t>
            </a:r>
            <a:r>
              <a:rPr lang="ar-SA" sz="2800" b="1" dirty="0" smtClean="0">
                <a:solidFill>
                  <a:schemeClr val="tx1"/>
                </a:solidFill>
                <a:cs typeface="Akhbar MT" pitchFamily="2" charset="-78"/>
              </a:rPr>
              <a:t> وتنكيس الجوارح تذللا للعلي العظيم.</a:t>
            </a:r>
          </a:p>
          <a:p>
            <a:r>
              <a:rPr lang="ar-SA" sz="2800" b="1" dirty="0" smtClean="0">
                <a:solidFill>
                  <a:schemeClr val="tx1"/>
                </a:solidFill>
                <a:latin typeface="Angsana New" pitchFamily="18" charset="-34"/>
                <a:cs typeface="Andalus" pitchFamily="2" charset="-78"/>
              </a:rPr>
              <a:t>3</a:t>
            </a:r>
            <a:r>
              <a:rPr lang="ar-SA" sz="2800" b="1" dirty="0" smtClean="0">
                <a:solidFill>
                  <a:schemeClr val="tx1"/>
                </a:solidFill>
                <a:cs typeface="Akhbar MT" pitchFamily="2" charset="-78"/>
              </a:rPr>
              <a:t>-التصريح بكونه تعالى في (السماء) كقوله تعالى:{</a:t>
            </a:r>
            <a:r>
              <a:rPr lang="ar-SA" sz="2800" b="1" dirty="0" err="1" smtClean="0">
                <a:solidFill>
                  <a:schemeClr val="tx1"/>
                </a:solidFill>
                <a:cs typeface="Akhbar MT" pitchFamily="2" charset="-78"/>
              </a:rPr>
              <a:t>ءأمنتم</a:t>
            </a:r>
            <a:r>
              <a:rPr lang="ar-SA" sz="2800" b="1" dirty="0" smtClean="0">
                <a:solidFill>
                  <a:schemeClr val="tx1"/>
                </a:solidFill>
                <a:cs typeface="Akhbar MT" pitchFamily="2" charset="-78"/>
              </a:rPr>
              <a:t> من في السماء} [تبارك:</a:t>
            </a:r>
            <a:r>
              <a:rPr lang="ar-SA" sz="2800" b="1" dirty="0" smtClean="0">
                <a:solidFill>
                  <a:schemeClr val="tx1"/>
                </a:solidFill>
                <a:latin typeface="Arabic Typesetting" pitchFamily="66" charset="-78"/>
                <a:cs typeface="Arabic Typesetting" pitchFamily="66" charset="-78"/>
              </a:rPr>
              <a:t>16</a:t>
            </a:r>
            <a:r>
              <a:rPr lang="ar-SA" sz="2800" b="1" dirty="0" smtClean="0">
                <a:solidFill>
                  <a:schemeClr val="tx1"/>
                </a:solidFill>
                <a:cs typeface="Akhbar MT" pitchFamily="2" charset="-78"/>
              </a:rPr>
              <a:t>], وكقوله صلى الله عليه وسلم:</a:t>
            </a:r>
            <a:r>
              <a:rPr lang="ar-SA" sz="2800" b="1" dirty="0" smtClean="0">
                <a:solidFill>
                  <a:schemeClr val="tx1"/>
                </a:solidFill>
                <a:cs typeface="Akhbar MT" pitchFamily="2" charset="-78"/>
                <a:sym typeface="Wingdings" pitchFamily="2" charset="2"/>
              </a:rPr>
              <a:t>(ألا </a:t>
            </a:r>
            <a:r>
              <a:rPr lang="ar-SA" sz="2800" b="1" dirty="0" err="1" smtClean="0">
                <a:solidFill>
                  <a:schemeClr val="tx1"/>
                </a:solidFill>
                <a:cs typeface="Akhbar MT" pitchFamily="2" charset="-78"/>
                <a:sym typeface="Wingdings" pitchFamily="2" charset="2"/>
              </a:rPr>
              <a:t>تأمنوني</a:t>
            </a:r>
            <a:r>
              <a:rPr lang="ar-SA" sz="2800" b="1" dirty="0" smtClean="0">
                <a:solidFill>
                  <a:schemeClr val="tx1"/>
                </a:solidFill>
                <a:cs typeface="Akhbar MT" pitchFamily="2" charset="-78"/>
                <a:sym typeface="Wingdings" pitchFamily="2" charset="2"/>
              </a:rPr>
              <a:t> وأنا أمين من في السماء) رواه البخاري ومسلم.</a:t>
            </a:r>
          </a:p>
          <a:p>
            <a:r>
              <a:rPr lang="ar-SA" sz="2800" b="1" dirty="0" smtClean="0">
                <a:solidFill>
                  <a:schemeClr val="tx1"/>
                </a:solidFill>
                <a:cs typeface="Andalus" pitchFamily="2" charset="-78"/>
                <a:sym typeface="Wingdings" pitchFamily="2" charset="2"/>
              </a:rPr>
              <a:t>4</a:t>
            </a:r>
            <a:r>
              <a:rPr lang="ar-SA" sz="2800" b="1" dirty="0" smtClean="0">
                <a:solidFill>
                  <a:schemeClr val="tx1"/>
                </a:solidFill>
                <a:cs typeface="Akhbar MT" pitchFamily="2" charset="-78"/>
                <a:sym typeface="Wingdings" pitchFamily="2" charset="2"/>
              </a:rPr>
              <a:t>-التصريح بصعود الأشياء </a:t>
            </a:r>
            <a:r>
              <a:rPr lang="ar-SA" sz="2800" b="1" dirty="0" err="1" smtClean="0">
                <a:solidFill>
                  <a:schemeClr val="tx1"/>
                </a:solidFill>
                <a:cs typeface="Akhbar MT" pitchFamily="2" charset="-78"/>
                <a:sym typeface="Wingdings" pitchFamily="2" charset="2"/>
              </a:rPr>
              <a:t>وعروجها</a:t>
            </a:r>
            <a:r>
              <a:rPr lang="ar-SA" sz="2800" b="1" dirty="0" smtClean="0">
                <a:solidFill>
                  <a:schemeClr val="tx1"/>
                </a:solidFill>
                <a:cs typeface="Akhbar MT" pitchFamily="2" charset="-78"/>
                <a:sym typeface="Wingdings" pitchFamily="2" charset="2"/>
              </a:rPr>
              <a:t> إليه كما في قوله تعالى: (تعرج </a:t>
            </a:r>
            <a:r>
              <a:rPr lang="ar-SA" sz="2800" b="1" dirty="0" err="1" smtClean="0">
                <a:solidFill>
                  <a:schemeClr val="tx1"/>
                </a:solidFill>
                <a:cs typeface="Akhbar MT" pitchFamily="2" charset="-78"/>
                <a:sym typeface="Wingdings" pitchFamily="2" charset="2"/>
              </a:rPr>
              <a:t>الملائكه</a:t>
            </a:r>
            <a:r>
              <a:rPr lang="ar-SA" sz="2800" b="1" dirty="0" smtClean="0">
                <a:solidFill>
                  <a:schemeClr val="tx1"/>
                </a:solidFill>
                <a:cs typeface="Akhbar MT" pitchFamily="2" charset="-78"/>
                <a:sym typeface="Wingdings" pitchFamily="2" charset="2"/>
              </a:rPr>
              <a:t> والروح </a:t>
            </a:r>
            <a:r>
              <a:rPr lang="ar-SA" sz="2800" b="1" dirty="0" err="1" smtClean="0">
                <a:solidFill>
                  <a:schemeClr val="tx1"/>
                </a:solidFill>
                <a:cs typeface="Akhbar MT" pitchFamily="2" charset="-78"/>
                <a:sym typeface="Wingdings" pitchFamily="2" charset="2"/>
              </a:rPr>
              <a:t>اليه</a:t>
            </a:r>
            <a:r>
              <a:rPr lang="ar-SA" sz="2800" b="1" dirty="0" smtClean="0">
                <a:solidFill>
                  <a:schemeClr val="tx1"/>
                </a:solidFill>
                <a:cs typeface="Akhbar MT" pitchFamily="2" charset="-78"/>
                <a:sym typeface="Wingdings" pitchFamily="2" charset="2"/>
              </a:rPr>
              <a:t>) [</a:t>
            </a:r>
            <a:r>
              <a:rPr lang="ar-SA" sz="2800" b="1" dirty="0" err="1" smtClean="0">
                <a:solidFill>
                  <a:schemeClr val="tx1"/>
                </a:solidFill>
                <a:cs typeface="Akhbar MT" pitchFamily="2" charset="-78"/>
                <a:sym typeface="Wingdings" pitchFamily="2" charset="2"/>
              </a:rPr>
              <a:t>المعارج</a:t>
            </a:r>
            <a:r>
              <a:rPr lang="ar-SA" sz="2800" b="1" dirty="0" smtClean="0">
                <a:solidFill>
                  <a:schemeClr val="tx1"/>
                </a:solidFill>
                <a:cs typeface="Akhbar MT" pitchFamily="2" charset="-78"/>
                <a:sym typeface="Wingdings" pitchFamily="2" charset="2"/>
              </a:rPr>
              <a:t>:</a:t>
            </a:r>
            <a:r>
              <a:rPr lang="ar-SA" sz="2800" b="1" dirty="0" smtClean="0">
                <a:solidFill>
                  <a:schemeClr val="tx1"/>
                </a:solidFill>
                <a:cs typeface="Andalus" pitchFamily="2" charset="-78"/>
                <a:sym typeface="Wingdings" pitchFamily="2" charset="2"/>
              </a:rPr>
              <a:t>4</a:t>
            </a:r>
            <a:r>
              <a:rPr lang="ar-SA" sz="2800" b="1" dirty="0" smtClean="0">
                <a:solidFill>
                  <a:schemeClr val="tx1"/>
                </a:solidFill>
                <a:cs typeface="Akhbar MT" pitchFamily="2" charset="-78"/>
                <a:sym typeface="Wingdings" pitchFamily="2" charset="2"/>
              </a:rPr>
              <a:t>] وكما في قوله عز وجل: (إليه يصعد الكلم الطيب) [فاطر:</a:t>
            </a:r>
            <a:r>
              <a:rPr lang="ar-SA" sz="2800" b="1" dirty="0" smtClean="0">
                <a:solidFill>
                  <a:schemeClr val="tx1"/>
                </a:solidFill>
                <a:latin typeface="Arabic Typesetting" pitchFamily="66" charset="-78"/>
                <a:cs typeface="Arabic Typesetting" pitchFamily="66" charset="-78"/>
                <a:sym typeface="Wingdings" pitchFamily="2" charset="2"/>
              </a:rPr>
              <a:t>10</a:t>
            </a:r>
            <a:r>
              <a:rPr lang="ar-SA" sz="2800" b="1" dirty="0" smtClean="0">
                <a:solidFill>
                  <a:schemeClr val="tx1"/>
                </a:solidFill>
                <a:cs typeface="Akhbar MT" pitchFamily="2" charset="-78"/>
                <a:sym typeface="Wingdings" pitchFamily="2" charset="2"/>
              </a:rPr>
              <a:t>], وكما في أحاديث المعراج, وهي </a:t>
            </a:r>
            <a:r>
              <a:rPr lang="ar-SA" sz="2800" b="1" dirty="0" err="1" smtClean="0">
                <a:solidFill>
                  <a:schemeClr val="tx1"/>
                </a:solidFill>
                <a:cs typeface="Akhbar MT" pitchFamily="2" charset="-78"/>
                <a:sym typeface="Wingdings" pitchFamily="2" charset="2"/>
              </a:rPr>
              <a:t>احاديث</a:t>
            </a:r>
            <a:r>
              <a:rPr lang="ar-SA" sz="2800" b="1" dirty="0" smtClean="0">
                <a:solidFill>
                  <a:schemeClr val="tx1"/>
                </a:solidFill>
                <a:cs typeface="Akhbar MT" pitchFamily="2" charset="-78"/>
                <a:sym typeface="Wingdings" pitchFamily="2" charset="2"/>
              </a:rPr>
              <a:t> متواترة.</a:t>
            </a:r>
          </a:p>
          <a:p>
            <a:r>
              <a:rPr lang="ar-SA" sz="2800" b="1" dirty="0" smtClean="0">
                <a:solidFill>
                  <a:schemeClr val="tx1"/>
                </a:solidFill>
                <a:cs typeface="Arabic Transparent" pitchFamily="2" charset="-78"/>
                <a:sym typeface="Wingdings" pitchFamily="2" charset="2"/>
              </a:rPr>
              <a:t>5</a:t>
            </a:r>
            <a:r>
              <a:rPr lang="ar-SA" sz="2800" b="1" dirty="0" smtClean="0">
                <a:solidFill>
                  <a:schemeClr val="tx1"/>
                </a:solidFill>
                <a:cs typeface="Akhbar MT" pitchFamily="2" charset="-78"/>
                <a:sym typeface="Wingdings" pitchFamily="2" charset="2"/>
              </a:rPr>
              <a:t>-التصريح بلفظ (</a:t>
            </a:r>
            <a:r>
              <a:rPr lang="ar-SA" sz="2800" b="1" dirty="0" err="1" smtClean="0">
                <a:solidFill>
                  <a:schemeClr val="tx1"/>
                </a:solidFill>
                <a:cs typeface="Akhbar MT" pitchFamily="2" charset="-78"/>
                <a:sym typeface="Wingdings" pitchFamily="2" charset="2"/>
              </a:rPr>
              <a:t>الأين</a:t>
            </a:r>
            <a:r>
              <a:rPr lang="ar-SA" sz="2800" b="1" dirty="0" smtClean="0">
                <a:solidFill>
                  <a:schemeClr val="tx1"/>
                </a:solidFill>
                <a:cs typeface="Akhbar MT" pitchFamily="2" charset="-78"/>
                <a:sym typeface="Wingdings" pitchFamily="2" charset="2"/>
              </a:rPr>
              <a:t>) كقول أعلم الخلق بربه وأنصحهم لأمته </a:t>
            </a:r>
            <a:r>
              <a:rPr lang="ar-SA" sz="2800" b="1" dirty="0" err="1" smtClean="0">
                <a:solidFill>
                  <a:schemeClr val="tx1"/>
                </a:solidFill>
                <a:cs typeface="Akhbar MT" pitchFamily="2" charset="-78"/>
                <a:sym typeface="Wingdings" pitchFamily="2" charset="2"/>
              </a:rPr>
              <a:t>و</a:t>
            </a:r>
            <a:r>
              <a:rPr lang="ar-SA" sz="2800" b="1" dirty="0" smtClean="0">
                <a:solidFill>
                  <a:schemeClr val="tx1"/>
                </a:solidFill>
                <a:cs typeface="Akhbar MT" pitchFamily="2" charset="-78"/>
                <a:sym typeface="Wingdings" pitchFamily="2" charset="2"/>
              </a:rPr>
              <a:t> أفصحهم بياناً عن المعنى الصحيح للجارية: (أين الله؟) قالت: في السماء. قال صلى الله عليه والسلام لسيدها </a:t>
            </a:r>
            <a:r>
              <a:rPr lang="ar-SA" sz="2800" b="1" dirty="0" err="1" smtClean="0">
                <a:solidFill>
                  <a:schemeClr val="tx1"/>
                </a:solidFill>
                <a:cs typeface="Akhbar MT" pitchFamily="2" charset="-78"/>
                <a:sym typeface="Wingdings" pitchFamily="2" charset="2"/>
              </a:rPr>
              <a:t>معاويه</a:t>
            </a:r>
            <a:r>
              <a:rPr lang="ar-SA" sz="2800" b="1" dirty="0" smtClean="0">
                <a:solidFill>
                  <a:schemeClr val="tx1"/>
                </a:solidFill>
                <a:cs typeface="Akhbar MT" pitchFamily="2" charset="-78"/>
                <a:sym typeface="Wingdings" pitchFamily="2" charset="2"/>
              </a:rPr>
              <a:t> بن الحكم: (أعتقها,فإنها مؤمنه). رواه المسلم.</a:t>
            </a:r>
            <a:endParaRPr lang="ar-SA" sz="2800" b="1" dirty="0" smtClean="0">
              <a:solidFill>
                <a:schemeClr val="tx1"/>
              </a:solidFill>
              <a:cs typeface="Akhbar MT" pitchFamily="2" charset="-78"/>
            </a:endParaRP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cxnSp>
        <p:nvCxnSpPr>
          <p:cNvPr id="3" name="Straight Arrow Connector 2"/>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2800" b="1" dirty="0" smtClean="0">
                <a:solidFill>
                  <a:schemeClr val="tx1"/>
                </a:solidFill>
                <a:cs typeface="Arabic Transparent" pitchFamily="2" charset="-78"/>
              </a:rPr>
              <a:t>6</a:t>
            </a:r>
            <a:r>
              <a:rPr lang="ar-SA" sz="2800" b="1" dirty="0" smtClean="0">
                <a:solidFill>
                  <a:schemeClr val="tx1"/>
                </a:solidFill>
                <a:cs typeface="Akhbar MT" pitchFamily="2" charset="-78"/>
              </a:rPr>
              <a:t>- التصريح بأنه تعالى فوق السموات السبع,كما في قوله صلى الله عليه وسلم لسعد بن معاذ رضي الله عنه لما حكم في بني </a:t>
            </a:r>
            <a:r>
              <a:rPr lang="ar-SA" sz="2800" b="1" dirty="0" err="1" smtClean="0">
                <a:solidFill>
                  <a:schemeClr val="tx1"/>
                </a:solidFill>
                <a:cs typeface="Akhbar MT" pitchFamily="2" charset="-78"/>
              </a:rPr>
              <a:t>قريظه</a:t>
            </a:r>
            <a:r>
              <a:rPr lang="ar-SA" sz="2800" b="1" dirty="0" smtClean="0">
                <a:solidFill>
                  <a:schemeClr val="tx1"/>
                </a:solidFill>
                <a:cs typeface="Akhbar MT" pitchFamily="2" charset="-78"/>
              </a:rPr>
              <a:t> بأن تقتل مقاتلتهم وأن تقسم أموالهم </a:t>
            </a:r>
            <a:r>
              <a:rPr lang="ar-SA" sz="2800" b="1" dirty="0" err="1" smtClean="0">
                <a:solidFill>
                  <a:schemeClr val="tx1"/>
                </a:solidFill>
                <a:cs typeface="Akhbar MT" pitchFamily="2" charset="-78"/>
              </a:rPr>
              <a:t>وذراريهم</a:t>
            </a:r>
            <a:r>
              <a:rPr lang="ar-SA" sz="2800" b="1" dirty="0" smtClean="0">
                <a:solidFill>
                  <a:schemeClr val="tx1"/>
                </a:solidFill>
                <a:cs typeface="Akhbar MT" pitchFamily="2" charset="-78"/>
              </a:rPr>
              <a:t> (لقد حكمت فيهم بحكم الله الذي حكم </a:t>
            </a:r>
            <a:r>
              <a:rPr lang="ar-SA" sz="2800" b="1" dirty="0" err="1" smtClean="0">
                <a:solidFill>
                  <a:schemeClr val="tx1"/>
                </a:solidFill>
                <a:cs typeface="Akhbar MT" pitchFamily="2" charset="-78"/>
              </a:rPr>
              <a:t>به</a:t>
            </a:r>
            <a:r>
              <a:rPr lang="ar-SA" sz="2800" b="1" dirty="0" smtClean="0">
                <a:solidFill>
                  <a:schemeClr val="tx1"/>
                </a:solidFill>
                <a:cs typeface="Akhbar MT" pitchFamily="2" charset="-78"/>
              </a:rPr>
              <a:t> من فوق سبع سموات).</a:t>
            </a:r>
          </a:p>
          <a:p>
            <a:endParaRPr lang="ar-SA" sz="2800" b="1" dirty="0" smtClean="0">
              <a:solidFill>
                <a:schemeClr val="tx1"/>
              </a:solidFill>
              <a:cs typeface="Akhbar MT" pitchFamily="2" charset="-78"/>
            </a:endParaRP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cxnSp>
        <p:nvCxnSpPr>
          <p:cNvPr id="3" name="Straight Arrow Connector 2"/>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600" b="1" dirty="0" smtClean="0">
                <a:cs typeface="Andalus" pitchFamily="2" charset="-78"/>
              </a:rPr>
              <a:t>2</a:t>
            </a:r>
            <a:r>
              <a:rPr lang="ar-SA" sz="3600" b="1" dirty="0" smtClean="0">
                <a:cs typeface="Akhbar MT" pitchFamily="2" charset="-78"/>
              </a:rPr>
              <a:t>-صفة الكلام:</a:t>
            </a:r>
            <a:r>
              <a:rPr lang="ar-SA" sz="3200" b="1" dirty="0" smtClean="0">
                <a:solidFill>
                  <a:schemeClr val="tx1"/>
                </a:solidFill>
                <a:cs typeface="Akhbar MT" pitchFamily="2" charset="-78"/>
              </a:rPr>
              <a:t>فالله تعالى لم يزل متكلماً بمشيئته </a:t>
            </a:r>
            <a:r>
              <a:rPr lang="ar-SA" sz="3200" b="1" dirty="0" err="1" smtClean="0">
                <a:solidFill>
                  <a:schemeClr val="tx1"/>
                </a:solidFill>
                <a:cs typeface="Akhbar MT" pitchFamily="2" charset="-78"/>
              </a:rPr>
              <a:t>و</a:t>
            </a:r>
            <a:r>
              <a:rPr lang="ar-SA" sz="3200" b="1" dirty="0" smtClean="0">
                <a:solidFill>
                  <a:schemeClr val="tx1"/>
                </a:solidFill>
                <a:cs typeface="Akhbar MT" pitchFamily="2" charset="-78"/>
              </a:rPr>
              <a:t> إرادته بما شاء وكيف شاء بكلام حقيقي, حرف وصوت ويسمعه من يشاء من خلقه, وكلامه عز وجل قول حقيقة على ما يليق بجلاله وعظمته. ومن </a:t>
            </a:r>
            <a:r>
              <a:rPr lang="ar-SA" sz="3200" b="1" dirty="0" err="1" smtClean="0">
                <a:solidFill>
                  <a:schemeClr val="tx1"/>
                </a:solidFill>
                <a:cs typeface="Akhbar MT" pitchFamily="2" charset="-78"/>
              </a:rPr>
              <a:t>الأدله</a:t>
            </a:r>
            <a:r>
              <a:rPr lang="ar-SA" sz="3200" b="1" dirty="0" smtClean="0">
                <a:solidFill>
                  <a:schemeClr val="tx1"/>
                </a:solidFill>
                <a:cs typeface="Akhbar MT" pitchFamily="2" charset="-78"/>
              </a:rPr>
              <a:t> على ذلك: قول الله تعالى : {وكلم الله موسى تكليماً} [النساء:</a:t>
            </a:r>
            <a:r>
              <a:rPr lang="ar-SA" sz="3200" b="1" dirty="0" smtClean="0">
                <a:solidFill>
                  <a:schemeClr val="tx1"/>
                </a:solidFill>
                <a:latin typeface="Arabic Typesetting" pitchFamily="66" charset="-78"/>
                <a:cs typeface="Arabic Typesetting" pitchFamily="66" charset="-78"/>
              </a:rPr>
              <a:t>164</a:t>
            </a:r>
            <a:r>
              <a:rPr lang="ar-SA" sz="3200" b="1" dirty="0" smtClean="0">
                <a:solidFill>
                  <a:schemeClr val="tx1"/>
                </a:solidFill>
                <a:cs typeface="Akhbar MT" pitchFamily="2" charset="-78"/>
              </a:rPr>
              <a:t>].</a:t>
            </a:r>
          </a:p>
          <a:p>
            <a:endParaRPr lang="ar-SA" sz="3200" b="1" dirty="0" smtClean="0">
              <a:solidFill>
                <a:schemeClr val="tx1"/>
              </a:solidFill>
              <a:cs typeface="Akhbar MT" pitchFamily="2" charset="-78"/>
            </a:endParaRPr>
          </a:p>
          <a:p>
            <a:r>
              <a:rPr lang="ar-SA" sz="3200" b="1" dirty="0" smtClean="0">
                <a:solidFill>
                  <a:schemeClr val="tx1"/>
                </a:solidFill>
                <a:cs typeface="Akhbar MT" pitchFamily="2" charset="-78"/>
              </a:rPr>
              <a:t>ومن </a:t>
            </a:r>
            <a:r>
              <a:rPr lang="ar-SA" sz="3200" b="1" dirty="0" err="1" smtClean="0">
                <a:solidFill>
                  <a:schemeClr val="tx1"/>
                </a:solidFill>
                <a:cs typeface="Akhbar MT" pitchFamily="2" charset="-78"/>
              </a:rPr>
              <a:t>الأدله</a:t>
            </a:r>
            <a:r>
              <a:rPr lang="ar-SA" sz="3200" b="1" dirty="0" smtClean="0">
                <a:solidFill>
                  <a:schemeClr val="tx1"/>
                </a:solidFill>
                <a:cs typeface="Akhbar MT" pitchFamily="2" charset="-78"/>
              </a:rPr>
              <a:t> على ذلك من </a:t>
            </a:r>
            <a:r>
              <a:rPr lang="ar-SA" sz="3200" b="1" dirty="0" err="1" smtClean="0">
                <a:solidFill>
                  <a:schemeClr val="tx1"/>
                </a:solidFill>
                <a:cs typeface="Akhbar MT" pitchFamily="2" charset="-78"/>
              </a:rPr>
              <a:t>السنه</a:t>
            </a:r>
            <a:r>
              <a:rPr lang="ar-SA" sz="3200" b="1" dirty="0" smtClean="0">
                <a:solidFill>
                  <a:schemeClr val="tx1"/>
                </a:solidFill>
                <a:cs typeface="Akhbar MT" pitchFamily="2" charset="-78"/>
              </a:rPr>
              <a:t>: </a:t>
            </a:r>
            <a:r>
              <a:rPr lang="ar-SA" sz="3200" b="1" dirty="0" smtClean="0">
                <a:cs typeface="Akhbar MT" pitchFamily="2" charset="-78"/>
              </a:rPr>
              <a:t>عَنْ </a:t>
            </a:r>
            <a:r>
              <a:rPr lang="ar-SA" sz="3200" b="1" dirty="0" smtClean="0">
                <a:cs typeface="Akhbar MT" pitchFamily="2" charset="-78"/>
                <a:hlinkClick r:id="rId2" action="ppaction://hlinkfile" tooltip="معلومات الرواة"/>
              </a:rPr>
              <a:t>أَبِي سَعِيدٍ </a:t>
            </a:r>
            <a:r>
              <a:rPr lang="ar-SA" sz="3200" b="1" dirty="0" err="1" smtClean="0">
                <a:cs typeface="Akhbar MT" pitchFamily="2" charset="-78"/>
                <a:hlinkClick r:id="rId2" action="ppaction://hlinkfile" tooltip="معلومات الرواة"/>
              </a:rPr>
              <a:t>الْخُدْرِيِّ</a:t>
            </a:r>
            <a:r>
              <a:rPr lang="ar-SA" sz="3200" b="1" dirty="0" smtClean="0">
                <a:cs typeface="Akhbar MT" pitchFamily="2" charset="-78"/>
                <a:hlinkClick r:id="rId2" action="ppaction://hlinkfile" tooltip="معلومات الرواة"/>
              </a:rPr>
              <a:t> </a:t>
            </a:r>
            <a:r>
              <a:rPr lang="ar-SA" sz="3200" b="1" dirty="0" smtClean="0">
                <a:cs typeface="Akhbar MT" pitchFamily="2" charset="-78"/>
              </a:rPr>
              <a:t>, رَضِيَ اللَّهُ عَنْهُ قَالَ : قَالَ النَّبِيُّ صَلَّى اللَّهُ عَلَيْهِ وَسَلَّمَ : يَقُولُ اللَّهُ عَزَّ وَجَلَّ يَوْمَ الْقِيَامَةِ : " يَا آدَمُ " ، فَيَقُولُ : لَبَّيْكَ رَبَّنَا وَسَعْدَيْكَ ، فَيُنَادَى بِصَوْتٍ : " إِنَّ اللَّهَ يَأْمُرُكَ أَنْ تُخْرِجَ مِنْ ذُرِّيَّتِكَ بَعْثًا إِلَى النَّارِ " ، قَالَ : يَا رَبِّ ، وَمَا بَعْثُ النَّارِ ؟ قَالَ : " مِنْ كُلَّ أَلْفٍ تِسْعُ مِائَةٍ وَتِسْعَةً وَتِسْعينَ " ، فَحِينَئِذٍ تَضَعُ الْحَامِلِ </a:t>
            </a:r>
            <a:r>
              <a:rPr lang="ar-SA" sz="3200" b="1" dirty="0" err="1" smtClean="0">
                <a:cs typeface="Akhbar MT" pitchFamily="2" charset="-78"/>
              </a:rPr>
              <a:t>حَمْلَهَاو</a:t>
            </a:r>
            <a:r>
              <a:rPr lang="ar-SA" sz="3200" b="1" dirty="0" smtClean="0">
                <a:cs typeface="Akhbar MT" pitchFamily="2" charset="-78"/>
              </a:rPr>
              <a:t> يشيب الوَليد وَتَرَى النَّاسَ سُكَارَى وَمَا هُمْ بِسُكَارَى وَلَكِنَّ عَذَابَ اللَّهِ شَدِيدٌ . سورة الحج آية 2 " .</a:t>
            </a:r>
            <a:endParaRPr lang="ar-SA" sz="3200" b="1" dirty="0" smtClean="0">
              <a:solidFill>
                <a:schemeClr val="tx1"/>
              </a:solidFill>
              <a:cs typeface="Akhbar MT" pitchFamily="2" charset="-78"/>
            </a:endParaRPr>
          </a:p>
          <a:p>
            <a:endParaRPr lang="en-US" sz="3200" b="1" dirty="0">
              <a:cs typeface="Akhbar MT" pitchFamily="2" charset="-78"/>
            </a:endParaRPr>
          </a:p>
        </p:txBody>
      </p:sp>
      <p:cxnSp>
        <p:nvCxnSpPr>
          <p:cNvPr id="3" name="Straight Arrow Connector 2"/>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2800" b="1" dirty="0" smtClean="0">
                <a:solidFill>
                  <a:schemeClr val="tx1"/>
                </a:solidFill>
                <a:cs typeface="Akhbar MT" pitchFamily="2" charset="-78"/>
              </a:rPr>
              <a:t>ومن كلام الله تعالى: (القرآن) فهو صفة من صفات الله تعالى,تكلم </a:t>
            </a:r>
            <a:r>
              <a:rPr lang="ar-SA" sz="2800" b="1" dirty="0" err="1" smtClean="0">
                <a:solidFill>
                  <a:schemeClr val="tx1"/>
                </a:solidFill>
                <a:cs typeface="Akhbar MT" pitchFamily="2" charset="-78"/>
              </a:rPr>
              <a:t>به</a:t>
            </a:r>
            <a:r>
              <a:rPr lang="ar-SA" sz="2800" b="1" dirty="0" smtClean="0">
                <a:solidFill>
                  <a:schemeClr val="tx1"/>
                </a:solidFill>
                <a:cs typeface="Akhbar MT" pitchFamily="2" charset="-78"/>
              </a:rPr>
              <a:t> رنا جل وعلا  وسمعه منه جبريل عليه السلام, ونزل </a:t>
            </a:r>
            <a:r>
              <a:rPr lang="ar-SA" sz="2800" b="1" dirty="0" err="1" smtClean="0">
                <a:solidFill>
                  <a:schemeClr val="tx1"/>
                </a:solidFill>
                <a:cs typeface="Akhbar MT" pitchFamily="2" charset="-78"/>
              </a:rPr>
              <a:t>به</a:t>
            </a:r>
            <a:r>
              <a:rPr lang="ar-SA" sz="2800" b="1" dirty="0" smtClean="0">
                <a:solidFill>
                  <a:schemeClr val="tx1"/>
                </a:solidFill>
                <a:cs typeface="Akhbar MT" pitchFamily="2" charset="-78"/>
              </a:rPr>
              <a:t> على محمد صلى الله عليه وسلم فهو منزل غير مخلوق وقد دل على ذلك الكتاب </a:t>
            </a:r>
            <a:r>
              <a:rPr lang="ar-SA" sz="2800" b="1" dirty="0" err="1" smtClean="0">
                <a:solidFill>
                  <a:schemeClr val="tx1"/>
                </a:solidFill>
                <a:cs typeface="Akhbar MT" pitchFamily="2" charset="-78"/>
              </a:rPr>
              <a:t>والسنه</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والأجماع</a:t>
            </a:r>
            <a:r>
              <a:rPr lang="ar-SA" sz="2800" b="1" dirty="0" smtClean="0">
                <a:solidFill>
                  <a:schemeClr val="tx1"/>
                </a:solidFill>
                <a:cs typeface="Akhbar MT" pitchFamily="2" charset="-78"/>
              </a:rPr>
              <a:t>.</a:t>
            </a:r>
          </a:p>
          <a:p>
            <a:endParaRPr lang="ar-SA" sz="2800" b="1" dirty="0" smtClean="0">
              <a:solidFill>
                <a:schemeClr val="tx1"/>
              </a:solidFill>
              <a:cs typeface="Akhbar MT" pitchFamily="2" charset="-78"/>
            </a:endParaRPr>
          </a:p>
          <a:p>
            <a:r>
              <a:rPr lang="ar-SA" sz="2800" b="1" dirty="0" smtClean="0">
                <a:solidFill>
                  <a:schemeClr val="bg1"/>
                </a:solidFill>
                <a:cs typeface="Akhbar MT" pitchFamily="2" charset="-78"/>
              </a:rPr>
              <a:t>فمن أدلة الكتاب :</a:t>
            </a:r>
            <a:r>
              <a:rPr lang="ar-SA" sz="2800" b="1" dirty="0" smtClean="0">
                <a:solidFill>
                  <a:schemeClr val="tx1"/>
                </a:solidFill>
                <a:cs typeface="Akhbar MT" pitchFamily="2" charset="-78"/>
              </a:rPr>
              <a:t>قوله تعالى {فأجره حتى يسمع كلام الله} [</a:t>
            </a:r>
            <a:r>
              <a:rPr lang="ar-SA" sz="2800" b="1" dirty="0" err="1" smtClean="0">
                <a:solidFill>
                  <a:schemeClr val="tx1"/>
                </a:solidFill>
                <a:cs typeface="Akhbar MT" pitchFamily="2" charset="-78"/>
              </a:rPr>
              <a:t>التوبه</a:t>
            </a:r>
            <a:r>
              <a:rPr lang="ar-SA" sz="2800" b="1" dirty="0" smtClean="0">
                <a:solidFill>
                  <a:schemeClr val="tx1"/>
                </a:solidFill>
                <a:cs typeface="Akhbar MT" pitchFamily="2" charset="-78"/>
              </a:rPr>
              <a:t>:</a:t>
            </a:r>
            <a:r>
              <a:rPr lang="ar-SA" sz="2000" b="1" dirty="0" smtClean="0">
                <a:solidFill>
                  <a:schemeClr val="tx1"/>
                </a:solidFill>
                <a:cs typeface="Akhbar MT" pitchFamily="2" charset="-78"/>
              </a:rPr>
              <a:t>6</a:t>
            </a:r>
            <a:r>
              <a:rPr lang="ar-SA" sz="2800" b="1" dirty="0" smtClean="0">
                <a:solidFill>
                  <a:schemeClr val="tx1"/>
                </a:solidFill>
                <a:cs typeface="Akhbar MT" pitchFamily="2" charset="-78"/>
              </a:rPr>
              <a:t>]</a:t>
            </a:r>
          </a:p>
          <a:p>
            <a:endParaRPr lang="ar-SA" sz="2800" b="1" dirty="0" smtClean="0">
              <a:solidFill>
                <a:schemeClr val="tx1"/>
              </a:solidFill>
              <a:cs typeface="Akhbar MT" pitchFamily="2" charset="-78"/>
            </a:endParaRPr>
          </a:p>
          <a:p>
            <a:r>
              <a:rPr lang="ar-SA" sz="2800" b="1" dirty="0" smtClean="0">
                <a:solidFill>
                  <a:schemeClr val="bg1"/>
                </a:solidFill>
                <a:cs typeface="Akhbar MT" pitchFamily="2" charset="-78"/>
              </a:rPr>
              <a:t>فمن أدلة السنة: </a:t>
            </a:r>
            <a:r>
              <a:rPr lang="ar-SA" sz="2800" b="1" dirty="0" smtClean="0">
                <a:solidFill>
                  <a:schemeClr val="tx1"/>
                </a:solidFill>
                <a:cs typeface="Akhbar MT" pitchFamily="2" charset="-78"/>
              </a:rPr>
              <a:t>ما رواه جابر قال: كان النبي صلى الله عليه وسلم يعرض نفسه على الناس بالموقف فيقول (هل من رجل يحملني إلى قومه,فإن قريشاً قد منعوني أن ابلغ كلام ربي).</a:t>
            </a: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cxnSp>
        <p:nvCxnSpPr>
          <p:cNvPr id="5" name="Straight Arrow Connector 4"/>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14282"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bg1"/>
              </a:solidFill>
              <a:cs typeface="Arabic Transparent" pitchFamily="2" charset="-78"/>
            </a:endParaRPr>
          </a:p>
          <a:p>
            <a:endParaRPr lang="ar-SA" sz="2800" b="1" dirty="0" smtClean="0">
              <a:solidFill>
                <a:schemeClr val="bg1"/>
              </a:solidFill>
              <a:cs typeface="Arabic Transparent" pitchFamily="2" charset="-78"/>
            </a:endParaRPr>
          </a:p>
          <a:p>
            <a:endParaRPr lang="ar-SA" sz="2800" b="1" dirty="0" smtClean="0">
              <a:solidFill>
                <a:schemeClr val="bg1"/>
              </a:solidFill>
              <a:cs typeface="Arabic Transparent" pitchFamily="2" charset="-78"/>
            </a:endParaRPr>
          </a:p>
          <a:p>
            <a:endParaRPr lang="ar-SA" sz="2800" b="1" dirty="0" smtClean="0">
              <a:solidFill>
                <a:schemeClr val="bg1"/>
              </a:solidFill>
              <a:cs typeface="Arabic Transparent" pitchFamily="2" charset="-78"/>
            </a:endParaRPr>
          </a:p>
          <a:p>
            <a:endParaRPr lang="ar-SA" sz="2800" b="1" dirty="0" smtClean="0">
              <a:solidFill>
                <a:schemeClr val="bg1"/>
              </a:solidFill>
              <a:cs typeface="Arabic Transparent" pitchFamily="2" charset="-78"/>
            </a:endParaRPr>
          </a:p>
          <a:p>
            <a:endParaRPr lang="ar-SA" sz="2800" b="1" dirty="0" smtClean="0">
              <a:solidFill>
                <a:schemeClr val="bg1"/>
              </a:solidFill>
              <a:cs typeface="Arabic Transparent" pitchFamily="2" charset="-78"/>
            </a:endParaRPr>
          </a:p>
          <a:p>
            <a:endParaRPr lang="ar-SA" sz="3200" b="1" dirty="0" smtClean="0">
              <a:solidFill>
                <a:schemeClr val="bg1"/>
              </a:solidFill>
              <a:cs typeface="Arabic Transparent" pitchFamily="2" charset="-78"/>
            </a:endParaRPr>
          </a:p>
          <a:p>
            <a:endParaRPr lang="ar-SA" sz="3200" b="1" dirty="0" smtClean="0">
              <a:solidFill>
                <a:schemeClr val="bg1"/>
              </a:solidFill>
              <a:cs typeface="Arabic Transparent" pitchFamily="2" charset="-78"/>
            </a:endParaRPr>
          </a:p>
          <a:p>
            <a:endParaRPr lang="ar-SA" sz="3200" b="1" dirty="0" smtClean="0">
              <a:solidFill>
                <a:schemeClr val="bg1"/>
              </a:solidFill>
              <a:cs typeface="Arabic Transparent" pitchFamily="2" charset="-78"/>
            </a:endParaRPr>
          </a:p>
          <a:p>
            <a:r>
              <a:rPr lang="ar-SA" sz="3200" b="1" dirty="0" smtClean="0">
                <a:solidFill>
                  <a:schemeClr val="bg1"/>
                </a:solidFill>
                <a:cs typeface="Arabic Transparent" pitchFamily="2" charset="-78"/>
              </a:rPr>
              <a:t>3</a:t>
            </a:r>
            <a:r>
              <a:rPr lang="ar-SA" sz="3200" b="1" dirty="0" smtClean="0">
                <a:solidFill>
                  <a:schemeClr val="bg1"/>
                </a:solidFill>
                <a:cs typeface="Akhbar MT" pitchFamily="2" charset="-78"/>
              </a:rPr>
              <a:t>-صفة الأستواء على العرش : </a:t>
            </a:r>
            <a:r>
              <a:rPr lang="ar-SA" sz="2800" b="1" dirty="0" smtClean="0">
                <a:solidFill>
                  <a:schemeClr val="tx1"/>
                </a:solidFill>
                <a:cs typeface="Akhbar MT" pitchFamily="2" charset="-78"/>
              </a:rPr>
              <a:t>استواء الله تعالى على عرشه معناه : علوه عليه واستقراره عليه,علواً واستقراراً حقيقياً يليق بجلاله.</a:t>
            </a:r>
          </a:p>
          <a:p>
            <a:r>
              <a:rPr lang="ar-SA" sz="2800" b="1" dirty="0" smtClean="0">
                <a:solidFill>
                  <a:schemeClr val="tx1"/>
                </a:solidFill>
                <a:cs typeface="Akhbar MT" pitchFamily="2" charset="-78"/>
              </a:rPr>
              <a:t>واستواء الله تعالى  على عرشه من صفاته </a:t>
            </a:r>
            <a:r>
              <a:rPr lang="ar-SA" sz="2800" b="1" dirty="0" err="1" smtClean="0">
                <a:solidFill>
                  <a:schemeClr val="tx1"/>
                </a:solidFill>
                <a:cs typeface="Akhbar MT" pitchFamily="2" charset="-78"/>
              </a:rPr>
              <a:t>الفعليه</a:t>
            </a:r>
            <a:r>
              <a:rPr lang="ar-SA" sz="2800" b="1" dirty="0" smtClean="0">
                <a:solidFill>
                  <a:schemeClr val="tx1"/>
                </a:solidFill>
                <a:cs typeface="Akhbar MT" pitchFamily="2" charset="-78"/>
              </a:rPr>
              <a:t> التي دل عليها </a:t>
            </a:r>
            <a:r>
              <a:rPr lang="ar-SA" sz="2800" b="1" dirty="0" err="1" smtClean="0">
                <a:solidFill>
                  <a:schemeClr val="tx1"/>
                </a:solidFill>
                <a:cs typeface="Akhbar MT" pitchFamily="2" charset="-78"/>
              </a:rPr>
              <a:t>الكتا</a:t>
            </a:r>
            <a:r>
              <a:rPr lang="ar-SA" sz="2800" b="1" dirty="0" smtClean="0">
                <a:solidFill>
                  <a:schemeClr val="tx1"/>
                </a:solidFill>
                <a:cs typeface="Akhbar MT" pitchFamily="2" charset="-78"/>
              </a:rPr>
              <a:t> والسنة وإجماع السلف.</a:t>
            </a:r>
          </a:p>
          <a:p>
            <a:endParaRPr lang="ar-SA" sz="2800" b="1" dirty="0" smtClean="0">
              <a:solidFill>
                <a:schemeClr val="tx1"/>
              </a:solidFill>
              <a:cs typeface="Akhbar MT" pitchFamily="2" charset="-78"/>
            </a:endParaRPr>
          </a:p>
          <a:p>
            <a:r>
              <a:rPr lang="ar-SA" sz="2800" b="1" dirty="0" smtClean="0">
                <a:solidFill>
                  <a:schemeClr val="bg1"/>
                </a:solidFill>
                <a:cs typeface="Akhbar MT" pitchFamily="2" charset="-78"/>
              </a:rPr>
              <a:t>فمن أدلة القرآن </a:t>
            </a:r>
            <a:r>
              <a:rPr lang="ar-SA" sz="2800" b="1" dirty="0" smtClean="0">
                <a:solidFill>
                  <a:schemeClr val="tx1"/>
                </a:solidFill>
                <a:cs typeface="Akhbar MT" pitchFamily="2" charset="-78"/>
              </a:rPr>
              <a:t>قوله تعالى:{إِنَّ رَبَّكُمُ اللَّهُ الَّذِي خَلَقَ السَّمَاوَاتِ وَالْأَرْضَ</a:t>
            </a:r>
            <a:r>
              <a:rPr lang="ar-SA" sz="2800" dirty="0" smtClean="0">
                <a:solidFill>
                  <a:schemeClr val="tx1"/>
                </a:solidFill>
                <a:cs typeface="Akhbar MT" pitchFamily="2" charset="-78"/>
              </a:rPr>
              <a:t> فِي </a:t>
            </a:r>
            <a:r>
              <a:rPr lang="ar-SA" sz="2800" b="1" dirty="0" smtClean="0">
                <a:solidFill>
                  <a:schemeClr val="tx1"/>
                </a:solidFill>
                <a:cs typeface="Akhbar MT" pitchFamily="2" charset="-78"/>
              </a:rPr>
              <a:t>سِتَّةِ أَيَّامٍ ثُمَّ</a:t>
            </a:r>
            <a:r>
              <a:rPr lang="ar-SA" sz="2800" dirty="0" smtClean="0">
                <a:solidFill>
                  <a:schemeClr val="tx1"/>
                </a:solidFill>
                <a:cs typeface="Akhbar MT" pitchFamily="2" charset="-78"/>
              </a:rPr>
              <a:t> </a:t>
            </a:r>
            <a:r>
              <a:rPr lang="ar-SA" sz="2800" dirty="0" err="1" smtClean="0">
                <a:solidFill>
                  <a:schemeClr val="tx1"/>
                </a:solidFill>
                <a:cs typeface="Akhbar MT" pitchFamily="2" charset="-78"/>
              </a:rPr>
              <a:t>اسْتَوَى</a:t>
            </a:r>
            <a:r>
              <a:rPr lang="ar-SA" sz="2800" dirty="0" smtClean="0">
                <a:solidFill>
                  <a:schemeClr val="tx1"/>
                </a:solidFill>
                <a:cs typeface="Akhbar MT" pitchFamily="2" charset="-78"/>
              </a:rPr>
              <a:t>ٰ </a:t>
            </a:r>
            <a:r>
              <a:rPr lang="ar-SA" sz="2800" b="1" dirty="0" smtClean="0">
                <a:solidFill>
                  <a:schemeClr val="tx1"/>
                </a:solidFill>
                <a:cs typeface="Akhbar MT" pitchFamily="2" charset="-78"/>
              </a:rPr>
              <a:t>عَلَى الْعَرْشِ</a:t>
            </a:r>
            <a:r>
              <a:rPr lang="ar-SA" sz="2800" dirty="0" smtClean="0">
                <a:solidFill>
                  <a:schemeClr val="tx1"/>
                </a:solidFill>
                <a:cs typeface="Akhbar MT" pitchFamily="2" charset="-78"/>
              </a:rPr>
              <a:t> </a:t>
            </a:r>
            <a:r>
              <a:rPr lang="ar-SA" sz="2800" b="1" dirty="0" smtClean="0">
                <a:solidFill>
                  <a:schemeClr val="tx1"/>
                </a:solidFill>
                <a:cs typeface="Akhbar MT" pitchFamily="2" charset="-78"/>
              </a:rPr>
              <a:t>} [الأعراف:</a:t>
            </a:r>
            <a:r>
              <a:rPr lang="ar-SA" sz="2400" b="1" dirty="0" smtClean="0">
                <a:solidFill>
                  <a:schemeClr val="tx1"/>
                </a:solidFill>
                <a:cs typeface="Andalus" pitchFamily="2" charset="-78"/>
              </a:rPr>
              <a:t>54</a:t>
            </a:r>
            <a:r>
              <a:rPr lang="ar-SA" sz="2800" b="1" dirty="0" smtClean="0">
                <a:solidFill>
                  <a:schemeClr val="tx1"/>
                </a:solidFill>
                <a:cs typeface="Akhbar MT" pitchFamily="2" charset="-78"/>
              </a:rPr>
              <a:t>].</a:t>
            </a:r>
          </a:p>
          <a:p>
            <a:endParaRPr lang="ar-SA" sz="2800" b="1" dirty="0" smtClean="0">
              <a:solidFill>
                <a:schemeClr val="tx1"/>
              </a:solidFill>
              <a:cs typeface="Akhbar MT" pitchFamily="2" charset="-78"/>
            </a:endParaRPr>
          </a:p>
          <a:p>
            <a:r>
              <a:rPr lang="ar-SA" sz="2800" b="1" dirty="0" smtClean="0">
                <a:solidFill>
                  <a:schemeClr val="bg1"/>
                </a:solidFill>
                <a:cs typeface="Akhbar MT" pitchFamily="2" charset="-78"/>
              </a:rPr>
              <a:t>ومن أدلة السنة:</a:t>
            </a:r>
            <a:r>
              <a:rPr lang="ar-SA" sz="2800" b="1" dirty="0" smtClean="0">
                <a:solidFill>
                  <a:schemeClr val="tx1"/>
                </a:solidFill>
                <a:cs typeface="Akhbar MT" pitchFamily="2" charset="-78"/>
              </a:rPr>
              <a:t>ما رواه </a:t>
            </a:r>
            <a:r>
              <a:rPr lang="ar-SA" sz="2800" b="1" dirty="0" err="1" smtClean="0">
                <a:solidFill>
                  <a:schemeClr val="tx1"/>
                </a:solidFill>
                <a:cs typeface="Akhbar MT" pitchFamily="2" charset="-78"/>
              </a:rPr>
              <a:t>ابو</a:t>
            </a:r>
            <a:r>
              <a:rPr lang="ar-SA" sz="2800" b="1" dirty="0" smtClean="0">
                <a:solidFill>
                  <a:schemeClr val="tx1"/>
                </a:solidFill>
                <a:cs typeface="Akhbar MT" pitchFamily="2" charset="-78"/>
              </a:rPr>
              <a:t> هريرة رضي الله عنه عن النبي صلى الله عليه وسلم أنه قال: (إن الله تعالى خلق السموات </a:t>
            </a:r>
            <a:r>
              <a:rPr lang="ar-SA" sz="2800" b="1" dirty="0" err="1" smtClean="0">
                <a:solidFill>
                  <a:schemeClr val="tx1"/>
                </a:solidFill>
                <a:cs typeface="Akhbar MT" pitchFamily="2" charset="-78"/>
              </a:rPr>
              <a:t>والأرضين</a:t>
            </a:r>
            <a:r>
              <a:rPr lang="ar-SA" sz="2800" b="1" dirty="0" smtClean="0">
                <a:solidFill>
                  <a:schemeClr val="tx1"/>
                </a:solidFill>
                <a:cs typeface="Akhbar MT" pitchFamily="2" charset="-78"/>
              </a:rPr>
              <a:t> و </a:t>
            </a:r>
            <a:r>
              <a:rPr lang="ar-SA" sz="2800" b="1" dirty="0" err="1" smtClean="0">
                <a:solidFill>
                  <a:schemeClr val="tx1"/>
                </a:solidFill>
                <a:cs typeface="Akhbar MT" pitchFamily="2" charset="-78"/>
              </a:rPr>
              <a:t>مابينهما</a:t>
            </a:r>
            <a:r>
              <a:rPr lang="ar-SA" sz="2800" b="1" dirty="0" smtClean="0">
                <a:solidFill>
                  <a:schemeClr val="tx1"/>
                </a:solidFill>
                <a:cs typeface="Akhbar MT" pitchFamily="2" charset="-78"/>
              </a:rPr>
              <a:t> في ستة أيام ثم </a:t>
            </a:r>
            <a:r>
              <a:rPr lang="ar-SA" sz="2800" b="1" dirty="0" err="1" smtClean="0">
                <a:solidFill>
                  <a:schemeClr val="tx1"/>
                </a:solidFill>
                <a:cs typeface="Akhbar MT" pitchFamily="2" charset="-78"/>
              </a:rPr>
              <a:t>استوى</a:t>
            </a:r>
            <a:r>
              <a:rPr lang="ar-SA" sz="2800" b="1" dirty="0" smtClean="0">
                <a:solidFill>
                  <a:schemeClr val="tx1"/>
                </a:solidFill>
                <a:cs typeface="Akhbar MT" pitchFamily="2" charset="-78"/>
              </a:rPr>
              <a:t> على العرش).</a:t>
            </a: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cxnSp>
        <p:nvCxnSpPr>
          <p:cNvPr id="3" name="Straight Arrow Connector 2"/>
          <p:cNvCxnSpPr/>
          <p:nvPr/>
        </p:nvCxnSpPr>
        <p:spPr>
          <a:xfrm rot="10800000">
            <a:off x="1071538" y="657227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3200" b="1" dirty="0" smtClean="0">
                <a:solidFill>
                  <a:schemeClr val="bg1"/>
                </a:solidFill>
                <a:cs typeface="Andalus" pitchFamily="2" charset="-78"/>
              </a:rPr>
              <a:t>4</a:t>
            </a:r>
            <a:r>
              <a:rPr lang="ar-SA" sz="3200" b="1" dirty="0" smtClean="0">
                <a:solidFill>
                  <a:schemeClr val="bg1"/>
                </a:solidFill>
                <a:cs typeface="Akhbar MT" pitchFamily="2" charset="-78"/>
              </a:rPr>
              <a:t>- صفة الوجه : </a:t>
            </a:r>
            <a:r>
              <a:rPr lang="ar-SA" sz="2800" b="1" dirty="0" smtClean="0">
                <a:solidFill>
                  <a:schemeClr val="tx1"/>
                </a:solidFill>
                <a:cs typeface="Akhbar MT" pitchFamily="2" charset="-78"/>
              </a:rPr>
              <a:t>الوجه من صفات الله تعالى </a:t>
            </a:r>
            <a:r>
              <a:rPr lang="ar-SA" sz="2800" b="1" dirty="0" err="1" smtClean="0">
                <a:solidFill>
                  <a:schemeClr val="tx1"/>
                </a:solidFill>
                <a:cs typeface="Akhbar MT" pitchFamily="2" charset="-78"/>
              </a:rPr>
              <a:t>الذاتيه</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الثابته</a:t>
            </a:r>
            <a:r>
              <a:rPr lang="ar-SA" sz="2800" b="1" dirty="0" smtClean="0">
                <a:solidFill>
                  <a:schemeClr val="tx1"/>
                </a:solidFill>
                <a:cs typeface="Akhbar MT" pitchFamily="2" charset="-78"/>
              </a:rPr>
              <a:t> له بالكتاب </a:t>
            </a:r>
            <a:r>
              <a:rPr lang="ar-SA" sz="2800" b="1" dirty="0" err="1" smtClean="0">
                <a:solidFill>
                  <a:schemeClr val="tx1"/>
                </a:solidFill>
                <a:cs typeface="Akhbar MT" pitchFamily="2" charset="-78"/>
              </a:rPr>
              <a:t>والسنه</a:t>
            </a:r>
            <a:r>
              <a:rPr lang="ar-SA" sz="2800" b="1" dirty="0" smtClean="0">
                <a:solidFill>
                  <a:schemeClr val="tx1"/>
                </a:solidFill>
                <a:cs typeface="Akhbar MT" pitchFamily="2" charset="-78"/>
              </a:rPr>
              <a:t> وإجماع السلف.</a:t>
            </a:r>
            <a:r>
              <a:rPr lang="ar-SA" sz="2800" dirty="0" smtClean="0"/>
              <a:t> </a:t>
            </a:r>
          </a:p>
          <a:p>
            <a:r>
              <a:rPr lang="ar-SA" sz="3200" b="1" dirty="0" smtClean="0">
                <a:solidFill>
                  <a:schemeClr val="tx1"/>
                </a:solidFill>
                <a:cs typeface="Akhbar MT" pitchFamily="2" charset="-78"/>
              </a:rPr>
              <a:t>قال الله تعالى { كُلُّ مَنْ عَلَيْهَا فَانٍ * وَيَبْقَى وَجْهُ رَبِّكَ ذُو الْجَلالِ وَالإِكْرَامِ }</a:t>
            </a:r>
          </a:p>
          <a:p>
            <a:endParaRPr lang="ar-SA" sz="3200" b="1" dirty="0" smtClean="0">
              <a:solidFill>
                <a:schemeClr val="tx1"/>
              </a:solidFill>
              <a:cs typeface="Akhbar MT" pitchFamily="2" charset="-78"/>
            </a:endParaRPr>
          </a:p>
          <a:p>
            <a:r>
              <a:rPr lang="ar-SA" sz="3200" b="1" dirty="0" smtClean="0">
                <a:solidFill>
                  <a:schemeClr val="bg1"/>
                </a:solidFill>
                <a:cs typeface="Andalus" pitchFamily="2" charset="-78"/>
              </a:rPr>
              <a:t>5</a:t>
            </a:r>
            <a:r>
              <a:rPr lang="ar-SA" sz="3200" b="1" dirty="0" smtClean="0">
                <a:solidFill>
                  <a:schemeClr val="bg1"/>
                </a:solidFill>
                <a:cs typeface="Akhbar MT" pitchFamily="2" charset="-78"/>
              </a:rPr>
              <a:t>- صفة اليدين : </a:t>
            </a:r>
            <a:r>
              <a:rPr lang="ar-SA" sz="3200" b="1" dirty="0" smtClean="0">
                <a:solidFill>
                  <a:schemeClr val="tx1"/>
                </a:solidFill>
                <a:cs typeface="Akhbar MT" pitchFamily="2" charset="-78"/>
              </a:rPr>
              <a:t>مذهب </a:t>
            </a:r>
            <a:r>
              <a:rPr lang="ar-SA" sz="3200" b="1" dirty="0" err="1" smtClean="0">
                <a:solidFill>
                  <a:schemeClr val="tx1"/>
                </a:solidFill>
                <a:cs typeface="Akhbar MT" pitchFamily="2" charset="-78"/>
              </a:rPr>
              <a:t>اهل</a:t>
            </a:r>
            <a:r>
              <a:rPr lang="ar-SA" sz="3200" b="1" dirty="0" smtClean="0">
                <a:solidFill>
                  <a:schemeClr val="tx1"/>
                </a:solidFill>
                <a:cs typeface="Akhbar MT" pitchFamily="2" charset="-78"/>
              </a:rPr>
              <a:t> </a:t>
            </a:r>
            <a:r>
              <a:rPr lang="ar-SA" sz="3200" b="1" dirty="0" err="1" smtClean="0">
                <a:solidFill>
                  <a:schemeClr val="tx1"/>
                </a:solidFill>
                <a:cs typeface="Akhbar MT" pitchFamily="2" charset="-78"/>
              </a:rPr>
              <a:t>السنه</a:t>
            </a:r>
            <a:r>
              <a:rPr lang="ar-SA" sz="3200" b="1" dirty="0" smtClean="0">
                <a:solidFill>
                  <a:schemeClr val="tx1"/>
                </a:solidFill>
                <a:cs typeface="Akhbar MT" pitchFamily="2" charset="-78"/>
              </a:rPr>
              <a:t> </a:t>
            </a:r>
            <a:r>
              <a:rPr lang="ar-SA" sz="3200" b="1" dirty="0" err="1" smtClean="0">
                <a:solidFill>
                  <a:schemeClr val="tx1"/>
                </a:solidFill>
                <a:cs typeface="Akhbar MT" pitchFamily="2" charset="-78"/>
              </a:rPr>
              <a:t>والجماعه</a:t>
            </a:r>
            <a:r>
              <a:rPr lang="ar-SA" sz="3200" b="1" dirty="0" smtClean="0">
                <a:solidFill>
                  <a:schemeClr val="tx1"/>
                </a:solidFill>
                <a:cs typeface="Akhbar MT" pitchFamily="2" charset="-78"/>
              </a:rPr>
              <a:t> </a:t>
            </a:r>
            <a:r>
              <a:rPr lang="ar-SA" sz="3200" b="1" dirty="0" err="1" smtClean="0">
                <a:solidFill>
                  <a:schemeClr val="tx1"/>
                </a:solidFill>
                <a:cs typeface="Akhbar MT" pitchFamily="2" charset="-78"/>
              </a:rPr>
              <a:t>ان</a:t>
            </a:r>
            <a:r>
              <a:rPr lang="ar-SA" sz="3200" b="1" dirty="0" smtClean="0">
                <a:solidFill>
                  <a:schemeClr val="tx1"/>
                </a:solidFill>
                <a:cs typeface="Akhbar MT" pitchFamily="2" charset="-78"/>
              </a:rPr>
              <a:t> الله تعالى يدين اثنتين ويعتقدون </a:t>
            </a:r>
            <a:r>
              <a:rPr lang="ar-SA" sz="3200" b="1" dirty="0" err="1" smtClean="0">
                <a:solidFill>
                  <a:schemeClr val="tx1"/>
                </a:solidFill>
                <a:cs typeface="Akhbar MT" pitchFamily="2" charset="-78"/>
              </a:rPr>
              <a:t>انهما</a:t>
            </a:r>
            <a:r>
              <a:rPr lang="ar-SA" sz="3200" b="1" dirty="0" smtClean="0">
                <a:solidFill>
                  <a:schemeClr val="tx1"/>
                </a:solidFill>
                <a:cs typeface="Akhbar MT" pitchFamily="2" charset="-78"/>
              </a:rPr>
              <a:t> يدان حقيقتان تليقان بجلال الله تعالى ولا تماثلان </a:t>
            </a:r>
            <a:r>
              <a:rPr lang="ar-SA" sz="3200" b="1" dirty="0" err="1" smtClean="0">
                <a:solidFill>
                  <a:schemeClr val="tx1"/>
                </a:solidFill>
                <a:cs typeface="Akhbar MT" pitchFamily="2" charset="-78"/>
              </a:rPr>
              <a:t>ايدي</a:t>
            </a:r>
            <a:r>
              <a:rPr lang="ar-SA" sz="3200" b="1" dirty="0" smtClean="0">
                <a:solidFill>
                  <a:schemeClr val="tx1"/>
                </a:solidFill>
                <a:cs typeface="Akhbar MT" pitchFamily="2" charset="-78"/>
              </a:rPr>
              <a:t> المخلوقين وهما من صفات الله تعالى </a:t>
            </a:r>
            <a:r>
              <a:rPr lang="ar-SA" sz="3200" b="1" dirty="0" err="1" smtClean="0">
                <a:solidFill>
                  <a:schemeClr val="tx1"/>
                </a:solidFill>
                <a:cs typeface="Akhbar MT" pitchFamily="2" charset="-78"/>
              </a:rPr>
              <a:t>الذاتيه</a:t>
            </a:r>
            <a:r>
              <a:rPr lang="ar-SA" sz="3200" b="1" dirty="0" smtClean="0">
                <a:solidFill>
                  <a:schemeClr val="tx1"/>
                </a:solidFill>
                <a:cs typeface="Akhbar MT" pitchFamily="2" charset="-78"/>
              </a:rPr>
              <a:t> </a:t>
            </a:r>
            <a:r>
              <a:rPr lang="ar-SA" sz="3200" b="1" dirty="0" err="1" smtClean="0">
                <a:solidFill>
                  <a:schemeClr val="tx1"/>
                </a:solidFill>
                <a:cs typeface="Akhbar MT" pitchFamily="2" charset="-78"/>
              </a:rPr>
              <a:t>الثابته</a:t>
            </a:r>
            <a:r>
              <a:rPr lang="ar-SA" sz="3200" b="1" dirty="0" smtClean="0">
                <a:solidFill>
                  <a:schemeClr val="tx1"/>
                </a:solidFill>
                <a:cs typeface="Akhbar MT" pitchFamily="2" charset="-78"/>
              </a:rPr>
              <a:t> له بالكتاب </a:t>
            </a:r>
            <a:r>
              <a:rPr lang="ar-SA" sz="3200" b="1" dirty="0" err="1" smtClean="0">
                <a:solidFill>
                  <a:schemeClr val="tx1"/>
                </a:solidFill>
                <a:cs typeface="Akhbar MT" pitchFamily="2" charset="-78"/>
              </a:rPr>
              <a:t>والسنه</a:t>
            </a:r>
            <a:r>
              <a:rPr lang="ar-SA" sz="3200" b="1" dirty="0" smtClean="0">
                <a:solidFill>
                  <a:schemeClr val="tx1"/>
                </a:solidFill>
                <a:cs typeface="Akhbar MT" pitchFamily="2" charset="-78"/>
              </a:rPr>
              <a:t> </a:t>
            </a:r>
            <a:r>
              <a:rPr lang="ar-SA" sz="3200" b="1" dirty="0" err="1" smtClean="0">
                <a:solidFill>
                  <a:schemeClr val="tx1"/>
                </a:solidFill>
                <a:cs typeface="Akhbar MT" pitchFamily="2" charset="-78"/>
              </a:rPr>
              <a:t>واجماع</a:t>
            </a:r>
            <a:r>
              <a:rPr lang="ar-SA" sz="3200" b="1" dirty="0" smtClean="0">
                <a:solidFill>
                  <a:schemeClr val="tx1"/>
                </a:solidFill>
                <a:cs typeface="Akhbar MT" pitchFamily="2" charset="-78"/>
              </a:rPr>
              <a:t> السلف.</a:t>
            </a:r>
          </a:p>
          <a:p>
            <a:r>
              <a:rPr lang="ar-SA" sz="2800" b="1" dirty="0" smtClean="0">
                <a:solidFill>
                  <a:schemeClr val="tx1"/>
                </a:solidFill>
                <a:cs typeface="Akhbar MT" pitchFamily="2" charset="-78"/>
              </a:rPr>
              <a:t>قال الله تعالى مخاطباً الشيطان الرجيم {مَا </a:t>
            </a:r>
            <a:r>
              <a:rPr lang="ar-SA" sz="3200" b="1" dirty="0" smtClean="0">
                <a:solidFill>
                  <a:schemeClr val="tx1"/>
                </a:solidFill>
                <a:cs typeface="Akhbar MT" pitchFamily="2" charset="-78"/>
              </a:rPr>
              <a:t>مَنَعَك أَنْ تَسْجُد</a:t>
            </a:r>
            <a:r>
              <a:rPr lang="ar-SA" sz="3200" dirty="0" smtClean="0">
                <a:solidFill>
                  <a:schemeClr val="tx1"/>
                </a:solidFill>
                <a:cs typeface="Akhbar MT" pitchFamily="2" charset="-78"/>
              </a:rPr>
              <a:t> لِمَا خَلَقْت بِيَدَيَّ</a:t>
            </a:r>
            <a:r>
              <a:rPr lang="ar-SA" sz="3200" b="1" dirty="0" smtClean="0">
                <a:solidFill>
                  <a:schemeClr val="tx1"/>
                </a:solidFill>
                <a:cs typeface="Akhbar MT" pitchFamily="2" charset="-78"/>
              </a:rPr>
              <a:t>}</a:t>
            </a:r>
          </a:p>
          <a:p>
            <a:endParaRPr lang="ar-SA" sz="3200" b="1" dirty="0" smtClean="0">
              <a:solidFill>
                <a:schemeClr val="tx1"/>
              </a:solidFill>
              <a:cs typeface="Akhbar MT" pitchFamily="2" charset="-78"/>
            </a:endParaRPr>
          </a:p>
          <a:p>
            <a:r>
              <a:rPr lang="ar-SA" sz="3200" b="1" dirty="0" smtClean="0">
                <a:solidFill>
                  <a:schemeClr val="bg1"/>
                </a:solidFill>
                <a:cs typeface="Andalus" pitchFamily="2" charset="-78"/>
              </a:rPr>
              <a:t>6</a:t>
            </a:r>
            <a:r>
              <a:rPr lang="ar-SA" sz="3200" b="1" dirty="0" smtClean="0">
                <a:solidFill>
                  <a:schemeClr val="bg1"/>
                </a:solidFill>
                <a:cs typeface="Akhbar MT" pitchFamily="2" charset="-78"/>
              </a:rPr>
              <a:t>- المحبة : </a:t>
            </a:r>
            <a:r>
              <a:rPr lang="ar-SA" sz="3200" b="1" dirty="0" smtClean="0">
                <a:solidFill>
                  <a:schemeClr val="tx1"/>
                </a:solidFill>
                <a:cs typeface="Akhbar MT" pitchFamily="2" charset="-78"/>
              </a:rPr>
              <a:t>المحبة من صفات الله تعالى </a:t>
            </a:r>
            <a:r>
              <a:rPr lang="ar-SA" sz="3200" b="1" dirty="0" err="1" smtClean="0">
                <a:solidFill>
                  <a:schemeClr val="tx1"/>
                </a:solidFill>
                <a:cs typeface="Akhbar MT" pitchFamily="2" charset="-78"/>
              </a:rPr>
              <a:t>الثابته</a:t>
            </a:r>
            <a:r>
              <a:rPr lang="ar-SA" sz="3200" b="1" dirty="0" smtClean="0">
                <a:solidFill>
                  <a:schemeClr val="tx1"/>
                </a:solidFill>
                <a:cs typeface="Akhbar MT" pitchFamily="2" charset="-78"/>
              </a:rPr>
              <a:t> له بالكتاب </a:t>
            </a:r>
            <a:r>
              <a:rPr lang="ar-SA" sz="3200" b="1" dirty="0" err="1" smtClean="0">
                <a:solidFill>
                  <a:schemeClr val="tx1"/>
                </a:solidFill>
                <a:cs typeface="Akhbar MT" pitchFamily="2" charset="-78"/>
              </a:rPr>
              <a:t>والسنه</a:t>
            </a:r>
            <a:r>
              <a:rPr lang="ar-SA" sz="3200" b="1" dirty="0" smtClean="0">
                <a:solidFill>
                  <a:schemeClr val="tx1"/>
                </a:solidFill>
                <a:cs typeface="Akhbar MT" pitchFamily="2" charset="-78"/>
              </a:rPr>
              <a:t> وإجماع السلف. قال تعالى {فسوف يأتي الله بقوم يحبهم ويحبونه} [</a:t>
            </a:r>
            <a:r>
              <a:rPr lang="ar-SA" sz="3200" b="1" dirty="0" err="1" smtClean="0">
                <a:solidFill>
                  <a:schemeClr val="tx1"/>
                </a:solidFill>
                <a:cs typeface="Akhbar MT" pitchFamily="2" charset="-78"/>
              </a:rPr>
              <a:t>المائده</a:t>
            </a:r>
            <a:r>
              <a:rPr lang="ar-SA" sz="3200" b="1" dirty="0" smtClean="0">
                <a:solidFill>
                  <a:schemeClr val="tx1"/>
                </a:solidFill>
                <a:cs typeface="Akhbar MT" pitchFamily="2" charset="-78"/>
              </a:rPr>
              <a:t>:</a:t>
            </a:r>
            <a:r>
              <a:rPr lang="ar-SA" sz="3200" b="1" dirty="0" smtClean="0">
                <a:solidFill>
                  <a:schemeClr val="tx1"/>
                </a:solidFill>
                <a:latin typeface="Arabic Typesetting" pitchFamily="66" charset="-78"/>
                <a:cs typeface="Arabic Typesetting" pitchFamily="66" charset="-78"/>
              </a:rPr>
              <a:t>54</a:t>
            </a:r>
            <a:r>
              <a:rPr lang="ar-SA" sz="3200" b="1" dirty="0" smtClean="0">
                <a:solidFill>
                  <a:schemeClr val="tx1"/>
                </a:solidFill>
                <a:cs typeface="Akhbar MT" pitchFamily="2" charset="-78"/>
              </a:rPr>
              <a:t>].</a:t>
            </a:r>
          </a:p>
          <a:p>
            <a:endParaRPr lang="ar-SA" sz="2800" b="1" dirty="0" smtClean="0">
              <a:solidFill>
                <a:schemeClr val="tx1"/>
              </a:solidFill>
              <a:cs typeface="Akhbar MT" pitchFamily="2" charset="-78"/>
            </a:endParaRP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2800" b="1" dirty="0" smtClean="0">
                <a:solidFill>
                  <a:schemeClr val="tx1"/>
                </a:solidFill>
                <a:cs typeface="Akhbar MT" pitchFamily="2" charset="-78"/>
              </a:rPr>
              <a:t> </a:t>
            </a:r>
            <a:r>
              <a:rPr lang="ar-SA" sz="2800" b="1" dirty="0" smtClean="0">
                <a:solidFill>
                  <a:schemeClr val="bg1"/>
                </a:solidFill>
                <a:cs typeface="Akhbar MT" pitchFamily="2" charset="-78"/>
              </a:rPr>
              <a:t>هذا وهناك صفات كثيرة غير </a:t>
            </a:r>
            <a:r>
              <a:rPr lang="ar-SA" sz="2800" b="1" dirty="0" err="1" smtClean="0">
                <a:solidFill>
                  <a:schemeClr val="bg1"/>
                </a:solidFill>
                <a:cs typeface="Akhbar MT" pitchFamily="2" charset="-78"/>
              </a:rPr>
              <a:t>ماذكر</a:t>
            </a:r>
            <a:r>
              <a:rPr lang="ar-SA" sz="2800" b="1" dirty="0" smtClean="0">
                <a:solidFill>
                  <a:schemeClr val="bg1"/>
                </a:solidFill>
                <a:cs typeface="Akhbar MT" pitchFamily="2" charset="-78"/>
              </a:rPr>
              <a:t> </a:t>
            </a:r>
            <a:r>
              <a:rPr lang="ar-SA" sz="2800" b="1" dirty="0" smtClean="0">
                <a:solidFill>
                  <a:schemeClr val="tx1"/>
                </a:solidFill>
                <a:cs typeface="Akhbar MT" pitchFamily="2" charset="-78"/>
              </a:rPr>
              <a:t>ثابتة لله تعالى بالكتاب والسنه او </a:t>
            </a:r>
            <a:r>
              <a:rPr lang="ar-SA" sz="2800" b="1" dirty="0" err="1" smtClean="0">
                <a:solidFill>
                  <a:schemeClr val="tx1"/>
                </a:solidFill>
                <a:cs typeface="Akhbar MT" pitchFamily="2" charset="-78"/>
              </a:rPr>
              <a:t>بأحداهما</a:t>
            </a:r>
            <a:r>
              <a:rPr lang="ar-SA" sz="2800" b="1" dirty="0" smtClean="0">
                <a:solidFill>
                  <a:schemeClr val="tx1"/>
                </a:solidFill>
                <a:cs typeface="Akhbar MT" pitchFamily="2" charset="-78"/>
              </a:rPr>
              <a:t> وبإجماع السلف يطول الكلام بذكرها وذكر أدلتها , ومنها : الخلق و الرزق و الرضى والضحك و الغضب  و العزة و العلم و العدل و الحياء و الجمال و الانتقام من المجرمين و النزول و الكيد لأعدائه و الخداع لمن خادعه و العين و الأصابع و القدم و أنه يراه المؤمنون يوم </a:t>
            </a:r>
            <a:r>
              <a:rPr lang="ar-SA" sz="2800" b="1" dirty="0" err="1" smtClean="0">
                <a:solidFill>
                  <a:schemeClr val="tx1"/>
                </a:solidFill>
                <a:cs typeface="Akhbar MT" pitchFamily="2" charset="-78"/>
              </a:rPr>
              <a:t>القيامه</a:t>
            </a:r>
            <a:r>
              <a:rPr lang="ar-SA" sz="2800" b="1" dirty="0" smtClean="0">
                <a:solidFill>
                  <a:schemeClr val="tx1"/>
                </a:solidFill>
                <a:cs typeface="Akhbar MT" pitchFamily="2" charset="-78"/>
              </a:rPr>
              <a:t> وغير </a:t>
            </a:r>
            <a:r>
              <a:rPr lang="ar-SA" sz="2800" b="1" dirty="0" smtClean="0">
                <a:solidFill>
                  <a:schemeClr val="tx1"/>
                </a:solidFill>
                <a:cs typeface="Akhbar MT" pitchFamily="2" charset="-78"/>
              </a:rPr>
              <a:t>ذلك من الصفات الثابتة والإيمان بها على الوجه اللائق بجلاله من غير تمثيل ولا تحريف ولا تكييف.</a:t>
            </a:r>
            <a:endParaRPr lang="ar-SA" sz="2800" b="1" dirty="0" smtClean="0">
              <a:solidFill>
                <a:schemeClr val="tx1"/>
              </a:solidFill>
              <a:cs typeface="Akhbar MT" pitchFamily="2" charset="-78"/>
            </a:endParaRPr>
          </a:p>
          <a:p>
            <a:endParaRPr lang="ar-SA" sz="2800" b="1" dirty="0" smtClean="0">
              <a:solidFill>
                <a:schemeClr val="tx1"/>
              </a:solidFill>
              <a:cs typeface="Akhbar MT" pitchFamily="2" charset="-78"/>
            </a:endParaRP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2844"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endParaRPr lang="ar-SA" sz="3200" b="1" dirty="0" smtClean="0">
              <a:solidFill>
                <a:schemeClr val="bg1"/>
              </a:solidFill>
              <a:cs typeface="Akhbar MT" pitchFamily="2" charset="-78"/>
            </a:endParaRPr>
          </a:p>
          <a:p>
            <a:r>
              <a:rPr lang="ar-SA" sz="3200" b="1" dirty="0" smtClean="0">
                <a:solidFill>
                  <a:schemeClr val="bg1"/>
                </a:solidFill>
                <a:cs typeface="Akhbar MT" pitchFamily="2" charset="-78"/>
              </a:rPr>
              <a:t>المبحث الثالث : ثمرات الإيمان بالأسماء والصفات:</a:t>
            </a:r>
            <a:r>
              <a:rPr lang="ar-SA" sz="2800" b="1" dirty="0" smtClean="0">
                <a:solidFill>
                  <a:schemeClr val="tx1"/>
                </a:solidFill>
                <a:cs typeface="Akhbar MT" pitchFamily="2" charset="-78"/>
              </a:rPr>
              <a:t>إن معرفة العبد بأسماء الله وصفاته ومعرفته بمعانيها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إيمانه بأنها صفات حقيقية تليق بجلال الله وعظمته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أنها لا تماثل صفات المخلوقين يكسبه سعادة الدنيا </a:t>
            </a:r>
            <a:r>
              <a:rPr lang="ar-SA" sz="2800" b="1" dirty="0" err="1" smtClean="0">
                <a:solidFill>
                  <a:schemeClr val="tx1"/>
                </a:solidFill>
                <a:cs typeface="Akhbar MT" pitchFamily="2" charset="-78"/>
              </a:rPr>
              <a:t>والأخره</a:t>
            </a:r>
            <a:r>
              <a:rPr lang="ar-SA" sz="2800" b="1" dirty="0" smtClean="0">
                <a:solidFill>
                  <a:schemeClr val="tx1"/>
                </a:solidFill>
                <a:cs typeface="Akhbar MT" pitchFamily="2" charset="-78"/>
              </a:rPr>
              <a:t> ومن لم يؤمن </a:t>
            </a:r>
            <a:r>
              <a:rPr lang="ar-SA" sz="2800" b="1" dirty="0" err="1" smtClean="0">
                <a:solidFill>
                  <a:schemeClr val="tx1"/>
                </a:solidFill>
                <a:cs typeface="Akhbar MT" pitchFamily="2" charset="-78"/>
              </a:rPr>
              <a:t>بها</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او</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اولها</a:t>
            </a:r>
            <a:r>
              <a:rPr lang="ar-SA" sz="2800" b="1" dirty="0" smtClean="0">
                <a:solidFill>
                  <a:schemeClr val="tx1"/>
                </a:solidFill>
                <a:cs typeface="Akhbar MT" pitchFamily="2" charset="-78"/>
              </a:rPr>
              <a:t> وصرفها عن معناها الحقيقي حرم السعادة فإيمان العبد بأسماء الله وصفاته له </a:t>
            </a:r>
            <a:r>
              <a:rPr lang="ar-SA" sz="2800" b="1" dirty="0" smtClean="0">
                <a:solidFill>
                  <a:schemeClr val="bg1"/>
                </a:solidFill>
                <a:cs typeface="Akhbar MT" pitchFamily="2" charset="-78"/>
              </a:rPr>
              <a:t>ثمرت وفوائد </a:t>
            </a:r>
            <a:r>
              <a:rPr lang="ar-SA" sz="2800" b="1" dirty="0" err="1" smtClean="0">
                <a:solidFill>
                  <a:schemeClr val="tx1"/>
                </a:solidFill>
                <a:cs typeface="Akhbar MT" pitchFamily="2" charset="-78"/>
              </a:rPr>
              <a:t>كثيره</a:t>
            </a:r>
            <a:r>
              <a:rPr lang="ar-SA" sz="2800" b="1" dirty="0" smtClean="0">
                <a:solidFill>
                  <a:schemeClr val="tx1"/>
                </a:solidFill>
                <a:cs typeface="Akhbar MT" pitchFamily="2" charset="-78"/>
              </a:rPr>
              <a:t> من </a:t>
            </a:r>
            <a:r>
              <a:rPr lang="ar-SA" sz="2800" b="1" dirty="0" err="1" smtClean="0">
                <a:solidFill>
                  <a:schemeClr val="tx1"/>
                </a:solidFill>
                <a:cs typeface="Akhbar MT" pitchFamily="2" charset="-78"/>
              </a:rPr>
              <a:t>اهمها</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مايلي</a:t>
            </a:r>
            <a:r>
              <a:rPr lang="ar-SA" sz="2800" b="1" dirty="0" smtClean="0">
                <a:solidFill>
                  <a:schemeClr val="tx1"/>
                </a:solidFill>
                <a:cs typeface="Akhbar MT" pitchFamily="2" charset="-78"/>
              </a:rPr>
              <a:t>:</a:t>
            </a:r>
          </a:p>
          <a:p>
            <a:r>
              <a:rPr lang="ar-SA" sz="2800" b="1" dirty="0" smtClean="0">
                <a:solidFill>
                  <a:schemeClr val="bg1"/>
                </a:solidFill>
                <a:cs typeface="Arabic Transparent" pitchFamily="2" charset="-78"/>
              </a:rPr>
              <a:t>1</a:t>
            </a:r>
            <a:r>
              <a:rPr lang="ar-SA" sz="2800" b="1" dirty="0" smtClean="0">
                <a:solidFill>
                  <a:schemeClr val="bg1"/>
                </a:solidFill>
                <a:cs typeface="Akhbar MT" pitchFamily="2" charset="-78"/>
              </a:rPr>
              <a:t>- أعظم ثمرات الإيمان بالأسماء والصفات : </a:t>
            </a:r>
            <a:r>
              <a:rPr lang="ar-SA" sz="2800" b="1" dirty="0" smtClean="0">
                <a:solidFill>
                  <a:schemeClr val="tx1"/>
                </a:solidFill>
                <a:cs typeface="Akhbar MT" pitchFamily="2" charset="-78"/>
              </a:rPr>
              <a:t>تنزيه الله تعالى عن النقائص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العيوب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وصفه بصفات الكمال </a:t>
            </a:r>
            <a:r>
              <a:rPr lang="ar-SA" sz="2800" b="1" dirty="0" err="1" smtClean="0">
                <a:solidFill>
                  <a:schemeClr val="tx1"/>
                </a:solidFill>
                <a:cs typeface="Akhbar MT" pitchFamily="2" charset="-78"/>
              </a:rPr>
              <a:t>الائقه</a:t>
            </a:r>
            <a:r>
              <a:rPr lang="ar-SA" sz="2800" b="1" dirty="0" smtClean="0">
                <a:solidFill>
                  <a:schemeClr val="tx1"/>
                </a:solidFill>
                <a:cs typeface="Akhbar MT" pitchFamily="2" charset="-78"/>
              </a:rPr>
              <a:t> بجلاله ونفي مماثلتها لصفات المخلوق الضعيف وإثبات الأسماء الحسنى له جل وعلا.</a:t>
            </a:r>
          </a:p>
          <a:p>
            <a:r>
              <a:rPr lang="ar-SA" sz="2800" b="1" dirty="0" smtClean="0">
                <a:solidFill>
                  <a:schemeClr val="bg1"/>
                </a:solidFill>
                <a:cs typeface="Arabic Transparent" pitchFamily="2" charset="-78"/>
              </a:rPr>
              <a:t>2</a:t>
            </a:r>
            <a:r>
              <a:rPr lang="ar-SA" sz="2800" b="1" dirty="0" smtClean="0">
                <a:solidFill>
                  <a:schemeClr val="bg1"/>
                </a:solidFill>
                <a:cs typeface="Akhbar MT" pitchFamily="2" charset="-78"/>
              </a:rPr>
              <a:t>-</a:t>
            </a:r>
            <a:r>
              <a:rPr lang="ar-SA" sz="2800" b="1" dirty="0" smtClean="0">
                <a:solidFill>
                  <a:schemeClr val="tx1"/>
                </a:solidFill>
                <a:cs typeface="Akhbar MT" pitchFamily="2" charset="-78"/>
              </a:rPr>
              <a:t> أن من آمن بأن من </a:t>
            </a:r>
            <a:r>
              <a:rPr lang="ar-SA" sz="2800" b="1" dirty="0" err="1" smtClean="0">
                <a:solidFill>
                  <a:schemeClr val="tx1"/>
                </a:solidFill>
                <a:cs typeface="Akhbar MT" pitchFamily="2" charset="-78"/>
              </a:rPr>
              <a:t>اسماء</a:t>
            </a:r>
            <a:r>
              <a:rPr lang="ar-SA" sz="2800" b="1" dirty="0" smtClean="0">
                <a:solidFill>
                  <a:schemeClr val="tx1"/>
                </a:solidFill>
                <a:cs typeface="Akhbar MT" pitchFamily="2" charset="-78"/>
              </a:rPr>
              <a:t> الله تعالى (العفو)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(الغفور)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(الرحيم)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ان</a:t>
            </a:r>
            <a:r>
              <a:rPr lang="ar-SA" sz="2800" b="1" dirty="0" smtClean="0">
                <a:solidFill>
                  <a:schemeClr val="tx1"/>
                </a:solidFill>
                <a:cs typeface="Akhbar MT" pitchFamily="2" charset="-78"/>
              </a:rPr>
              <a:t> من صفاته (</a:t>
            </a:r>
            <a:r>
              <a:rPr lang="ar-SA" sz="2800" b="1" dirty="0" err="1" smtClean="0">
                <a:solidFill>
                  <a:schemeClr val="tx1"/>
                </a:solidFill>
                <a:cs typeface="Akhbar MT" pitchFamily="2" charset="-78"/>
              </a:rPr>
              <a:t>المغفره</a:t>
            </a:r>
            <a:r>
              <a:rPr lang="ar-SA" sz="2800" b="1" dirty="0" smtClean="0">
                <a:solidFill>
                  <a:schemeClr val="tx1"/>
                </a:solidFill>
                <a:cs typeface="Akhbar MT" pitchFamily="2" charset="-78"/>
              </a:rPr>
              <a:t> للمذنبين)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الرحمه</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(العفو) دعاه ذلك إلى عدم اليأس من روح الله وإلى عدم القنوط من رحمته بل ينشرح صدره لما يرجو من رحمة ربه ومغفرته.</a:t>
            </a:r>
          </a:p>
          <a:p>
            <a:endParaRPr lang="ar-SA" sz="2800" b="1" dirty="0" smtClean="0">
              <a:solidFill>
                <a:schemeClr val="tx1"/>
              </a:solidFill>
              <a:cs typeface="Akhbar MT" pitchFamily="2" charset="-78"/>
            </a:endParaRPr>
          </a:p>
          <a:p>
            <a:r>
              <a:rPr lang="ar-SA" sz="2800" b="1" dirty="0" smtClean="0">
                <a:solidFill>
                  <a:schemeClr val="bg1"/>
                </a:solidFill>
                <a:cs typeface="Andalus" pitchFamily="2" charset="-78"/>
              </a:rPr>
              <a:t>3-</a:t>
            </a:r>
            <a:r>
              <a:rPr lang="ar-SA" sz="2800" b="1" dirty="0" smtClean="0">
                <a:solidFill>
                  <a:schemeClr val="tx1"/>
                </a:solidFill>
                <a:cs typeface="Akhbar MT" pitchFamily="2" charset="-78"/>
              </a:rPr>
              <a:t>أن من عرف أن من صفات الله تعالى أنه (شديد العقاب)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(الغيرة </a:t>
            </a:r>
            <a:r>
              <a:rPr lang="ar-SA" sz="2800" b="1" dirty="0" err="1" smtClean="0">
                <a:solidFill>
                  <a:schemeClr val="tx1"/>
                </a:solidFill>
                <a:cs typeface="Akhbar MT" pitchFamily="2" charset="-78"/>
              </a:rPr>
              <a:t>اذا</a:t>
            </a:r>
            <a:r>
              <a:rPr lang="ar-SA" sz="2800" b="1" dirty="0" smtClean="0">
                <a:solidFill>
                  <a:schemeClr val="tx1"/>
                </a:solidFill>
                <a:cs typeface="Akhbar MT" pitchFamily="2" charset="-78"/>
              </a:rPr>
              <a:t> انتهكت محارمه)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(الغضب) وانه (ذو انتقام ممن عصاه) حمله ذلك على الخوف من الله تعالى والبعد عن معصيته.</a:t>
            </a:r>
          </a:p>
          <a:p>
            <a:endParaRPr lang="ar-SA" sz="2800" b="1" dirty="0" smtClean="0">
              <a:solidFill>
                <a:schemeClr val="bg1"/>
              </a:solidFill>
              <a:cs typeface="Arabic Transparent" pitchFamily="2" charset="-78"/>
            </a:endParaRP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0"/>
            <a:ext cx="8786874"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p>
          <a:p>
            <a:pPr algn="ctr"/>
            <a:endParaRPr lang="ar-SA" dirty="0" smtClean="0"/>
          </a:p>
          <a:p>
            <a:pPr algn="ctr"/>
            <a:endParaRPr lang="ar-SA" dirty="0" smtClean="0"/>
          </a:p>
          <a:p>
            <a:endParaRPr lang="ar-SA" sz="2800" b="1" dirty="0" smtClean="0">
              <a:solidFill>
                <a:schemeClr val="tx1"/>
              </a:solidFill>
              <a:cs typeface="Akhbar M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endParaRPr lang="ar-SA" sz="2800" b="1" dirty="0" smtClean="0">
              <a:solidFill>
                <a:schemeClr val="tx1"/>
              </a:solidFill>
              <a:cs typeface="Arabic Transparent" pitchFamily="2" charset="-78"/>
            </a:endParaRPr>
          </a:p>
          <a:p>
            <a:r>
              <a:rPr lang="ar-SA" sz="2800" b="1" dirty="0" smtClean="0">
                <a:solidFill>
                  <a:schemeClr val="bg1"/>
                </a:solidFill>
                <a:cs typeface="Andalus" pitchFamily="2" charset="-78"/>
              </a:rPr>
              <a:t>4</a:t>
            </a:r>
            <a:r>
              <a:rPr lang="ar-SA" sz="2800" b="1" dirty="0" smtClean="0">
                <a:solidFill>
                  <a:schemeClr val="bg1"/>
                </a:solidFill>
                <a:cs typeface="Akhbar MT" pitchFamily="2" charset="-78"/>
              </a:rPr>
              <a:t>-</a:t>
            </a:r>
            <a:r>
              <a:rPr lang="ar-SA" sz="2800" b="1" dirty="0" smtClean="0">
                <a:solidFill>
                  <a:schemeClr val="tx1"/>
                </a:solidFill>
                <a:cs typeface="Akhbar MT" pitchFamily="2" charset="-78"/>
              </a:rPr>
              <a:t> </a:t>
            </a:r>
            <a:r>
              <a:rPr lang="ar-SA" sz="2800" b="1" dirty="0" err="1" smtClean="0">
                <a:solidFill>
                  <a:schemeClr val="tx1"/>
                </a:solidFill>
                <a:cs typeface="Akhbar MT" pitchFamily="2" charset="-78"/>
              </a:rPr>
              <a:t>ان</a:t>
            </a:r>
            <a:r>
              <a:rPr lang="ar-SA" sz="2800" b="1" dirty="0" smtClean="0">
                <a:solidFill>
                  <a:schemeClr val="tx1"/>
                </a:solidFill>
                <a:cs typeface="Akhbar MT" pitchFamily="2" charset="-78"/>
              </a:rPr>
              <a:t> المؤمن </a:t>
            </a:r>
            <a:r>
              <a:rPr lang="ar-SA" sz="2800" b="1" dirty="0" err="1" smtClean="0">
                <a:solidFill>
                  <a:schemeClr val="tx1"/>
                </a:solidFill>
                <a:cs typeface="Akhbar MT" pitchFamily="2" charset="-78"/>
              </a:rPr>
              <a:t>اذا</a:t>
            </a:r>
            <a:r>
              <a:rPr lang="ar-SA" sz="2800" b="1" dirty="0" smtClean="0">
                <a:solidFill>
                  <a:schemeClr val="tx1"/>
                </a:solidFill>
                <a:cs typeface="Akhbar MT" pitchFamily="2" charset="-78"/>
              </a:rPr>
              <a:t> أيقن أن من </a:t>
            </a:r>
            <a:r>
              <a:rPr lang="ar-SA" sz="2800" b="1" dirty="0" err="1" smtClean="0">
                <a:solidFill>
                  <a:schemeClr val="tx1"/>
                </a:solidFill>
                <a:cs typeface="Akhbar MT" pitchFamily="2" charset="-78"/>
              </a:rPr>
              <a:t>اسماء</a:t>
            </a:r>
            <a:r>
              <a:rPr lang="ar-SA" sz="2800" b="1" dirty="0" smtClean="0">
                <a:solidFill>
                  <a:schemeClr val="tx1"/>
                </a:solidFill>
                <a:cs typeface="Akhbar MT" pitchFamily="2" charset="-78"/>
              </a:rPr>
              <a:t> الله تعالى : (القوي)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(القادر)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(العزيز) وانه تعالى (يتولى المؤمنين بالحفظ والنصر) أكسبه ذلك عظمة التوكل على الله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الوثوق لنصره وعدم الهلع من </a:t>
            </a:r>
            <a:r>
              <a:rPr lang="ar-SA" sz="2800" b="1" dirty="0" err="1" smtClean="0">
                <a:solidFill>
                  <a:schemeClr val="tx1"/>
                </a:solidFill>
                <a:cs typeface="Akhbar MT" pitchFamily="2" charset="-78"/>
              </a:rPr>
              <a:t>اعدائه</a:t>
            </a:r>
            <a:r>
              <a:rPr lang="ar-SA" sz="2800" b="1" dirty="0" smtClean="0">
                <a:solidFill>
                  <a:schemeClr val="tx1"/>
                </a:solidFill>
                <a:cs typeface="Akhbar MT" pitchFamily="2" charset="-78"/>
              </a:rPr>
              <a:t> فيعيش قرير العين واثقاً بحفظ الله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تأييده ونصره.</a:t>
            </a:r>
          </a:p>
          <a:p>
            <a:endParaRPr lang="ar-SA" sz="2800" b="1" dirty="0" smtClean="0">
              <a:solidFill>
                <a:schemeClr val="tx1"/>
              </a:solidFill>
              <a:cs typeface="Akhbar MT" pitchFamily="2" charset="-78"/>
            </a:endParaRPr>
          </a:p>
          <a:p>
            <a:r>
              <a:rPr lang="ar-SA" sz="2800" b="1" dirty="0" smtClean="0">
                <a:solidFill>
                  <a:schemeClr val="bg1"/>
                </a:solidFill>
                <a:cs typeface="Andalus" pitchFamily="2" charset="-78"/>
              </a:rPr>
              <a:t>5</a:t>
            </a:r>
            <a:r>
              <a:rPr lang="ar-SA" sz="2800" b="1" dirty="0" smtClean="0">
                <a:solidFill>
                  <a:schemeClr val="bg1"/>
                </a:solidFill>
                <a:cs typeface="Akhbar MT" pitchFamily="2" charset="-78"/>
              </a:rPr>
              <a:t>-</a:t>
            </a:r>
            <a:r>
              <a:rPr lang="ar-SA" sz="2800" b="1" dirty="0" smtClean="0">
                <a:solidFill>
                  <a:schemeClr val="tx1"/>
                </a:solidFill>
                <a:cs typeface="Akhbar MT" pitchFamily="2" charset="-78"/>
              </a:rPr>
              <a:t>أن من استقر في قلبه </a:t>
            </a:r>
            <a:r>
              <a:rPr lang="ar-SA" sz="2800" b="1" dirty="0" err="1" smtClean="0">
                <a:solidFill>
                  <a:schemeClr val="tx1"/>
                </a:solidFill>
                <a:cs typeface="Akhbar MT" pitchFamily="2" charset="-78"/>
              </a:rPr>
              <a:t>ان</a:t>
            </a:r>
            <a:r>
              <a:rPr lang="ar-SA" sz="2800" b="1" dirty="0" smtClean="0">
                <a:solidFill>
                  <a:schemeClr val="tx1"/>
                </a:solidFill>
                <a:cs typeface="Akhbar MT" pitchFamily="2" charset="-78"/>
              </a:rPr>
              <a:t> من </a:t>
            </a:r>
            <a:r>
              <a:rPr lang="ar-SA" sz="2800" b="1" dirty="0" err="1" smtClean="0">
                <a:solidFill>
                  <a:schemeClr val="tx1"/>
                </a:solidFill>
                <a:cs typeface="Akhbar MT" pitchFamily="2" charset="-78"/>
              </a:rPr>
              <a:t>اسماء</a:t>
            </a:r>
            <a:r>
              <a:rPr lang="ar-SA" sz="2800" b="1" dirty="0" smtClean="0">
                <a:solidFill>
                  <a:schemeClr val="tx1"/>
                </a:solidFill>
                <a:cs typeface="Akhbar MT" pitchFamily="2" charset="-78"/>
              </a:rPr>
              <a:t> الله تعالى (البصير) وانه تعالى يرى دبيب النملة السوداء في الليلة الظلماء على الصخرة السوداء وكذلك إذا علم </a:t>
            </a:r>
            <a:r>
              <a:rPr lang="ar-SA" sz="2800" b="1" dirty="0" err="1" smtClean="0">
                <a:solidFill>
                  <a:schemeClr val="tx1"/>
                </a:solidFill>
                <a:cs typeface="Akhbar MT" pitchFamily="2" charset="-78"/>
              </a:rPr>
              <a:t>ان</a:t>
            </a:r>
            <a:r>
              <a:rPr lang="ar-SA" sz="2800" b="1" dirty="0" smtClean="0">
                <a:solidFill>
                  <a:schemeClr val="tx1"/>
                </a:solidFill>
                <a:cs typeface="Akhbar MT" pitchFamily="2" charset="-78"/>
              </a:rPr>
              <a:t> من </a:t>
            </a:r>
            <a:r>
              <a:rPr lang="ar-SA" sz="2800" b="1" dirty="0" err="1" smtClean="0">
                <a:solidFill>
                  <a:schemeClr val="tx1"/>
                </a:solidFill>
                <a:cs typeface="Akhbar MT" pitchFamily="2" charset="-78"/>
              </a:rPr>
              <a:t>اسماء</a:t>
            </a:r>
            <a:r>
              <a:rPr lang="ar-SA" sz="2800" b="1" dirty="0" smtClean="0">
                <a:solidFill>
                  <a:schemeClr val="tx1"/>
                </a:solidFill>
                <a:cs typeface="Akhbar MT" pitchFamily="2" charset="-78"/>
              </a:rPr>
              <a:t> اله تعالى (الرقيب)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(العليم) وانه تعالى يعلم نيات العباد وخلجات نفوسهم حمله ذلك على البعد عن معصية الله </a:t>
            </a:r>
            <a:r>
              <a:rPr lang="ar-SA" sz="2800" b="1" dirty="0" err="1" smtClean="0">
                <a:solidFill>
                  <a:schemeClr val="tx1"/>
                </a:solidFill>
                <a:cs typeface="Akhbar MT" pitchFamily="2" charset="-78"/>
              </a:rPr>
              <a:t>والا</a:t>
            </a:r>
            <a:r>
              <a:rPr lang="ar-SA" sz="2800" b="1" dirty="0" smtClean="0">
                <a:solidFill>
                  <a:schemeClr val="tx1"/>
                </a:solidFill>
                <a:cs typeface="Akhbar MT" pitchFamily="2" charset="-78"/>
              </a:rPr>
              <a:t> يراه الله حيث نهاه وعلى مراقبته سبحانه في كل ما يأتي </a:t>
            </a:r>
            <a:r>
              <a:rPr lang="ar-SA" sz="2800" b="1" dirty="0" err="1" smtClean="0">
                <a:solidFill>
                  <a:schemeClr val="tx1"/>
                </a:solidFill>
                <a:cs typeface="Akhbar MT" pitchFamily="2" charset="-78"/>
              </a:rPr>
              <a:t>ومايذر</a:t>
            </a:r>
            <a:r>
              <a:rPr lang="ar-SA" sz="2800" b="1" dirty="0" smtClean="0">
                <a:solidFill>
                  <a:schemeClr val="tx1"/>
                </a:solidFill>
                <a:cs typeface="Akhbar MT" pitchFamily="2" charset="-78"/>
              </a:rPr>
              <a:t>.</a:t>
            </a:r>
          </a:p>
          <a:p>
            <a:endParaRPr lang="ar-SA" sz="2800" b="1" dirty="0" smtClean="0">
              <a:solidFill>
                <a:schemeClr val="tx1"/>
              </a:solidFill>
              <a:cs typeface="Akhbar MT" pitchFamily="2" charset="-78"/>
            </a:endParaRPr>
          </a:p>
          <a:p>
            <a:r>
              <a:rPr lang="ar-SA" sz="2800" b="1" dirty="0" smtClean="0">
                <a:solidFill>
                  <a:schemeClr val="bg1"/>
                </a:solidFill>
                <a:cs typeface="Andalus" pitchFamily="2" charset="-78"/>
              </a:rPr>
              <a:t>6</a:t>
            </a:r>
            <a:r>
              <a:rPr lang="ar-SA" sz="2800" b="1" dirty="0" smtClean="0">
                <a:solidFill>
                  <a:schemeClr val="bg1"/>
                </a:solidFill>
                <a:cs typeface="Akhbar MT" pitchFamily="2" charset="-78"/>
              </a:rPr>
              <a:t>-</a:t>
            </a:r>
            <a:r>
              <a:rPr lang="ar-SA" sz="2800" b="1" dirty="0" smtClean="0">
                <a:solidFill>
                  <a:schemeClr val="tx1"/>
                </a:solidFill>
                <a:cs typeface="Akhbar MT" pitchFamily="2" charset="-78"/>
              </a:rPr>
              <a:t> أن من آمن بصفات الله </a:t>
            </a:r>
            <a:r>
              <a:rPr lang="ar-SA" sz="2800" b="1" dirty="0" err="1" smtClean="0">
                <a:solidFill>
                  <a:schemeClr val="tx1"/>
                </a:solidFill>
                <a:cs typeface="Akhbar MT" pitchFamily="2" charset="-78"/>
              </a:rPr>
              <a:t>و</a:t>
            </a:r>
            <a:r>
              <a:rPr lang="ar-SA" sz="2800" b="1" dirty="0" smtClean="0">
                <a:solidFill>
                  <a:schemeClr val="tx1"/>
                </a:solidFill>
                <a:cs typeface="Akhbar MT" pitchFamily="2" charset="-78"/>
              </a:rPr>
              <a:t> استعاذ </a:t>
            </a:r>
            <a:r>
              <a:rPr lang="ar-SA" sz="2800" b="1" dirty="0" err="1" smtClean="0">
                <a:solidFill>
                  <a:schemeClr val="tx1"/>
                </a:solidFill>
                <a:cs typeface="Akhbar MT" pitchFamily="2" charset="-78"/>
              </a:rPr>
              <a:t>بها</a:t>
            </a:r>
            <a:r>
              <a:rPr lang="ar-SA" sz="2800" b="1" dirty="0" smtClean="0">
                <a:solidFill>
                  <a:schemeClr val="tx1"/>
                </a:solidFill>
                <a:cs typeface="Akhbar MT" pitchFamily="2" charset="-78"/>
              </a:rPr>
              <a:t> أعاذه الله مما يخاف منه.</a:t>
            </a:r>
          </a:p>
          <a:p>
            <a:endParaRPr lang="ar-SA" sz="2800" b="1" dirty="0" smtClean="0">
              <a:solidFill>
                <a:schemeClr val="tx1"/>
              </a:solidFill>
              <a:cs typeface="Akhbar MT" pitchFamily="2" charset="-78"/>
            </a:endParaRPr>
          </a:p>
          <a:p>
            <a:r>
              <a:rPr lang="ar-SA" sz="2800" b="1" dirty="0" smtClean="0">
                <a:solidFill>
                  <a:schemeClr val="bg1"/>
                </a:solidFill>
                <a:cs typeface="Andalus" pitchFamily="2" charset="-78"/>
              </a:rPr>
              <a:t>7-</a:t>
            </a:r>
            <a:r>
              <a:rPr lang="ar-SA" sz="2800" b="1" dirty="0" smtClean="0">
                <a:solidFill>
                  <a:schemeClr val="tx1"/>
                </a:solidFill>
                <a:cs typeface="Akhbar MT" pitchFamily="2" charset="-78"/>
              </a:rPr>
              <a:t>أن من علم </a:t>
            </a:r>
            <a:r>
              <a:rPr lang="ar-SA" sz="2800" b="1" dirty="0" err="1" smtClean="0">
                <a:solidFill>
                  <a:schemeClr val="tx1"/>
                </a:solidFill>
                <a:cs typeface="Akhbar MT" pitchFamily="2" charset="-78"/>
              </a:rPr>
              <a:t>اسماء</a:t>
            </a:r>
            <a:r>
              <a:rPr lang="ar-SA" sz="2800" b="1" dirty="0" smtClean="0">
                <a:solidFill>
                  <a:schemeClr val="tx1"/>
                </a:solidFill>
                <a:cs typeface="Akhbar MT" pitchFamily="2" charset="-78"/>
              </a:rPr>
              <a:t> الله وصفاته وتوسل الى الله تعالى </a:t>
            </a:r>
            <a:r>
              <a:rPr lang="ar-SA" sz="2800" b="1" dirty="0" err="1" smtClean="0">
                <a:solidFill>
                  <a:schemeClr val="tx1"/>
                </a:solidFill>
                <a:cs typeface="Akhbar MT" pitchFamily="2" charset="-78"/>
              </a:rPr>
              <a:t>بها</a:t>
            </a:r>
            <a:r>
              <a:rPr lang="ar-SA" sz="2800" b="1" dirty="0" smtClean="0">
                <a:solidFill>
                  <a:schemeClr val="tx1"/>
                </a:solidFill>
                <a:cs typeface="Akhbar MT" pitchFamily="2" charset="-78"/>
              </a:rPr>
              <a:t> استجاب الله دعائه فحصل </a:t>
            </a:r>
            <a:r>
              <a:rPr lang="ar-SA" sz="2800" b="1" dirty="0" err="1" smtClean="0">
                <a:solidFill>
                  <a:schemeClr val="tx1"/>
                </a:solidFill>
                <a:cs typeface="Akhbar MT" pitchFamily="2" charset="-78"/>
              </a:rPr>
              <a:t>مايرجوه</a:t>
            </a:r>
            <a:r>
              <a:rPr lang="ar-SA" sz="2800" b="1" dirty="0" smtClean="0">
                <a:solidFill>
                  <a:schemeClr val="tx1"/>
                </a:solidFill>
                <a:cs typeface="Akhbar MT" pitchFamily="2" charset="-78"/>
              </a:rPr>
              <a:t> من مرغوب واندفع عنه ما يخافه من مرهوب.</a:t>
            </a:r>
          </a:p>
          <a:p>
            <a:r>
              <a:rPr lang="ar-SA" sz="2800" b="1" dirty="0" smtClean="0">
                <a:solidFill>
                  <a:schemeClr val="tx1"/>
                </a:solidFill>
                <a:cs typeface="Akhbar MT" pitchFamily="2" charset="-78"/>
              </a:rPr>
              <a:t>وهذا كله قطرة من بحر من ثمرات الإيمان بالأسماء والصفات.</a:t>
            </a:r>
          </a:p>
          <a:p>
            <a:endParaRPr lang="en-US" sz="2800" b="1" dirty="0" smtClean="0">
              <a:solidFill>
                <a:schemeClr val="tx1"/>
              </a:solidFill>
              <a:cs typeface="Akhbar MT" pitchFamily="2" charset="-78"/>
            </a:endParaRPr>
          </a:p>
          <a:p>
            <a:endParaRPr lang="ar-SA" dirty="0" smtClean="0">
              <a:solidFill>
                <a:schemeClr val="tx1"/>
              </a:solidFill>
            </a:endParaRPr>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6121" y="2000240"/>
            <a:ext cx="7749237" cy="2585323"/>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cap="none" spc="0" dirty="0"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عمل </a:t>
            </a:r>
            <a:r>
              <a:rPr lang="ar-SA" sz="5400" b="1" cap="none" spc="0" dirty="0" err="1"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الطالبتن</a:t>
            </a:r>
            <a:r>
              <a:rPr lang="ar-SA" sz="5400" b="1" cap="none" spc="0" dirty="0"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a:t>
            </a:r>
          </a:p>
          <a:p>
            <a:pPr algn="ctr"/>
            <a:r>
              <a:rPr lang="ar-SA" sz="5400" b="1" cap="none" spc="0" dirty="0" err="1"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سبيكه</a:t>
            </a:r>
            <a:r>
              <a:rPr lang="ar-SA" sz="5400" b="1" cap="none" spc="0" dirty="0"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 الدوسري و فاطمه </a:t>
            </a:r>
            <a:r>
              <a:rPr lang="ar-SA" sz="5400" b="1" cap="none" spc="0" dirty="0"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الشهري</a:t>
            </a:r>
          </a:p>
          <a:p>
            <a:pPr algn="ctr"/>
            <a:r>
              <a:rPr lang="ar-SA" sz="5400" b="1" dirty="0" smtClean="0">
                <a:ln w="11430">
                  <a:solidFill>
                    <a:schemeClr val="tx1"/>
                  </a:solidFill>
                </a:ln>
                <a:solidFill>
                  <a:sysClr val="windowText" lastClr="000000"/>
                </a:solidFill>
                <a:effectLst>
                  <a:outerShdw blurRad="80000" dist="40000" dir="5040000" algn="tl">
                    <a:srgbClr val="000000">
                      <a:alpha val="30000"/>
                    </a:srgbClr>
                  </a:outerShdw>
                </a:effectLst>
                <a:cs typeface="Akhbar MT" pitchFamily="2" charset="-78"/>
              </a:rPr>
              <a:t>إشراف وتعديل الأستاذة فتحية القحطاني</a:t>
            </a:r>
            <a:endParaRPr lang="en-US" sz="5400" b="1" cap="none" spc="0" dirty="0">
              <a:ln w="11430">
                <a:solidFill>
                  <a:schemeClr val="tx1"/>
                </a:solidFill>
              </a:ln>
              <a:solidFill>
                <a:sysClr val="windowText" lastClr="000000"/>
              </a:solidFill>
              <a:effectLst>
                <a:outerShdw blurRad="80000" dist="40000" dir="5040000" algn="tl">
                  <a:srgbClr val="000000">
                    <a:alpha val="30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1898</TotalTime>
  <Words>1855</Words>
  <Application>Microsoft Office PowerPoint</Application>
  <PresentationFormat>عرض على الشاشة (3:4)‏</PresentationFormat>
  <Paragraphs>422</Paragraphs>
  <Slides>18</Slides>
  <Notes>2</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حيوية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إلى الأمام</cp:lastModifiedBy>
  <cp:revision>32</cp:revision>
  <dcterms:created xsi:type="dcterms:W3CDTF">2013-10-04T13:55:01Z</dcterms:created>
  <dcterms:modified xsi:type="dcterms:W3CDTF">2013-11-08T08:50:23Z</dcterms:modified>
</cp:coreProperties>
</file>