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B8D0-0B1A-44E8-B135-59F56AB7593B}" type="datetimeFigureOut">
              <a:rPr lang="ar-SA" smtClean="0"/>
              <a:t>21/12/34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76E-5DD8-4350-9340-5662C819527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B8D0-0B1A-44E8-B135-59F56AB7593B}" type="datetimeFigureOut">
              <a:rPr lang="ar-SA" smtClean="0"/>
              <a:t>21/12/34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76E-5DD8-4350-9340-5662C8195270}" type="slidenum">
              <a:rPr lang="ar-SA" smtClean="0"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B8D0-0B1A-44E8-B135-59F56AB7593B}" type="datetimeFigureOut">
              <a:rPr lang="ar-SA" smtClean="0"/>
              <a:t>21/12/34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76E-5DD8-4350-9340-5662C819527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B8D0-0B1A-44E8-B135-59F56AB7593B}" type="datetimeFigureOut">
              <a:rPr lang="ar-SA" smtClean="0"/>
              <a:t>21/12/34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76E-5DD8-4350-9340-5662C8195270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B8D0-0B1A-44E8-B135-59F56AB7593B}" type="datetimeFigureOut">
              <a:rPr lang="ar-SA" smtClean="0"/>
              <a:t>21/12/34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76E-5DD8-4350-9340-5662C819527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B8D0-0B1A-44E8-B135-59F56AB7593B}" type="datetimeFigureOut">
              <a:rPr lang="ar-SA" smtClean="0"/>
              <a:t>21/12/34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76E-5DD8-4350-9340-5662C819527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B8D0-0B1A-44E8-B135-59F56AB7593B}" type="datetimeFigureOut">
              <a:rPr lang="ar-SA" smtClean="0"/>
              <a:t>21/12/34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76E-5DD8-4350-9340-5662C819527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B8D0-0B1A-44E8-B135-59F56AB7593B}" type="datetimeFigureOut">
              <a:rPr lang="ar-SA" smtClean="0"/>
              <a:t>21/12/34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76E-5DD8-4350-9340-5662C8195270}" type="slidenum">
              <a:rPr lang="ar-SA" smtClean="0"/>
              <a:t>‹#›</a:t>
            </a:fld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B8D0-0B1A-44E8-B135-59F56AB7593B}" type="datetimeFigureOut">
              <a:rPr lang="ar-SA" smtClean="0"/>
              <a:t>21/12/34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76E-5DD8-4350-9340-5662C8195270}" type="slidenum">
              <a:rPr lang="ar-SA" smtClean="0"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B8D0-0B1A-44E8-B135-59F56AB7593B}" type="datetimeFigureOut">
              <a:rPr lang="ar-SA" smtClean="0"/>
              <a:t>21/12/34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76E-5DD8-4350-9340-5662C8195270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B8D0-0B1A-44E8-B135-59F56AB7593B}" type="datetimeFigureOut">
              <a:rPr lang="ar-SA" smtClean="0"/>
              <a:t>21/12/34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76E-5DD8-4350-9340-5662C8195270}" type="slidenum">
              <a:rPr lang="ar-SA" smtClean="0"/>
              <a:t>‹#›</a:t>
            </a:fld>
            <a:endParaRPr lang="ar-S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E0FB8D0-0B1A-44E8-B135-59F56AB7593B}" type="datetimeFigureOut">
              <a:rPr lang="ar-SA" smtClean="0"/>
              <a:t>21/12/34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39BB76E-5DD8-4350-9340-5662C8195270}" type="slidenum">
              <a:rPr lang="ar-SA" smtClean="0"/>
              <a:t>‹#›</a:t>
            </a:fld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ar-SA" sz="4000" b="1" dirty="0" smtClean="0">
                <a:cs typeface="DecoType Thuluth" pitchFamily="2" charset="-78"/>
              </a:rPr>
              <a:t>أمثلة لبعض المعاملات المصرفية :المرابحة </a:t>
            </a:r>
            <a:endParaRPr lang="ar-SA" sz="4000" b="1" dirty="0">
              <a:cs typeface="DecoType Thuluth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3200" dirty="0" smtClean="0">
                <a:cs typeface="DecoType Thuluth" pitchFamily="2" charset="-78"/>
              </a:rPr>
              <a:t>المحاضرة الثامنة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92090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84784"/>
            <a:ext cx="8229600" cy="4742979"/>
          </a:xfrm>
        </p:spPr>
        <p:txBody>
          <a:bodyPr>
            <a:normAutofit/>
          </a:bodyPr>
          <a:lstStyle/>
          <a:p>
            <a:r>
              <a:rPr lang="ar-SA" sz="3600" dirty="0">
                <a:cs typeface="Traditional Arabic" pitchFamily="18" charset="-78"/>
              </a:rPr>
              <a:t>المرابحة : ابتكرتها البنوك الاسلامية وتمارسها الربوية .</a:t>
            </a:r>
          </a:p>
          <a:p>
            <a:r>
              <a:rPr lang="ar-SA" sz="3600" dirty="0">
                <a:cs typeface="Traditional Arabic" pitchFamily="18" charset="-78"/>
              </a:rPr>
              <a:t>معناها : شراء البنك سلعة معينة بالمواصفات </a:t>
            </a:r>
            <a:r>
              <a:rPr lang="ar-SA" sz="3600" dirty="0" smtClean="0">
                <a:cs typeface="Traditional Arabic" pitchFamily="18" charset="-78"/>
              </a:rPr>
              <a:t>التي </a:t>
            </a:r>
            <a:r>
              <a:rPr lang="ar-SA" sz="3600" dirty="0">
                <a:cs typeface="Traditional Arabic" pitchFamily="18" charset="-78"/>
              </a:rPr>
              <a:t>يريدها العميل ودفع ثمنها ثم بيعها على العميل مرابحة ( بزيادة ) ويدفع الثمن مقسطاً .</a:t>
            </a:r>
          </a:p>
          <a:p>
            <a:r>
              <a:rPr lang="ar-SA" sz="3600" dirty="0">
                <a:cs typeface="Traditional Arabic" pitchFamily="18" charset="-78"/>
              </a:rPr>
              <a:t>غرضها:</a:t>
            </a:r>
          </a:p>
          <a:p>
            <a:pPr>
              <a:buFont typeface="Wingdings" pitchFamily="2" charset="2"/>
              <a:buNone/>
            </a:pPr>
            <a:r>
              <a:rPr lang="ar-SA" sz="3600" dirty="0">
                <a:cs typeface="Traditional Arabic" pitchFamily="18" charset="-78"/>
              </a:rPr>
              <a:t> 1- توفير القرض ( السيولة ) للعميل .</a:t>
            </a:r>
          </a:p>
          <a:p>
            <a:pPr>
              <a:buFont typeface="Wingdings" pitchFamily="2" charset="2"/>
              <a:buNone/>
            </a:pPr>
            <a:r>
              <a:rPr lang="ar-SA" sz="3600" dirty="0">
                <a:cs typeface="Traditional Arabic" pitchFamily="18" charset="-78"/>
              </a:rPr>
              <a:t> 2- العميل يريد شراء سلعة معينة ولا يستطيع دفع ثمنها نقداً .</a:t>
            </a:r>
          </a:p>
          <a:p>
            <a:pPr>
              <a:buFont typeface="Wingdings" pitchFamily="2" charset="2"/>
              <a:buNone/>
            </a:pPr>
            <a:endParaRPr lang="en-US" sz="3600" dirty="0"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1186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692150"/>
            <a:ext cx="8229600" cy="5832475"/>
          </a:xfrm>
        </p:spPr>
        <p:txBody>
          <a:bodyPr>
            <a:normAutofit/>
          </a:bodyPr>
          <a:lstStyle/>
          <a:p>
            <a:r>
              <a:rPr lang="ar-SA" sz="3200" dirty="0">
                <a:cs typeface="Traditional Arabic" pitchFamily="18" charset="-78"/>
              </a:rPr>
              <a:t>حكمها أصلها جائز ولكنها تنطوي على مخالفات عند تطبيقها قد تؤدي الى منعها منها :</a:t>
            </a:r>
          </a:p>
          <a:p>
            <a:pPr>
              <a:buFont typeface="Wingdings" pitchFamily="2" charset="2"/>
              <a:buNone/>
            </a:pPr>
            <a:r>
              <a:rPr lang="ar-SA" sz="3200" dirty="0">
                <a:cs typeface="Traditional Arabic" pitchFamily="18" charset="-78"/>
              </a:rPr>
              <a:t> 1- عدم امتلاك البنك للسلعة .</a:t>
            </a:r>
          </a:p>
          <a:p>
            <a:pPr>
              <a:buFont typeface="Wingdings" pitchFamily="2" charset="2"/>
              <a:buNone/>
            </a:pPr>
            <a:r>
              <a:rPr lang="ar-SA" sz="3200" dirty="0">
                <a:cs typeface="Traditional Arabic" pitchFamily="18" charset="-78"/>
              </a:rPr>
              <a:t> 2- الزام البنك العميل بشراء السلعة منه .</a:t>
            </a:r>
          </a:p>
          <a:p>
            <a:pPr>
              <a:buFont typeface="Wingdings" pitchFamily="2" charset="2"/>
              <a:buNone/>
            </a:pPr>
            <a:r>
              <a:rPr lang="ar-SA" sz="3200" dirty="0">
                <a:cs typeface="Traditional Arabic" pitchFamily="18" charset="-78"/>
              </a:rPr>
              <a:t> 3- ان البنك قد يشتري السلعة ويبقيها عنده ثم يقوم العميل ببيعها ثانية على بائعها الأول وهذا من بيع العينة المحرم .</a:t>
            </a:r>
          </a:p>
          <a:p>
            <a:pPr>
              <a:buFont typeface="Wingdings" pitchFamily="2" charset="2"/>
              <a:buNone/>
            </a:pPr>
            <a:r>
              <a:rPr lang="ar-SA" sz="3200" dirty="0">
                <a:cs typeface="Traditional Arabic" pitchFamily="18" charset="-78"/>
              </a:rPr>
              <a:t> 4- التساهل في القبض .</a:t>
            </a:r>
          </a:p>
          <a:p>
            <a:pPr>
              <a:buFont typeface="Wingdings" pitchFamily="2" charset="2"/>
              <a:buNone/>
            </a:pPr>
            <a:r>
              <a:rPr lang="ar-SA" sz="3200" dirty="0">
                <a:cs typeface="Traditional Arabic" pitchFamily="18" charset="-78"/>
              </a:rPr>
              <a:t>             ويترتب عليه : 1- أن التجارة غير مقصودة .</a:t>
            </a:r>
          </a:p>
          <a:p>
            <a:pPr>
              <a:buFont typeface="Wingdings" pitchFamily="2" charset="2"/>
              <a:buNone/>
            </a:pPr>
            <a:r>
              <a:rPr lang="ar-SA" sz="3200" dirty="0">
                <a:cs typeface="Traditional Arabic" pitchFamily="18" charset="-78"/>
              </a:rPr>
              <a:t>                             2- إ</a:t>
            </a:r>
            <a:r>
              <a:rPr lang="ar-SA" sz="3200" dirty="0" smtClean="0">
                <a:cs typeface="Traditional Arabic" pitchFamily="18" charset="-78"/>
              </a:rPr>
              <a:t>رغام </a:t>
            </a:r>
            <a:r>
              <a:rPr lang="ar-SA" sz="3200" dirty="0">
                <a:cs typeface="Traditional Arabic" pitchFamily="18" charset="-78"/>
              </a:rPr>
              <a:t>البنك العميل على البيع .</a:t>
            </a:r>
          </a:p>
          <a:p>
            <a:pPr>
              <a:buFont typeface="Wingdings" pitchFamily="2" charset="2"/>
              <a:buNone/>
            </a:pPr>
            <a:r>
              <a:rPr lang="ar-SA" sz="3200" dirty="0">
                <a:cs typeface="Traditional Arabic" pitchFamily="18" charset="-78"/>
              </a:rPr>
              <a:t>                             3- يملّك البنك العميل السلعة قبل قبضها .</a:t>
            </a:r>
            <a:endParaRPr lang="en-US" sz="3200" dirty="0">
              <a:cs typeface="Traditional Arabic" pitchFamily="18" charset="-78"/>
            </a:endParaRPr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8532813" y="2636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8748713" y="2636838"/>
            <a:ext cx="0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 flipH="1">
            <a:off x="7524750" y="4941888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73986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</TotalTime>
  <Words>151</Words>
  <Application>Microsoft Office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Waveform</vt:lpstr>
      <vt:lpstr>أمثلة لبعض المعاملات المصرفية :المرابحة 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أمثلة لبعض المعاملات المصرفية :المرابحة</dc:title>
  <dc:creator>Anood Mohmmad Alkodari</dc:creator>
  <cp:lastModifiedBy>Anood Mohmmad Alkodari</cp:lastModifiedBy>
  <cp:revision>2</cp:revision>
  <dcterms:created xsi:type="dcterms:W3CDTF">2013-10-25T20:32:24Z</dcterms:created>
  <dcterms:modified xsi:type="dcterms:W3CDTF">2013-10-25T20:46:00Z</dcterms:modified>
</cp:coreProperties>
</file>