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3484-845A-4F07-9C3C-3488B1F12457}" type="datetimeFigureOut">
              <a:rPr lang="ar-SA" smtClean="0"/>
              <a:t>04/02/34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21C55-1288-492B-9FD8-A5A980A2608C}" type="slidenum">
              <a:rPr lang="ar-SA" smtClean="0"/>
              <a:t>‹#›</a:t>
            </a:fld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3484-845A-4F07-9C3C-3488B1F12457}" type="datetimeFigureOut">
              <a:rPr lang="ar-SA" smtClean="0"/>
              <a:t>04/02/34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21C55-1288-492B-9FD8-A5A980A2608C}" type="slidenum">
              <a:rPr lang="ar-SA" smtClean="0"/>
              <a:t>‹#›</a:t>
            </a:fld>
            <a:endParaRPr lang="ar-S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3484-845A-4F07-9C3C-3488B1F12457}" type="datetimeFigureOut">
              <a:rPr lang="ar-SA" smtClean="0"/>
              <a:t>04/02/34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21C55-1288-492B-9FD8-A5A980A2608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3484-845A-4F07-9C3C-3488B1F12457}" type="datetimeFigureOut">
              <a:rPr lang="ar-SA" smtClean="0"/>
              <a:t>04/02/34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21C55-1288-492B-9FD8-A5A980A2608C}" type="slidenum">
              <a:rPr lang="ar-SA" smtClean="0"/>
              <a:t>‹#›</a:t>
            </a:fld>
            <a:endParaRPr lang="ar-S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3484-845A-4F07-9C3C-3488B1F12457}" type="datetimeFigureOut">
              <a:rPr lang="ar-SA" smtClean="0"/>
              <a:t>04/02/34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21C55-1288-492B-9FD8-A5A980A2608C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3484-845A-4F07-9C3C-3488B1F12457}" type="datetimeFigureOut">
              <a:rPr lang="ar-SA" smtClean="0"/>
              <a:t>04/02/34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21C55-1288-492B-9FD8-A5A980A2608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3484-845A-4F07-9C3C-3488B1F12457}" type="datetimeFigureOut">
              <a:rPr lang="ar-SA" smtClean="0"/>
              <a:t>04/02/34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21C55-1288-492B-9FD8-A5A980A2608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3484-845A-4F07-9C3C-3488B1F12457}" type="datetimeFigureOut">
              <a:rPr lang="ar-SA" smtClean="0"/>
              <a:t>04/02/34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21C55-1288-492B-9FD8-A5A980A2608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3484-845A-4F07-9C3C-3488B1F12457}" type="datetimeFigureOut">
              <a:rPr lang="ar-SA" smtClean="0"/>
              <a:t>04/02/34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21C55-1288-492B-9FD8-A5A980A2608C}" type="slidenum">
              <a:rPr lang="ar-SA" smtClean="0"/>
              <a:t>‹#›</a:t>
            </a:fld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3484-845A-4F07-9C3C-3488B1F12457}" type="datetimeFigureOut">
              <a:rPr lang="ar-SA" smtClean="0"/>
              <a:t>04/02/34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21C55-1288-492B-9FD8-A5A980A2608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3484-845A-4F07-9C3C-3488B1F12457}" type="datetimeFigureOut">
              <a:rPr lang="ar-SA" smtClean="0"/>
              <a:t>04/02/34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21C55-1288-492B-9FD8-A5A980A2608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7C23484-845A-4F07-9C3C-3488B1F12457}" type="datetimeFigureOut">
              <a:rPr lang="ar-SA" smtClean="0"/>
              <a:t>04/02/34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E021C55-1288-492B-9FD8-A5A980A2608C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1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286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slamweb.net/newlibrary/display_book.php?idfrom=142&amp;idto=147&amp;bk_no=81&amp;ID=31#docu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31640" y="476672"/>
            <a:ext cx="6512511" cy="1143000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ar-SA" sz="3600" dirty="0" smtClean="0"/>
              <a:t> المحاضرة الخامسة عشرة</a:t>
            </a:r>
            <a:endParaRPr lang="ar-SA" sz="3600" dirty="0"/>
          </a:p>
        </p:txBody>
      </p:sp>
      <p:sp>
        <p:nvSpPr>
          <p:cNvPr id="3" name="مستطيل 2"/>
          <p:cNvSpPr/>
          <p:nvPr/>
        </p:nvSpPr>
        <p:spPr>
          <a:xfrm>
            <a:off x="539552" y="1556792"/>
            <a:ext cx="8424936" cy="39604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أهداف هذه المحاضرة :</a:t>
            </a:r>
          </a:p>
          <a:p>
            <a:pPr algn="justLow"/>
            <a:r>
              <a:rPr lang="ar-SA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1- أن يتعرف الطلبة على طريقة الاختبار النهائي </a:t>
            </a:r>
            <a:r>
              <a:rPr lang="ar-SA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ar-SA" sz="3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Low"/>
            <a:r>
              <a:rPr lang="ar-SA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2- الإجابة عن بعض التقييمات التي وردت في المحاضرات </a:t>
            </a:r>
            <a:r>
              <a:rPr lang="ar-SA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ar-SA" sz="3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Low"/>
            <a:r>
              <a:rPr lang="ar-SA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3- مراجعة المقرر والتطبيق غلى أهم القواعد الإملائية</a:t>
            </a:r>
            <a:endParaRPr lang="ar-SA" sz="3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51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899592" y="1340768"/>
            <a:ext cx="7776864" cy="5328592"/>
          </a:xfrm>
        </p:spPr>
        <p:txBody>
          <a:bodyPr>
            <a:normAutofit/>
          </a:bodyPr>
          <a:lstStyle/>
          <a:p>
            <a:pPr algn="r"/>
            <a:r>
              <a:rPr lang="ar-SA" dirty="0" smtClean="0"/>
              <a:t>المطلوب فيه واحد من أربعة :</a:t>
            </a:r>
          </a:p>
          <a:p>
            <a:pPr algn="r"/>
            <a:r>
              <a:rPr lang="ar-SA" dirty="0" smtClean="0"/>
              <a:t>1- كتابة رسالة إدارية </a:t>
            </a:r>
          </a:p>
          <a:p>
            <a:pPr algn="r"/>
            <a:r>
              <a:rPr lang="ar-SA" dirty="0" smtClean="0"/>
              <a:t>2- كتابة تقرير</a:t>
            </a:r>
          </a:p>
          <a:p>
            <a:pPr algn="r"/>
            <a:r>
              <a:rPr lang="ar-SA" dirty="0" smtClean="0"/>
              <a:t>3- تلخيص قطعة </a:t>
            </a:r>
          </a:p>
          <a:p>
            <a:pPr algn="r"/>
            <a:r>
              <a:rPr lang="ar-SA" dirty="0" smtClean="0"/>
              <a:t>4- كتابة مقالة </a:t>
            </a:r>
          </a:p>
          <a:p>
            <a:pPr algn="r"/>
            <a:r>
              <a:rPr lang="ar-SA" dirty="0" smtClean="0"/>
              <a:t>المهم هو مراعاة الكتابة الإملائية الصحيحة ووضع علامات الترقيم </a:t>
            </a:r>
          </a:p>
          <a:p>
            <a:pPr algn="r"/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899592" y="404664"/>
            <a:ext cx="7772400" cy="1470025"/>
          </a:xfrm>
          <a:ln>
            <a:solidFill>
              <a:schemeClr val="bg2"/>
            </a:solidFill>
          </a:ln>
        </p:spPr>
        <p:txBody>
          <a:bodyPr/>
          <a:lstStyle/>
          <a:p>
            <a:pPr marL="182880" indent="0" algn="r">
              <a:buNone/>
            </a:pPr>
            <a:r>
              <a:rPr lang="ar-SA" sz="3600" dirty="0" smtClean="0"/>
              <a:t>السؤال الأول </a:t>
            </a:r>
            <a:r>
              <a:rPr lang="ar-SA" sz="3600" dirty="0" smtClean="0"/>
              <a:t>:</a:t>
            </a:r>
            <a:endParaRPr lang="ar-SA" sz="3600" dirty="0"/>
          </a:p>
        </p:txBody>
      </p:sp>
    </p:spTree>
    <p:extLst>
      <p:ext uri="{BB962C8B-B14F-4D97-AF65-F5344CB8AC3E}">
        <p14:creationId xmlns:p14="http://schemas.microsoft.com/office/powerpoint/2010/main" val="33885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457200" y="188640"/>
            <a:ext cx="8579296" cy="59375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SA" sz="2800" b="1" u="sng" dirty="0" smtClean="0"/>
              <a:t>السؤال الثاني :</a:t>
            </a:r>
          </a:p>
          <a:p>
            <a:pPr marL="0" indent="0">
              <a:buNone/>
            </a:pPr>
            <a:r>
              <a:rPr lang="ar-SA" dirty="0" smtClean="0"/>
              <a:t>المطلوب فيه تصحيح الأخطاء الواردة  في الجمل , مثلاً :</a:t>
            </a:r>
          </a:p>
          <a:p>
            <a:pPr marL="0" indent="0">
              <a:buNone/>
            </a:pPr>
            <a:r>
              <a:rPr lang="ar-SA" dirty="0"/>
              <a:t>1- إن عمرواً  ابن العاص صحابي جليل </a:t>
            </a:r>
            <a:r>
              <a:rPr lang="ar-SA" dirty="0" smtClean="0"/>
              <a:t>.( عمراً)</a:t>
            </a:r>
            <a:endParaRPr lang="en-US" dirty="0"/>
          </a:p>
          <a:p>
            <a:pPr marL="0" indent="0">
              <a:buNone/>
            </a:pPr>
            <a:r>
              <a:rPr lang="ar-SA" dirty="0" smtClean="0"/>
              <a:t>2- </a:t>
            </a:r>
            <a:r>
              <a:rPr lang="ar-SA" dirty="0"/>
              <a:t>هؤلاء </a:t>
            </a:r>
            <a:r>
              <a:rPr lang="ar-SA" dirty="0" err="1"/>
              <a:t>مرشحوا</a:t>
            </a:r>
            <a:r>
              <a:rPr lang="ar-SA" dirty="0"/>
              <a:t> المجلس</a:t>
            </a:r>
            <a:r>
              <a:rPr lang="ar-SA" dirty="0" smtClean="0"/>
              <a:t>. ( مرشحو )</a:t>
            </a:r>
            <a:endParaRPr lang="en-US" dirty="0"/>
          </a:p>
          <a:p>
            <a:pPr marL="0" indent="0">
              <a:buNone/>
            </a:pPr>
            <a:r>
              <a:rPr lang="ar-SA" dirty="0" smtClean="0"/>
              <a:t>3- </a:t>
            </a:r>
            <a:r>
              <a:rPr lang="ar-SA" dirty="0"/>
              <a:t>شرع المدير حديثه بقوله – بسم الله وعلى بركة الله نبدأ</a:t>
            </a:r>
            <a:r>
              <a:rPr lang="ar-SA" dirty="0" smtClean="0"/>
              <a:t>.(باسم)</a:t>
            </a:r>
            <a:endParaRPr lang="en-US" dirty="0"/>
          </a:p>
          <a:p>
            <a:pPr marL="0" indent="0">
              <a:buNone/>
            </a:pPr>
            <a:r>
              <a:rPr lang="ar-SA" dirty="0" smtClean="0"/>
              <a:t>4-يا</a:t>
            </a:r>
            <a:r>
              <a:rPr lang="ar-SA" dirty="0"/>
              <a:t>؛ محمد </a:t>
            </a:r>
            <a:r>
              <a:rPr lang="ar-SA" dirty="0" err="1"/>
              <a:t>لاتدنو</a:t>
            </a:r>
            <a:r>
              <a:rPr lang="ar-SA" dirty="0"/>
              <a:t> من الشاطئ</a:t>
            </a:r>
            <a:r>
              <a:rPr lang="ar-SA" dirty="0" smtClean="0"/>
              <a:t>. ( </a:t>
            </a:r>
            <a:r>
              <a:rPr lang="ar-SA" dirty="0" err="1" smtClean="0"/>
              <a:t>لاتدنُ</a:t>
            </a:r>
            <a:r>
              <a:rPr lang="ar-SA" dirty="0" smtClean="0"/>
              <a:t>)</a:t>
            </a:r>
            <a:endParaRPr lang="en-US" dirty="0"/>
          </a:p>
          <a:p>
            <a:pPr marL="0" indent="0">
              <a:buNone/>
            </a:pPr>
            <a:r>
              <a:rPr lang="ar-SA" dirty="0" smtClean="0"/>
              <a:t>5- </a:t>
            </a:r>
            <a:r>
              <a:rPr lang="ar-SA" dirty="0"/>
              <a:t>رما الطفل الكرة</a:t>
            </a:r>
            <a:r>
              <a:rPr lang="ar-SA" dirty="0" smtClean="0"/>
              <a:t>. ( رمى)</a:t>
            </a:r>
            <a:endParaRPr lang="en-US" dirty="0"/>
          </a:p>
          <a:p>
            <a:pPr marL="0" indent="0">
              <a:buNone/>
            </a:pPr>
            <a:r>
              <a:rPr lang="ar-SA" dirty="0" smtClean="0"/>
              <a:t>6- </a:t>
            </a:r>
            <a:r>
              <a:rPr lang="ar-SA" dirty="0"/>
              <a:t>هل </a:t>
            </a:r>
            <a:r>
              <a:rPr lang="ar-SA" dirty="0" err="1"/>
              <a:t>إستحق</a:t>
            </a:r>
            <a:r>
              <a:rPr lang="ar-SA" dirty="0"/>
              <a:t> الطلاب </a:t>
            </a:r>
            <a:r>
              <a:rPr lang="ar-SA" dirty="0" smtClean="0"/>
              <a:t>التهنأة .( استحق – التهنئة )</a:t>
            </a:r>
            <a:endParaRPr lang="en-US" dirty="0"/>
          </a:p>
          <a:p>
            <a:pPr marL="0" indent="0">
              <a:buNone/>
            </a:pPr>
            <a:r>
              <a:rPr lang="ar-SA" dirty="0" smtClean="0"/>
              <a:t>7- </a:t>
            </a:r>
            <a:r>
              <a:rPr lang="ar-SA" dirty="0"/>
              <a:t>ابنُك موجود</a:t>
            </a:r>
            <a:r>
              <a:rPr lang="ar-SA" dirty="0" smtClean="0"/>
              <a:t>؟ (أبنك )</a:t>
            </a:r>
            <a:endParaRPr lang="en-US" dirty="0"/>
          </a:p>
          <a:p>
            <a:pPr marL="0" indent="0">
              <a:buNone/>
            </a:pPr>
            <a:r>
              <a:rPr lang="ar-SA" dirty="0" smtClean="0"/>
              <a:t>8-يحيا </a:t>
            </a:r>
            <a:r>
              <a:rPr lang="en-US" dirty="0"/>
              <a:t>]</a:t>
            </a:r>
            <a:r>
              <a:rPr lang="ar-SA" dirty="0"/>
              <a:t>عليه السلام</a:t>
            </a:r>
            <a:r>
              <a:rPr lang="en-US" dirty="0"/>
              <a:t> [</a:t>
            </a:r>
            <a:r>
              <a:rPr lang="ar-SA" dirty="0"/>
              <a:t>نبي من أنبياء الله</a:t>
            </a:r>
            <a:r>
              <a:rPr lang="ar-SA" dirty="0" smtClean="0"/>
              <a:t>.(يحيى)</a:t>
            </a:r>
            <a:endParaRPr lang="en-US" dirty="0"/>
          </a:p>
          <a:p>
            <a:pPr marL="0" indent="0">
              <a:buNone/>
            </a:pPr>
            <a:r>
              <a:rPr lang="ar-SA" dirty="0" smtClean="0"/>
              <a:t>9- </a:t>
            </a:r>
            <a:r>
              <a:rPr lang="ar-SA" dirty="0"/>
              <a:t>امريكا دولتٌ رأس مالية</a:t>
            </a:r>
            <a:r>
              <a:rPr lang="ar-SA" dirty="0" smtClean="0"/>
              <a:t>.( دولة )</a:t>
            </a:r>
            <a:endParaRPr lang="en-US" dirty="0"/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346553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749480" cy="3474720"/>
          </a:xfrm>
        </p:spPr>
        <p:txBody>
          <a:bodyPr/>
          <a:lstStyle/>
          <a:p>
            <a:pPr marL="0" indent="0">
              <a:buNone/>
            </a:pPr>
            <a:r>
              <a:rPr lang="ar-SA" sz="2800" b="1" u="sng" dirty="0" smtClean="0"/>
              <a:t>السؤال الثالث </a:t>
            </a:r>
            <a:r>
              <a:rPr lang="ar-SA" dirty="0" smtClean="0"/>
              <a:t>: سؤال مقالي من الأنماط الكتابية </a:t>
            </a:r>
          </a:p>
          <a:p>
            <a:pPr marL="0" indent="0">
              <a:buNone/>
            </a:pPr>
            <a:r>
              <a:rPr lang="ar-SA" dirty="0" smtClean="0"/>
              <a:t>والصيغة هي : عدد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              عرف</a:t>
            </a:r>
          </a:p>
          <a:p>
            <a:pPr marL="0" indent="0">
              <a:buNone/>
            </a:pPr>
            <a:r>
              <a:rPr lang="ar-SA" dirty="0" smtClean="0"/>
              <a:t>                 اذكر..............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57788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251520" y="260648"/>
            <a:ext cx="8712968" cy="6336704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ar-SA" sz="2800" b="1" u="sng" dirty="0" smtClean="0"/>
              <a:t>السؤال الرابع : </a:t>
            </a:r>
          </a:p>
          <a:p>
            <a:pPr marL="45720" indent="0">
              <a:buNone/>
            </a:pPr>
            <a:r>
              <a:rPr lang="ar-SA" b="1" dirty="0" smtClean="0"/>
              <a:t>عن </a:t>
            </a:r>
            <a:r>
              <a:rPr lang="ar-SA" b="1" dirty="0"/>
              <a:t>معاذ بن جبل رضي الله عنه قال: قلت: يا رسول الله أخبرني بعمل يدخلني الجنة ويباعدني من النار، قال: لقد سألت عن عظيم وإنه ليسير على من يسره الله عليه: تعبد الله لا تشرك به شيئا، وتقيم الصلاة، وتؤتي الزكاة، وتصوم رمضان، وتحج البيت. ثم قال: ألا أدلك على أبواب الخير؟ الصوم جنة، والصدقة تطفئ الخطيئة كما يطفئ الماء النار، وصلاة الرجل في جوف الليل، ثم تلا: </a:t>
            </a:r>
            <a:r>
              <a:rPr lang="ar-SA" dirty="0"/>
              <a:t>"</a:t>
            </a:r>
            <a:r>
              <a:rPr lang="ar-SA" dirty="0">
                <a:hlinkClick r:id="rId2"/>
              </a:rPr>
              <a:t>تتجافى جنوبهم عن المضاجع" </a:t>
            </a:r>
            <a:r>
              <a:rPr lang="ar-SA" b="1" dirty="0"/>
              <a:t>حتى بلغ: يعلمون [ السجدة : 16 - 17 ]، ثم قال: ألا أخبرك برأس الأمر وعموده وذروة سنامه؟ قلت: بلى يا رسول الله، قال: رأس الأمر الإسلام، وعموده الصلاة، وذروة سنامه الجهاد، ثم قال: ألا أخبرك بملاك ذلك كله؟ قلت: بلى يا رسول الله، فأخذ بلسانه، قال: كف عليك هذا قلت: يا نبي الله، وإنا لمؤاخذون بما نتكلم به؟ فقال: </a:t>
            </a:r>
            <a:r>
              <a:rPr lang="ar-SA" b="1" dirty="0" err="1"/>
              <a:t>ثكلتك</a:t>
            </a:r>
            <a:r>
              <a:rPr lang="ar-SA" b="1" dirty="0"/>
              <a:t> أمك، وهل يكب النَّاس في النَّار على وجوههم، أو قال على مناخرهم إلا حصائد ألسنتهم.  رواه الترمذي، وقال: حديث حسن صحيح.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77547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829235743"/>
              </p:ext>
            </p:extLst>
          </p:nvPr>
        </p:nvGraphicFramePr>
        <p:xfrm>
          <a:off x="179512" y="1196752"/>
          <a:ext cx="8817239" cy="5292138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3636557"/>
                <a:gridCol w="5180682"/>
              </a:tblGrid>
              <a:tr h="47811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 smtClean="0">
                          <a:effectLst/>
                        </a:rPr>
                        <a:t>       1-همزة </a:t>
                      </a:r>
                      <a:r>
                        <a:rPr lang="ar-SA" sz="1800" dirty="0">
                          <a:effectLst/>
                        </a:rPr>
                        <a:t>وصل 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78111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2- همزة متوسطة على نبرة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78111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3- هاء الضمير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78111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4-تاء مفتوحة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989139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5-همزة وصل محذوفة وجوباً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78111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6- مثال على اللام الشمسية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78111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7- مثال على اللام القمرية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78111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8- همزة متطرفة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78111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9- ألف مقصورة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78111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10- همزة قطع في حرف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4512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611412411"/>
              </p:ext>
            </p:extLst>
          </p:nvPr>
        </p:nvGraphicFramePr>
        <p:xfrm>
          <a:off x="1835696" y="980728"/>
          <a:ext cx="6143729" cy="4392487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490074"/>
                <a:gridCol w="4653655"/>
              </a:tblGrid>
              <a:tr h="1254997">
                <a:tc>
                  <a:txBody>
                    <a:bodyPr/>
                    <a:lstStyle/>
                    <a:p>
                      <a:pPr marL="457200"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علامة الترقيم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   استعمالها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627498">
                <a:tc>
                  <a:txBody>
                    <a:bodyPr/>
                    <a:lstStyle/>
                    <a:p>
                      <a:pPr marL="0" lvl="0" indent="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ar-SA" sz="1800" dirty="0" smtClean="0">
                          <a:effectLst/>
                        </a:rPr>
                        <a:t>         1-</a:t>
                      </a:r>
                      <a:r>
                        <a:rPr lang="ar-SA" sz="18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627498">
                <a:tc>
                  <a:txBody>
                    <a:bodyPr/>
                    <a:lstStyle/>
                    <a:p>
                      <a:pPr marL="0" lvl="0" indent="0"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ar-SA" sz="1800" dirty="0" smtClean="0">
                          <a:effectLst/>
                        </a:rPr>
                        <a:t>         2-</a:t>
                      </a:r>
                      <a:r>
                        <a:rPr lang="ar-SA" sz="18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627498">
                <a:tc>
                  <a:txBody>
                    <a:bodyPr/>
                    <a:lstStyle/>
                    <a:p>
                      <a:pPr marL="457200"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3-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627498">
                <a:tc>
                  <a:txBody>
                    <a:bodyPr/>
                    <a:lstStyle/>
                    <a:p>
                      <a:pPr marL="457200"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4-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627498">
                <a:tc>
                  <a:txBody>
                    <a:bodyPr/>
                    <a:lstStyle/>
                    <a:p>
                      <a:pPr marL="457200"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5-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961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251520" y="731520"/>
            <a:ext cx="8208912" cy="5793824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ar-SA" sz="2400" u="sng" dirty="0">
                <a:latin typeface="Agency FB" pitchFamily="34" charset="0"/>
              </a:rPr>
              <a:t>كيفية البحث عن كلمة في معجم الخطوات : </a:t>
            </a:r>
            <a:endParaRPr lang="en-US" sz="2400" u="sng" dirty="0">
              <a:latin typeface="Agency FB" pitchFamily="34" charset="0"/>
            </a:endParaRPr>
          </a:p>
          <a:p>
            <a:pPr marL="45720" indent="0">
              <a:buNone/>
            </a:pPr>
            <a:r>
              <a:rPr lang="ar-SA" sz="2400" dirty="0" smtClean="0"/>
              <a:t>- نجرد </a:t>
            </a:r>
            <a:r>
              <a:rPr lang="ar-SA" sz="2400" dirty="0"/>
              <a:t>الكلمة من الأحرف الزائدة  عبر رد الكلمة إلى الفعل الماضي الغائب ( عمل )</a:t>
            </a:r>
            <a:endParaRPr lang="en-US" sz="2400" dirty="0"/>
          </a:p>
          <a:p>
            <a:pPr marL="45720" indent="0">
              <a:buNone/>
            </a:pPr>
            <a:r>
              <a:rPr lang="ar-SA" sz="2400" dirty="0" smtClean="0"/>
              <a:t>- نفك </a:t>
            </a:r>
            <a:r>
              <a:rPr lang="ar-SA" sz="2400" dirty="0"/>
              <a:t>التضعيف إن وجد (يرد) رد = رد.</a:t>
            </a:r>
            <a:endParaRPr lang="en-US" sz="2400" dirty="0"/>
          </a:p>
          <a:p>
            <a:pPr marL="45720" indent="0">
              <a:buNone/>
            </a:pPr>
            <a:r>
              <a:rPr lang="ar-SA" sz="2400" dirty="0" smtClean="0"/>
              <a:t>- إذا </a:t>
            </a:r>
            <a:r>
              <a:rPr lang="ar-SA" sz="2400" dirty="0"/>
              <a:t>كان الفعل </a:t>
            </a:r>
            <a:r>
              <a:rPr lang="ar-SA" sz="2400" dirty="0" err="1"/>
              <a:t>مجردأ</a:t>
            </a:r>
            <a:r>
              <a:rPr lang="ar-SA" sz="2400" dirty="0"/>
              <a:t> ( ثلاثي =مكون من ثلاث حروف) لانفعل شيئاً =درج</a:t>
            </a:r>
            <a:endParaRPr lang="en-US" sz="2400" dirty="0"/>
          </a:p>
          <a:p>
            <a:pPr marL="45720" indent="0">
              <a:buNone/>
            </a:pPr>
            <a:r>
              <a:rPr lang="ar-SA" sz="2400" dirty="0"/>
              <a:t>المسطرة = نجردها من الأحرف الزائدة عبر ردها إلى الفعل الماضي الغائب = سطر( الفعل الثلاثي المجرد)</a:t>
            </a:r>
            <a:endParaRPr lang="en-US" sz="2400" dirty="0"/>
          </a:p>
          <a:p>
            <a:pPr marL="45720" indent="0">
              <a:buNone/>
            </a:pPr>
            <a:r>
              <a:rPr lang="ar-SA" sz="2400" dirty="0"/>
              <a:t>ناجحون = نجح </a:t>
            </a:r>
            <a:endParaRPr lang="en-US" sz="2400" dirty="0"/>
          </a:p>
          <a:p>
            <a:pPr marL="45720" indent="0">
              <a:buNone/>
            </a:pPr>
            <a:r>
              <a:rPr lang="ar-SA" sz="2400" b="1" u="sng" dirty="0"/>
              <a:t>ملاحظة </a:t>
            </a:r>
            <a:endParaRPr lang="ar-SA" sz="2400" b="1" u="sng" dirty="0" smtClean="0"/>
          </a:p>
          <a:p>
            <a:pPr marL="45720" indent="0">
              <a:buNone/>
            </a:pPr>
            <a:r>
              <a:rPr lang="ar-SA" sz="2400" u="sng" dirty="0" smtClean="0"/>
              <a:t>الجذر</a:t>
            </a:r>
            <a:r>
              <a:rPr lang="ar-SA" sz="2400" dirty="0"/>
              <a:t>: يعني الفعل الثلاثي المجرد , والمعجم الذي يأخذ بأوائل الكلمات نبحث فيه عن الكلمة في باب الحرف الأول , ثم الحرف الثاني ثم الحرف الثالث</a:t>
            </a:r>
            <a:endParaRPr lang="en-US" sz="2400" dirty="0"/>
          </a:p>
          <a:p>
            <a:pPr marL="45720" indent="0">
              <a:buNone/>
            </a:pPr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209550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475656" y="476672"/>
            <a:ext cx="7416824" cy="677108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ابحث</a:t>
            </a:r>
            <a:r>
              <a:rPr kumimoji="0" lang="ar-SA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 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عن الكلمات الآتية في معجم يأخذ بأوائل الأصول ( المصباح المنير ):                                                                                                       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359643788"/>
              </p:ext>
            </p:extLst>
          </p:nvPr>
        </p:nvGraphicFramePr>
        <p:xfrm>
          <a:off x="546711" y="1700808"/>
          <a:ext cx="8152121" cy="4968553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762654"/>
                <a:gridCol w="868452"/>
                <a:gridCol w="5521015"/>
              </a:tblGrid>
              <a:tr h="79366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600" dirty="0">
                          <a:effectLst/>
                        </a:rPr>
                        <a:t>  الكلمة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600">
                          <a:effectLst/>
                        </a:rPr>
                        <a:t>     الجذر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600">
                          <a:effectLst/>
                        </a:rPr>
                        <a:t>             المصباح المنير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1004952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600" dirty="0">
                          <a:effectLst/>
                        </a:rPr>
                        <a:t>المستعملون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600">
                          <a:effectLst/>
                        </a:rPr>
                        <a:t>عمل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600">
                          <a:effectLst/>
                        </a:rPr>
                        <a:t>باب العين وحرف الميم ثم حرف اللام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62317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600">
                          <a:effectLst/>
                        </a:rPr>
                        <a:t>يرد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600">
                          <a:effectLst/>
                        </a:rPr>
                        <a:t>ر د د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600">
                          <a:effectLst/>
                        </a:rPr>
                        <a:t>باب الراء فصل الدال ثم حرف الدال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83834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600">
                          <a:effectLst/>
                        </a:rPr>
                        <a:t>درج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600">
                          <a:effectLst/>
                        </a:rPr>
                        <a:t>درج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600">
                          <a:effectLst/>
                        </a:rPr>
                        <a:t>باب الدال , حرف الراء ثم حرف الجيم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68196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600">
                          <a:effectLst/>
                        </a:rPr>
                        <a:t>المسطرة 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600">
                          <a:effectLst/>
                        </a:rPr>
                        <a:t>سطر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600">
                          <a:effectLst/>
                        </a:rPr>
                        <a:t>باب السين , حرف الطاء ثم حرف الراء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1026468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600">
                          <a:effectLst/>
                        </a:rPr>
                        <a:t>ناجحون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600">
                          <a:effectLst/>
                        </a:rPr>
                        <a:t>نجح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600" dirty="0">
                          <a:effectLst/>
                        </a:rPr>
                        <a:t>باب النون , حرف الجيم ثم حرف الحاء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367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دفق الهواء">
  <a:themeElements>
    <a:clrScheme name="دفق الهواء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دفق الهواء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دفق الهواء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106</TotalTime>
  <Words>607</Words>
  <Application>Microsoft Office PowerPoint</Application>
  <PresentationFormat>عرض على الشاشة (3:4)‏</PresentationFormat>
  <Paragraphs>88</Paragraphs>
  <Slides>9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دفق الهواء</vt:lpstr>
      <vt:lpstr> المحاضرة الخامسة عشرة</vt:lpstr>
      <vt:lpstr>السؤال الأول :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ابحث عن الكلمات الآتية في معجم يأخذ بأوائل الأصول ( المصباح المنير ):                                                                                                         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السؤال الأول :15درجة</dc:title>
  <dc:creator>user</dc:creator>
  <cp:lastModifiedBy>user</cp:lastModifiedBy>
  <cp:revision>11</cp:revision>
  <dcterms:created xsi:type="dcterms:W3CDTF">2012-12-08T18:57:49Z</dcterms:created>
  <dcterms:modified xsi:type="dcterms:W3CDTF">2012-12-16T23:08:23Z</dcterms:modified>
</cp:coreProperties>
</file>