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8" r:id="rId2"/>
    <p:sldId id="257" r:id="rId3"/>
    <p:sldId id="259" r:id="rId4"/>
    <p:sldId id="260" r:id="rId5"/>
    <p:sldId id="261" r:id="rId6"/>
    <p:sldId id="262" r:id="rId7"/>
    <p:sldId id="267" r:id="rId8"/>
    <p:sldId id="263" r:id="rId9"/>
    <p:sldId id="264" r:id="rId10"/>
    <p:sldId id="265" r:id="rId11"/>
    <p:sldId id="266" r:id="rId12"/>
    <p:sldId id="268" r:id="rId13"/>
    <p:sldId id="269" r:id="rId14"/>
    <p:sldId id="270" r:id="rId15"/>
    <p:sldId id="271" r:id="rId16"/>
    <p:sldId id="272"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04/12/34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933012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04/12/34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830101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04/12/34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510728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04/12/34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518679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04/12/34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60992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04/12/34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166957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04/12/34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071680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04/12/34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58553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04/12/34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841296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04/12/34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912790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04/12/34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010943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04/12/34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extLst>
      <p:ext uri="{BB962C8B-B14F-4D97-AF65-F5344CB8AC3E}">
        <p14:creationId xmlns:p14="http://schemas.microsoft.com/office/powerpoint/2010/main" val="10157642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827584" y="4341276"/>
            <a:ext cx="7774610" cy="1323439"/>
          </a:xfrm>
          <a:prstGeom prst="rect">
            <a:avLst/>
          </a:prstGeom>
          <a:solidFill>
            <a:schemeClr val="accent2">
              <a:lumMod val="50000"/>
            </a:schemeClr>
          </a:solid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80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منقصات التوحيد</a:t>
            </a:r>
            <a:endParaRPr lang="ar-SA"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4178681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260648"/>
            <a:ext cx="8766720" cy="6063198"/>
          </a:xfrm>
          <a:prstGeom prst="rect">
            <a:avLst/>
          </a:prstGeom>
        </p:spPr>
        <p:txBody>
          <a:bodyPr wrap="square">
            <a:spAutoFit/>
          </a:bodyPr>
          <a:lstStyle/>
          <a:p>
            <a:r>
              <a:rPr lang="ar-SA" sz="4000" dirty="0">
                <a:solidFill>
                  <a:srgbClr val="C00000"/>
                </a:solidFill>
              </a:rPr>
              <a:t>الفصل الأول</a:t>
            </a:r>
            <a:endParaRPr lang="en-US" sz="4000" dirty="0">
              <a:solidFill>
                <a:srgbClr val="C00000"/>
              </a:solidFill>
            </a:endParaRPr>
          </a:p>
          <a:p>
            <a:r>
              <a:rPr lang="ar-SA" sz="4000" dirty="0">
                <a:solidFill>
                  <a:srgbClr val="C00000"/>
                </a:solidFill>
              </a:rPr>
              <a:t>الوسائل التي توصل إلى الشرك </a:t>
            </a:r>
            <a:r>
              <a:rPr lang="ar-SA" sz="4000" dirty="0" smtClean="0">
                <a:solidFill>
                  <a:srgbClr val="C00000"/>
                </a:solidFill>
              </a:rPr>
              <a:t>الأكبر:-</a:t>
            </a:r>
          </a:p>
          <a:p>
            <a:endParaRPr lang="en-US" sz="2800" dirty="0"/>
          </a:p>
          <a:p>
            <a:r>
              <a:rPr lang="ar-SA" sz="2800" dirty="0"/>
              <a:t>لما كان الشرك </a:t>
            </a:r>
            <a:r>
              <a:rPr lang="ar-SA" sz="2800" dirty="0" smtClean="0"/>
              <a:t>الأكبر أعظم </a:t>
            </a:r>
            <a:r>
              <a:rPr lang="ar-SA" sz="2800" dirty="0"/>
              <a:t>ذنب عصي الله به ,حرم الله ورسوله صلى الله عليه وسلم كل قول </a:t>
            </a:r>
            <a:r>
              <a:rPr lang="ar-SA" sz="2800" dirty="0" smtClean="0"/>
              <a:t>أو فعل </a:t>
            </a:r>
            <a:r>
              <a:rPr lang="ar-SA" sz="2800" dirty="0"/>
              <a:t>يؤدي إليه ,أو يكون سببا في وقوع المسلم فيه .فالرسول صلى الله عليه وسلم كان حريصا على هداية أمته ,وسلامتها من كل ما يكون سببا في هلاكها ,كما </a:t>
            </a:r>
            <a:r>
              <a:rPr lang="ar-SA" sz="2800" dirty="0">
                <a:solidFill>
                  <a:srgbClr val="FF0000"/>
                </a:solidFill>
              </a:rPr>
              <a:t>قال تعالى </a:t>
            </a:r>
            <a:r>
              <a:rPr lang="ar-SA" sz="2800" dirty="0">
                <a:solidFill>
                  <a:srgbClr val="0070C0"/>
                </a:solidFill>
              </a:rPr>
              <a:t>:( لقد جاءكم رسول من أنفسكم </a:t>
            </a:r>
            <a:r>
              <a:rPr lang="ar-SA" sz="2800" dirty="0" err="1">
                <a:solidFill>
                  <a:srgbClr val="0070C0"/>
                </a:solidFill>
              </a:rPr>
              <a:t>عزيزعليه</a:t>
            </a:r>
            <a:r>
              <a:rPr lang="ar-SA" sz="2800" dirty="0">
                <a:solidFill>
                  <a:srgbClr val="0070C0"/>
                </a:solidFill>
              </a:rPr>
              <a:t> </a:t>
            </a:r>
            <a:r>
              <a:rPr lang="ar-SA" sz="2800" dirty="0" err="1">
                <a:solidFill>
                  <a:srgbClr val="0070C0"/>
                </a:solidFill>
              </a:rPr>
              <a:t>ماعنتم</a:t>
            </a:r>
            <a:r>
              <a:rPr lang="ar-SA" sz="2800" dirty="0">
                <a:solidFill>
                  <a:srgbClr val="0070C0"/>
                </a:solidFill>
              </a:rPr>
              <a:t> حريص عليكم بالمؤمنين رءوف رحيم </a:t>
            </a:r>
            <a:r>
              <a:rPr lang="ar-SA" sz="2800" dirty="0" smtClean="0">
                <a:solidFill>
                  <a:srgbClr val="0070C0"/>
                </a:solidFill>
              </a:rPr>
              <a:t>) </a:t>
            </a:r>
            <a:r>
              <a:rPr lang="ar-SA" sz="2800" dirty="0" smtClean="0"/>
              <a:t>سورة </a:t>
            </a:r>
            <a:r>
              <a:rPr lang="ar-SA" sz="2800" dirty="0"/>
              <a:t>التوبة </a:t>
            </a:r>
          </a:p>
          <a:p>
            <a:endParaRPr lang="ar-SA" sz="2800" dirty="0" smtClean="0"/>
          </a:p>
          <a:p>
            <a:endParaRPr lang="ar-SA" sz="2800" dirty="0" smtClean="0"/>
          </a:p>
          <a:p>
            <a:r>
              <a:rPr lang="ar-SA" sz="2800" dirty="0" smtClean="0">
                <a:solidFill>
                  <a:srgbClr val="FF0000"/>
                </a:solidFill>
              </a:rPr>
              <a:t>قال </a:t>
            </a:r>
            <a:r>
              <a:rPr lang="ar-SA" sz="2800" dirty="0">
                <a:solidFill>
                  <a:srgbClr val="FF0000"/>
                </a:solidFill>
              </a:rPr>
              <a:t>أبو ذر رضي الله عنه </a:t>
            </a:r>
            <a:r>
              <a:rPr lang="ar-SA" sz="2800" dirty="0"/>
              <a:t>: تركنا رسول الله صلى الله عليه وسلم وما طائر يقلب جناحيه في الهواء إلا وهو يذكرنا منه علما .قال :وقال رسول الله صلى الله عليه وسلم </a:t>
            </a:r>
            <a:r>
              <a:rPr lang="ar-SA" sz="2800" dirty="0">
                <a:solidFill>
                  <a:srgbClr val="0070C0"/>
                </a:solidFill>
              </a:rPr>
              <a:t>:(</a:t>
            </a:r>
            <a:r>
              <a:rPr lang="ar-SA" sz="2800" dirty="0" err="1">
                <a:solidFill>
                  <a:srgbClr val="0070C0"/>
                </a:solidFill>
              </a:rPr>
              <a:t>مابقي</a:t>
            </a:r>
            <a:r>
              <a:rPr lang="ar-SA" sz="2800" dirty="0">
                <a:solidFill>
                  <a:srgbClr val="0070C0"/>
                </a:solidFill>
              </a:rPr>
              <a:t> شيء يقرب من الجنة ويباعد من النار إلا بين لكم ) </a:t>
            </a:r>
          </a:p>
        </p:txBody>
      </p:sp>
    </p:spTree>
    <p:extLst>
      <p:ext uri="{BB962C8B-B14F-4D97-AF65-F5344CB8AC3E}">
        <p14:creationId xmlns:p14="http://schemas.microsoft.com/office/powerpoint/2010/main" val="12082553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332656"/>
            <a:ext cx="8748464" cy="6432530"/>
          </a:xfrm>
          <a:prstGeom prst="rect">
            <a:avLst/>
          </a:prstGeom>
        </p:spPr>
        <p:txBody>
          <a:bodyPr wrap="square">
            <a:spAutoFit/>
          </a:bodyPr>
          <a:lstStyle/>
          <a:p>
            <a:r>
              <a:rPr lang="ar-SA" sz="3200" dirty="0"/>
              <a:t>فالرسول صلى الله عليه وسلم حمى جناب التوحيد من كل </a:t>
            </a:r>
            <a:r>
              <a:rPr lang="ar-SA" sz="3200" dirty="0" err="1"/>
              <a:t>مايهدمه</a:t>
            </a:r>
            <a:r>
              <a:rPr lang="ar-SA" sz="3200" dirty="0"/>
              <a:t> أو ينقصه حماية محكمة </a:t>
            </a:r>
            <a:r>
              <a:rPr lang="ar-SA" sz="3200" dirty="0" smtClean="0"/>
              <a:t>, وسد </a:t>
            </a:r>
            <a:r>
              <a:rPr lang="ar-SA" sz="3200" dirty="0"/>
              <a:t>كل طريق يؤدي إلى الشرك ولو من بعيد </a:t>
            </a:r>
            <a:r>
              <a:rPr lang="ar-SA" sz="3200" dirty="0" smtClean="0"/>
              <a:t>, </a:t>
            </a:r>
            <a:r>
              <a:rPr lang="ar-SA" sz="3200" dirty="0"/>
              <a:t>ولأن الشيطان يزين </a:t>
            </a:r>
            <a:r>
              <a:rPr lang="ar-SA" sz="3200" dirty="0" err="1"/>
              <a:t>للأنسان</a:t>
            </a:r>
            <a:r>
              <a:rPr lang="ar-SA" sz="3200" dirty="0"/>
              <a:t> أعمال </a:t>
            </a:r>
            <a:r>
              <a:rPr lang="ar-SA" sz="3200" dirty="0" smtClean="0"/>
              <a:t>السوء, ويتدرج </a:t>
            </a:r>
            <a:r>
              <a:rPr lang="ar-SA" sz="3200" dirty="0"/>
              <a:t>به من السيء إلى الأسوأ شيئا </a:t>
            </a:r>
            <a:r>
              <a:rPr lang="ar-SA" sz="3200" dirty="0" err="1"/>
              <a:t>فاشيئا</a:t>
            </a:r>
            <a:r>
              <a:rPr lang="ar-SA" sz="3200" dirty="0"/>
              <a:t> حتى يخرجه من دائرة الإسلام </a:t>
            </a:r>
            <a:r>
              <a:rPr lang="ar-SA" sz="3200" dirty="0" smtClean="0"/>
              <a:t>بالكلية </a:t>
            </a:r>
          </a:p>
          <a:p>
            <a:endParaRPr lang="ar-SA" sz="3200" dirty="0" smtClean="0"/>
          </a:p>
          <a:p>
            <a:r>
              <a:rPr lang="ar-SA" sz="3600" dirty="0" smtClean="0">
                <a:solidFill>
                  <a:srgbClr val="C00000"/>
                </a:solidFill>
              </a:rPr>
              <a:t>و من </a:t>
            </a:r>
            <a:r>
              <a:rPr lang="ar-SA" sz="3600" dirty="0">
                <a:solidFill>
                  <a:srgbClr val="C00000"/>
                </a:solidFill>
              </a:rPr>
              <a:t>أهم الوسائل التي توصل إلى الشرك وتوقع المسلم فيه </a:t>
            </a:r>
            <a:r>
              <a:rPr lang="ar-SA" sz="3600" dirty="0" smtClean="0">
                <a:solidFill>
                  <a:srgbClr val="C00000"/>
                </a:solidFill>
              </a:rPr>
              <a:t>والتي </a:t>
            </a:r>
            <a:r>
              <a:rPr lang="ar-SA" sz="3600" dirty="0">
                <a:solidFill>
                  <a:srgbClr val="C00000"/>
                </a:solidFill>
              </a:rPr>
              <a:t>حذر منها نبينا محمد صلى الله عليه وسلم في </a:t>
            </a:r>
            <a:r>
              <a:rPr lang="ar-SA" sz="3600" dirty="0" err="1" smtClean="0">
                <a:solidFill>
                  <a:srgbClr val="C00000"/>
                </a:solidFill>
              </a:rPr>
              <a:t>المبآحث</a:t>
            </a:r>
            <a:r>
              <a:rPr lang="ar-SA" sz="3600" dirty="0" smtClean="0">
                <a:solidFill>
                  <a:srgbClr val="C00000"/>
                </a:solidFill>
              </a:rPr>
              <a:t> الآتية:-</a:t>
            </a:r>
            <a:endParaRPr lang="ar-SA" sz="3600" dirty="0">
              <a:solidFill>
                <a:srgbClr val="C00000"/>
              </a:solidFill>
            </a:endParaRPr>
          </a:p>
          <a:p>
            <a:r>
              <a:rPr lang="ar-SA" sz="3600" dirty="0">
                <a:solidFill>
                  <a:srgbClr val="FF0000"/>
                </a:solidFill>
              </a:rPr>
              <a:t>المبحث </a:t>
            </a:r>
            <a:r>
              <a:rPr lang="ar-SA" sz="3600" dirty="0" smtClean="0">
                <a:solidFill>
                  <a:srgbClr val="FF0000"/>
                </a:solidFill>
              </a:rPr>
              <a:t>الأول :- </a:t>
            </a:r>
            <a:r>
              <a:rPr lang="ar-SA" sz="3600" dirty="0" smtClean="0"/>
              <a:t>الغلو </a:t>
            </a:r>
            <a:r>
              <a:rPr lang="ar-SA" sz="3600" dirty="0"/>
              <a:t>في </a:t>
            </a:r>
            <a:r>
              <a:rPr lang="ar-SA" sz="3600" dirty="0" smtClean="0"/>
              <a:t>الصالحين</a:t>
            </a:r>
          </a:p>
          <a:p>
            <a:r>
              <a:rPr lang="ar-SA" sz="3600" dirty="0"/>
              <a:t>لقد حذر النبي صلى الله عليه وسلم من الغلو على وجه العموم ,فقال صلى الله عليه وسلم :(</a:t>
            </a:r>
            <a:r>
              <a:rPr lang="ar-SA" sz="3600" dirty="0">
                <a:solidFill>
                  <a:srgbClr val="0070C0"/>
                </a:solidFill>
              </a:rPr>
              <a:t>إياكم والغلو ,فإنما أهلك من كان قبلكم الغلو </a:t>
            </a:r>
            <a:r>
              <a:rPr lang="ar-SA" sz="3600" dirty="0" smtClean="0">
                <a:solidFill>
                  <a:srgbClr val="0070C0"/>
                </a:solidFill>
              </a:rPr>
              <a:t>).</a:t>
            </a:r>
            <a:endParaRPr lang="en-US" sz="3600" dirty="0">
              <a:solidFill>
                <a:srgbClr val="0070C0"/>
              </a:solidFill>
            </a:endParaRPr>
          </a:p>
        </p:txBody>
      </p:sp>
    </p:spTree>
    <p:extLst>
      <p:ext uri="{BB962C8B-B14F-4D97-AF65-F5344CB8AC3E}">
        <p14:creationId xmlns:p14="http://schemas.microsoft.com/office/powerpoint/2010/main" val="68813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404664"/>
            <a:ext cx="8676456" cy="6001643"/>
          </a:xfrm>
          <a:prstGeom prst="rect">
            <a:avLst/>
          </a:prstGeom>
        </p:spPr>
        <p:txBody>
          <a:bodyPr wrap="square">
            <a:spAutoFit/>
          </a:bodyPr>
          <a:lstStyle/>
          <a:p>
            <a:r>
              <a:rPr lang="ar-SA" sz="2800" dirty="0"/>
              <a:t>وثبت أن الغلو في الصالحين كان هو أول وأعظم سبب أوقع بني آدم في الشرك </a:t>
            </a:r>
            <a:r>
              <a:rPr lang="ar-SA" sz="2800" dirty="0" smtClean="0"/>
              <a:t>الأكبر .</a:t>
            </a:r>
          </a:p>
          <a:p>
            <a:endParaRPr lang="ar-SA" sz="2800" dirty="0"/>
          </a:p>
          <a:p>
            <a:r>
              <a:rPr lang="ar-SA" sz="3600" dirty="0">
                <a:solidFill>
                  <a:srgbClr val="C00000"/>
                </a:solidFill>
              </a:rPr>
              <a:t>ومن أنواع الغلو المحرم في حق الصالحين والذي يوصل إلى الشرك :</a:t>
            </a:r>
            <a:endParaRPr lang="en-US" sz="3600" dirty="0">
              <a:solidFill>
                <a:srgbClr val="C00000"/>
              </a:solidFill>
            </a:endParaRPr>
          </a:p>
          <a:p>
            <a:r>
              <a:rPr lang="ar-SA" sz="2800" dirty="0" smtClean="0">
                <a:solidFill>
                  <a:srgbClr val="FF0000"/>
                </a:solidFill>
              </a:rPr>
              <a:t>أولا: </a:t>
            </a:r>
            <a:r>
              <a:rPr lang="ar-SA" sz="3200" dirty="0" smtClean="0"/>
              <a:t>المبالغة </a:t>
            </a:r>
            <a:r>
              <a:rPr lang="ar-SA" sz="3200" dirty="0"/>
              <a:t>في </a:t>
            </a:r>
            <a:r>
              <a:rPr lang="ar-SA" sz="3200" dirty="0" smtClean="0"/>
              <a:t>مدحهم.</a:t>
            </a:r>
          </a:p>
          <a:p>
            <a:r>
              <a:rPr lang="ar-SA" sz="2800" dirty="0" smtClean="0"/>
              <a:t>كما </a:t>
            </a:r>
            <a:r>
              <a:rPr lang="ar-SA" sz="2800" dirty="0"/>
              <a:t>يفعل كثير من الصوفية وغيرهم ,وقد أدت هذه المبالغة بكثير منهم في آخر الأمر إلى الوقوع في الشرك الأكبر في الربوبية ,وذلك </a:t>
            </a:r>
            <a:r>
              <a:rPr lang="ar-SA" sz="2800" dirty="0" err="1" smtClean="0">
                <a:solidFill>
                  <a:srgbClr val="FF0000"/>
                </a:solidFill>
              </a:rPr>
              <a:t>بإعتقاد</a:t>
            </a:r>
            <a:r>
              <a:rPr lang="ar-SA" sz="2800" dirty="0" smtClean="0">
                <a:solidFill>
                  <a:srgbClr val="FF0000"/>
                </a:solidFill>
              </a:rPr>
              <a:t>:-</a:t>
            </a:r>
          </a:p>
          <a:p>
            <a:pPr marL="514350" indent="-514350">
              <a:buFont typeface="+mj-lt"/>
              <a:buAutoNum type="arabicPeriod"/>
            </a:pPr>
            <a:r>
              <a:rPr lang="ar-SA" sz="2800" dirty="0" smtClean="0"/>
              <a:t>أن </a:t>
            </a:r>
            <a:r>
              <a:rPr lang="ar-SA" sz="2800" dirty="0"/>
              <a:t>بعض الأولياء يتصرفون في </a:t>
            </a:r>
            <a:r>
              <a:rPr lang="ar-SA" sz="2800" dirty="0" smtClean="0"/>
              <a:t>الكون.</a:t>
            </a:r>
          </a:p>
          <a:p>
            <a:pPr marL="514350" indent="-514350">
              <a:buFont typeface="+mj-lt"/>
              <a:buAutoNum type="arabicPeriod"/>
            </a:pPr>
            <a:r>
              <a:rPr lang="ar-SA" sz="2800" dirty="0" smtClean="0"/>
              <a:t>وأنهم </a:t>
            </a:r>
            <a:r>
              <a:rPr lang="ar-SA" sz="2800" dirty="0"/>
              <a:t>يسمعون كلام من دعاهم ولو من </a:t>
            </a:r>
            <a:r>
              <a:rPr lang="ar-SA" sz="2800" dirty="0" smtClean="0"/>
              <a:t>بعد.</a:t>
            </a:r>
          </a:p>
          <a:p>
            <a:pPr marL="514350" indent="-514350">
              <a:buFont typeface="+mj-lt"/>
              <a:buAutoNum type="arabicPeriod"/>
            </a:pPr>
            <a:r>
              <a:rPr lang="ar-SA" sz="2800" dirty="0" smtClean="0"/>
              <a:t>وأنهم </a:t>
            </a:r>
            <a:r>
              <a:rPr lang="ar-SA" sz="2800" dirty="0"/>
              <a:t>يجيبون </a:t>
            </a:r>
            <a:r>
              <a:rPr lang="ar-SA" sz="2800" dirty="0" smtClean="0"/>
              <a:t>دعاءه.</a:t>
            </a:r>
          </a:p>
          <a:p>
            <a:pPr marL="514350" indent="-514350">
              <a:buFont typeface="+mj-lt"/>
              <a:buAutoNum type="arabicPeriod"/>
            </a:pPr>
            <a:r>
              <a:rPr lang="ar-SA" sz="2800" dirty="0" smtClean="0"/>
              <a:t>وأنهم </a:t>
            </a:r>
            <a:r>
              <a:rPr lang="ar-SA" sz="2800" dirty="0"/>
              <a:t>ينفعون ويضرون </a:t>
            </a:r>
            <a:r>
              <a:rPr lang="ar-SA" sz="2800" dirty="0" smtClean="0"/>
              <a:t>.</a:t>
            </a:r>
          </a:p>
          <a:p>
            <a:pPr marL="514350" indent="-514350">
              <a:buFont typeface="+mj-lt"/>
              <a:buAutoNum type="arabicPeriod"/>
            </a:pPr>
            <a:r>
              <a:rPr lang="ar-SA" sz="2800" dirty="0" smtClean="0"/>
              <a:t>وأنهم </a:t>
            </a:r>
            <a:r>
              <a:rPr lang="ar-SA" sz="2800" dirty="0"/>
              <a:t>يعلمون الغيب </a:t>
            </a:r>
          </a:p>
        </p:txBody>
      </p:sp>
    </p:spTree>
    <p:extLst>
      <p:ext uri="{BB962C8B-B14F-4D97-AF65-F5344CB8AC3E}">
        <p14:creationId xmlns:p14="http://schemas.microsoft.com/office/powerpoint/2010/main" val="1040792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476672"/>
            <a:ext cx="8748464" cy="5755422"/>
          </a:xfrm>
          <a:prstGeom prst="rect">
            <a:avLst/>
          </a:prstGeom>
        </p:spPr>
        <p:txBody>
          <a:bodyPr wrap="square">
            <a:spAutoFit/>
          </a:bodyPr>
          <a:lstStyle/>
          <a:p>
            <a:r>
              <a:rPr lang="ar-SA" sz="2800" dirty="0"/>
              <a:t>وقدر حذر النبي صلى الله عليه وسلم من الغلو في مدحه عليه الصلاة والسلام ,فقال </a:t>
            </a:r>
            <a:r>
              <a:rPr lang="en-US" sz="2800" dirty="0" smtClean="0"/>
              <a:t>)</a:t>
            </a:r>
            <a:r>
              <a:rPr lang="ar-SA" sz="2800" dirty="0" smtClean="0">
                <a:solidFill>
                  <a:srgbClr val="0070C0"/>
                </a:solidFill>
              </a:rPr>
              <a:t>لا تطروني كما أطرت النصارى المسيح بن مريم ,فإنما أنا عبد فقولوا :عبد الله ورسوله ) </a:t>
            </a:r>
            <a:r>
              <a:rPr lang="ar-SA" sz="2800" dirty="0" smtClean="0"/>
              <a:t>رواه </a:t>
            </a:r>
            <a:r>
              <a:rPr lang="ar-SA" sz="2800" dirty="0"/>
              <a:t>البخاري </a:t>
            </a:r>
            <a:endParaRPr lang="ar-SA" sz="2800" dirty="0" smtClean="0"/>
          </a:p>
          <a:p>
            <a:r>
              <a:rPr lang="ar-SA" sz="2800" dirty="0" smtClean="0"/>
              <a:t>وإذا </a:t>
            </a:r>
            <a:r>
              <a:rPr lang="ar-SA" sz="2800" dirty="0"/>
              <a:t>كان هذا في حقه صلى الله عليه وسلم فغيره من البشر أولى أن </a:t>
            </a:r>
            <a:r>
              <a:rPr lang="ar-SA" sz="2800" dirty="0" smtClean="0"/>
              <a:t>لا يزاد </a:t>
            </a:r>
            <a:r>
              <a:rPr lang="ar-SA" sz="2800" dirty="0"/>
              <a:t>في مدحهم ,فمن زاد مدحه صلى الله عليه وسلم أو في مدح غيره من البشر فقد عصى الله </a:t>
            </a:r>
            <a:r>
              <a:rPr lang="ar-SA" sz="2800" dirty="0" smtClean="0"/>
              <a:t>تعالى.</a:t>
            </a:r>
          </a:p>
          <a:p>
            <a:endParaRPr lang="ar-SA" sz="2800" dirty="0"/>
          </a:p>
          <a:p>
            <a:r>
              <a:rPr lang="ar-SA" sz="2800" dirty="0" smtClean="0">
                <a:solidFill>
                  <a:srgbClr val="FF0000"/>
                </a:solidFill>
              </a:rPr>
              <a:t>ثانيا:- </a:t>
            </a:r>
            <a:r>
              <a:rPr lang="ar-SA" sz="3200" dirty="0" smtClean="0"/>
              <a:t>تصوير </a:t>
            </a:r>
            <a:r>
              <a:rPr lang="ar-SA" sz="3200" dirty="0"/>
              <a:t>الأولياء </a:t>
            </a:r>
            <a:r>
              <a:rPr lang="ar-SA" sz="3200" dirty="0" smtClean="0"/>
              <a:t>والصالحين.</a:t>
            </a:r>
          </a:p>
          <a:p>
            <a:r>
              <a:rPr lang="ar-SA" sz="2800" dirty="0" smtClean="0"/>
              <a:t>من </a:t>
            </a:r>
            <a:r>
              <a:rPr lang="ar-SA" sz="2800" dirty="0"/>
              <a:t>المعلوم أن أول شرك حدث في بني آدم سببه الغلو في الصالحين بتصويرهم ،كما حصل من قوم نوح عليه السلام ، ولا شك تصوير كبار العلماء ومشاهير الصالحين أعظم تسببا في إيقاع  الجهال في الشرك  من وضع الأنصاب في مجالسهم ،وبالأخص إذا نصبت تلك الصور في أماكن العبادة .</a:t>
            </a:r>
            <a:endParaRPr lang="en-US" sz="2800" dirty="0"/>
          </a:p>
        </p:txBody>
      </p:sp>
    </p:spTree>
    <p:extLst>
      <p:ext uri="{BB962C8B-B14F-4D97-AF65-F5344CB8AC3E}">
        <p14:creationId xmlns:p14="http://schemas.microsoft.com/office/powerpoint/2010/main" val="1878972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332656"/>
            <a:ext cx="8712968" cy="6678751"/>
          </a:xfrm>
          <a:prstGeom prst="rect">
            <a:avLst/>
          </a:prstGeom>
        </p:spPr>
        <p:txBody>
          <a:bodyPr wrap="square">
            <a:spAutoFit/>
          </a:bodyPr>
          <a:lstStyle/>
          <a:p>
            <a:r>
              <a:rPr lang="ar-SA" sz="3200" dirty="0">
                <a:solidFill>
                  <a:srgbClr val="C00000"/>
                </a:solidFill>
              </a:rPr>
              <a:t>ولخطر التصوير وعظم جرم فاعله وردت نصوص شرعية فيها تغليظ على المصورين لذوات الأرواح .</a:t>
            </a:r>
            <a:endParaRPr lang="en-US" sz="3200" dirty="0">
              <a:solidFill>
                <a:srgbClr val="C00000"/>
              </a:solidFill>
            </a:endParaRPr>
          </a:p>
          <a:p>
            <a:r>
              <a:rPr lang="ar-SA" sz="2800" dirty="0"/>
              <a:t>ومن النصوص الواردة في ذلك قوله صلى الله عليه وسلم </a:t>
            </a:r>
            <a:r>
              <a:rPr lang="en-US" sz="2800" dirty="0">
                <a:solidFill>
                  <a:srgbClr val="0070C0"/>
                </a:solidFill>
              </a:rPr>
              <a:t>)</a:t>
            </a:r>
            <a:r>
              <a:rPr lang="ar-SA" sz="2800" dirty="0">
                <a:solidFill>
                  <a:srgbClr val="0070C0"/>
                </a:solidFill>
              </a:rPr>
              <a:t> إن أشد الناس عذابا يوم القيامة المصورون </a:t>
            </a:r>
            <a:r>
              <a:rPr lang="ar-SA" sz="2800" dirty="0" smtClean="0">
                <a:solidFill>
                  <a:srgbClr val="0070C0"/>
                </a:solidFill>
              </a:rPr>
              <a:t>)</a:t>
            </a:r>
            <a:r>
              <a:rPr lang="ar-SA" sz="2800" dirty="0" smtClean="0"/>
              <a:t>.</a:t>
            </a:r>
          </a:p>
          <a:p>
            <a:r>
              <a:rPr lang="ar-SA" sz="2800" dirty="0"/>
              <a:t>ولذلك فإنه ينبغي للمسلم ألا يتساهل في أمر التصوير بجميع أنواعه سواء منه  ما كان مجسما </a:t>
            </a:r>
            <a:r>
              <a:rPr lang="ar-SA" sz="2800" dirty="0" smtClean="0"/>
              <a:t>←</a:t>
            </a:r>
            <a:r>
              <a:rPr lang="ar-SA" sz="2800" dirty="0" err="1" smtClean="0"/>
              <a:t>كاثماثيل</a:t>
            </a:r>
            <a:r>
              <a:rPr lang="ar-SA" sz="2800" dirty="0" smtClean="0"/>
              <a:t> </a:t>
            </a:r>
            <a:r>
              <a:rPr lang="ar-SA" sz="2800" dirty="0"/>
              <a:t>وغيرها مما له ظل </a:t>
            </a:r>
            <a:r>
              <a:rPr lang="ar-SA" sz="2800" dirty="0" smtClean="0">
                <a:solidFill>
                  <a:srgbClr val="FF0000"/>
                </a:solidFill>
              </a:rPr>
              <a:t>وهو </a:t>
            </a:r>
            <a:r>
              <a:rPr lang="ar-SA" sz="2800" dirty="0">
                <a:solidFill>
                  <a:srgbClr val="FF0000"/>
                </a:solidFill>
              </a:rPr>
              <a:t>أشد حرمه وأعظم إثما </a:t>
            </a:r>
            <a:endParaRPr lang="ar-SA" sz="2800" dirty="0"/>
          </a:p>
          <a:p>
            <a:r>
              <a:rPr lang="ar-SA" sz="2800" dirty="0" smtClean="0"/>
              <a:t>أم </a:t>
            </a:r>
            <a:r>
              <a:rPr lang="ar-SA" sz="2800" dirty="0"/>
              <a:t>ما كان  على ورق أو جدار أو خرقه أو </a:t>
            </a:r>
            <a:r>
              <a:rPr lang="ar-SA" sz="2800" dirty="0" smtClean="0"/>
              <a:t>غيرها.</a:t>
            </a:r>
          </a:p>
          <a:p>
            <a:endParaRPr lang="ar-SA" sz="2800" dirty="0"/>
          </a:p>
          <a:p>
            <a:r>
              <a:rPr lang="ar-SA" sz="2800" b="1" dirty="0">
                <a:solidFill>
                  <a:srgbClr val="C00000"/>
                </a:solidFill>
              </a:rPr>
              <a:t>المبحث الثاني: التبرك الممنوع:</a:t>
            </a:r>
            <a:endParaRPr lang="en-US" sz="2800" dirty="0">
              <a:solidFill>
                <a:srgbClr val="C00000"/>
              </a:solidFill>
            </a:endParaRPr>
          </a:p>
          <a:p>
            <a:r>
              <a:rPr lang="ar-SA" sz="2800" b="1" dirty="0">
                <a:solidFill>
                  <a:srgbClr val="FF0000"/>
                </a:solidFill>
              </a:rPr>
              <a:t>التبرك:</a:t>
            </a:r>
            <a:r>
              <a:rPr lang="ar-SA" sz="2800" dirty="0">
                <a:solidFill>
                  <a:srgbClr val="FF0000"/>
                </a:solidFill>
              </a:rPr>
              <a:t> </a:t>
            </a:r>
            <a:r>
              <a:rPr lang="ar-SA" sz="2800" dirty="0"/>
              <a:t>طلب البركة، والبركة: كثرة الخير وزيادته واستمراره.</a:t>
            </a:r>
            <a:endParaRPr lang="en-US" sz="2800" dirty="0"/>
          </a:p>
          <a:p>
            <a:r>
              <a:rPr lang="ar-SA" sz="2800" b="1" dirty="0"/>
              <a:t>والتبرك ينقسم من جهة حكمه إلى قسمين:</a:t>
            </a:r>
            <a:endParaRPr lang="en-US" sz="2800" dirty="0"/>
          </a:p>
          <a:p>
            <a:r>
              <a:rPr lang="ar-SA" sz="2800" b="1" dirty="0" smtClean="0">
                <a:solidFill>
                  <a:srgbClr val="FF0000"/>
                </a:solidFill>
              </a:rPr>
              <a:t>أ- تبرك </a:t>
            </a:r>
            <a:r>
              <a:rPr lang="ar-SA" sz="2800" b="1" dirty="0">
                <a:solidFill>
                  <a:srgbClr val="FF0000"/>
                </a:solidFill>
              </a:rPr>
              <a:t>مشروع: </a:t>
            </a:r>
            <a:r>
              <a:rPr lang="ar-SA" sz="2800" dirty="0"/>
              <a:t>وهو أن يفعل المسلم العبادات المشروعة طلبا للثواب الترتب </a:t>
            </a:r>
            <a:r>
              <a:rPr lang="ar-SA" sz="2800" dirty="0" smtClean="0"/>
              <a:t>عليها ومن ذلك:</a:t>
            </a:r>
          </a:p>
          <a:p>
            <a:pPr marL="514350" indent="-514350">
              <a:buFont typeface="+mj-lt"/>
              <a:buAutoNum type="arabicPeriod"/>
            </a:pPr>
            <a:r>
              <a:rPr lang="ar-SA" sz="2800" dirty="0" smtClean="0"/>
              <a:t>أن </a:t>
            </a:r>
            <a:r>
              <a:rPr lang="ar-SA" sz="2800" dirty="0"/>
              <a:t>يتبرك بقراءة القرآن والعمل بأحكامه، فالتبرك به هو ما يرجو </a:t>
            </a:r>
            <a:r>
              <a:rPr lang="ar-SA" sz="2800" dirty="0" smtClean="0"/>
              <a:t>المسلم من </a:t>
            </a:r>
            <a:r>
              <a:rPr lang="ar-SA" sz="2800" dirty="0"/>
              <a:t>الأجور على قراءته له وعمله </a:t>
            </a:r>
            <a:r>
              <a:rPr lang="ar-SA" sz="2800" dirty="0" smtClean="0"/>
              <a:t>بأحكامه.</a:t>
            </a:r>
            <a:endParaRPr lang="ar-SA" sz="2800" dirty="0"/>
          </a:p>
        </p:txBody>
      </p:sp>
    </p:spTree>
    <p:extLst>
      <p:ext uri="{BB962C8B-B14F-4D97-AF65-F5344CB8AC3E}">
        <p14:creationId xmlns:p14="http://schemas.microsoft.com/office/powerpoint/2010/main" val="1390134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88641"/>
            <a:ext cx="8766720" cy="6124754"/>
          </a:xfrm>
          <a:prstGeom prst="rect">
            <a:avLst/>
          </a:prstGeom>
        </p:spPr>
        <p:txBody>
          <a:bodyPr wrap="square">
            <a:spAutoFit/>
          </a:bodyPr>
          <a:lstStyle/>
          <a:p>
            <a:r>
              <a:rPr lang="ar-SA" sz="2800" dirty="0" smtClean="0"/>
              <a:t>2- ومنه </a:t>
            </a:r>
            <a:r>
              <a:rPr lang="ar-SA" sz="2800" dirty="0"/>
              <a:t>التبرك بالمسجد الحرام بالصلاة فيه ليحصل على فضيلة مضاعفة الصلاة فيه، فهذا من بركة المسجد الحرام.</a:t>
            </a:r>
            <a:endParaRPr lang="en-US" sz="2800" dirty="0"/>
          </a:p>
          <a:p>
            <a:r>
              <a:rPr lang="ar-SA" sz="2800" dirty="0"/>
              <a:t> </a:t>
            </a:r>
            <a:endParaRPr lang="en-US" sz="2800" dirty="0"/>
          </a:p>
          <a:p>
            <a:r>
              <a:rPr lang="ar-SA" sz="2800" b="1" dirty="0">
                <a:solidFill>
                  <a:srgbClr val="FF0000"/>
                </a:solidFill>
              </a:rPr>
              <a:t>ب- تبرك ممنوع</a:t>
            </a:r>
            <a:r>
              <a:rPr lang="ar-SA" sz="2800" dirty="0">
                <a:solidFill>
                  <a:srgbClr val="FF0000"/>
                </a:solidFill>
              </a:rPr>
              <a:t>:</a:t>
            </a:r>
            <a:endParaRPr lang="en-US" sz="2800" dirty="0">
              <a:solidFill>
                <a:srgbClr val="FF0000"/>
              </a:solidFill>
            </a:endParaRPr>
          </a:p>
          <a:p>
            <a:r>
              <a:rPr lang="ar-SA" sz="2800" dirty="0"/>
              <a:t>وهو ينقسم من حيث حكمه إلى قسمين:</a:t>
            </a:r>
            <a:endParaRPr lang="en-US" sz="2800" dirty="0"/>
          </a:p>
          <a:p>
            <a:r>
              <a:rPr lang="ar-SA" sz="2800" b="1" dirty="0">
                <a:solidFill>
                  <a:srgbClr val="FF0000"/>
                </a:solidFill>
              </a:rPr>
              <a:t>1- تبرك </a:t>
            </a:r>
            <a:r>
              <a:rPr lang="ar-SA" sz="2800" b="1" dirty="0" smtClean="0">
                <a:solidFill>
                  <a:srgbClr val="FF0000"/>
                </a:solidFill>
              </a:rPr>
              <a:t>شركي/</a:t>
            </a:r>
            <a:r>
              <a:rPr lang="ar-SA" sz="2800" dirty="0" smtClean="0">
                <a:solidFill>
                  <a:srgbClr val="FF0000"/>
                </a:solidFill>
              </a:rPr>
              <a:t> </a:t>
            </a:r>
            <a:r>
              <a:rPr lang="ar-SA" sz="2800" dirty="0"/>
              <a:t>وهو أن يعتقد المتبرِك أن المتبرَك به – وهو المخلوق- يهب البركة بنفسه، فيبارك في الأشياء بذاته استقلالا، لأن الله تعالى وحده موجد البركة وواهبها، وقد ثبت في صحيح البخاري عن النبي صلى الله عليه وسلم أنه قال : </a:t>
            </a:r>
            <a:r>
              <a:rPr lang="ar-SA" sz="2800" dirty="0">
                <a:solidFill>
                  <a:srgbClr val="0070C0"/>
                </a:solidFill>
              </a:rPr>
              <a:t>((البركة من الله</a:t>
            </a:r>
            <a:r>
              <a:rPr lang="ar-SA" sz="2800" dirty="0" smtClean="0">
                <a:solidFill>
                  <a:srgbClr val="0070C0"/>
                </a:solidFill>
              </a:rPr>
              <a:t>)) </a:t>
            </a:r>
            <a:r>
              <a:rPr lang="ar-SA" sz="2800" dirty="0"/>
              <a:t>وطالبه من غيره، أو اعتقاد أن غيره يهبها بذاته شرك أكبر</a:t>
            </a:r>
            <a:r>
              <a:rPr lang="ar-SA" sz="2800" dirty="0" smtClean="0"/>
              <a:t>.</a:t>
            </a:r>
            <a:endParaRPr lang="en-US" sz="2800" dirty="0"/>
          </a:p>
          <a:p>
            <a:r>
              <a:rPr lang="ar-SA" sz="2800" b="1" dirty="0">
                <a:solidFill>
                  <a:srgbClr val="FF0000"/>
                </a:solidFill>
              </a:rPr>
              <a:t>2- تبرك </a:t>
            </a:r>
            <a:r>
              <a:rPr lang="ar-SA" sz="2800" b="1" dirty="0" smtClean="0">
                <a:solidFill>
                  <a:srgbClr val="FF0000"/>
                </a:solidFill>
              </a:rPr>
              <a:t>بدعي/</a:t>
            </a:r>
            <a:r>
              <a:rPr lang="ar-SA" sz="2800" dirty="0" smtClean="0"/>
              <a:t>وهو </a:t>
            </a:r>
            <a:r>
              <a:rPr lang="ar-SA" sz="2800" dirty="0"/>
              <a:t>تبرك بما لم يرد دليل شرعي يدل على جواز التبرك به، معتقدا أن الله جعل فيه بركة، أو التبرك بشيء الذي ورد التبرك به بغير ما ورد في الشرع التبرك به </a:t>
            </a:r>
            <a:r>
              <a:rPr lang="ar-SA" sz="2800" dirty="0" smtClean="0"/>
              <a:t>فيه.</a:t>
            </a:r>
          </a:p>
          <a:p>
            <a:endParaRPr lang="ar-SA" sz="2800" dirty="0"/>
          </a:p>
        </p:txBody>
      </p:sp>
    </p:spTree>
    <p:extLst>
      <p:ext uri="{BB962C8B-B14F-4D97-AF65-F5344CB8AC3E}">
        <p14:creationId xmlns:p14="http://schemas.microsoft.com/office/powerpoint/2010/main" val="3227806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260648"/>
            <a:ext cx="8712968" cy="6555641"/>
          </a:xfrm>
          <a:prstGeom prst="rect">
            <a:avLst/>
          </a:prstGeom>
        </p:spPr>
        <p:txBody>
          <a:bodyPr wrap="square">
            <a:spAutoFit/>
          </a:bodyPr>
          <a:lstStyle/>
          <a:p>
            <a:r>
              <a:rPr lang="ar-SA" sz="2800" dirty="0">
                <a:solidFill>
                  <a:srgbClr val="C00000"/>
                </a:solidFill>
              </a:rPr>
              <a:t>وهذا  القسم من التبرك  </a:t>
            </a:r>
            <a:r>
              <a:rPr lang="ar-SA" sz="2800" dirty="0" smtClean="0">
                <a:solidFill>
                  <a:srgbClr val="C00000"/>
                </a:solidFill>
              </a:rPr>
              <a:t>-هو </a:t>
            </a:r>
            <a:r>
              <a:rPr lang="ar-SA" sz="2800" dirty="0">
                <a:solidFill>
                  <a:srgbClr val="C00000"/>
                </a:solidFill>
              </a:rPr>
              <a:t>التبرك </a:t>
            </a:r>
            <a:r>
              <a:rPr lang="ar-SA" sz="2800" dirty="0" smtClean="0">
                <a:solidFill>
                  <a:srgbClr val="C00000"/>
                </a:solidFill>
              </a:rPr>
              <a:t>البدعي– </a:t>
            </a:r>
            <a:r>
              <a:rPr lang="ar-SA" sz="2800" dirty="0">
                <a:solidFill>
                  <a:srgbClr val="C00000"/>
                </a:solidFill>
              </a:rPr>
              <a:t>ينقسم  الى ثلاثة أنواع : </a:t>
            </a:r>
            <a:endParaRPr lang="en-US" sz="2800" dirty="0">
              <a:solidFill>
                <a:srgbClr val="C00000"/>
              </a:solidFill>
            </a:endParaRPr>
          </a:p>
          <a:p>
            <a:endParaRPr lang="en-US" sz="2800" dirty="0"/>
          </a:p>
          <a:p>
            <a:r>
              <a:rPr lang="ar-SA" sz="2800" b="1" dirty="0">
                <a:solidFill>
                  <a:srgbClr val="FF0000"/>
                </a:solidFill>
              </a:rPr>
              <a:t>النوع ا </a:t>
            </a:r>
            <a:r>
              <a:rPr lang="ar-SA" sz="2800" b="1" dirty="0" smtClean="0">
                <a:solidFill>
                  <a:srgbClr val="FF0000"/>
                </a:solidFill>
              </a:rPr>
              <a:t>لأول / </a:t>
            </a:r>
            <a:r>
              <a:rPr lang="ar-SA" sz="2800" b="1" dirty="0" smtClean="0"/>
              <a:t>التبرك  </a:t>
            </a:r>
            <a:r>
              <a:rPr lang="ar-SA" sz="2800" b="1" dirty="0"/>
              <a:t>الممنوع  بالأولياء والصالحين : </a:t>
            </a:r>
            <a:endParaRPr lang="en-US" sz="2800" dirty="0"/>
          </a:p>
          <a:p>
            <a:r>
              <a:rPr lang="ar-SA" sz="2800" dirty="0"/>
              <a:t>وردت أدلة كثيرة تدل على مشروعية التبرك بجسد وآثار النبي صلى الله عليه وسلم، كشعره وعرقه وثيابه وغير ذلك.</a:t>
            </a:r>
            <a:endParaRPr lang="en-US" sz="2800" dirty="0"/>
          </a:p>
          <a:p>
            <a:r>
              <a:rPr lang="ar-SA" sz="2800" dirty="0" smtClean="0"/>
              <a:t>أما غير </a:t>
            </a:r>
            <a:r>
              <a:rPr lang="ar-SA" sz="2800" dirty="0"/>
              <a:t>النبي من الأولياء والصالحين فلم  يرد دليل صحيح صريح يدل على مشروعية التبرك بأجسادهم و لا </a:t>
            </a:r>
            <a:r>
              <a:rPr lang="ar-SA" sz="2800" dirty="0" smtClean="0"/>
              <a:t>بآثارهم.</a:t>
            </a:r>
            <a:endParaRPr lang="ar-SA" sz="2800" dirty="0"/>
          </a:p>
          <a:p>
            <a:r>
              <a:rPr lang="ar-SA" sz="2800" dirty="0"/>
              <a:t> </a:t>
            </a:r>
            <a:endParaRPr lang="en-US" sz="2800" dirty="0"/>
          </a:p>
          <a:p>
            <a:r>
              <a:rPr lang="ar-SA" sz="2800" b="1" dirty="0"/>
              <a:t>ومن أنواع التبرك المحرم بالصالحين</a:t>
            </a:r>
            <a:r>
              <a:rPr lang="ar-SA" sz="2800" b="1" dirty="0" smtClean="0"/>
              <a:t>:</a:t>
            </a:r>
            <a:endParaRPr lang="en-US" sz="2800" dirty="0"/>
          </a:p>
          <a:p>
            <a:r>
              <a:rPr lang="ar-SA" sz="2800" dirty="0" smtClean="0">
                <a:solidFill>
                  <a:srgbClr val="FF0000"/>
                </a:solidFill>
              </a:rPr>
              <a:t> أ)</a:t>
            </a:r>
            <a:r>
              <a:rPr lang="ar-SA" sz="2800" dirty="0" smtClean="0"/>
              <a:t>التمسح </a:t>
            </a:r>
            <a:r>
              <a:rPr lang="ar-SA" sz="2800" dirty="0"/>
              <a:t>بهم ولبس ثيابهم أو الشرب بعد شربهم طلبا للبركة.</a:t>
            </a:r>
            <a:endParaRPr lang="en-US" sz="2800" dirty="0"/>
          </a:p>
          <a:p>
            <a:r>
              <a:rPr lang="ar-SA" sz="2800" dirty="0" smtClean="0">
                <a:solidFill>
                  <a:srgbClr val="FF0000"/>
                </a:solidFill>
              </a:rPr>
              <a:t>ب)</a:t>
            </a:r>
            <a:r>
              <a:rPr lang="ar-SA" sz="2800" dirty="0" smtClean="0"/>
              <a:t>تقبيل </a:t>
            </a:r>
            <a:r>
              <a:rPr lang="ar-SA" sz="2800" dirty="0"/>
              <a:t>قبورهم، والتمسح بها، وأخذ ترابها طلبا للبركة</a:t>
            </a:r>
            <a:r>
              <a:rPr lang="ar-SA" sz="2800" dirty="0" smtClean="0"/>
              <a:t>.</a:t>
            </a:r>
            <a:endParaRPr lang="ar-SA" sz="2800" dirty="0"/>
          </a:p>
          <a:p>
            <a:endParaRPr lang="en-US" sz="2800" dirty="0"/>
          </a:p>
          <a:p>
            <a:r>
              <a:rPr lang="ar-SA" sz="2800" b="1" dirty="0" smtClean="0">
                <a:solidFill>
                  <a:srgbClr val="FF0000"/>
                </a:solidFill>
              </a:rPr>
              <a:t>النوع </a:t>
            </a:r>
            <a:r>
              <a:rPr lang="ar-SA" sz="2800" b="1" dirty="0">
                <a:solidFill>
                  <a:srgbClr val="FF0000"/>
                </a:solidFill>
              </a:rPr>
              <a:t>الثاني </a:t>
            </a:r>
            <a:r>
              <a:rPr lang="ar-SA" sz="2800" b="1" dirty="0" smtClean="0">
                <a:solidFill>
                  <a:srgbClr val="FF0000"/>
                </a:solidFill>
              </a:rPr>
              <a:t>/ </a:t>
            </a:r>
            <a:r>
              <a:rPr lang="ar-SA" sz="2800" b="1" dirty="0" smtClean="0"/>
              <a:t>التبرك </a:t>
            </a:r>
            <a:r>
              <a:rPr lang="ar-SA" sz="2800" b="1" dirty="0"/>
              <a:t>بالأزمان  والأماكن والأشياء التي لم يرد  في الشرع ما يدل على مشروعية اتبرك بها.   </a:t>
            </a:r>
            <a:endParaRPr lang="ar-SA" sz="2800" b="1" dirty="0" smtClean="0"/>
          </a:p>
          <a:p>
            <a:endParaRPr lang="en-US" sz="2800" dirty="0"/>
          </a:p>
        </p:txBody>
      </p:sp>
    </p:spTree>
    <p:extLst>
      <p:ext uri="{BB962C8B-B14F-4D97-AF65-F5344CB8AC3E}">
        <p14:creationId xmlns:p14="http://schemas.microsoft.com/office/powerpoint/2010/main" val="1390238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60648"/>
            <a:ext cx="8856984" cy="6124754"/>
          </a:xfrm>
          <a:prstGeom prst="rect">
            <a:avLst/>
          </a:prstGeom>
        </p:spPr>
        <p:txBody>
          <a:bodyPr wrap="square">
            <a:spAutoFit/>
          </a:bodyPr>
          <a:lstStyle/>
          <a:p>
            <a:r>
              <a:rPr lang="ar-SA" sz="2800" dirty="0"/>
              <a:t>ومن أمثلة هذه الأشياء: </a:t>
            </a:r>
            <a:endParaRPr lang="en-US" sz="2800" dirty="0"/>
          </a:p>
          <a:p>
            <a:r>
              <a:rPr lang="ar-SA" sz="2800" dirty="0">
                <a:solidFill>
                  <a:srgbClr val="FF0000"/>
                </a:solidFill>
              </a:rPr>
              <a:t>1</a:t>
            </a:r>
            <a:r>
              <a:rPr lang="ar-SA" sz="2800" b="1" dirty="0">
                <a:solidFill>
                  <a:srgbClr val="FF0000"/>
                </a:solidFill>
              </a:rPr>
              <a:t>- </a:t>
            </a:r>
            <a:r>
              <a:rPr lang="ar-SA" sz="2800" b="1" dirty="0"/>
              <a:t>الأماكن التي مر بها النبي صلى الله عليه وسلم ، أو تعبد لله فيها اتفاقا</a:t>
            </a:r>
            <a:r>
              <a:rPr lang="ar-SA" sz="2800" dirty="0"/>
              <a:t> من غير قصد  لها لذاتها، وإنما لأنه صلى الله ش لله تعالى بهذه العبادة ، ولم يرد دليل شرعي يدل على فضلها .</a:t>
            </a:r>
            <a:endParaRPr lang="en-US" sz="2800" dirty="0"/>
          </a:p>
          <a:p>
            <a:r>
              <a:rPr lang="ar-SA" sz="2800" b="1" dirty="0">
                <a:solidFill>
                  <a:srgbClr val="FF0000"/>
                </a:solidFill>
              </a:rPr>
              <a:t>ومن هذه الأماكن </a:t>
            </a:r>
            <a:r>
              <a:rPr lang="ar-SA" sz="2800" b="1" dirty="0" smtClean="0">
                <a:solidFill>
                  <a:srgbClr val="FF0000"/>
                </a:solidFill>
              </a:rPr>
              <a:t>/</a:t>
            </a:r>
            <a:r>
              <a:rPr lang="ar-SA" sz="2800" dirty="0" smtClean="0"/>
              <a:t>جبل ثور، </a:t>
            </a:r>
            <a:r>
              <a:rPr lang="ar-SA" sz="2800" dirty="0"/>
              <a:t>وغار حراء ، وجبل عرفات، والأماكن التي مر بها النبي صلى الله عليه وسلم في أسفاره </a:t>
            </a:r>
            <a:r>
              <a:rPr lang="ar-SA" sz="2800" dirty="0" smtClean="0"/>
              <a:t>والمساجد </a:t>
            </a:r>
            <a:r>
              <a:rPr lang="ar-SA" sz="2800" dirty="0"/>
              <a:t>السبعة التي قرب </a:t>
            </a:r>
            <a:r>
              <a:rPr lang="ar-SA" sz="2800" dirty="0" smtClean="0"/>
              <a:t>الخندق</a:t>
            </a:r>
          </a:p>
          <a:p>
            <a:r>
              <a:rPr lang="ar-SA" sz="2800" dirty="0" smtClean="0"/>
              <a:t> </a:t>
            </a:r>
          </a:p>
          <a:p>
            <a:r>
              <a:rPr lang="ar-SA" sz="2800" dirty="0"/>
              <a:t>فلا يجوز للمسلم قصد زيارة هذه الأماكن للتعبد لله تعالى عندها، أو فوقها، بصلاة أو دعاء أو غيرهما، كما لا يجوز للمسلم مسح شيء من هذه الأماكن لطلب البركة ، وقد ثبوت عن النبي أنه </a:t>
            </a:r>
            <a:r>
              <a:rPr lang="ar-SA" sz="2800" dirty="0" smtClean="0"/>
              <a:t>قال </a:t>
            </a:r>
            <a:r>
              <a:rPr lang="ar-SA" sz="2800" dirty="0" smtClean="0">
                <a:solidFill>
                  <a:srgbClr val="0070C0"/>
                </a:solidFill>
              </a:rPr>
              <a:t>(( </a:t>
            </a:r>
            <a:r>
              <a:rPr lang="ar-SA" sz="2800" dirty="0">
                <a:solidFill>
                  <a:srgbClr val="0070C0"/>
                </a:solidFill>
              </a:rPr>
              <a:t>لا تشدوا الرحال إلا إلى ثلاثة مساجد: مسجدي هذا، والمسجد الحرام، والمسجد الأقصى)) </a:t>
            </a:r>
            <a:r>
              <a:rPr lang="ar-SA" sz="2800" dirty="0"/>
              <a:t>رواه البخاري </a:t>
            </a:r>
            <a:r>
              <a:rPr lang="ar-SA" sz="2800" dirty="0" smtClean="0"/>
              <a:t>ومسلم</a:t>
            </a:r>
            <a:r>
              <a:rPr lang="ar-SA" sz="2800" dirty="0"/>
              <a:t> </a:t>
            </a:r>
            <a:r>
              <a:rPr lang="ar-SA" sz="2800" dirty="0" smtClean="0"/>
              <a:t>.</a:t>
            </a:r>
          </a:p>
          <a:p>
            <a:endParaRPr lang="ar-SA" sz="2800" dirty="0"/>
          </a:p>
          <a:p>
            <a:endParaRPr lang="ar-SA" sz="2800" dirty="0"/>
          </a:p>
        </p:txBody>
      </p:sp>
    </p:spTree>
    <p:extLst>
      <p:ext uri="{BB962C8B-B14F-4D97-AF65-F5344CB8AC3E}">
        <p14:creationId xmlns:p14="http://schemas.microsoft.com/office/powerpoint/2010/main" val="3251173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88640"/>
            <a:ext cx="8928992" cy="5693866"/>
          </a:xfrm>
          <a:prstGeom prst="rect">
            <a:avLst/>
          </a:prstGeom>
        </p:spPr>
        <p:txBody>
          <a:bodyPr wrap="square">
            <a:spAutoFit/>
          </a:bodyPr>
          <a:lstStyle/>
          <a:p>
            <a:r>
              <a:rPr lang="ar-SA" sz="2800" b="1" dirty="0">
                <a:solidFill>
                  <a:srgbClr val="FF0000"/>
                </a:solidFill>
              </a:rPr>
              <a:t>2- التبر ببعض الأشجار والأحجار وبعض الأعمدة والآبار والعيون التي يظن بعض العامة أن لها </a:t>
            </a:r>
            <a:r>
              <a:rPr lang="ar-SA" sz="2800" b="1" dirty="0" smtClean="0">
                <a:solidFill>
                  <a:srgbClr val="FF0000"/>
                </a:solidFill>
              </a:rPr>
              <a:t>فضلا:-</a:t>
            </a:r>
          </a:p>
          <a:p>
            <a:pPr marL="514350" indent="-514350">
              <a:buFont typeface="+mj-lt"/>
              <a:buAutoNum type="arabicPeriod"/>
            </a:pPr>
            <a:r>
              <a:rPr lang="ar-SA" sz="2800" dirty="0" smtClean="0"/>
              <a:t>أما </a:t>
            </a:r>
            <a:r>
              <a:rPr lang="ar-SA" sz="2800" dirty="0"/>
              <a:t>لظنهم أن أحد الأنبياء والأولياء وقف على ذلك </a:t>
            </a:r>
            <a:r>
              <a:rPr lang="ar-SA" sz="2800" dirty="0" smtClean="0"/>
              <a:t>الحجر.</a:t>
            </a:r>
          </a:p>
          <a:p>
            <a:pPr marL="514350" indent="-514350">
              <a:buFont typeface="+mj-lt"/>
              <a:buAutoNum type="arabicPeriod"/>
            </a:pPr>
            <a:r>
              <a:rPr lang="ar-SA" sz="2800" dirty="0" smtClean="0"/>
              <a:t>أو لاعتقادهم </a:t>
            </a:r>
            <a:r>
              <a:rPr lang="ar-SA" sz="2800" dirty="0"/>
              <a:t>أن نبينا نام تحت تلك </a:t>
            </a:r>
            <a:r>
              <a:rPr lang="ar-SA" sz="2800" dirty="0" smtClean="0"/>
              <a:t>الشجرة.</a:t>
            </a:r>
          </a:p>
          <a:p>
            <a:pPr marL="514350" indent="-514350">
              <a:buFont typeface="+mj-lt"/>
              <a:buAutoNum type="arabicPeriod"/>
            </a:pPr>
            <a:r>
              <a:rPr lang="ar-SA" sz="2800" dirty="0" smtClean="0"/>
              <a:t>أو </a:t>
            </a:r>
            <a:r>
              <a:rPr lang="ar-SA" sz="2800" dirty="0"/>
              <a:t>يرى أحدهم رأيا أن هذه الشجرة أو هذا الحجر </a:t>
            </a:r>
            <a:r>
              <a:rPr lang="ar-SA" sz="2800" dirty="0" smtClean="0"/>
              <a:t>مبارك.</a:t>
            </a:r>
          </a:p>
          <a:p>
            <a:pPr marL="514350" indent="-514350">
              <a:buFont typeface="+mj-lt"/>
              <a:buAutoNum type="arabicPeriod"/>
            </a:pPr>
            <a:r>
              <a:rPr lang="ar-SA" sz="2800" dirty="0" smtClean="0"/>
              <a:t>أو </a:t>
            </a:r>
            <a:r>
              <a:rPr lang="ar-SA" sz="2800" dirty="0"/>
              <a:t>يعتقد يعتقدون أن نبينا اغتسل في تل البئر أو </a:t>
            </a:r>
            <a:r>
              <a:rPr lang="ar-SA" sz="2800" dirty="0" smtClean="0"/>
              <a:t>العين.</a:t>
            </a:r>
          </a:p>
          <a:p>
            <a:pPr marL="514350" indent="-514350">
              <a:buFont typeface="+mj-lt"/>
              <a:buAutoNum type="arabicPeriod"/>
            </a:pPr>
            <a:r>
              <a:rPr lang="ar-SA" sz="2800" dirty="0" smtClean="0"/>
              <a:t>أو </a:t>
            </a:r>
            <a:r>
              <a:rPr lang="ar-SA" sz="2800" dirty="0"/>
              <a:t>أن شخصا اغتسل فيها </a:t>
            </a:r>
            <a:r>
              <a:rPr lang="ar-SA" sz="2800" dirty="0" smtClean="0"/>
              <a:t>فشفي.</a:t>
            </a:r>
          </a:p>
          <a:p>
            <a:pPr lvl="1"/>
            <a:r>
              <a:rPr lang="ar-SA" sz="2800" dirty="0" smtClean="0"/>
              <a:t>فيغلون </a:t>
            </a:r>
            <a:r>
              <a:rPr lang="ar-SA" sz="2800" dirty="0"/>
              <a:t>فيها ويتبركون بها فيتمسحون بالأشجار والأحجار، ويغتسلون بماء هذه </a:t>
            </a:r>
            <a:r>
              <a:rPr lang="ar-SA" sz="2800" dirty="0" smtClean="0"/>
              <a:t>البئر.</a:t>
            </a:r>
            <a:endParaRPr lang="ar-SA" sz="2800" dirty="0"/>
          </a:p>
          <a:p>
            <a:pPr lvl="1"/>
            <a:endParaRPr lang="ar-SA" sz="2800" dirty="0"/>
          </a:p>
          <a:p>
            <a:pPr lvl="1"/>
            <a:r>
              <a:rPr lang="ar-SA" sz="2800" dirty="0" smtClean="0">
                <a:solidFill>
                  <a:srgbClr val="C00000"/>
                </a:solidFill>
              </a:rPr>
              <a:t>و أجمعو اهل العلم على تحريم </a:t>
            </a:r>
            <a:r>
              <a:rPr lang="ar-SA" sz="2800" dirty="0" smtClean="0"/>
              <a:t>ولا يفعله </a:t>
            </a:r>
            <a:r>
              <a:rPr lang="ar-SA" sz="2800" dirty="0"/>
              <a:t>إلا الجهلاء، لأنه أحداث عبادات ليس لها أصل في الشرع، ولأنه من أعظم أسباب الوقوع في الشرك </a:t>
            </a:r>
            <a:r>
              <a:rPr lang="ar-SA" sz="2800" dirty="0" smtClean="0"/>
              <a:t>الأكبر</a:t>
            </a:r>
          </a:p>
          <a:p>
            <a:pPr lvl="1"/>
            <a:endParaRPr lang="ar-SA" sz="2800" dirty="0" smtClean="0"/>
          </a:p>
        </p:txBody>
      </p:sp>
    </p:spTree>
    <p:extLst>
      <p:ext uri="{BB962C8B-B14F-4D97-AF65-F5344CB8AC3E}">
        <p14:creationId xmlns:p14="http://schemas.microsoft.com/office/powerpoint/2010/main" val="19083635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88640"/>
            <a:ext cx="8640960" cy="6678751"/>
          </a:xfrm>
          <a:prstGeom prst="rect">
            <a:avLst/>
          </a:prstGeom>
        </p:spPr>
        <p:txBody>
          <a:bodyPr wrap="square">
            <a:spAutoFit/>
          </a:bodyPr>
          <a:lstStyle/>
          <a:p>
            <a:r>
              <a:rPr lang="ar-SA" sz="2800" dirty="0"/>
              <a:t>ومسح الحجر الأسود وتقبيله وكذلك مسح الركن اليماني في أثناء الطواف إنما هو من باب التعبد لله تعالى، واتباع سنة النبي صلى الله عليه وسلم، ولذلك قال عمر لما قبل الحجر الأسود: </a:t>
            </a:r>
            <a:r>
              <a:rPr lang="ar-SA" sz="2800" dirty="0">
                <a:solidFill>
                  <a:srgbClr val="0070C0"/>
                </a:solidFill>
              </a:rPr>
              <a:t>(( إني لا أعلم أنك حجر لا تضر ولا تنفع، ولولا أني رأيت رسول الله صلى الله عليه وسلم يقبلك ما قبلتك )) </a:t>
            </a:r>
            <a:r>
              <a:rPr lang="ar-SA" sz="2800" dirty="0"/>
              <a:t>رواه </a:t>
            </a:r>
            <a:r>
              <a:rPr lang="ar-SA" sz="2800" dirty="0" smtClean="0"/>
              <a:t>البخاري</a:t>
            </a:r>
          </a:p>
          <a:p>
            <a:endParaRPr lang="ar-SA" sz="2800" dirty="0"/>
          </a:p>
          <a:p>
            <a:r>
              <a:rPr lang="ar-SA" sz="2800" b="1" dirty="0">
                <a:solidFill>
                  <a:srgbClr val="FF0000"/>
                </a:solidFill>
              </a:rPr>
              <a:t>النوع </a:t>
            </a:r>
            <a:r>
              <a:rPr lang="ar-SA" sz="2800" b="1" dirty="0" smtClean="0">
                <a:solidFill>
                  <a:srgbClr val="FF0000"/>
                </a:solidFill>
              </a:rPr>
              <a:t>الثالث/ </a:t>
            </a:r>
            <a:r>
              <a:rPr lang="ar-SA" sz="2800" b="1" dirty="0" smtClean="0"/>
              <a:t>التبرك </a:t>
            </a:r>
            <a:r>
              <a:rPr lang="ar-SA" sz="2800" b="1" dirty="0"/>
              <a:t>بالأماكن و الأشياء </a:t>
            </a:r>
            <a:r>
              <a:rPr lang="ar-SA" sz="2800" b="1" dirty="0" smtClean="0"/>
              <a:t>الفاضلة:</a:t>
            </a:r>
            <a:endParaRPr lang="en-US" sz="2800" dirty="0"/>
          </a:p>
          <a:p>
            <a:r>
              <a:rPr lang="ar-SA" sz="2800" dirty="0"/>
              <a:t>وردت نصوص شرعية  كثيرة  تدل على فضل وبركة كثير من الأماكن، كالكعبة المشرفة، والمساجد </a:t>
            </a:r>
            <a:r>
              <a:rPr lang="ar-SA" sz="2800" dirty="0" smtClean="0"/>
              <a:t>الثلاثة.</a:t>
            </a:r>
          </a:p>
          <a:p>
            <a:r>
              <a:rPr lang="ar-SA" sz="2800" dirty="0" smtClean="0"/>
              <a:t>والتبرك </a:t>
            </a:r>
            <a:r>
              <a:rPr lang="ar-SA" sz="2800" dirty="0"/>
              <a:t>بهذه الأشياء يكون بفعل العبادات وغيرها مما ورد في الشرع ما يدل على فضلها فيها، ولا يجوز التبرك بها بغير ما </a:t>
            </a:r>
            <a:r>
              <a:rPr lang="ar-SA" sz="2800" dirty="0" smtClean="0"/>
              <a:t>ورد.</a:t>
            </a:r>
          </a:p>
          <a:p>
            <a:endParaRPr lang="ar-SA" sz="2800" dirty="0"/>
          </a:p>
          <a:p>
            <a:r>
              <a:rPr lang="ar-SA" sz="3600" dirty="0">
                <a:solidFill>
                  <a:srgbClr val="C00000"/>
                </a:solidFill>
              </a:rPr>
              <a:t>المبحث الثالث </a:t>
            </a:r>
            <a:r>
              <a:rPr lang="ar-SA" sz="3600" dirty="0" smtClean="0">
                <a:solidFill>
                  <a:srgbClr val="C00000"/>
                </a:solidFill>
              </a:rPr>
              <a:t>:-</a:t>
            </a:r>
            <a:endParaRPr lang="ar-SA" sz="3600" dirty="0">
              <a:solidFill>
                <a:srgbClr val="C00000"/>
              </a:solidFill>
            </a:endParaRPr>
          </a:p>
          <a:p>
            <a:r>
              <a:rPr lang="ar-SA" sz="2800" dirty="0">
                <a:solidFill>
                  <a:srgbClr val="C00000"/>
                </a:solidFill>
              </a:rPr>
              <a:t>رفع القبور و تجصيصها , واسراجها , وبناء الغرف فوقها , وبناء المساجد عليها , وعبادة الله عندها.</a:t>
            </a:r>
          </a:p>
        </p:txBody>
      </p:sp>
    </p:spTree>
    <p:extLst>
      <p:ext uri="{BB962C8B-B14F-4D97-AF65-F5344CB8AC3E}">
        <p14:creationId xmlns:p14="http://schemas.microsoft.com/office/powerpoint/2010/main" val="3230809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60648"/>
            <a:ext cx="8784976" cy="6555641"/>
          </a:xfrm>
          <a:prstGeom prst="rect">
            <a:avLst/>
          </a:prstGeom>
        </p:spPr>
        <p:txBody>
          <a:bodyPr wrap="square">
            <a:spAutoFit/>
          </a:bodyPr>
          <a:lstStyle/>
          <a:p>
            <a:r>
              <a:rPr lang="ar-SA" sz="2800" dirty="0" smtClean="0">
                <a:solidFill>
                  <a:srgbClr val="FF0000"/>
                </a:solidFill>
              </a:rPr>
              <a:t>وقد </a:t>
            </a:r>
            <a:r>
              <a:rPr lang="ar-SA" sz="2800" dirty="0">
                <a:solidFill>
                  <a:srgbClr val="FF0000"/>
                </a:solidFill>
              </a:rPr>
              <a:t>وردت أحاديث كثيرة في النهي عن هذه الأمور كلها , ومنها </a:t>
            </a:r>
            <a:r>
              <a:rPr lang="ar-SA" sz="2800" dirty="0" smtClean="0">
                <a:solidFill>
                  <a:srgbClr val="FF0000"/>
                </a:solidFill>
              </a:rPr>
              <a:t>:</a:t>
            </a:r>
            <a:endParaRPr lang="ar-SA" sz="2800" dirty="0"/>
          </a:p>
          <a:p>
            <a:r>
              <a:rPr lang="ar-SA" sz="2800" dirty="0">
                <a:solidFill>
                  <a:srgbClr val="FF0000"/>
                </a:solidFill>
              </a:rPr>
              <a:t>1- </a:t>
            </a:r>
            <a:r>
              <a:rPr lang="ar-SA" sz="2800" dirty="0"/>
              <a:t>ما رواه جندب بن عبدالله </a:t>
            </a:r>
            <a:r>
              <a:rPr lang="ar-SA" sz="2800" dirty="0" smtClean="0"/>
              <a:t>– رضي الله عنه - </a:t>
            </a:r>
            <a:r>
              <a:rPr lang="ar-SA" sz="2800" dirty="0"/>
              <a:t>قال </a:t>
            </a:r>
            <a:r>
              <a:rPr lang="ar-SA" sz="2800" dirty="0" smtClean="0"/>
              <a:t>: سمعت </a:t>
            </a:r>
            <a:r>
              <a:rPr lang="ar-SA" sz="2800" dirty="0"/>
              <a:t>رسول الله </a:t>
            </a:r>
            <a:r>
              <a:rPr lang="ar-SA" sz="2800" dirty="0" smtClean="0"/>
              <a:t>صلى الله عليه وسلم قبل </a:t>
            </a:r>
            <a:r>
              <a:rPr lang="ar-SA" sz="2800" dirty="0"/>
              <a:t>أن يموت بخمس وهو يقول </a:t>
            </a:r>
            <a:r>
              <a:rPr lang="ar-SA" sz="2800" dirty="0" smtClean="0"/>
              <a:t>:</a:t>
            </a:r>
            <a:r>
              <a:rPr lang="ar-SA" sz="2800" dirty="0" smtClean="0">
                <a:solidFill>
                  <a:srgbClr val="0070C0"/>
                </a:solidFill>
              </a:rPr>
              <a:t>{ </a:t>
            </a:r>
            <a:r>
              <a:rPr lang="ar-SA" sz="2800" dirty="0">
                <a:solidFill>
                  <a:srgbClr val="0070C0"/>
                </a:solidFill>
              </a:rPr>
              <a:t>ألا وأن من كان قبلكم </a:t>
            </a:r>
          </a:p>
          <a:p>
            <a:r>
              <a:rPr lang="ar-SA" sz="2800" dirty="0">
                <a:solidFill>
                  <a:srgbClr val="0070C0"/>
                </a:solidFill>
              </a:rPr>
              <a:t>يتخذون قبر أنبيائهم و صالحيهم مساجد , إني أنهاكم عن ذلك </a:t>
            </a:r>
            <a:r>
              <a:rPr lang="ar-SA" sz="2800" dirty="0" smtClean="0">
                <a:solidFill>
                  <a:srgbClr val="0070C0"/>
                </a:solidFill>
              </a:rPr>
              <a:t>}.</a:t>
            </a:r>
            <a:endParaRPr lang="ar-SA" sz="2800" dirty="0">
              <a:solidFill>
                <a:srgbClr val="0070C0"/>
              </a:solidFill>
            </a:endParaRPr>
          </a:p>
          <a:p>
            <a:endParaRPr lang="ar-SA" sz="2800" dirty="0"/>
          </a:p>
          <a:p>
            <a:r>
              <a:rPr lang="ar-SA" sz="2800" dirty="0">
                <a:solidFill>
                  <a:srgbClr val="FF0000"/>
                </a:solidFill>
              </a:rPr>
              <a:t>2-</a:t>
            </a:r>
            <a:r>
              <a:rPr lang="ar-SA" sz="2800" dirty="0"/>
              <a:t> ما رواه ابن مسعود </a:t>
            </a:r>
            <a:r>
              <a:rPr lang="ar-SA" sz="2800" dirty="0" smtClean="0"/>
              <a:t>–رضي الله عنه </a:t>
            </a:r>
            <a:r>
              <a:rPr lang="ar-SA" sz="2800" dirty="0"/>
              <a:t>-عن </a:t>
            </a:r>
            <a:r>
              <a:rPr lang="ar-SA" sz="2800" dirty="0" smtClean="0"/>
              <a:t>النبي صلى الله عليه وسلم قال </a:t>
            </a:r>
            <a:r>
              <a:rPr lang="ar-SA" sz="2800" dirty="0"/>
              <a:t>:  </a:t>
            </a:r>
            <a:r>
              <a:rPr lang="ar-SA" sz="2800" dirty="0" smtClean="0">
                <a:solidFill>
                  <a:srgbClr val="0070C0"/>
                </a:solidFill>
              </a:rPr>
              <a:t>{ إن </a:t>
            </a:r>
            <a:r>
              <a:rPr lang="ar-SA" sz="2800" dirty="0">
                <a:solidFill>
                  <a:srgbClr val="0070C0"/>
                </a:solidFill>
              </a:rPr>
              <a:t>من شرار الناس من تدركه الساعة وهم أحياء , ومن </a:t>
            </a:r>
            <a:r>
              <a:rPr lang="ar-SA" sz="2800" dirty="0" err="1" smtClean="0">
                <a:solidFill>
                  <a:srgbClr val="0070C0"/>
                </a:solidFill>
              </a:rPr>
              <a:t>يتخذى</a:t>
            </a:r>
            <a:r>
              <a:rPr lang="ar-SA" sz="2800" dirty="0" smtClean="0">
                <a:solidFill>
                  <a:srgbClr val="0070C0"/>
                </a:solidFill>
              </a:rPr>
              <a:t> القبور </a:t>
            </a:r>
            <a:r>
              <a:rPr lang="ar-SA" sz="2800" dirty="0">
                <a:solidFill>
                  <a:srgbClr val="0070C0"/>
                </a:solidFill>
              </a:rPr>
              <a:t>مساجد }</a:t>
            </a:r>
            <a:r>
              <a:rPr lang="ar-SA" sz="2800" dirty="0" smtClean="0">
                <a:solidFill>
                  <a:srgbClr val="0070C0"/>
                </a:solidFill>
              </a:rPr>
              <a:t>.</a:t>
            </a:r>
          </a:p>
          <a:p>
            <a:endParaRPr lang="ar-SA" sz="2800" dirty="0"/>
          </a:p>
          <a:p>
            <a:r>
              <a:rPr lang="ar-SA" sz="2800" dirty="0">
                <a:solidFill>
                  <a:srgbClr val="FF0000"/>
                </a:solidFill>
              </a:rPr>
              <a:t>3-</a:t>
            </a:r>
            <a:r>
              <a:rPr lang="ar-SA" sz="2800" dirty="0"/>
              <a:t>ما روته أم </a:t>
            </a:r>
            <a:r>
              <a:rPr lang="ar-SA" sz="2800" dirty="0" err="1"/>
              <a:t>المومنين</a:t>
            </a:r>
            <a:r>
              <a:rPr lang="ar-SA" sz="2800" dirty="0"/>
              <a:t> عائشة وابن عباس </a:t>
            </a:r>
            <a:r>
              <a:rPr lang="ar-SA" sz="2800" dirty="0" smtClean="0"/>
              <a:t>– رضى الله عنهم - </a:t>
            </a:r>
            <a:r>
              <a:rPr lang="ar-SA" sz="2800" dirty="0"/>
              <a:t>قالا :لما نزل برسول </a:t>
            </a:r>
            <a:r>
              <a:rPr lang="ar-SA" sz="2800" dirty="0" smtClean="0"/>
              <a:t>الله</a:t>
            </a:r>
            <a:r>
              <a:rPr lang="ar-SA" sz="2800" dirty="0"/>
              <a:t> </a:t>
            </a:r>
            <a:r>
              <a:rPr lang="ar-SA" sz="2800" dirty="0" smtClean="0"/>
              <a:t>صلى الله عليه وسلم </a:t>
            </a:r>
            <a:r>
              <a:rPr lang="ar-SA" sz="2800" dirty="0"/>
              <a:t>طفق يطرح خميصة له على وجهه , فإذا</a:t>
            </a:r>
          </a:p>
          <a:p>
            <a:r>
              <a:rPr lang="ar-SA" sz="2800" dirty="0"/>
              <a:t>اغتم بها كشفها عن وجهه , فقال وهو كذلك : </a:t>
            </a:r>
            <a:r>
              <a:rPr lang="ar-SA" sz="2800" dirty="0" smtClean="0">
                <a:solidFill>
                  <a:srgbClr val="0070C0"/>
                </a:solidFill>
              </a:rPr>
              <a:t>{لعنة </a:t>
            </a:r>
            <a:r>
              <a:rPr lang="ar-SA" sz="2800" dirty="0">
                <a:solidFill>
                  <a:srgbClr val="0070C0"/>
                </a:solidFill>
              </a:rPr>
              <a:t>الله على اليهود و النصارى ، اتخذوا قبور انبيائهم مساجد </a:t>
            </a:r>
            <a:r>
              <a:rPr lang="ar-SA" sz="2800" dirty="0" smtClean="0">
                <a:solidFill>
                  <a:srgbClr val="0070C0"/>
                </a:solidFill>
              </a:rPr>
              <a:t>}</a:t>
            </a:r>
            <a:endParaRPr lang="ar-SA" sz="2800" dirty="0">
              <a:solidFill>
                <a:srgbClr val="0070C0"/>
              </a:solidFill>
            </a:endParaRPr>
          </a:p>
          <a:p>
            <a:r>
              <a:rPr lang="ar-SA" sz="2800" dirty="0"/>
              <a:t>يحذر مثل </a:t>
            </a:r>
            <a:r>
              <a:rPr lang="ar-SA" sz="2800" dirty="0" err="1"/>
              <a:t>ماصنعوا</a:t>
            </a:r>
            <a:r>
              <a:rPr lang="ar-SA" sz="2800" dirty="0"/>
              <a:t>. قالت </a:t>
            </a:r>
            <a:r>
              <a:rPr lang="ar-SA" sz="2800" dirty="0" smtClean="0"/>
              <a:t>عائشة-رضي الله عنها </a:t>
            </a:r>
            <a:r>
              <a:rPr lang="ar-SA" sz="2800" dirty="0"/>
              <a:t>- </a:t>
            </a:r>
            <a:r>
              <a:rPr lang="ar-SA" sz="2800" dirty="0" smtClean="0"/>
              <a:t>:</a:t>
            </a:r>
            <a:r>
              <a:rPr lang="ar-SA" sz="2800" dirty="0" smtClean="0">
                <a:solidFill>
                  <a:srgbClr val="0070C0"/>
                </a:solidFill>
              </a:rPr>
              <a:t>{ولولا </a:t>
            </a:r>
            <a:r>
              <a:rPr lang="ar-SA" sz="2800" dirty="0">
                <a:solidFill>
                  <a:srgbClr val="0070C0"/>
                </a:solidFill>
              </a:rPr>
              <a:t>ذلك لأبرز قبره ،غير أنه خشي أن يتخذ </a:t>
            </a:r>
            <a:r>
              <a:rPr lang="ar-SA" sz="2800" dirty="0" err="1" smtClean="0">
                <a:solidFill>
                  <a:srgbClr val="0070C0"/>
                </a:solidFill>
              </a:rPr>
              <a:t>مسجدآ</a:t>
            </a:r>
            <a:r>
              <a:rPr lang="ar-SA" sz="2800" dirty="0" smtClean="0">
                <a:solidFill>
                  <a:srgbClr val="0070C0"/>
                </a:solidFill>
              </a:rPr>
              <a:t> }.</a:t>
            </a:r>
            <a:endParaRPr lang="ar-SA" sz="2800" dirty="0">
              <a:solidFill>
                <a:srgbClr val="0070C0"/>
              </a:solidFill>
            </a:endParaRPr>
          </a:p>
        </p:txBody>
      </p:sp>
    </p:spTree>
    <p:extLst>
      <p:ext uri="{BB962C8B-B14F-4D97-AF65-F5344CB8AC3E}">
        <p14:creationId xmlns:p14="http://schemas.microsoft.com/office/powerpoint/2010/main" val="32175940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260648"/>
            <a:ext cx="8568952" cy="6124754"/>
          </a:xfrm>
          <a:prstGeom prst="rect">
            <a:avLst/>
          </a:prstGeom>
        </p:spPr>
        <p:txBody>
          <a:bodyPr wrap="square">
            <a:spAutoFit/>
          </a:bodyPr>
          <a:lstStyle/>
          <a:p>
            <a:r>
              <a:rPr lang="ar-SA" sz="2800" dirty="0">
                <a:solidFill>
                  <a:srgbClr val="C00000"/>
                </a:solidFill>
              </a:rPr>
              <a:t>**معنى أتخاذ القبور مساجد ؟ </a:t>
            </a:r>
          </a:p>
          <a:p>
            <a:r>
              <a:rPr lang="ar-SA" sz="2800" dirty="0"/>
              <a:t>بناء المساجد عليها و يدخل فيه أيضا جعلها مكانا للصلاة ولو لم يبن عليها أو بينها مسجد و يشمل السجود على </a:t>
            </a:r>
            <a:r>
              <a:rPr lang="ar-SA" sz="2800" dirty="0" smtClean="0"/>
              <a:t>القبر و </a:t>
            </a:r>
            <a:r>
              <a:rPr lang="ar-SA" sz="2800" dirty="0"/>
              <a:t>يشمل الصلاة إليه وجعله في قبله المصلى و يشمل قصد الصلاة و الدعاء و الذكر </a:t>
            </a:r>
            <a:r>
              <a:rPr lang="ar-SA" sz="2800" dirty="0" smtClean="0"/>
              <a:t>عنده.</a:t>
            </a:r>
          </a:p>
          <a:p>
            <a:endParaRPr lang="ar-SA" sz="2800" dirty="0"/>
          </a:p>
          <a:p>
            <a:r>
              <a:rPr lang="ar-SA" sz="2800" dirty="0" smtClean="0">
                <a:solidFill>
                  <a:srgbClr val="FF0000"/>
                </a:solidFill>
              </a:rPr>
              <a:t>وقد </a:t>
            </a:r>
            <a:r>
              <a:rPr lang="ar-SA" sz="2800" dirty="0">
                <a:solidFill>
                  <a:srgbClr val="FF0000"/>
                </a:solidFill>
              </a:rPr>
              <a:t>وردت أحاديث فيها النص على النهي عن هذه الأمور بخصوصها ، و منها:</a:t>
            </a:r>
          </a:p>
          <a:p>
            <a:r>
              <a:rPr lang="ar-SA" sz="2800" dirty="0">
                <a:solidFill>
                  <a:srgbClr val="FF0000"/>
                </a:solidFill>
              </a:rPr>
              <a:t>1-  </a:t>
            </a:r>
            <a:r>
              <a:rPr lang="ar-SA" sz="2800" dirty="0"/>
              <a:t>ما رواه أبو مرثد الغنوي </a:t>
            </a:r>
            <a:r>
              <a:rPr lang="ar-SA" sz="2800" dirty="0" smtClean="0"/>
              <a:t>– رضي الله عنه - </a:t>
            </a:r>
            <a:r>
              <a:rPr lang="ar-SA" sz="2800" dirty="0"/>
              <a:t>عن النبي </a:t>
            </a:r>
            <a:r>
              <a:rPr lang="ar-SA" sz="2800" dirty="0" smtClean="0"/>
              <a:t>صلى الله عليه وسلم أنه </a:t>
            </a:r>
            <a:r>
              <a:rPr lang="ar-SA" sz="2800" dirty="0"/>
              <a:t>قال : </a:t>
            </a:r>
            <a:r>
              <a:rPr lang="ar-SA" sz="2800" dirty="0">
                <a:solidFill>
                  <a:srgbClr val="0070C0"/>
                </a:solidFill>
              </a:rPr>
              <a:t>{</a:t>
            </a:r>
            <a:r>
              <a:rPr lang="ar-SA" sz="2800" dirty="0" smtClean="0">
                <a:solidFill>
                  <a:srgbClr val="0070C0"/>
                </a:solidFill>
              </a:rPr>
              <a:t>لا </a:t>
            </a:r>
            <a:r>
              <a:rPr lang="ar-SA" sz="2800" dirty="0">
                <a:solidFill>
                  <a:srgbClr val="0070C0"/>
                </a:solidFill>
              </a:rPr>
              <a:t>تصلوا إلى القبور ولا تجلسوا عليها </a:t>
            </a:r>
            <a:r>
              <a:rPr lang="ar-SA" sz="2800" dirty="0" smtClean="0">
                <a:solidFill>
                  <a:srgbClr val="0070C0"/>
                </a:solidFill>
              </a:rPr>
              <a:t>}</a:t>
            </a:r>
            <a:endParaRPr lang="ar-SA" sz="2800" dirty="0">
              <a:solidFill>
                <a:srgbClr val="0070C0"/>
              </a:solidFill>
            </a:endParaRPr>
          </a:p>
          <a:p>
            <a:endParaRPr lang="ar-SA" sz="2800" dirty="0"/>
          </a:p>
          <a:p>
            <a:r>
              <a:rPr lang="ar-SA" sz="2800" dirty="0">
                <a:solidFill>
                  <a:srgbClr val="FF0000"/>
                </a:solidFill>
              </a:rPr>
              <a:t>2-</a:t>
            </a:r>
            <a:r>
              <a:rPr lang="ar-SA" sz="2800" dirty="0"/>
              <a:t> </a:t>
            </a:r>
            <a:r>
              <a:rPr lang="ar-SA" sz="2800" dirty="0" smtClean="0"/>
              <a:t>ما رواه </a:t>
            </a:r>
            <a:r>
              <a:rPr lang="ar-SA" sz="2800" dirty="0"/>
              <a:t>أبو سعيد الخدري </a:t>
            </a:r>
            <a:r>
              <a:rPr lang="ar-SA" sz="2800" dirty="0" smtClean="0"/>
              <a:t>– رضي الله عنه - </a:t>
            </a:r>
            <a:r>
              <a:rPr lang="ar-SA" sz="2800" dirty="0"/>
              <a:t>أن رسول الله </a:t>
            </a:r>
            <a:r>
              <a:rPr lang="ar-SA" sz="2800" dirty="0" smtClean="0"/>
              <a:t>صلى الله عليه وسلم  </a:t>
            </a:r>
            <a:r>
              <a:rPr lang="ar-SA" sz="2800" dirty="0"/>
              <a:t>نهى أن يبني على القبور أو يقعد عليها أو يصلى عليها .</a:t>
            </a:r>
          </a:p>
          <a:p>
            <a:endParaRPr lang="ar-SA" sz="2800" dirty="0"/>
          </a:p>
          <a:p>
            <a:r>
              <a:rPr lang="ar-SA" sz="2800" dirty="0">
                <a:solidFill>
                  <a:srgbClr val="FF0000"/>
                </a:solidFill>
              </a:rPr>
              <a:t>3-</a:t>
            </a:r>
            <a:r>
              <a:rPr lang="ar-SA" sz="2800" dirty="0"/>
              <a:t> </a:t>
            </a:r>
            <a:r>
              <a:rPr lang="ar-SA" sz="2800" dirty="0" smtClean="0"/>
              <a:t>ما رواه </a:t>
            </a:r>
            <a:r>
              <a:rPr lang="ar-SA" sz="2800" dirty="0"/>
              <a:t>ابن عباس </a:t>
            </a:r>
            <a:r>
              <a:rPr lang="ar-SA" sz="2800" dirty="0" err="1"/>
              <a:t>مرفوعآ</a:t>
            </a:r>
            <a:r>
              <a:rPr lang="ar-SA" sz="2800" dirty="0"/>
              <a:t> : </a:t>
            </a:r>
            <a:r>
              <a:rPr lang="ar-SA" sz="2800" dirty="0">
                <a:solidFill>
                  <a:srgbClr val="0070C0"/>
                </a:solidFill>
              </a:rPr>
              <a:t>{</a:t>
            </a:r>
            <a:r>
              <a:rPr lang="ar-SA" sz="2800" dirty="0" smtClean="0">
                <a:solidFill>
                  <a:srgbClr val="0070C0"/>
                </a:solidFill>
              </a:rPr>
              <a:t>لاتصلوا </a:t>
            </a:r>
            <a:r>
              <a:rPr lang="ar-SA" sz="2800" dirty="0">
                <a:solidFill>
                  <a:srgbClr val="0070C0"/>
                </a:solidFill>
              </a:rPr>
              <a:t>إلى قبر ولا تصلو على </a:t>
            </a:r>
            <a:r>
              <a:rPr lang="ar-SA" sz="2800" dirty="0" smtClean="0">
                <a:solidFill>
                  <a:srgbClr val="0070C0"/>
                </a:solidFill>
              </a:rPr>
              <a:t>قبر}.</a:t>
            </a:r>
            <a:endParaRPr lang="ar-SA" sz="2800" dirty="0">
              <a:solidFill>
                <a:srgbClr val="0070C0"/>
              </a:solidFill>
            </a:endParaRPr>
          </a:p>
        </p:txBody>
      </p:sp>
    </p:spTree>
    <p:extLst>
      <p:ext uri="{BB962C8B-B14F-4D97-AF65-F5344CB8AC3E}">
        <p14:creationId xmlns:p14="http://schemas.microsoft.com/office/powerpoint/2010/main" val="34640580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16633"/>
            <a:ext cx="8784976" cy="6555641"/>
          </a:xfrm>
          <a:prstGeom prst="rect">
            <a:avLst/>
          </a:prstGeom>
        </p:spPr>
        <p:txBody>
          <a:bodyPr wrap="square">
            <a:spAutoFit/>
          </a:bodyPr>
          <a:lstStyle/>
          <a:p>
            <a:r>
              <a:rPr lang="ar-SA" sz="2800" dirty="0">
                <a:solidFill>
                  <a:srgbClr val="FF0000"/>
                </a:solidFill>
              </a:rPr>
              <a:t>** وقد وردت الاحاديث أيضا النهي عن اتخاذ قبره ... </a:t>
            </a:r>
            <a:r>
              <a:rPr lang="ar-SA" sz="2800" dirty="0" err="1">
                <a:solidFill>
                  <a:srgbClr val="FF0000"/>
                </a:solidFill>
              </a:rPr>
              <a:t>عيدآ</a:t>
            </a:r>
            <a:r>
              <a:rPr lang="ar-SA" sz="2800" dirty="0">
                <a:solidFill>
                  <a:srgbClr val="FF0000"/>
                </a:solidFill>
              </a:rPr>
              <a:t> و العيد المكاني هو المكان الذي يقصد الاجتماع </a:t>
            </a:r>
            <a:r>
              <a:rPr lang="ar-SA" sz="2800" dirty="0" smtClean="0">
                <a:solidFill>
                  <a:srgbClr val="FF0000"/>
                </a:solidFill>
              </a:rPr>
              <a:t>فيه وانتيابه للعبادة.</a:t>
            </a:r>
            <a:endParaRPr lang="ar-SA" sz="2800" dirty="0">
              <a:solidFill>
                <a:srgbClr val="FF0000"/>
              </a:solidFill>
            </a:endParaRPr>
          </a:p>
          <a:p>
            <a:endParaRPr lang="ar-SA" sz="2800" dirty="0"/>
          </a:p>
          <a:p>
            <a:r>
              <a:rPr lang="ar-SA" sz="2800" dirty="0">
                <a:solidFill>
                  <a:srgbClr val="FF0000"/>
                </a:solidFill>
              </a:rPr>
              <a:t>1- </a:t>
            </a:r>
            <a:r>
              <a:rPr lang="ar-SA" sz="2800" dirty="0"/>
              <a:t>ما رواه أبو هريرة </a:t>
            </a:r>
            <a:r>
              <a:rPr lang="ar-SA" sz="2800" dirty="0" smtClean="0"/>
              <a:t>– رضي الله عنه- </a:t>
            </a:r>
            <a:r>
              <a:rPr lang="ar-SA" sz="2800" dirty="0"/>
              <a:t>عن </a:t>
            </a:r>
            <a:r>
              <a:rPr lang="ar-SA" sz="2800" dirty="0" smtClean="0"/>
              <a:t>النبي صلى الله عليه وسلم </a:t>
            </a:r>
            <a:r>
              <a:rPr lang="ar-SA" sz="2800" dirty="0"/>
              <a:t>أنه قال : </a:t>
            </a:r>
            <a:r>
              <a:rPr lang="ar-SA" sz="2800" dirty="0">
                <a:solidFill>
                  <a:srgbClr val="0070C0"/>
                </a:solidFill>
              </a:rPr>
              <a:t>{</a:t>
            </a:r>
            <a:r>
              <a:rPr lang="ar-SA" sz="2800" dirty="0" smtClean="0">
                <a:solidFill>
                  <a:srgbClr val="0070C0"/>
                </a:solidFill>
              </a:rPr>
              <a:t>لا </a:t>
            </a:r>
            <a:r>
              <a:rPr lang="ar-SA" sz="2800" dirty="0">
                <a:solidFill>
                  <a:srgbClr val="0070C0"/>
                </a:solidFill>
              </a:rPr>
              <a:t>تجعلوا بيوتكم قبورا ولا تجعلوا قبري عيدا و </a:t>
            </a:r>
            <a:r>
              <a:rPr lang="ar-SA" sz="2800" dirty="0" err="1">
                <a:solidFill>
                  <a:srgbClr val="0070C0"/>
                </a:solidFill>
              </a:rPr>
              <a:t>صلو</a:t>
            </a:r>
            <a:r>
              <a:rPr lang="ar-SA" sz="2800" dirty="0">
                <a:solidFill>
                  <a:srgbClr val="0070C0"/>
                </a:solidFill>
              </a:rPr>
              <a:t> علي فان</a:t>
            </a:r>
          </a:p>
          <a:p>
            <a:r>
              <a:rPr lang="ar-SA" sz="2800" dirty="0">
                <a:solidFill>
                  <a:srgbClr val="0070C0"/>
                </a:solidFill>
              </a:rPr>
              <a:t>صلاتكم تبلغني حيث </a:t>
            </a:r>
            <a:r>
              <a:rPr lang="ar-SA" sz="2800" dirty="0" smtClean="0">
                <a:solidFill>
                  <a:srgbClr val="0070C0"/>
                </a:solidFill>
              </a:rPr>
              <a:t>كنتم}</a:t>
            </a:r>
          </a:p>
          <a:p>
            <a:r>
              <a:rPr lang="ar-SA" sz="2800" dirty="0" smtClean="0"/>
              <a:t>واذا كان هذا </a:t>
            </a:r>
            <a:r>
              <a:rPr lang="ar-SA" sz="2800" dirty="0" err="1" smtClean="0"/>
              <a:t>فى</a:t>
            </a:r>
            <a:r>
              <a:rPr lang="ar-SA" sz="2800" dirty="0" smtClean="0"/>
              <a:t> حق قبره صلى الله عليه وسلم  الذي هو أفضل قبر على وجه الأرض فكيف بقبر غيره من البشر.</a:t>
            </a:r>
          </a:p>
          <a:p>
            <a:endParaRPr lang="ar-SA" sz="2800" dirty="0"/>
          </a:p>
          <a:p>
            <a:r>
              <a:rPr lang="ar-SA" sz="2800" dirty="0">
                <a:solidFill>
                  <a:srgbClr val="FF0000"/>
                </a:solidFill>
              </a:rPr>
              <a:t>ولصحة هذه الأحاديث و تواترها </a:t>
            </a:r>
            <a:r>
              <a:rPr lang="ar-SA" sz="2800" dirty="0"/>
              <a:t>عن </a:t>
            </a:r>
            <a:r>
              <a:rPr lang="ar-SA" sz="2800" dirty="0" smtClean="0"/>
              <a:t>النبي صلى الله عليه وسلم  </a:t>
            </a:r>
            <a:r>
              <a:rPr lang="ar-SA" sz="2800" dirty="0"/>
              <a:t>وتنوع الوعيد الوارد فيها :</a:t>
            </a:r>
          </a:p>
          <a:p>
            <a:r>
              <a:rPr lang="ar-SA" sz="2800" dirty="0"/>
              <a:t> </a:t>
            </a:r>
            <a:r>
              <a:rPr lang="ar-SA" sz="2800" dirty="0">
                <a:solidFill>
                  <a:srgbClr val="FF0000"/>
                </a:solidFill>
              </a:rPr>
              <a:t>1-</a:t>
            </a:r>
            <a:r>
              <a:rPr lang="ar-SA" sz="2800" dirty="0"/>
              <a:t> فقد أجمع أهل العلم من الصحاب النبي </a:t>
            </a:r>
            <a:r>
              <a:rPr lang="ar-SA" sz="2800" dirty="0" smtClean="0"/>
              <a:t>صلى الله عليه وسلم ومن </a:t>
            </a:r>
            <a:r>
              <a:rPr lang="ar-SA" sz="2800" dirty="0"/>
              <a:t>بعدهم من السلف هذه الأمة و جميع من سار على طريقتهم </a:t>
            </a:r>
            <a:r>
              <a:rPr lang="ar-SA" sz="2800" dirty="0" smtClean="0"/>
              <a:t>على تحريم </a:t>
            </a:r>
            <a:r>
              <a:rPr lang="ar-SA" sz="2800" dirty="0"/>
              <a:t>بناء المساجد أو الغرف أو القبب على </a:t>
            </a:r>
            <a:r>
              <a:rPr lang="ar-SA" sz="2800" dirty="0" smtClean="0"/>
              <a:t>القبر</a:t>
            </a:r>
            <a:r>
              <a:rPr lang="ar-SA" sz="2800" dirty="0"/>
              <a:t>.</a:t>
            </a:r>
          </a:p>
          <a:p>
            <a:endParaRPr lang="ar-SA" sz="2800" dirty="0"/>
          </a:p>
        </p:txBody>
      </p:sp>
    </p:spTree>
    <p:extLst>
      <p:ext uri="{BB962C8B-B14F-4D97-AF65-F5344CB8AC3E}">
        <p14:creationId xmlns:p14="http://schemas.microsoft.com/office/powerpoint/2010/main" val="2878952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58847"/>
            <a:ext cx="8964488" cy="6740307"/>
          </a:xfrm>
          <a:prstGeom prst="rect">
            <a:avLst/>
          </a:prstGeom>
        </p:spPr>
        <p:txBody>
          <a:bodyPr wrap="square">
            <a:spAutoFit/>
          </a:bodyPr>
          <a:lstStyle/>
          <a:p>
            <a:r>
              <a:rPr lang="ar-SA" dirty="0">
                <a:solidFill>
                  <a:srgbClr val="FF0000"/>
                </a:solidFill>
              </a:rPr>
              <a:t>3</a:t>
            </a:r>
            <a:r>
              <a:rPr lang="ar-SA" sz="2400" dirty="0">
                <a:solidFill>
                  <a:srgbClr val="FF0000"/>
                </a:solidFill>
              </a:rPr>
              <a:t>- </a:t>
            </a:r>
            <a:r>
              <a:rPr lang="ar-SA" sz="2400" dirty="0"/>
              <a:t>أجمعو على تحريم الصلاة في المسجد الذي بني على قبر وقال كثير منهم ببطلان هذه الصلاة لأجل النهي عنها.</a:t>
            </a:r>
          </a:p>
          <a:p>
            <a:endParaRPr lang="ar-SA" sz="2400" dirty="0"/>
          </a:p>
          <a:p>
            <a:r>
              <a:rPr lang="ar-SA" sz="2400" dirty="0" smtClean="0">
                <a:solidFill>
                  <a:srgbClr val="FF0000"/>
                </a:solidFill>
              </a:rPr>
              <a:t>4- </a:t>
            </a:r>
            <a:r>
              <a:rPr lang="ar-SA" sz="2400" dirty="0" smtClean="0"/>
              <a:t>و </a:t>
            </a:r>
            <a:r>
              <a:rPr lang="ar-SA" sz="2400" dirty="0"/>
              <a:t>اجمعوا على أنه </a:t>
            </a:r>
            <a:r>
              <a:rPr lang="ar-SA" sz="2400" dirty="0" err="1"/>
              <a:t>لايجوز</a:t>
            </a:r>
            <a:r>
              <a:rPr lang="ar-SA" sz="2400" dirty="0"/>
              <a:t> دفن الميت في المسجد و أجمعوا على وجوب إزالة المسجد المبني على القبر أو إزالة</a:t>
            </a:r>
          </a:p>
          <a:p>
            <a:r>
              <a:rPr lang="ar-SA" sz="2400" dirty="0"/>
              <a:t>صورة القبر من المسجد و صرح كثير منهم بوجوب إزالة كل بناء على القبر أو رفع لها..</a:t>
            </a:r>
          </a:p>
          <a:p>
            <a:endParaRPr lang="ar-SA" sz="2400" dirty="0"/>
          </a:p>
          <a:p>
            <a:r>
              <a:rPr lang="ar-SA" sz="2400" dirty="0">
                <a:solidFill>
                  <a:srgbClr val="FF0000"/>
                </a:solidFill>
              </a:rPr>
              <a:t>5- </a:t>
            </a:r>
            <a:r>
              <a:rPr lang="ar-SA" sz="2400" dirty="0"/>
              <a:t>أجمعوا أيضا على أن ذهاب إلى القبور بقصد التعبد لله تعالى عندها ، </a:t>
            </a:r>
            <a:r>
              <a:rPr lang="ar-SA" sz="2400" dirty="0" err="1"/>
              <a:t>باصلاة</a:t>
            </a:r>
            <a:r>
              <a:rPr lang="ar-SA" sz="2400" dirty="0"/>
              <a:t> عندها أو إليها ، أو للذبح لله عندها</a:t>
            </a:r>
          </a:p>
          <a:p>
            <a:r>
              <a:rPr lang="ar-SA" sz="2400" dirty="0"/>
              <a:t>أو الدعاء الله تعالى عندها ، أو بغير ذلك من العبادات أن ذلك كله  من البدع المنهي عنها .</a:t>
            </a:r>
          </a:p>
          <a:p>
            <a:endParaRPr lang="ar-SA" sz="2400" dirty="0"/>
          </a:p>
          <a:p>
            <a:r>
              <a:rPr lang="ar-SA" sz="2400" dirty="0">
                <a:solidFill>
                  <a:srgbClr val="FF0000"/>
                </a:solidFill>
              </a:rPr>
              <a:t>6- </a:t>
            </a:r>
            <a:r>
              <a:rPr lang="ar-SA" sz="2400" dirty="0"/>
              <a:t>و اجمعوا كذلك على أن الطواف بالقبور تقرباً إلى الله تعالى أو إلى غيره محرم ..</a:t>
            </a:r>
          </a:p>
          <a:p>
            <a:endParaRPr lang="ar-SA" sz="2400" dirty="0"/>
          </a:p>
          <a:p>
            <a:r>
              <a:rPr lang="ar-SA" sz="2400" dirty="0">
                <a:solidFill>
                  <a:srgbClr val="C00000"/>
                </a:solidFill>
              </a:rPr>
              <a:t>وذكر بعض العلماء الشافعية و بعض العلماء الحنفية </a:t>
            </a:r>
            <a:r>
              <a:rPr lang="ar-SA" sz="2400" dirty="0"/>
              <a:t>أن هذه الأمور كلها من كبائر الذنوب ..</a:t>
            </a:r>
          </a:p>
          <a:p>
            <a:endParaRPr lang="ar-SA" sz="2400" dirty="0"/>
          </a:p>
          <a:p>
            <a:r>
              <a:rPr lang="ar-SA" sz="2400" dirty="0">
                <a:solidFill>
                  <a:srgbClr val="C00000"/>
                </a:solidFill>
              </a:rPr>
              <a:t>وحكى بعض العلماء من الحنفية وغيرهم</a:t>
            </a:r>
            <a:r>
              <a:rPr lang="ar-SA" sz="2400" dirty="0"/>
              <a:t> الإجماع على أنه </a:t>
            </a:r>
            <a:r>
              <a:rPr lang="ar-SA" sz="2400" dirty="0" smtClean="0"/>
              <a:t>لا يستحب السفر من </a:t>
            </a:r>
            <a:r>
              <a:rPr lang="ar-SA" sz="2400" dirty="0"/>
              <a:t>أجل  زيارة </a:t>
            </a:r>
            <a:r>
              <a:rPr lang="ar-SA" sz="2400" dirty="0" smtClean="0"/>
              <a:t>القبر.</a:t>
            </a:r>
            <a:endParaRPr lang="ar-SA" sz="2400" dirty="0"/>
          </a:p>
          <a:p>
            <a:r>
              <a:rPr lang="ar-SA" sz="2800" dirty="0"/>
              <a:t>                   </a:t>
            </a:r>
            <a:r>
              <a:rPr lang="ar-SA" sz="2800" dirty="0" smtClean="0"/>
              <a:t>   </a:t>
            </a:r>
            <a:r>
              <a:rPr lang="ar-SA" sz="2800" dirty="0"/>
              <a:t>****************************</a:t>
            </a:r>
          </a:p>
        </p:txBody>
      </p:sp>
    </p:spTree>
    <p:extLst>
      <p:ext uri="{BB962C8B-B14F-4D97-AF65-F5344CB8AC3E}">
        <p14:creationId xmlns:p14="http://schemas.microsoft.com/office/powerpoint/2010/main" val="14981652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87624" y="188640"/>
            <a:ext cx="7772400" cy="1470025"/>
          </a:xfrm>
        </p:spPr>
        <p:txBody>
          <a:bodyPr>
            <a:normAutofit/>
          </a:bodyPr>
          <a:lstStyle/>
          <a:p>
            <a:r>
              <a:rPr lang="ar-SA" sz="6600" dirty="0" smtClean="0">
                <a:solidFill>
                  <a:srgbClr val="C00000"/>
                </a:solidFill>
              </a:rPr>
              <a:t>عمل الطالبات:- </a:t>
            </a:r>
            <a:endParaRPr lang="ar-SA" sz="6600" dirty="0">
              <a:solidFill>
                <a:srgbClr val="C00000"/>
              </a:solidFill>
            </a:endParaRPr>
          </a:p>
        </p:txBody>
      </p:sp>
      <p:sp>
        <p:nvSpPr>
          <p:cNvPr id="3" name="عنوان فرعي 2"/>
          <p:cNvSpPr>
            <a:spLocks noGrp="1"/>
          </p:cNvSpPr>
          <p:nvPr>
            <p:ph type="subTitle" idx="1"/>
          </p:nvPr>
        </p:nvSpPr>
        <p:spPr>
          <a:xfrm>
            <a:off x="2411760" y="1988840"/>
            <a:ext cx="6584776" cy="2783160"/>
          </a:xfrm>
        </p:spPr>
        <p:txBody>
          <a:bodyPr>
            <a:noAutofit/>
          </a:bodyPr>
          <a:lstStyle/>
          <a:p>
            <a:pPr marL="514350" indent="-514350">
              <a:buFont typeface="+mj-lt"/>
              <a:buAutoNum type="arabicParenR"/>
            </a:pPr>
            <a:r>
              <a:rPr lang="ar-SA" sz="3600" dirty="0" smtClean="0">
                <a:solidFill>
                  <a:schemeClr val="tx1"/>
                </a:solidFill>
              </a:rPr>
              <a:t>نجوى صالح الشهري </a:t>
            </a:r>
          </a:p>
          <a:p>
            <a:pPr marL="514350" indent="-514350">
              <a:buFont typeface="+mj-lt"/>
              <a:buAutoNum type="arabicParenR"/>
            </a:pPr>
            <a:r>
              <a:rPr lang="ar-SA" sz="3600" dirty="0" smtClean="0">
                <a:solidFill>
                  <a:schemeClr val="tx1"/>
                </a:solidFill>
              </a:rPr>
              <a:t>ليلي </a:t>
            </a:r>
            <a:r>
              <a:rPr lang="ar-SA" sz="3600" dirty="0" err="1" smtClean="0">
                <a:solidFill>
                  <a:schemeClr val="tx1"/>
                </a:solidFill>
              </a:rPr>
              <a:t>الناشري</a:t>
            </a:r>
            <a:endParaRPr lang="ar-SA" sz="3600" dirty="0" smtClean="0">
              <a:solidFill>
                <a:schemeClr val="tx1"/>
              </a:solidFill>
            </a:endParaRPr>
          </a:p>
          <a:p>
            <a:pPr marL="514350" indent="-514350">
              <a:buFont typeface="+mj-lt"/>
              <a:buAutoNum type="arabicParenR"/>
            </a:pPr>
            <a:r>
              <a:rPr lang="ar-SA" sz="3600" dirty="0" smtClean="0">
                <a:solidFill>
                  <a:schemeClr val="tx1"/>
                </a:solidFill>
              </a:rPr>
              <a:t>فاطمه </a:t>
            </a:r>
          </a:p>
          <a:p>
            <a:r>
              <a:rPr lang="ar-SA" sz="3600" dirty="0" smtClean="0">
                <a:solidFill>
                  <a:schemeClr val="tx1"/>
                </a:solidFill>
              </a:rPr>
              <a:t>«شعبة يوم الاربعاء ساعة </a:t>
            </a:r>
            <a:r>
              <a:rPr lang="ar-SA" sz="3600" dirty="0" smtClean="0"/>
              <a:t>8</a:t>
            </a:r>
            <a:endParaRPr lang="ar-SA" sz="3600" dirty="0"/>
          </a:p>
        </p:txBody>
      </p:sp>
    </p:spTree>
    <p:extLst>
      <p:ext uri="{BB962C8B-B14F-4D97-AF65-F5344CB8AC3E}">
        <p14:creationId xmlns:p14="http://schemas.microsoft.com/office/powerpoint/2010/main" val="1848743245"/>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TotalTime>
  <Words>1663</Words>
  <Application>Microsoft Office PowerPoint</Application>
  <PresentationFormat>عرض على الشاشة (3:4)‏</PresentationFormat>
  <Paragraphs>122</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عمل الطالبات:-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ASUS</dc:creator>
  <cp:lastModifiedBy>ASUS</cp:lastModifiedBy>
  <cp:revision>14</cp:revision>
  <dcterms:created xsi:type="dcterms:W3CDTF">2013-10-08T17:45:01Z</dcterms:created>
  <dcterms:modified xsi:type="dcterms:W3CDTF">2013-10-08T20:28:05Z</dcterms:modified>
</cp:coreProperties>
</file>