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7" r:id="rId3"/>
    <p:sldId id="258" r:id="rId4"/>
    <p:sldId id="259"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C65604-64AC-4113-A398-A247F2F961B1}" type="datetimeFigureOut">
              <a:rPr lang="en-US" smtClean="0"/>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D88F2-E38B-4151-A995-B5DC22EDB334}" type="slidenum">
              <a:rPr lang="en-US" smtClean="0"/>
              <a:t>‹#›</a:t>
            </a:fld>
            <a:endParaRPr lang="en-US"/>
          </a:p>
        </p:txBody>
      </p:sp>
    </p:spTree>
    <p:extLst>
      <p:ext uri="{BB962C8B-B14F-4D97-AF65-F5344CB8AC3E}">
        <p14:creationId xmlns:p14="http://schemas.microsoft.com/office/powerpoint/2010/main" val="212440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65604-64AC-4113-A398-A247F2F961B1}" type="datetimeFigureOut">
              <a:rPr lang="en-US" smtClean="0"/>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D88F2-E38B-4151-A995-B5DC22EDB334}" type="slidenum">
              <a:rPr lang="en-US" smtClean="0"/>
              <a:t>‹#›</a:t>
            </a:fld>
            <a:endParaRPr lang="en-US"/>
          </a:p>
        </p:txBody>
      </p:sp>
    </p:spTree>
    <p:extLst>
      <p:ext uri="{BB962C8B-B14F-4D97-AF65-F5344CB8AC3E}">
        <p14:creationId xmlns:p14="http://schemas.microsoft.com/office/powerpoint/2010/main" val="167281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C65604-64AC-4113-A398-A247F2F961B1}" type="datetimeFigureOut">
              <a:rPr lang="en-US" smtClean="0"/>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D88F2-E38B-4151-A995-B5DC22EDB334}" type="slidenum">
              <a:rPr lang="en-US" smtClean="0"/>
              <a:t>‹#›</a:t>
            </a:fld>
            <a:endParaRPr lang="en-US"/>
          </a:p>
        </p:txBody>
      </p:sp>
    </p:spTree>
    <p:extLst>
      <p:ext uri="{BB962C8B-B14F-4D97-AF65-F5344CB8AC3E}">
        <p14:creationId xmlns:p14="http://schemas.microsoft.com/office/powerpoint/2010/main" val="2985240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C65604-64AC-4113-A398-A247F2F961B1}" type="datetimeFigureOut">
              <a:rPr lang="en-US" smtClean="0"/>
              <a:t>5/13/2011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D88F2-E38B-4151-A995-B5DC22EDB334}" type="slidenum">
              <a:rPr lang="en-US" smtClean="0"/>
              <a:t>‹#›</a:t>
            </a:fld>
            <a:endParaRPr lang="en-US"/>
          </a:p>
        </p:txBody>
      </p:sp>
    </p:spTree>
    <p:extLst>
      <p:ext uri="{BB962C8B-B14F-4D97-AF65-F5344CB8AC3E}">
        <p14:creationId xmlns:p14="http://schemas.microsoft.com/office/powerpoint/2010/main" val="1375549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C65604-64AC-4113-A398-A247F2F961B1}" type="datetimeFigureOut">
              <a:rPr lang="en-US" smtClean="0"/>
              <a:t>5/13/2011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D88F2-E38B-4151-A995-B5DC22EDB334}" type="slidenum">
              <a:rPr lang="en-US" smtClean="0"/>
              <a:t>‹#›</a:t>
            </a:fld>
            <a:endParaRPr lang="en-US"/>
          </a:p>
        </p:txBody>
      </p:sp>
    </p:spTree>
    <p:extLst>
      <p:ext uri="{BB962C8B-B14F-4D97-AF65-F5344CB8AC3E}">
        <p14:creationId xmlns:p14="http://schemas.microsoft.com/office/powerpoint/2010/main" val="3245318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C65604-64AC-4113-A398-A247F2F961B1}" type="datetimeFigureOut">
              <a:rPr lang="en-US" smtClean="0"/>
              <a:t>5/13/2011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D88F2-E38B-4151-A995-B5DC22EDB334}" type="slidenum">
              <a:rPr lang="en-US" smtClean="0"/>
              <a:t>‹#›</a:t>
            </a:fld>
            <a:endParaRPr lang="en-US"/>
          </a:p>
        </p:txBody>
      </p:sp>
    </p:spTree>
    <p:extLst>
      <p:ext uri="{BB962C8B-B14F-4D97-AF65-F5344CB8AC3E}">
        <p14:creationId xmlns:p14="http://schemas.microsoft.com/office/powerpoint/2010/main" val="1422840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C65604-64AC-4113-A398-A247F2F961B1}" type="datetimeFigureOut">
              <a:rPr lang="en-US" smtClean="0"/>
              <a:t>5/13/2011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D88F2-E38B-4151-A995-B5DC22EDB334}" type="slidenum">
              <a:rPr lang="en-US" smtClean="0"/>
              <a:t>‹#›</a:t>
            </a:fld>
            <a:endParaRPr lang="en-US"/>
          </a:p>
        </p:txBody>
      </p:sp>
    </p:spTree>
    <p:extLst>
      <p:ext uri="{BB962C8B-B14F-4D97-AF65-F5344CB8AC3E}">
        <p14:creationId xmlns:p14="http://schemas.microsoft.com/office/powerpoint/2010/main" val="2110865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65604-64AC-4113-A398-A247F2F961B1}" type="datetimeFigureOut">
              <a:rPr lang="en-US" smtClean="0"/>
              <a:t>5/13/2011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D88F2-E38B-4151-A995-B5DC22EDB334}" type="slidenum">
              <a:rPr lang="en-US" smtClean="0"/>
              <a:t>‹#›</a:t>
            </a:fld>
            <a:endParaRPr lang="en-US"/>
          </a:p>
        </p:txBody>
      </p:sp>
    </p:spTree>
    <p:extLst>
      <p:ext uri="{BB962C8B-B14F-4D97-AF65-F5344CB8AC3E}">
        <p14:creationId xmlns:p14="http://schemas.microsoft.com/office/powerpoint/2010/main" val="3746504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65604-64AC-4113-A398-A247F2F961B1}" type="datetimeFigureOut">
              <a:rPr lang="en-US" smtClean="0"/>
              <a:t>5/13/2011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D88F2-E38B-4151-A995-B5DC22EDB334}" type="slidenum">
              <a:rPr lang="en-US" smtClean="0"/>
              <a:t>‹#›</a:t>
            </a:fld>
            <a:endParaRPr lang="en-US"/>
          </a:p>
        </p:txBody>
      </p:sp>
    </p:spTree>
    <p:extLst>
      <p:ext uri="{BB962C8B-B14F-4D97-AF65-F5344CB8AC3E}">
        <p14:creationId xmlns:p14="http://schemas.microsoft.com/office/powerpoint/2010/main" val="3055465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65604-64AC-4113-A398-A247F2F961B1}" type="datetimeFigureOut">
              <a:rPr lang="en-US" smtClean="0"/>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D88F2-E38B-4151-A995-B5DC22EDB334}" type="slidenum">
              <a:rPr lang="en-US" smtClean="0"/>
              <a:t>‹#›</a:t>
            </a:fld>
            <a:endParaRPr lang="en-US"/>
          </a:p>
        </p:txBody>
      </p:sp>
    </p:spTree>
    <p:extLst>
      <p:ext uri="{BB962C8B-B14F-4D97-AF65-F5344CB8AC3E}">
        <p14:creationId xmlns:p14="http://schemas.microsoft.com/office/powerpoint/2010/main" val="2193032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65604-64AC-4113-A398-A247F2F961B1}" type="datetimeFigureOut">
              <a:rPr lang="en-US" smtClean="0"/>
              <a:t>5/13/2011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D88F2-E38B-4151-A995-B5DC22EDB334}" type="slidenum">
              <a:rPr lang="en-US" smtClean="0"/>
              <a:t>‹#›</a:t>
            </a:fld>
            <a:endParaRPr lang="en-US"/>
          </a:p>
        </p:txBody>
      </p:sp>
    </p:spTree>
    <p:extLst>
      <p:ext uri="{BB962C8B-B14F-4D97-AF65-F5344CB8AC3E}">
        <p14:creationId xmlns:p14="http://schemas.microsoft.com/office/powerpoint/2010/main" val="2873740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C65604-64AC-4113-A398-A247F2F961B1}" type="datetimeFigureOut">
              <a:rPr lang="en-US" smtClean="0"/>
              <a:t>5/13/2011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D88F2-E38B-4151-A995-B5DC22EDB334}" type="slidenum">
              <a:rPr lang="en-US" smtClean="0"/>
              <a:t>‹#›</a:t>
            </a:fld>
            <a:endParaRPr lang="en-US"/>
          </a:p>
        </p:txBody>
      </p:sp>
    </p:spTree>
    <p:extLst>
      <p:ext uri="{BB962C8B-B14F-4D97-AF65-F5344CB8AC3E}">
        <p14:creationId xmlns:p14="http://schemas.microsoft.com/office/powerpoint/2010/main" val="1690135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dirty="0" smtClean="0">
                <a:solidFill>
                  <a:srgbClr val="FF0000"/>
                </a:solidFill>
              </a:rPr>
              <a:t>وظائف المنظمة</a:t>
            </a:r>
            <a:r>
              <a:rPr lang="en-US" dirty="0" smtClean="0"/>
              <a:t/>
            </a:r>
            <a:br>
              <a:rPr lang="en-US" dirty="0" smtClean="0"/>
            </a:br>
            <a:endParaRPr lang="en-US" dirty="0"/>
          </a:p>
        </p:txBody>
      </p:sp>
      <p:sp>
        <p:nvSpPr>
          <p:cNvPr id="3" name="Content Placeholder 2"/>
          <p:cNvSpPr>
            <a:spLocks noGrp="1"/>
          </p:cNvSpPr>
          <p:nvPr>
            <p:ph idx="1"/>
          </p:nvPr>
        </p:nvSpPr>
        <p:spPr>
          <a:xfrm>
            <a:off x="457200" y="838201"/>
            <a:ext cx="8229600" cy="4800600"/>
          </a:xfrm>
        </p:spPr>
        <p:txBody>
          <a:bodyPr>
            <a:noAutofit/>
          </a:bodyPr>
          <a:lstStyle/>
          <a:p>
            <a:pPr algn="ctr" rtl="1"/>
            <a:r>
              <a:rPr lang="ar-SA" dirty="0" smtClean="0"/>
              <a:t>سبق </a:t>
            </a:r>
            <a:r>
              <a:rPr lang="ar-SA" dirty="0"/>
              <a:t>أن تحدثنا عن وظائف العملية الادارية او عناصرها واليوم نتحدث عن وظائف المنظمة وسنكتفي بتعريف كل وظيفة كالأتي:</a:t>
            </a:r>
            <a:endParaRPr lang="en-US" dirty="0"/>
          </a:p>
          <a:p>
            <a:pPr algn="ctr" rtl="1"/>
            <a:r>
              <a:rPr lang="ar-SA" b="1" u="sng" dirty="0">
                <a:solidFill>
                  <a:srgbClr val="FF0000"/>
                </a:solidFill>
              </a:rPr>
              <a:t>أولا:وظبفة الانتاج</a:t>
            </a:r>
            <a:r>
              <a:rPr lang="en-US" b="1" u="sng" dirty="0">
                <a:solidFill>
                  <a:srgbClr val="FF0000"/>
                </a:solidFill>
              </a:rPr>
              <a:t>Production Management</a:t>
            </a:r>
            <a:r>
              <a:rPr lang="en-US" dirty="0">
                <a:solidFill>
                  <a:srgbClr val="FF0000"/>
                </a:solidFill>
              </a:rPr>
              <a:t>:</a:t>
            </a:r>
          </a:p>
          <a:p>
            <a:pPr algn="ctr"/>
            <a:r>
              <a:rPr lang="ar-SA" dirty="0"/>
              <a:t>تعتبر وظيفة الانتاج من أهم وظائف المنظمة, وتشكل </a:t>
            </a:r>
            <a:r>
              <a:rPr lang="ar-SA" b="1" u="sng" dirty="0"/>
              <a:t>الوظيفة المركزية</a:t>
            </a:r>
            <a:r>
              <a:rPr lang="ar-SA" dirty="0"/>
              <a:t> في المنظمة لأنها تعنى مباشرة بتحقيق أهداف المنظمة, لأن انتاج السلع والخدمات هو مبرر انشاء أي منظمة/مشروع. أما الوظائف الأخرى تعتبر مساندة ومساعدة لها, </a:t>
            </a:r>
            <a:endParaRPr lang="en-US" dirty="0"/>
          </a:p>
        </p:txBody>
      </p:sp>
    </p:spTree>
    <p:extLst>
      <p:ext uri="{BB962C8B-B14F-4D97-AF65-F5344CB8AC3E}">
        <p14:creationId xmlns:p14="http://schemas.microsoft.com/office/powerpoint/2010/main" val="3917959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ويمكن تعريف وظيفة الانتاج بأنها</a:t>
            </a:r>
            <a:endParaRPr lang="en-US"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457200" y="2413338"/>
            <a:ext cx="8229600" cy="3539430"/>
          </a:xfrm>
          <a:prstGeom prst="rect">
            <a:avLst/>
          </a:prstGeom>
        </p:spPr>
        <p:txBody>
          <a:bodyPr wrap="square">
            <a:spAutoFit/>
          </a:bodyPr>
          <a:lstStyle/>
          <a:p>
            <a:pPr algn="ctr"/>
            <a:r>
              <a:rPr lang="ar-SA" sz="3200" b="1" dirty="0" smtClean="0"/>
              <a:t>"النشاط الذي يتعلق بتحويل عناصر الانتاج (أي المدخلات من مواد خام وعمالة وأفكار ومعدات وأموال وغيرها),من خلال العمليات الانتاجية الي مخرجات علي شكل سلع ملموسة (أجهزة ,آلات ,أحذية,ملابس,كتب....)أو خدمات</a:t>
            </a:r>
            <a:r>
              <a:rPr lang="ar-SA" sz="3200" dirty="0" smtClean="0"/>
              <a:t>" ,لقد توسع مفهوم الانتاج ليشمل انتاج السلع أو الخدمات .وأصبح يطلق على الإدارة المسئولة عن إنتاج السلع والخدمات </a:t>
            </a:r>
            <a:r>
              <a:rPr lang="ar-SA" sz="3200" b="1" u="sng" dirty="0" smtClean="0"/>
              <a:t>ادارة الانتاج والعمليات</a:t>
            </a:r>
            <a:r>
              <a:rPr lang="ar-SA" sz="3200" dirty="0" smtClean="0"/>
              <a:t>. </a:t>
            </a:r>
            <a:endParaRPr lang="en-US" sz="3200" dirty="0"/>
          </a:p>
        </p:txBody>
      </p:sp>
    </p:spTree>
    <p:extLst>
      <p:ext uri="{BB962C8B-B14F-4D97-AF65-F5344CB8AC3E}">
        <p14:creationId xmlns:p14="http://schemas.microsoft.com/office/powerpoint/2010/main" val="4086428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r>
              <a:rPr lang="en-US" dirty="0"/>
              <a:t>Production and Operations Management</a:t>
            </a:r>
            <a:r>
              <a:rPr lang="ar-SA" dirty="0"/>
              <a:t> وتوسع مفهوم ادارة العمليات ليشمل إدارة جميع العمليات والنشاطات المتعلقة بتحويل المدخلات إلى سلع وخدمات وأفكار جاهزة للاستخدام السلعي والانتاج الخدمي ,ومن هنا أصبحت تسمية </a:t>
            </a:r>
            <a:r>
              <a:rPr lang="ar-SA" b="1" dirty="0"/>
              <a:t>"</a:t>
            </a:r>
            <a:r>
              <a:rPr lang="ar-SA" b="1" u="sng" dirty="0"/>
              <a:t>ادارة العمليات</a:t>
            </a:r>
            <a:r>
              <a:rPr lang="ar-SA" b="1" dirty="0"/>
              <a:t> "</a:t>
            </a:r>
            <a:r>
              <a:rPr lang="ar-SA" dirty="0"/>
              <a:t>أكثر شيوعا من ادارة الانتاج وايضا يختلف المسمى الوظيفي لمدير الإنتاج من منظمة إلى أخرى ومن التسميات الشائعة مدير العمليات, مدير العمليات و الإنتاج</a:t>
            </a:r>
            <a:endParaRPr lang="en-US" dirty="0"/>
          </a:p>
        </p:txBody>
      </p:sp>
    </p:spTree>
    <p:extLst>
      <p:ext uri="{BB962C8B-B14F-4D97-AF65-F5344CB8AC3E}">
        <p14:creationId xmlns:p14="http://schemas.microsoft.com/office/powerpoint/2010/main" val="3803800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u="sng" dirty="0" smtClean="0">
                <a:solidFill>
                  <a:srgbClr val="FF0000"/>
                </a:solidFill>
              </a:rPr>
              <a:t>ثانيا: وظيفة التسويق</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lgn="ctr" rtl="1"/>
            <a:r>
              <a:rPr lang="ar-SA" dirty="0" smtClean="0"/>
              <a:t>تعتبر </a:t>
            </a:r>
            <a:r>
              <a:rPr lang="ar-SA" dirty="0"/>
              <a:t>وظيفة التسويق من الوظائف التنفيذية الرئيسة التي تسهم مباشرة في تحقيق أهداف المنظمة وتعتبر ثاني أهم وظيفة بعد الانتاج,وهي تسهم بدور حيوي في نجاح أي منظمة.</a:t>
            </a:r>
            <a:endParaRPr lang="en-US" dirty="0"/>
          </a:p>
          <a:p>
            <a:pPr algn="ctr" rtl="1"/>
            <a:r>
              <a:rPr lang="ar-SA" dirty="0"/>
              <a:t>وتعرف جمعية التسويق الامريكية نشاط التسويق بأنه عملية تخطيط وتنفيذ مفاهيم وتسعير وترويج وتوزيع سلع/خدمات /أفكار لإيجاد تبادلات من شأنها اشباع حاجات ورغبات الأفراد والمنشآت .</a:t>
            </a:r>
            <a:endParaRPr lang="en-US" dirty="0"/>
          </a:p>
          <a:p>
            <a:endParaRPr lang="en-US" dirty="0"/>
          </a:p>
        </p:txBody>
      </p:sp>
    </p:spTree>
    <p:extLst>
      <p:ext uri="{BB962C8B-B14F-4D97-AF65-F5344CB8AC3E}">
        <p14:creationId xmlns:p14="http://schemas.microsoft.com/office/powerpoint/2010/main" val="3125862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u="sng" dirty="0" smtClean="0">
                <a:solidFill>
                  <a:srgbClr val="FF0000"/>
                </a:solidFill>
              </a:rPr>
              <a:t>ثالثا: الوظيفة المالية/وظيفة التمويل</a:t>
            </a:r>
            <a:endParaRPr lang="en-US" dirty="0">
              <a:solidFill>
                <a:srgbClr val="FF0000"/>
              </a:solidFill>
            </a:endParaRPr>
          </a:p>
        </p:txBody>
      </p:sp>
      <p:sp>
        <p:nvSpPr>
          <p:cNvPr id="3" name="Content Placeholder 2"/>
          <p:cNvSpPr>
            <a:spLocks noGrp="1"/>
          </p:cNvSpPr>
          <p:nvPr>
            <p:ph idx="1"/>
          </p:nvPr>
        </p:nvSpPr>
        <p:spPr/>
        <p:txBody>
          <a:bodyPr/>
          <a:lstStyle/>
          <a:p>
            <a:pPr algn="ctr" rtl="1"/>
            <a:r>
              <a:rPr lang="ar-SA" dirty="0" smtClean="0"/>
              <a:t>تعتبر </a:t>
            </a:r>
            <a:r>
              <a:rPr lang="ar-SA" dirty="0"/>
              <a:t>الوظيفة المالية من بين الوظائف الرئيسة التنفيذية لكونها تسهم بدور حيوي ومباشر في تحقيق أهداف المنظمة وانجاز مهامها ونشاطاتها. فهي المسئولة عن توفير الأموال للمنظمة وترشيد استثمارها, وتمكين المنظمة من سداد جميع التزاماتها نحو الغير علي المدي القصير والبعيد, وبدون ذلك كله لا يمكن لأي منظمة أو مشروع البقاء والاستمرار.</a:t>
            </a:r>
            <a:endParaRPr lang="en-US" dirty="0"/>
          </a:p>
          <a:p>
            <a:endParaRPr lang="en-US" dirty="0"/>
          </a:p>
        </p:txBody>
      </p:sp>
    </p:spTree>
    <p:extLst>
      <p:ext uri="{BB962C8B-B14F-4D97-AF65-F5344CB8AC3E}">
        <p14:creationId xmlns:p14="http://schemas.microsoft.com/office/powerpoint/2010/main" val="329255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u="sng" dirty="0" smtClean="0">
                <a:solidFill>
                  <a:srgbClr val="FF0000"/>
                </a:solidFill>
              </a:rPr>
              <a:t>رابعا: وظيفة الموارد البشرية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algn="ctr" rtl="1"/>
            <a:r>
              <a:rPr lang="ar-SA" dirty="0" smtClean="0"/>
              <a:t>في </a:t>
            </a:r>
            <a:r>
              <a:rPr lang="ar-SA" dirty="0"/>
              <a:t>ظل الثورة المعلوماتية والمعرفية والتحول نحو الاقتصاد المعرفي ومنظمات المعرفة, أصبحت الموارد البشرية من أهم موارد المنظمة وموجوداتها, وتعتبر عماد نجاح المنظمة وأفشلها . أصبحت وظيفة /ادارة الموارد البشرية من الوظائف الرئيسة والاكثر حيوية في المنظمة ,بدل أن كانت تعتبر وظيفة مساندة أو استشارية.</a:t>
            </a:r>
            <a:endParaRPr lang="en-US" dirty="0"/>
          </a:p>
          <a:p>
            <a:pPr algn="ctr" rtl="1"/>
            <a:r>
              <a:rPr lang="ar-SA" dirty="0"/>
              <a:t>تعرف وظيفة الموارد البشرية بأنها "</a:t>
            </a:r>
            <a:r>
              <a:rPr lang="ar-SA" b="1" dirty="0"/>
              <a:t>إدارة النشاطات والبرامج التي من شأنها توفير القوي العاملة للمنظمة حسب احتياجاتها من التخصصات المختلفة والعمل علي تحفيزها والمحافظة عليها وتنميتها</a:t>
            </a:r>
            <a:r>
              <a:rPr lang="ar-SA" dirty="0"/>
              <a:t>".</a:t>
            </a:r>
            <a:endParaRPr lang="en-US" dirty="0"/>
          </a:p>
          <a:p>
            <a:endParaRPr lang="en-US" dirty="0"/>
          </a:p>
        </p:txBody>
      </p:sp>
    </p:spTree>
    <p:extLst>
      <p:ext uri="{BB962C8B-B14F-4D97-AF65-F5344CB8AC3E}">
        <p14:creationId xmlns:p14="http://schemas.microsoft.com/office/powerpoint/2010/main" val="3818800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u="sng" dirty="0" smtClean="0">
                <a:solidFill>
                  <a:srgbClr val="FF0000"/>
                </a:solidFill>
              </a:rPr>
              <a:t>خامسا:إدارة المواد(الشراء والتخزين)</a:t>
            </a:r>
            <a:r>
              <a:rPr lang="en-US" dirty="0" smtClean="0">
                <a:solidFill>
                  <a:srgbClr val="FF0000"/>
                </a:solidFill>
              </a:rPr>
              <a:t/>
            </a:r>
            <a:br>
              <a:rPr lang="en-US"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pPr algn="ctr" rtl="1"/>
            <a:r>
              <a:rPr lang="ar-SA" dirty="0" smtClean="0"/>
              <a:t>تحتاج </a:t>
            </a:r>
            <a:r>
              <a:rPr lang="ar-SA" dirty="0"/>
              <a:t>أية منظمة ,صناعية كانت أم خدمية للمواد المختلفة (مواد خام. مواد مصنعة جزئيا أو جاهزة الصنع, وآلات ومعدات ..الخ)لتشغيل العمليات الانتاجية والنشاطات المختلفة في المنظمة ,ولابد من شراء هذه المواد وتخزينها والمحافظة عليها وضمان حسن استخدامها ....الخ.</a:t>
            </a:r>
            <a:endParaRPr lang="en-US" dirty="0"/>
          </a:p>
          <a:p>
            <a:pPr algn="ctr" rtl="1"/>
            <a:r>
              <a:rPr lang="ar-SA" dirty="0"/>
              <a:t>وكانت هذه النشاطات سابقا تسمى الشراء والتخزين أو المشتريات والمخازن, وتطور مفهوم الشراء والتخزين ليصبح ادارة المواد, نظرا لارتباط عمليتي الشراء والتخزين ببعضهما البعض ارتباطا عضويا ومباشرا.</a:t>
            </a:r>
            <a:endParaRPr lang="en-US" dirty="0"/>
          </a:p>
          <a:p>
            <a:endParaRPr lang="en-US" dirty="0"/>
          </a:p>
        </p:txBody>
      </p:sp>
    </p:spTree>
    <p:extLst>
      <p:ext uri="{BB962C8B-B14F-4D97-AF65-F5344CB8AC3E}">
        <p14:creationId xmlns:p14="http://schemas.microsoft.com/office/powerpoint/2010/main" val="2701946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u="sng" dirty="0" smtClean="0">
                <a:solidFill>
                  <a:srgbClr val="FF0000"/>
                </a:solidFill>
              </a:rPr>
              <a:t>سادسا:العلاقات العامة</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algn="ctr" rtl="1"/>
            <a:r>
              <a:rPr lang="ar-SA" dirty="0" smtClean="0"/>
              <a:t>تستطيع </a:t>
            </a:r>
            <a:r>
              <a:rPr lang="ar-SA" dirty="0"/>
              <a:t>العلاقات العامة أن تسهم بدور هام في المساعدة علي تحقيق أهداف  المنظمة من خلال نشاطاتها وبرامجها الداعمة والمساندة للإدارات المختلفة في المنظمة – الإنتاج ,والتسويق والمالية والموارد البشرية وغيرها – وذلك من خلال بناء صورة ذهنية ايجابية عن المنظمة لدي الجماهير والفئات المختلفة ذات العلاقة ,واستمرار التفاعل الايجابي معها وبناء قاعدة مشتركة من المنافع المتبادلة بين المنظمة وبين هذه الجماهير والفئات والمجتمع بصوره عامة الذي تعمل فيه المنظمة.</a:t>
            </a:r>
            <a:endParaRPr lang="en-US" dirty="0"/>
          </a:p>
          <a:p>
            <a:pPr algn="ctr"/>
            <a:r>
              <a:rPr lang="ar-SA" dirty="0"/>
              <a:t>تعرف جمعية العلاقات العامة الأمريكية العامة بأنها  "</a:t>
            </a:r>
            <a:r>
              <a:rPr lang="ar-SA" b="1" dirty="0"/>
              <a:t>نشاط أي صناعة أو اتحاد أو هيئة أو مهنة أو حكومة أو أي منظمة أخري في يناء وتدعيم علاقات سليمة منتجة بينها وبين فئة الجمهور كالعملاء والمواطنين أو المساهمين أو الجمهور. بشكل عام لكي تكيف سياستها حسب الظروف المحيطة بها وشرح هذه السياسة للمجتمع"</a:t>
            </a:r>
            <a:r>
              <a:rPr lang="ar-SA" dirty="0"/>
              <a:t> </a:t>
            </a:r>
            <a:endParaRPr lang="en-US" dirty="0"/>
          </a:p>
        </p:txBody>
      </p:sp>
    </p:spTree>
    <p:extLst>
      <p:ext uri="{BB962C8B-B14F-4D97-AF65-F5344CB8AC3E}">
        <p14:creationId xmlns:p14="http://schemas.microsoft.com/office/powerpoint/2010/main" val="2086183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SA" b="1" u="sng" dirty="0" smtClean="0">
                <a:solidFill>
                  <a:srgbClr val="FF0000"/>
                </a:solidFill>
              </a:rPr>
              <a:t>سابعا: إدارة المعلومات و المعرفة</a:t>
            </a:r>
            <a:r>
              <a:rPr lang="en-US" dirty="0" smtClean="0">
                <a:solidFill>
                  <a:srgbClr val="FF0000"/>
                </a:solidFill>
              </a:rPr>
              <a:t/>
            </a:r>
            <a:br>
              <a:rPr lang="en-US"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fontScale="55000" lnSpcReduction="20000"/>
          </a:bodyPr>
          <a:lstStyle/>
          <a:p>
            <a:pPr algn="ctr" rtl="1"/>
            <a:r>
              <a:rPr lang="ar-SA" sz="4500" dirty="0" smtClean="0"/>
              <a:t>ل</a:t>
            </a:r>
            <a:r>
              <a:rPr lang="ar-SA" sz="4500" b="1" dirty="0" smtClean="0"/>
              <a:t>ا </a:t>
            </a:r>
            <a:r>
              <a:rPr lang="ar-SA" sz="4500" b="1" dirty="0"/>
              <a:t>غنى لأي منظمة عن المعلومات مهما كانت أهداف المنظمة و طبيعة عملها و حجمها و عمرها ....الخ، فالمعلومات تعتبر دم الحياة بالنسبة للمنظمات و مفتاح نجاحها و بقائها و في ظل الثورة  المعلوماتية ،ازدادت أهمية المعلومات أكثر فأكثر و زاد اهتمام المنظمات بنظم المعلومات الإدارية .</a:t>
            </a:r>
            <a:endParaRPr lang="en-US" sz="4500" b="1" dirty="0"/>
          </a:p>
          <a:p>
            <a:pPr algn="ctr" rtl="1"/>
            <a:r>
              <a:rPr lang="ar-SA" sz="4500" b="1" dirty="0"/>
              <a:t>   نظم المعلومات الإدارية: نعني بنظم المعلومات ذلك النظام الذي يعنى بجمع المعلومات و توجيهها و تحليلها و استلامها و تخزينها و استرجاعها و استخدامها في المنظمة.</a:t>
            </a:r>
            <a:endParaRPr lang="en-US" sz="4500" b="1" dirty="0"/>
          </a:p>
          <a:p>
            <a:pPr algn="ctr" rtl="1"/>
            <a:r>
              <a:rPr lang="ar-SA" sz="4500" b="1" dirty="0"/>
              <a:t>   إدارة المعرفة: يمكن النظر إلى إدارة المعرفة على انه "مجال/حقل  معرفي يعامل رأس المال الفكري على انه أصول /موجودات يمكن إدارتها " و تتضمن عملية إدارة المعرفة النشاطات و العمليات المتعلقة باكتساب و بناء المعرفة و المحافظة من خلال ترميزها و تخزينها ،و استيعابها،و نقلها و مشاركتها و  تطبيقها لتحقيق أهداف المنظمة. </a:t>
            </a:r>
            <a:endParaRPr lang="en-US" sz="4500" b="1" dirty="0"/>
          </a:p>
          <a:p>
            <a:endParaRPr lang="en-US" dirty="0"/>
          </a:p>
        </p:txBody>
      </p:sp>
    </p:spTree>
    <p:extLst>
      <p:ext uri="{BB962C8B-B14F-4D97-AF65-F5344CB8AC3E}">
        <p14:creationId xmlns:p14="http://schemas.microsoft.com/office/powerpoint/2010/main" val="1416516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algn="ctr" rtl="1"/>
            <a:r>
              <a:rPr lang="en-US" sz="3400" b="1" dirty="0"/>
              <a:t> </a:t>
            </a:r>
            <a:r>
              <a:rPr lang="ar-SA" sz="3400" b="1" u="sng" dirty="0"/>
              <a:t>ثامنا: إدارة الجودة الشاملة</a:t>
            </a:r>
            <a:r>
              <a:rPr lang="ar-SA" sz="3400" b="1" dirty="0"/>
              <a:t> </a:t>
            </a:r>
            <a:endParaRPr lang="en-US" sz="3400" b="1" dirty="0"/>
          </a:p>
          <a:p>
            <a:pPr algn="ctr" rtl="1"/>
            <a:r>
              <a:rPr lang="ar-SA" sz="3400" b="1" dirty="0"/>
              <a:t>يعتبر موضوع الجودة من أهم موضوعات الساعة بالنسبة لمنظمات الأعمال مهما اختلفت أهدافها وطبيعة أعمالها وحجمها وفي ظل المنافسة الشديدة في شتي الصناعات والخدمات محليا واقليميا ودوليا . وفي ضوء نشوء هيئات المواصفات الدولية في الجودة، تزايد اهتمام المنظمات بالجودة وتطبيق هذه المعايير الدولية للحصول علي شهادات المواصفات العالمية وقامت العديد من منظمات الأعمال باستحداث وحدة/مكتب/برنامج متخصص يعنى بإدارة الجودة فيها.</a:t>
            </a:r>
            <a:endParaRPr lang="en-US" sz="3400" b="1" dirty="0"/>
          </a:p>
          <a:p>
            <a:pPr algn="ctr" rtl="1"/>
            <a:r>
              <a:rPr lang="ar-SA" sz="3400" b="1" dirty="0"/>
              <a:t>ومن هنا تأتي أهمية انشاء وحدة متخصصة متفرغة لإدارة الجودة الشاملة,تتبع لأعلى سلطة في المنظمة ويتم تزويدها بجميع احتياجاتها البشرية والمادية والتقنية, وتلقى الدعم والمؤازرة من الإدارة العليا ومن الضروري أن تحرص هذه الإدارة على تطبيق فلسفة وأسس ومفاهيم ومبادئ إدارة الجودة الشاملة في جميع وظائف المنظمة (من انتاج وتسويق ومالية وموارد بشرية  )وعلى جميع المستويات لترقى بمستويات الإتقان والجودة في انجاز جميع عمليات ونشاطات المنظمة بدون استثناء</a:t>
            </a:r>
            <a:r>
              <a:rPr lang="ar-SA" dirty="0"/>
              <a:t>.</a:t>
            </a:r>
            <a:endParaRPr lang="en-US" dirty="0"/>
          </a:p>
          <a:p>
            <a:endParaRPr lang="en-US" dirty="0"/>
          </a:p>
        </p:txBody>
      </p:sp>
    </p:spTree>
    <p:extLst>
      <p:ext uri="{BB962C8B-B14F-4D97-AF65-F5344CB8AC3E}">
        <p14:creationId xmlns:p14="http://schemas.microsoft.com/office/powerpoint/2010/main" val="33242867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886</Words>
  <Application>Microsoft Office PowerPoint</Application>
  <PresentationFormat>On-screen Show (4:3)</PresentationFormat>
  <Paragraphs>28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وظائف المنظمة </vt:lpstr>
      <vt:lpstr>ويمكن تعريف وظيفة الانتاج بأنها</vt:lpstr>
      <vt:lpstr>PowerPoint Presentation</vt:lpstr>
      <vt:lpstr>ثانيا: وظيفة التسويق </vt:lpstr>
      <vt:lpstr>ثالثا: الوظيفة المالية/وظيفة التمويل</vt:lpstr>
      <vt:lpstr>رابعا: وظيفة الموارد البشرية  </vt:lpstr>
      <vt:lpstr>خامسا:إدارة المواد(الشراء والتخزين) </vt:lpstr>
      <vt:lpstr>سادسا:العلاقات العامة </vt:lpstr>
      <vt:lpstr>سابعا: إدارة المعلومات و المعرفة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وظائف المنظمة </dc:title>
  <dc:creator>user</dc:creator>
  <cp:lastModifiedBy>user</cp:lastModifiedBy>
  <cp:revision>2</cp:revision>
  <dcterms:created xsi:type="dcterms:W3CDTF">2011-05-13T18:56:20Z</dcterms:created>
  <dcterms:modified xsi:type="dcterms:W3CDTF">2011-05-13T19:11:49Z</dcterms:modified>
</cp:coreProperties>
</file>