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68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41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2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35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5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8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3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7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1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7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4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114C4-A082-49CC-9D55-65B78C4B50A2}" type="datetimeFigureOut">
              <a:rPr lang="en-US" smtClean="0"/>
              <a:t>3/26/2011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4D19A-3D18-4343-B34E-D0C20451D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523999"/>
          </a:xfrm>
        </p:spPr>
        <p:txBody>
          <a:bodyPr/>
          <a:lstStyle/>
          <a:p>
            <a:r>
              <a:rPr lang="ar-SA" b="1" dirty="0" smtClean="0"/>
              <a:t>التنظيم </a:t>
            </a:r>
            <a:r>
              <a:rPr lang="en-US" b="1" dirty="0" smtClean="0"/>
              <a:t>Organizing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19050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rtl="1"/>
            <a:r>
              <a:rPr lang="ar-SA" b="1" u="sng" dirty="0" smtClean="0">
                <a:solidFill>
                  <a:schemeClr val="tx1"/>
                </a:solidFill>
              </a:rPr>
              <a:t>ما </a:t>
            </a:r>
            <a:r>
              <a:rPr lang="ar-SA" b="1" u="sng" dirty="0">
                <a:solidFill>
                  <a:schemeClr val="tx1"/>
                </a:solidFill>
              </a:rPr>
              <a:t>هو التنظيم ؟</a:t>
            </a:r>
            <a:endParaRPr lang="en-US" b="1" dirty="0">
              <a:solidFill>
                <a:schemeClr val="tx1"/>
              </a:solidFill>
            </a:endParaRPr>
          </a:p>
          <a:p>
            <a:pPr rtl="1"/>
            <a:r>
              <a:rPr lang="ar-SA" b="1" dirty="0">
                <a:solidFill>
                  <a:schemeClr val="tx1"/>
                </a:solidFill>
              </a:rPr>
              <a:t>التنظيم هو الوظيفة الثانية أو العنصر الثاني في العملية الإدارية بعد وظيفة التخطيط.</a:t>
            </a:r>
            <a:endParaRPr lang="en-US" b="1" dirty="0">
              <a:solidFill>
                <a:schemeClr val="tx1"/>
              </a:solidFill>
            </a:endParaRPr>
          </a:p>
          <a:p>
            <a:pPr rtl="1"/>
            <a:r>
              <a:rPr lang="ar-SA" b="1" dirty="0">
                <a:solidFill>
                  <a:schemeClr val="tx1"/>
                </a:solidFill>
              </a:rPr>
              <a:t>فبعد إتمام وضع الأهداف والاستراتيجيات والخطط لابد للإدارة من القيام بالأنشطة الصحيحة لتحقيق تلك الأهداف,وهذا هو التنظيم.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1026" name="Picture 2" descr="http://t1.gstatic.com/images?q=tbn:ANd9GcQLcJKDbAqeHuXQu4esbBACYB9LCXgSRdOoG21YV-UwOwYhEIGVFpQrXipe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24384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75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u="sng" dirty="0" smtClean="0"/>
              <a:t>ما هو الغرض من التنظيم؟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600200"/>
            <a:ext cx="4267200" cy="4525963"/>
          </a:xfrm>
        </p:spPr>
        <p:txBody>
          <a:bodyPr/>
          <a:lstStyle/>
          <a:p>
            <a:pPr algn="r" rtl="1"/>
            <a:r>
              <a:rPr lang="ar-SA" dirty="0" smtClean="0"/>
              <a:t>الغرض </a:t>
            </a:r>
            <a:r>
              <a:rPr lang="ar-SA" dirty="0"/>
              <a:t>من التنظيم هو إيجاد إطار هيكلي يحدد كيفية توزيع الأنشطة التي تم تحديدها أثناء التخطيط وتوزيعها علي ألأفراد والجماعات في المنظمة بما يضمن تحقيق الأهداف </a:t>
            </a:r>
            <a:r>
              <a:rPr lang="ar-SA" dirty="0" smtClean="0"/>
              <a:t>التي </a:t>
            </a:r>
            <a:r>
              <a:rPr lang="ar-SA" dirty="0"/>
              <a:t>وضعت أثناء التخطيط 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http://www.modernanalyst.com/Portals/0/images/Organization_as_System_Fotolia_7054882_X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3810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82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0000"/>
                </a:solidFill>
              </a:rPr>
              <a:t>تعريف التنظيم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1600200"/>
            <a:ext cx="5715000" cy="4525963"/>
          </a:xfrm>
        </p:spPr>
        <p:txBody>
          <a:bodyPr/>
          <a:lstStyle/>
          <a:p>
            <a:pPr algn="r" rtl="1"/>
            <a:r>
              <a:rPr lang="ar-SA" dirty="0"/>
              <a:t>ومن التعاريف الأكثر وضوحا :التنظيم هو عملية هيكلة الموارد البشرية والمادية لتحقيق أهداف المنظمة </a:t>
            </a:r>
            <a:r>
              <a:rPr lang="ar-SA" dirty="0" smtClean="0"/>
              <a:t>".</a:t>
            </a:r>
          </a:p>
          <a:p>
            <a:pPr algn="r" rtl="1"/>
            <a:endParaRPr lang="ar-SA" dirty="0"/>
          </a:p>
          <a:p>
            <a:pPr algn="r" rtl="1"/>
            <a:endParaRPr lang="en-US" dirty="0"/>
          </a:p>
          <a:p>
            <a:pPr algn="r" rtl="1"/>
            <a:r>
              <a:rPr lang="ar-SA" u="sng" dirty="0"/>
              <a:t>ما هو الاسم الأخر للهيكل التنظيمي ؟</a:t>
            </a:r>
            <a:r>
              <a:rPr lang="ar-SA" dirty="0"/>
              <a:t>  يطلق على الهيكل التنظيمي البناء التنظيمي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 descr="http://www.sayidaty.net/dbpics/article/content/1559841174_10560251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3" y="457200"/>
            <a:ext cx="2695575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38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u="sng" dirty="0" smtClean="0">
                <a:solidFill>
                  <a:srgbClr val="FF0000"/>
                </a:solidFill>
              </a:rPr>
              <a:t>ما هو الهيكل التنظيمي ؟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SA" dirty="0" smtClean="0"/>
              <a:t>عرف </a:t>
            </a:r>
            <a:r>
              <a:rPr lang="ar-SA" dirty="0"/>
              <a:t>الكاتب  </a:t>
            </a:r>
            <a:r>
              <a:rPr lang="en-US" u="sng" dirty="0"/>
              <a:t>Robbins</a:t>
            </a:r>
            <a:r>
              <a:rPr lang="en-US" dirty="0"/>
              <a:t> </a:t>
            </a:r>
            <a:r>
              <a:rPr lang="ar-SA" dirty="0"/>
              <a:t>الهيكل التنظيمي بأنه إطار يوضح كيفية تقسيم الأنشطة وتجميعها والتنسيق بينها </a:t>
            </a:r>
            <a:r>
              <a:rPr lang="ar-SA" dirty="0" smtClean="0"/>
              <a:t>.</a:t>
            </a:r>
          </a:p>
          <a:p>
            <a:pPr algn="r" rtl="1"/>
            <a:endParaRPr lang="en-US" dirty="0">
              <a:solidFill>
                <a:srgbClr val="FF0000"/>
              </a:solidFill>
            </a:endParaRPr>
          </a:p>
          <a:p>
            <a:pPr algn="r" rtl="1"/>
            <a:r>
              <a:rPr lang="ar-SA" b="1" u="sng" dirty="0">
                <a:solidFill>
                  <a:srgbClr val="FF0000"/>
                </a:solidFill>
              </a:rPr>
              <a:t>تصميم الهيكل التنظيمي يتضمن اتخاذ أربعة قرارات بشأن الهيكل التنظيمي هي:</a:t>
            </a:r>
            <a:endParaRPr lang="en-US" dirty="0">
              <a:solidFill>
                <a:srgbClr val="FF0000"/>
              </a:solidFill>
            </a:endParaRPr>
          </a:p>
          <a:p>
            <a:pPr lvl="0" algn="r" rtl="1"/>
            <a:r>
              <a:rPr lang="ar-SA" dirty="0"/>
              <a:t>تقسم النشاط العام للمنظمة الي أنشطه أصغر(</a:t>
            </a:r>
            <a:r>
              <a:rPr lang="ar-SA" b="1" dirty="0"/>
              <a:t>تقسيم العمل والتخصص</a:t>
            </a:r>
            <a:r>
              <a:rPr lang="ar-SA" dirty="0"/>
              <a:t>)</a:t>
            </a:r>
            <a:endParaRPr lang="en-US" dirty="0"/>
          </a:p>
          <a:p>
            <a:pPr lvl="0" algn="r" rtl="1"/>
            <a:r>
              <a:rPr lang="ar-SA" dirty="0"/>
              <a:t>اختيار أساس معين لتجميع الأعمال (</a:t>
            </a:r>
            <a:r>
              <a:rPr lang="ar-SA" b="1" dirty="0"/>
              <a:t>أسس تجميع الأعمال</a:t>
            </a:r>
            <a:r>
              <a:rPr lang="ar-SA" dirty="0"/>
              <a:t>)</a:t>
            </a:r>
            <a:endParaRPr lang="en-US" dirty="0"/>
          </a:p>
          <a:p>
            <a:pPr lvl="0" algn="r" rtl="1"/>
            <a:r>
              <a:rPr lang="ar-SA" dirty="0"/>
              <a:t>تحديد نطاق الإشراف(</a:t>
            </a:r>
            <a:r>
              <a:rPr lang="ar-SA" b="1" dirty="0"/>
              <a:t>نطاق الإشراف</a:t>
            </a:r>
            <a:r>
              <a:rPr lang="ar-SA" dirty="0"/>
              <a:t>)</a:t>
            </a:r>
            <a:endParaRPr lang="en-US" dirty="0"/>
          </a:p>
          <a:p>
            <a:pPr lvl="0" algn="r" rtl="1"/>
            <a:r>
              <a:rPr lang="ar-SA" dirty="0"/>
              <a:t>المركزية فيما يتعلق بتوزيع السلطات بين الوظائف(</a:t>
            </a:r>
            <a:r>
              <a:rPr lang="ar-SA" b="1" dirty="0"/>
              <a:t>المركزية</a:t>
            </a:r>
            <a:r>
              <a:rPr lang="ar-SA" dirty="0"/>
              <a:t>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7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i="1" dirty="0" smtClean="0">
                <a:solidFill>
                  <a:srgbClr val="FF0000"/>
                </a:solidFill>
              </a:rPr>
              <a:t>1- تقسيم العمل والتخصص: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b="1" dirty="0" smtClean="0"/>
              <a:t>استراتيجيات </a:t>
            </a:r>
            <a:r>
              <a:rPr lang="ar-SA" b="1" dirty="0"/>
              <a:t>/  أساليب تصميم العمل :</a:t>
            </a:r>
            <a:endParaRPr lang="en-US" dirty="0"/>
          </a:p>
          <a:p>
            <a:pPr algn="r" rtl="1"/>
            <a:r>
              <a:rPr lang="ar-SA" dirty="0"/>
              <a:t>يمكن تصميم الأعمال على مستوى الفرد كما  يلي:</a:t>
            </a:r>
            <a:endParaRPr lang="en-US" dirty="0"/>
          </a:p>
          <a:p>
            <a:pPr lvl="0" algn="r" rtl="1"/>
            <a:r>
              <a:rPr lang="ar-SA" dirty="0"/>
              <a:t>الأسلوب العلمي</a:t>
            </a:r>
            <a:endParaRPr lang="en-US" dirty="0"/>
          </a:p>
          <a:p>
            <a:pPr lvl="0" algn="r" rtl="1"/>
            <a:r>
              <a:rPr lang="ar-SA" dirty="0"/>
              <a:t>التدوير الوظيفي</a:t>
            </a:r>
            <a:endParaRPr lang="en-US" dirty="0"/>
          </a:p>
          <a:p>
            <a:pPr lvl="0" algn="r" rtl="1"/>
            <a:r>
              <a:rPr lang="ar-SA" dirty="0"/>
              <a:t>تكبير أو توسيع العمل </a:t>
            </a:r>
            <a:endParaRPr lang="en-US" dirty="0"/>
          </a:p>
          <a:p>
            <a:pPr lvl="0" algn="r" rtl="1"/>
            <a:r>
              <a:rPr lang="ar-SA" dirty="0"/>
              <a:t>إثراء أو إغناء العمل 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09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i="1" dirty="0" smtClean="0">
                <a:solidFill>
                  <a:srgbClr val="FF0000"/>
                </a:solidFill>
              </a:rPr>
              <a:t>4- تفويض السلطة: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/>
            <a:r>
              <a:rPr lang="ar-SA" dirty="0" smtClean="0"/>
              <a:t>بعد </a:t>
            </a:r>
            <a:r>
              <a:rPr lang="ar-SA" dirty="0"/>
              <a:t>أن يتم تصميم الوظائف ودمجها في مجموعات أو وحدات وتحديد عدد الوظائف  في كل وحده , لابد من تقرير كيف يتم توزيع السلطات في المنظمة والي أي مدي يتم تطبيق المركزية واللامركزية أي تفويض السلطة للمستويات الدنيا في المنظمة.</a:t>
            </a:r>
            <a:endParaRPr lang="en-US" dirty="0"/>
          </a:p>
          <a:p>
            <a:pPr algn="r" rtl="1"/>
            <a:r>
              <a:rPr lang="ar-SA" dirty="0"/>
              <a:t> </a:t>
            </a:r>
            <a:endParaRPr lang="en-US" dirty="0"/>
          </a:p>
          <a:p>
            <a:pPr algn="r" rtl="1"/>
            <a:r>
              <a:rPr lang="ar-SA" dirty="0"/>
              <a:t> </a:t>
            </a:r>
            <a:endParaRPr lang="en-US" dirty="0">
              <a:solidFill>
                <a:srgbClr val="FF0000"/>
              </a:solidFill>
            </a:endParaRPr>
          </a:p>
          <a:p>
            <a:pPr algn="r" rtl="1"/>
            <a:r>
              <a:rPr lang="ar-SA" b="1" dirty="0">
                <a:solidFill>
                  <a:srgbClr val="FF0000"/>
                </a:solidFill>
              </a:rPr>
              <a:t>السؤال المطروح ماهي السلطة؟</a:t>
            </a:r>
            <a:r>
              <a:rPr lang="ar-SA" dirty="0">
                <a:solidFill>
                  <a:srgbClr val="FF0000"/>
                </a:solidFill>
              </a:rPr>
              <a:t>  </a:t>
            </a:r>
            <a:r>
              <a:rPr lang="ar-SA" dirty="0"/>
              <a:t>السلطة هي الحق المشروع في اتخاذ القرارات والإجراءات وإصدار الأوامر والتوجيهات للمرؤوسين للقيام بواجباتهم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56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المركزية و اللامركزية 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ar-SA" b="1" dirty="0" smtClean="0">
                <a:solidFill>
                  <a:srgbClr val="7030A0"/>
                </a:solidFill>
              </a:rPr>
              <a:t>المركزية </a:t>
            </a:r>
            <a:r>
              <a:rPr lang="ar-SA" b="1" dirty="0">
                <a:solidFill>
                  <a:srgbClr val="7030A0"/>
                </a:solidFill>
              </a:rPr>
              <a:t>تشير إلى مدى تركيز السلطة واتخاذ القرارات في جهة أو مصدر محدد.</a:t>
            </a:r>
            <a:endParaRPr lang="en-US" dirty="0">
              <a:solidFill>
                <a:srgbClr val="7030A0"/>
              </a:solidFill>
            </a:endParaRPr>
          </a:p>
          <a:p>
            <a:pPr lvl="0" algn="r" rtl="1"/>
            <a:r>
              <a:rPr lang="ar-SA" b="1" dirty="0"/>
              <a:t>ما هي مزايا اللامركزية</a:t>
            </a:r>
            <a:r>
              <a:rPr lang="ar-SA" dirty="0"/>
              <a:t>:</a:t>
            </a:r>
            <a:endParaRPr lang="en-US" dirty="0"/>
          </a:p>
          <a:p>
            <a:pPr lvl="0" algn="r" rtl="1"/>
            <a:r>
              <a:rPr lang="ar-SA" dirty="0"/>
              <a:t>سرعة اتخاذ القرار.</a:t>
            </a:r>
            <a:endParaRPr lang="en-US" dirty="0"/>
          </a:p>
          <a:p>
            <a:pPr lvl="0" algn="r" rtl="1"/>
            <a:r>
              <a:rPr lang="ar-SA" dirty="0"/>
              <a:t>الحد من مشكلات التنسيق والاتصالات و الروتين .</a:t>
            </a:r>
            <a:endParaRPr lang="en-US" dirty="0"/>
          </a:p>
          <a:p>
            <a:pPr lvl="0" algn="r" rtl="1"/>
            <a:r>
              <a:rPr lang="ar-SA" dirty="0"/>
              <a:t>تشجيع الأفراد في جميع المستويات علي المبادرة والإبداع والابتكار.</a:t>
            </a:r>
            <a:endParaRPr lang="en-US" dirty="0"/>
          </a:p>
          <a:p>
            <a:pPr lvl="0" algn="r" rtl="1"/>
            <a:r>
              <a:rPr lang="ar-SA" dirty="0"/>
              <a:t>تساعد علي تطوير قدرات الرؤساء.</a:t>
            </a:r>
            <a:endParaRPr lang="en-US" dirty="0"/>
          </a:p>
          <a:p>
            <a:pPr lvl="0" algn="r" rtl="1"/>
            <a:r>
              <a:rPr lang="ar-SA" dirty="0"/>
              <a:t>تخفيف ضغوط الأعمال الإشرافية اليومية عن الإدارة العليا.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58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ar-SA" b="1" dirty="0" smtClean="0">
                <a:solidFill>
                  <a:srgbClr val="FF0000"/>
                </a:solidFill>
              </a:rPr>
              <a:t>سلبيات اللامركزية </a:t>
            </a:r>
            <a:r>
              <a:rPr lang="ar-SA" b="1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ar-SA" dirty="0" smtClean="0"/>
              <a:t>زيادة </a:t>
            </a:r>
            <a:r>
              <a:rPr lang="ar-SA" dirty="0"/>
              <a:t>النفقات </a:t>
            </a:r>
            <a:endParaRPr lang="en-US" dirty="0"/>
          </a:p>
          <a:p>
            <a:pPr lvl="0" algn="r" rtl="1"/>
            <a:r>
              <a:rPr lang="ar-SA" dirty="0"/>
              <a:t>صعوبة الرقابة</a:t>
            </a:r>
            <a:endParaRPr lang="en-US" dirty="0"/>
          </a:p>
          <a:p>
            <a:pPr lvl="0" algn="r" rtl="1"/>
            <a:r>
              <a:rPr lang="ar-SA" dirty="0"/>
              <a:t>تتطلب اللامركزية توفير عدد أكبر من المديرين الأكفاء لنجاحها.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2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326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التنظيم Organizing </vt:lpstr>
      <vt:lpstr>ما هو الغرض من التنظيم؟ </vt:lpstr>
      <vt:lpstr>تعريف التنظيم </vt:lpstr>
      <vt:lpstr>ما هو الهيكل التنظيمي ؟ </vt:lpstr>
      <vt:lpstr>1- تقسيم العمل والتخصص: </vt:lpstr>
      <vt:lpstr>4- تفويض السلطة: </vt:lpstr>
      <vt:lpstr>المركزية و اللامركزية : </vt:lpstr>
      <vt:lpstr>سلبيات اللامركزية 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</cp:revision>
  <dcterms:created xsi:type="dcterms:W3CDTF">2011-03-26T13:06:15Z</dcterms:created>
  <dcterms:modified xsi:type="dcterms:W3CDTF">2011-03-26T13:25:26Z</dcterms:modified>
</cp:coreProperties>
</file>