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EB925-BD8E-40DD-B813-1C804E2A8631}" type="datetimeFigureOut">
              <a:rPr lang="ar-SA" smtClean="0"/>
              <a:pPr/>
              <a:t>11/05/35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F004E-BC9D-43A9-91E1-2E6E934B0FB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افنا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ستطيل مخدوش من كلا الطرفين 4"/>
          <p:cNvSpPr/>
          <p:nvPr/>
        </p:nvSpPr>
        <p:spPr>
          <a:xfrm>
            <a:off x="571472" y="357166"/>
            <a:ext cx="7929618" cy="6143668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714612" y="1928802"/>
            <a:ext cx="2855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فقة</a:t>
            </a:r>
            <a:r>
              <a:rPr lang="ar-SA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ar-SA" sz="5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السيرهـ</a:t>
            </a:r>
            <a:endParaRPr lang="ar-SA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500034" y="357166"/>
            <a:ext cx="8143932" cy="6215106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1357290" y="2714620"/>
            <a:ext cx="67024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حالة العالم حين بعث الرسول</a:t>
            </a:r>
          </a:p>
          <a:p>
            <a:pPr algn="ctr"/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}</a:t>
            </a:r>
            <a:r>
              <a:rPr lang="ar-SA" sz="3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صلى الله عليه وسلم</a:t>
            </a:r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{</a:t>
            </a:r>
            <a:endParaRPr lang="ar-SA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357158" y="428604"/>
            <a:ext cx="8286808" cy="6072230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r>
              <a:rPr lang="ar-SA" sz="2800" b="1" dirty="0" err="1" smtClean="0">
                <a:solidFill>
                  <a:schemeClr val="tx2"/>
                </a:solidFill>
              </a:rPr>
              <a:t>اولاً</a:t>
            </a:r>
            <a:r>
              <a:rPr lang="ar-SA" sz="2800" b="1" dirty="0" smtClean="0">
                <a:solidFill>
                  <a:schemeClr val="tx2"/>
                </a:solidFill>
              </a:rPr>
              <a:t> :- </a:t>
            </a:r>
            <a:r>
              <a:rPr lang="ar-SA" sz="2800" b="1" dirty="0" err="1" smtClean="0">
                <a:solidFill>
                  <a:schemeClr val="tx2"/>
                </a:solidFill>
              </a:rPr>
              <a:t>الحاله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err="1" smtClean="0">
                <a:solidFill>
                  <a:schemeClr val="tx2"/>
                </a:solidFill>
              </a:rPr>
              <a:t>السياسيه</a:t>
            </a:r>
            <a:r>
              <a:rPr lang="ar-SA" sz="2800" b="1" dirty="0" smtClean="0">
                <a:solidFill>
                  <a:schemeClr val="tx2"/>
                </a:solidFill>
              </a:rPr>
              <a:t> في كل منْ ..</a:t>
            </a:r>
            <a:endParaRPr lang="ar-SA" sz="2800" b="1" dirty="0">
              <a:solidFill>
                <a:schemeClr val="tx2"/>
              </a:solidFill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>
            <a:off x="1500166" y="1714488"/>
            <a:ext cx="55721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rot="5400000">
            <a:off x="1321571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5400000">
            <a:off x="6893735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rot="5400000">
            <a:off x="5893603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rot="5400000">
            <a:off x="4393405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5400000">
            <a:off x="3107521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5400000">
            <a:off x="2178827" y="189308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6572264" y="2214554"/>
            <a:ext cx="7143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اليمن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5643570" y="2214554"/>
            <a:ext cx="6429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chemeClr val="bg1"/>
                </a:solidFill>
              </a:rPr>
              <a:t>الحيره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071934" y="2214554"/>
            <a:ext cx="7858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الشـام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2714612" y="2214554"/>
            <a:ext cx="7858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err="1" smtClean="0">
                <a:solidFill>
                  <a:schemeClr val="bg1"/>
                </a:solidFill>
              </a:rPr>
              <a:t>مكه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857356" y="2214554"/>
            <a:ext cx="7143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يثرب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1000100" y="2214554"/>
            <a:ext cx="7143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الطائف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1000100" y="2641461"/>
            <a:ext cx="7286676" cy="42165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tx2"/>
                </a:solidFill>
              </a:rPr>
              <a:t>1- الملك باليمن :-</a:t>
            </a:r>
          </a:p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من </a:t>
            </a:r>
            <a:r>
              <a:rPr lang="ar-SA" sz="2000" b="1" dirty="0" err="1" smtClean="0">
                <a:solidFill>
                  <a:schemeClr val="bg1"/>
                </a:solidFill>
              </a:rPr>
              <a:t>اقدم</a:t>
            </a:r>
            <a:r>
              <a:rPr lang="ar-SA" sz="2000" b="1" dirty="0" smtClean="0">
                <a:solidFill>
                  <a:schemeClr val="bg1"/>
                </a:solidFill>
              </a:rPr>
              <a:t> الشعوب التي عرفت باليمن قوم سبأ وبدأ ازدهار حضارتهم ونفوذ سلطانهم </a:t>
            </a:r>
            <a:r>
              <a:rPr lang="ar-SA" sz="2000" b="1" dirty="0" err="1" smtClean="0">
                <a:solidFill>
                  <a:schemeClr val="bg1"/>
                </a:solidFill>
              </a:rPr>
              <a:t>بـ</a:t>
            </a:r>
            <a:r>
              <a:rPr lang="ar-SA" sz="2000" b="1" dirty="0" smtClean="0">
                <a:solidFill>
                  <a:schemeClr val="bg1"/>
                </a:solidFill>
              </a:rPr>
              <a:t> 11 قرناً .</a:t>
            </a:r>
          </a:p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وفي سنة 300 للميلاد غلبت على ملكهم قبيلة حمير ومن ثم بدأت اليمن </a:t>
            </a:r>
            <a:r>
              <a:rPr lang="ar-SA" sz="2000" b="1" dirty="0" err="1" smtClean="0">
                <a:solidFill>
                  <a:schemeClr val="bg1"/>
                </a:solidFill>
              </a:rPr>
              <a:t>بـ</a:t>
            </a:r>
            <a:r>
              <a:rPr lang="ar-SA" sz="2000" b="1" dirty="0" smtClean="0">
                <a:solidFill>
                  <a:schemeClr val="bg1"/>
                </a:solidFill>
              </a:rPr>
              <a:t> طور الانحطاط ، ومن ثم توالت عليهم الحروب </a:t>
            </a:r>
            <a:r>
              <a:rPr lang="ar-SA" sz="2000" b="1" dirty="0" err="1" smtClean="0">
                <a:solidFill>
                  <a:schemeClr val="bg1"/>
                </a:solidFill>
              </a:rPr>
              <a:t>الاهليه</a:t>
            </a:r>
            <a:r>
              <a:rPr lang="ar-SA" sz="2000" b="1" dirty="0" smtClean="0">
                <a:solidFill>
                  <a:schemeClr val="bg1"/>
                </a:solidFill>
              </a:rPr>
              <a:t> والاضطرابات في 275 سنه التي سبقت دخول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الاسلام</a:t>
            </a:r>
            <a:r>
              <a:rPr lang="ar-SA" sz="2000" b="1" dirty="0" smtClean="0">
                <a:solidFill>
                  <a:schemeClr val="bg1"/>
                </a:solidFill>
              </a:rPr>
              <a:t> مما </a:t>
            </a:r>
            <a:r>
              <a:rPr lang="ar-SA" sz="2000" b="1" dirty="0" err="1" smtClean="0">
                <a:solidFill>
                  <a:schemeClr val="bg1"/>
                </a:solidFill>
              </a:rPr>
              <a:t>اتاح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للاجانب</a:t>
            </a:r>
            <a:r>
              <a:rPr lang="ar-SA" sz="2000" b="1" dirty="0" smtClean="0">
                <a:solidFill>
                  <a:schemeClr val="bg1"/>
                </a:solidFill>
              </a:rPr>
              <a:t> القضاء على استقلالهم . فـ دخلت الرومان عدن ، وبمعونتهم احتلت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الاحباش</a:t>
            </a:r>
            <a:r>
              <a:rPr lang="ar-SA" sz="2000" b="1" dirty="0" smtClean="0">
                <a:solidFill>
                  <a:schemeClr val="bg1"/>
                </a:solidFill>
              </a:rPr>
              <a:t> اليمن </a:t>
            </a:r>
            <a:r>
              <a:rPr lang="ar-SA" sz="2000" b="1" dirty="0" err="1" smtClean="0">
                <a:solidFill>
                  <a:schemeClr val="bg1"/>
                </a:solidFill>
              </a:rPr>
              <a:t>لاول</a:t>
            </a:r>
            <a:r>
              <a:rPr lang="ar-SA" sz="2000" b="1" dirty="0" smtClean="0">
                <a:solidFill>
                  <a:schemeClr val="bg1"/>
                </a:solidFill>
              </a:rPr>
              <a:t> مره سنة 340م ، مستغلين التنافس بين قبيلتي </a:t>
            </a:r>
            <a:r>
              <a:rPr lang="ar-SA" sz="2000" b="1" dirty="0" err="1" smtClean="0">
                <a:solidFill>
                  <a:schemeClr val="bg1"/>
                </a:solidFill>
              </a:rPr>
              <a:t>همدان</a:t>
            </a:r>
            <a:r>
              <a:rPr lang="ar-SA" sz="2000" b="1" dirty="0" smtClean="0">
                <a:solidFill>
                  <a:schemeClr val="bg1"/>
                </a:solidFill>
              </a:rPr>
              <a:t> وحمير واستمر احتلالهم </a:t>
            </a:r>
            <a:r>
              <a:rPr lang="ar-SA" sz="2000" b="1" dirty="0" err="1" smtClean="0">
                <a:solidFill>
                  <a:schemeClr val="bg1"/>
                </a:solidFill>
              </a:rPr>
              <a:t>الى</a:t>
            </a:r>
            <a:r>
              <a:rPr lang="ar-SA" sz="2000" b="1" dirty="0" smtClean="0">
                <a:solidFill>
                  <a:schemeClr val="bg1"/>
                </a:solidFill>
              </a:rPr>
              <a:t> سنة 378م ، ثم نالت اليمن استقلالها . ولكن سلط الله عليهم سيل العرم سنة 450م فـ هدم سد مأرب الذي جعله الله مصدر نعمه </a:t>
            </a:r>
            <a:r>
              <a:rPr lang="ar-SA" sz="2000" b="1" dirty="0" err="1" smtClean="0">
                <a:solidFill>
                  <a:schemeClr val="bg1"/>
                </a:solidFill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</a:rPr>
              <a:t> رخاء لهم ولكنهم فسدوا وعتوا وانحرفوا </a:t>
            </a:r>
            <a:r>
              <a:rPr lang="ar-SA" sz="2000" b="1" dirty="0" err="1" smtClean="0">
                <a:solidFill>
                  <a:schemeClr val="bg1"/>
                </a:solidFill>
              </a:rPr>
              <a:t>بـ</a:t>
            </a:r>
            <a:r>
              <a:rPr lang="ar-SA" sz="2000" b="1" dirty="0" smtClean="0">
                <a:solidFill>
                  <a:schemeClr val="bg1"/>
                </a:solidFill>
              </a:rPr>
              <a:t> ذلك .</a:t>
            </a:r>
          </a:p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وفي سنة 523م قام ملكهم ذو نواس </a:t>
            </a:r>
            <a:r>
              <a:rPr lang="ar-SA" sz="2000" b="1" dirty="0" err="1" smtClean="0">
                <a:solidFill>
                  <a:schemeClr val="bg1"/>
                </a:solidFill>
              </a:rPr>
              <a:t>بـ</a:t>
            </a:r>
            <a:r>
              <a:rPr lang="ar-SA" sz="2000" b="1" dirty="0" smtClean="0">
                <a:solidFill>
                  <a:schemeClr val="bg1"/>
                </a:solidFill>
              </a:rPr>
              <a:t> حملة ضد النصارى لصرفهم عن دينهم فلما </a:t>
            </a:r>
            <a:r>
              <a:rPr lang="ar-SA" sz="2000" b="1" dirty="0" err="1" smtClean="0">
                <a:solidFill>
                  <a:schemeClr val="bg1"/>
                </a:solidFill>
              </a:rPr>
              <a:t>ابوا</a:t>
            </a:r>
            <a:r>
              <a:rPr lang="ar-SA" sz="2000" b="1" dirty="0" smtClean="0">
                <a:solidFill>
                  <a:schemeClr val="bg1"/>
                </a:solidFill>
              </a:rPr>
              <a:t> حفر لهم </a:t>
            </a:r>
            <a:r>
              <a:rPr lang="ar-SA" sz="2000" b="1" dirty="0" err="1" smtClean="0">
                <a:solidFill>
                  <a:schemeClr val="bg1"/>
                </a:solidFill>
              </a:rPr>
              <a:t>اخدود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واوقد</a:t>
            </a:r>
            <a:r>
              <a:rPr lang="ar-SA" sz="2000" b="1" dirty="0" smtClean="0">
                <a:solidFill>
                  <a:schemeClr val="bg1"/>
                </a:solidFill>
              </a:rPr>
              <a:t> فيه ناراً فقذفهم فيها</a:t>
            </a:r>
          </a:p>
          <a:p>
            <a:r>
              <a:rPr lang="ar-SA" sz="2000" dirty="0" smtClean="0">
                <a:solidFill>
                  <a:schemeClr val="bg1"/>
                </a:solidFill>
              </a:rPr>
              <a:t> </a:t>
            </a:r>
            <a:endParaRPr lang="ar-SA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571472" y="285728"/>
            <a:ext cx="8143932" cy="6357982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1714480" y="571480"/>
            <a:ext cx="6000792" cy="57246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 كان سبباً في تحريض الروم </a:t>
            </a:r>
            <a:r>
              <a:rPr lang="ar-SA" b="1" dirty="0" err="1" smtClean="0">
                <a:solidFill>
                  <a:schemeClr val="bg1"/>
                </a:solidFill>
              </a:rPr>
              <a:t>للاحباش</a:t>
            </a:r>
            <a:r>
              <a:rPr lang="ar-SA" b="1" dirty="0" smtClean="0">
                <a:solidFill>
                  <a:schemeClr val="bg1"/>
                </a:solidFill>
              </a:rPr>
              <a:t> ، ليحتلوا اليمن </a:t>
            </a:r>
            <a:r>
              <a:rPr lang="ar-SA" b="1" dirty="0" err="1" smtClean="0">
                <a:solidFill>
                  <a:schemeClr val="bg1"/>
                </a:solidFill>
              </a:rPr>
              <a:t>للمره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الثانيه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قيادة </a:t>
            </a:r>
            <a:r>
              <a:rPr lang="ar-SA" b="1" dirty="0" err="1" smtClean="0">
                <a:solidFill>
                  <a:schemeClr val="bg1"/>
                </a:solidFill>
              </a:rPr>
              <a:t>ارياط</a:t>
            </a:r>
            <a:r>
              <a:rPr lang="ar-SA" b="1" dirty="0" smtClean="0">
                <a:solidFill>
                  <a:schemeClr val="bg1"/>
                </a:solidFill>
              </a:rPr>
              <a:t> سنة 525م ،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اغتاله </a:t>
            </a:r>
            <a:r>
              <a:rPr lang="ar-SA" b="1" dirty="0" err="1" smtClean="0">
                <a:solidFill>
                  <a:schemeClr val="bg1"/>
                </a:solidFill>
              </a:rPr>
              <a:t>ابرهة</a:t>
            </a:r>
            <a:r>
              <a:rPr lang="ar-SA" b="1" dirty="0" smtClean="0">
                <a:solidFill>
                  <a:schemeClr val="bg1"/>
                </a:solidFill>
              </a:rPr>
              <a:t> –احد قواد جيشه- وحكم مكانه بعد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نال على </a:t>
            </a:r>
            <a:r>
              <a:rPr lang="ar-SA" b="1" dirty="0" err="1" smtClean="0">
                <a:solidFill>
                  <a:schemeClr val="bg1"/>
                </a:solidFill>
              </a:rPr>
              <a:t>رضى</a:t>
            </a:r>
            <a:r>
              <a:rPr lang="ar-SA" b="1" dirty="0" smtClean="0">
                <a:solidFill>
                  <a:schemeClr val="bg1"/>
                </a:solidFill>
              </a:rPr>
              <a:t> ملك </a:t>
            </a:r>
            <a:r>
              <a:rPr lang="ar-SA" b="1" dirty="0" err="1" smtClean="0">
                <a:solidFill>
                  <a:schemeClr val="bg1"/>
                </a:solidFill>
              </a:rPr>
              <a:t>الحبشه</a:t>
            </a:r>
            <a:r>
              <a:rPr lang="ar-SA" b="1" dirty="0" smtClean="0">
                <a:solidFill>
                  <a:schemeClr val="bg1"/>
                </a:solidFill>
              </a:rPr>
              <a:t> ، وقام </a:t>
            </a:r>
            <a:r>
              <a:rPr lang="ar-SA" b="1" dirty="0" err="1" smtClean="0">
                <a:solidFill>
                  <a:schemeClr val="bg1"/>
                </a:solidFill>
              </a:rPr>
              <a:t>ابرهة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محاولة هدم </a:t>
            </a:r>
            <a:r>
              <a:rPr lang="ar-SA" b="1" dirty="0" err="1" smtClean="0">
                <a:solidFill>
                  <a:schemeClr val="bg1"/>
                </a:solidFill>
              </a:rPr>
              <a:t>الكعبه</a:t>
            </a:r>
            <a:r>
              <a:rPr lang="ar-SA" b="1" dirty="0" smtClean="0">
                <a:solidFill>
                  <a:schemeClr val="bg1"/>
                </a:solidFill>
              </a:rPr>
              <a:t> ولكن الله رده بقوته سبحانه.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واستنجد اليمانيون بالفرس فأعانوهم على </a:t>
            </a:r>
            <a:r>
              <a:rPr lang="ar-SA" b="1" dirty="0" err="1" smtClean="0">
                <a:solidFill>
                  <a:schemeClr val="bg1"/>
                </a:solidFill>
              </a:rPr>
              <a:t>اجلا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الاحباش</a:t>
            </a:r>
            <a:r>
              <a:rPr lang="ar-SA" b="1" dirty="0" smtClean="0">
                <a:solidFill>
                  <a:schemeClr val="bg1"/>
                </a:solidFill>
              </a:rPr>
              <a:t> سنة 557م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قيادة معد يكرب ، وملكوه عليهم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اغتالوه خدمه .</a:t>
            </a:r>
          </a:p>
          <a:p>
            <a:endParaRPr lang="ar-SA" dirty="0" smtClean="0"/>
          </a:p>
          <a:p>
            <a:r>
              <a:rPr lang="ar-SA" sz="2400" b="1" dirty="0" smtClean="0">
                <a:solidFill>
                  <a:schemeClr val="tx2"/>
                </a:solidFill>
              </a:rPr>
              <a:t>2- الملك </a:t>
            </a:r>
            <a:r>
              <a:rPr lang="ar-SA" sz="2400" b="1" dirty="0" err="1" smtClean="0">
                <a:solidFill>
                  <a:schemeClr val="tx2"/>
                </a:solidFill>
              </a:rPr>
              <a:t>بالحيره</a:t>
            </a:r>
            <a:r>
              <a:rPr lang="ar-SA" sz="2400" b="1" dirty="0" smtClean="0">
                <a:solidFill>
                  <a:schemeClr val="tx2"/>
                </a:solidFill>
              </a:rPr>
              <a:t>:-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حكمت الفرس العراق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ما جاورها منذ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جمع شملهم </a:t>
            </a:r>
            <a:r>
              <a:rPr lang="ar-SA" b="1" dirty="0" err="1" smtClean="0">
                <a:solidFill>
                  <a:schemeClr val="bg1"/>
                </a:solidFill>
              </a:rPr>
              <a:t>قوروش</a:t>
            </a:r>
            <a:r>
              <a:rPr lang="ar-SA" b="1" dirty="0" smtClean="0">
                <a:solidFill>
                  <a:schemeClr val="bg1"/>
                </a:solidFill>
              </a:rPr>
              <a:t> الكبير ثم فرق شملهم </a:t>
            </a:r>
            <a:r>
              <a:rPr lang="ar-SA" b="1" dirty="0" err="1" smtClean="0">
                <a:solidFill>
                  <a:schemeClr val="bg1"/>
                </a:solidFill>
              </a:rPr>
              <a:t>الاسكندر</a:t>
            </a:r>
            <a:r>
              <a:rPr lang="ar-SA" b="1" dirty="0" smtClean="0">
                <a:solidFill>
                  <a:schemeClr val="bg1"/>
                </a:solidFill>
              </a:rPr>
              <a:t> المقدوني سنة 326م ،عندما هزم ملكهم دارا </a:t>
            </a:r>
            <a:r>
              <a:rPr lang="ar-SA" b="1" dirty="0" err="1" smtClean="0">
                <a:solidFill>
                  <a:schemeClr val="bg1"/>
                </a:solidFill>
              </a:rPr>
              <a:t>الاول</a:t>
            </a:r>
            <a:r>
              <a:rPr lang="ar-SA" b="1" dirty="0" smtClean="0">
                <a:solidFill>
                  <a:schemeClr val="bg1"/>
                </a:solidFill>
              </a:rPr>
              <a:t> ، ودلت البلاد في حكم الطوائف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سنة 330م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هاجر </a:t>
            </a:r>
            <a:r>
              <a:rPr lang="ar-SA" b="1" dirty="0" err="1" smtClean="0">
                <a:solidFill>
                  <a:schemeClr val="bg1"/>
                </a:solidFill>
              </a:rPr>
              <a:t>القحطانيون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الي</a:t>
            </a:r>
            <a:r>
              <a:rPr lang="ar-SA" b="1" dirty="0" smtClean="0">
                <a:solidFill>
                  <a:schemeClr val="bg1"/>
                </a:solidFill>
              </a:rPr>
              <a:t> ريف العراق ثم لحقهم </a:t>
            </a:r>
            <a:r>
              <a:rPr lang="ar-SA" b="1" dirty="0" err="1" smtClean="0">
                <a:solidFill>
                  <a:schemeClr val="bg1"/>
                </a:solidFill>
              </a:rPr>
              <a:t>العدنانيونحتى</a:t>
            </a:r>
            <a:r>
              <a:rPr lang="ar-SA" b="1" dirty="0" smtClean="0">
                <a:solidFill>
                  <a:schemeClr val="bg1"/>
                </a:solidFill>
              </a:rPr>
              <a:t> سكنوا </a:t>
            </a:r>
            <a:r>
              <a:rPr lang="ar-SA" b="1" dirty="0" err="1" smtClean="0">
                <a:solidFill>
                  <a:schemeClr val="bg1"/>
                </a:solidFill>
              </a:rPr>
              <a:t>الجزيره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الفراتيه</a:t>
            </a:r>
            <a:r>
              <a:rPr lang="ar-SA" b="1" dirty="0" smtClean="0">
                <a:solidFill>
                  <a:schemeClr val="bg1"/>
                </a:solidFill>
              </a:rPr>
              <a:t>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وجمع </a:t>
            </a:r>
            <a:r>
              <a:rPr lang="ar-SA" b="1" dirty="0" err="1" smtClean="0">
                <a:solidFill>
                  <a:schemeClr val="bg1"/>
                </a:solidFill>
              </a:rPr>
              <a:t>اردشير</a:t>
            </a:r>
            <a:r>
              <a:rPr lang="ar-SA" b="1" dirty="0" smtClean="0">
                <a:solidFill>
                  <a:schemeClr val="bg1"/>
                </a:solidFill>
              </a:rPr>
              <a:t> الفارسي شمل الفرس وسيطر على العرب المقيمين وكان \</a:t>
            </a:r>
            <a:r>
              <a:rPr lang="ar-SA" b="1" dirty="0" err="1" smtClean="0">
                <a:solidFill>
                  <a:schemeClr val="bg1"/>
                </a:solidFill>
              </a:rPr>
              <a:t>لك</a:t>
            </a:r>
            <a:r>
              <a:rPr lang="ar-SA" b="1" dirty="0" smtClean="0">
                <a:solidFill>
                  <a:schemeClr val="bg1"/>
                </a:solidFill>
              </a:rPr>
              <a:t> سبب في رحيل </a:t>
            </a:r>
            <a:r>
              <a:rPr lang="ar-SA" b="1" dirty="0" err="1" smtClean="0">
                <a:solidFill>
                  <a:schemeClr val="bg1"/>
                </a:solidFill>
              </a:rPr>
              <a:t>قضاعه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الشام ودان له </a:t>
            </a:r>
            <a:r>
              <a:rPr lang="ar-SA" b="1" dirty="0" err="1" smtClean="0">
                <a:solidFill>
                  <a:schemeClr val="bg1"/>
                </a:solidFill>
              </a:rPr>
              <a:t>اهل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الحيره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والانبار</a:t>
            </a:r>
            <a:r>
              <a:rPr lang="ar-SA" b="1" dirty="0" smtClean="0">
                <a:solidFill>
                  <a:schemeClr val="bg1"/>
                </a:solidFill>
              </a:rPr>
              <a:t>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ولصعوبة حكم المناطق </a:t>
            </a:r>
            <a:r>
              <a:rPr lang="ar-SA" b="1" dirty="0" err="1" smtClean="0">
                <a:solidFill>
                  <a:schemeClr val="bg1"/>
                </a:solidFill>
              </a:rPr>
              <a:t>البعيده</a:t>
            </a:r>
            <a:r>
              <a:rPr lang="ar-SA" b="1" dirty="0" smtClean="0">
                <a:solidFill>
                  <a:schemeClr val="bg1"/>
                </a:solidFill>
              </a:rPr>
              <a:t> رأى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ينصب عليهم ملكْ اسمه </a:t>
            </a:r>
            <a:r>
              <a:rPr lang="ar-SA" b="1" dirty="0" err="1" smtClean="0">
                <a:solidFill>
                  <a:schemeClr val="bg1"/>
                </a:solidFill>
              </a:rPr>
              <a:t>جذيمهالوضاح</a:t>
            </a:r>
            <a:r>
              <a:rPr lang="ar-SA" b="1" dirty="0" smtClean="0">
                <a:solidFill>
                  <a:schemeClr val="bg1"/>
                </a:solidFill>
              </a:rPr>
              <a:t> ، ويعيينه بكتيبه من </a:t>
            </a:r>
            <a:r>
              <a:rPr lang="ar-SA" b="1" dirty="0" err="1" smtClean="0">
                <a:solidFill>
                  <a:schemeClr val="bg1"/>
                </a:solidFill>
              </a:rPr>
              <a:t>الفرسليقفوا</a:t>
            </a:r>
            <a:r>
              <a:rPr lang="ar-SA" b="1" dirty="0" smtClean="0">
                <a:solidFill>
                  <a:schemeClr val="bg1"/>
                </a:solidFill>
              </a:rPr>
              <a:t> في وجه مطامع الروم وعرب الشام ، واشتهر من ملوك </a:t>
            </a:r>
            <a:r>
              <a:rPr lang="ar-SA" b="1" dirty="0" err="1" smtClean="0">
                <a:solidFill>
                  <a:schemeClr val="bg1"/>
                </a:solidFill>
              </a:rPr>
              <a:t>الحيرهالنعمان</a:t>
            </a:r>
            <a:r>
              <a:rPr lang="ar-SA" b="1" dirty="0" smtClean="0">
                <a:solidFill>
                  <a:schemeClr val="bg1"/>
                </a:solidFill>
              </a:rPr>
              <a:t> بن المنذر وخاض حرباً ضد ملك الفرس وهزموا </a:t>
            </a:r>
            <a:r>
              <a:rPr lang="ar-SA" b="1" dirty="0" err="1" smtClean="0">
                <a:solidFill>
                  <a:schemeClr val="bg1"/>
                </a:solidFill>
              </a:rPr>
              <a:t>الفرسفي</a:t>
            </a:r>
            <a:r>
              <a:rPr lang="ar-SA" b="1" dirty="0" smtClean="0">
                <a:solidFill>
                  <a:schemeClr val="bg1"/>
                </a:solidFill>
              </a:rPr>
              <a:t> موقعة قار بعد ميلاد الرسول صلى الله عليه وسلم وهو </a:t>
            </a:r>
            <a:r>
              <a:rPr lang="ar-SA" b="1" dirty="0" err="1" smtClean="0">
                <a:solidFill>
                  <a:schemeClr val="bg1"/>
                </a:solidFill>
              </a:rPr>
              <a:t>اول</a:t>
            </a:r>
            <a:r>
              <a:rPr lang="ar-SA" b="1" dirty="0" smtClean="0">
                <a:solidFill>
                  <a:schemeClr val="bg1"/>
                </a:solidFill>
              </a:rPr>
              <a:t> يوم ينتصر فيه العرب على العجم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714348" y="357166"/>
            <a:ext cx="7929618" cy="6286544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428728" y="714356"/>
            <a:ext cx="6143668" cy="63709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/>
                </a:solidFill>
              </a:rPr>
              <a:t>3-الملك بالشام :-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في العهد الذي </a:t>
            </a:r>
            <a:r>
              <a:rPr lang="ar-SA" b="1" dirty="0" err="1" smtClean="0">
                <a:solidFill>
                  <a:schemeClr val="bg1"/>
                </a:solidFill>
              </a:rPr>
              <a:t>ماجت</a:t>
            </a:r>
            <a:r>
              <a:rPr lang="ar-SA" b="1" dirty="0" smtClean="0">
                <a:solidFill>
                  <a:schemeClr val="bg1"/>
                </a:solidFill>
              </a:rPr>
              <a:t> فيه العرب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هجرات القبائل سارت بطون من </a:t>
            </a:r>
            <a:r>
              <a:rPr lang="ar-SA" b="1" dirty="0" err="1" smtClean="0">
                <a:solidFill>
                  <a:schemeClr val="bg1"/>
                </a:solidFill>
              </a:rPr>
              <a:t>قضاعه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مشارف الشام وسكنت </a:t>
            </a:r>
            <a:r>
              <a:rPr lang="ar-SA" b="1" dirty="0" err="1" smtClean="0">
                <a:solidFill>
                  <a:schemeClr val="bg1"/>
                </a:solidFill>
              </a:rPr>
              <a:t>بها</a:t>
            </a:r>
            <a:r>
              <a:rPr lang="ar-SA" b="1" dirty="0" smtClean="0">
                <a:solidFill>
                  <a:schemeClr val="bg1"/>
                </a:solidFill>
              </a:rPr>
              <a:t> ، وكانوا من بني </a:t>
            </a:r>
            <a:r>
              <a:rPr lang="ar-SA" b="1" dirty="0" err="1" smtClean="0">
                <a:solidFill>
                  <a:schemeClr val="bg1"/>
                </a:solidFill>
              </a:rPr>
              <a:t>سليح</a:t>
            </a:r>
            <a:r>
              <a:rPr lang="ar-SA" b="1" dirty="0" smtClean="0">
                <a:solidFill>
                  <a:schemeClr val="bg1"/>
                </a:solidFill>
              </a:rPr>
              <a:t> بن حلوان الذين منهم بنو </a:t>
            </a:r>
            <a:r>
              <a:rPr lang="ar-SA" b="1" dirty="0" err="1" smtClean="0">
                <a:solidFill>
                  <a:schemeClr val="bg1"/>
                </a:solidFill>
              </a:rPr>
              <a:t>ضجعم</a:t>
            </a:r>
            <a:r>
              <a:rPr lang="ar-SA" b="1" dirty="0" smtClean="0">
                <a:solidFill>
                  <a:schemeClr val="bg1"/>
                </a:solidFill>
              </a:rPr>
              <a:t> الذين اصطنعهم الرومان ،ليمنعوا عرب </a:t>
            </a:r>
            <a:r>
              <a:rPr lang="ar-SA" b="1" dirty="0" err="1" smtClean="0">
                <a:solidFill>
                  <a:schemeClr val="bg1"/>
                </a:solidFill>
              </a:rPr>
              <a:t>البريه</a:t>
            </a:r>
            <a:r>
              <a:rPr lang="ar-SA" b="1" dirty="0" smtClean="0">
                <a:solidFill>
                  <a:schemeClr val="bg1"/>
                </a:solidFill>
              </a:rPr>
              <a:t> من العبث ، وليكونوا عدة ضد الفرس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ولوا منهم ملكاً ، ثم تعاقب الملك فيهم زماناً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غلبهم </a:t>
            </a:r>
            <a:r>
              <a:rPr lang="ar-SA" b="1" dirty="0" err="1" smtClean="0">
                <a:solidFill>
                  <a:schemeClr val="bg1"/>
                </a:solidFill>
              </a:rPr>
              <a:t>الغساسنه</a:t>
            </a:r>
            <a:r>
              <a:rPr lang="ar-SA" b="1" dirty="0" smtClean="0">
                <a:solidFill>
                  <a:schemeClr val="bg1"/>
                </a:solidFill>
              </a:rPr>
              <a:t> وظلوا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كانت وقعة اليرموك سنة 13هـ ، ودخل في </a:t>
            </a:r>
            <a:r>
              <a:rPr lang="ar-SA" b="1" dirty="0" err="1" smtClean="0">
                <a:solidFill>
                  <a:schemeClr val="bg1"/>
                </a:solidFill>
              </a:rPr>
              <a:t>الاسلام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اخر</a:t>
            </a:r>
            <a:r>
              <a:rPr lang="ar-SA" b="1" dirty="0" smtClean="0">
                <a:solidFill>
                  <a:schemeClr val="bg1"/>
                </a:solidFill>
              </a:rPr>
              <a:t> ملوكهم جبله بن </a:t>
            </a:r>
            <a:r>
              <a:rPr lang="ar-SA" b="1" dirty="0" err="1" smtClean="0">
                <a:solidFill>
                  <a:schemeClr val="bg1"/>
                </a:solidFill>
              </a:rPr>
              <a:t>الايهم</a:t>
            </a:r>
            <a:r>
              <a:rPr lang="ar-SA" b="1" dirty="0" smtClean="0">
                <a:solidFill>
                  <a:schemeClr val="bg1"/>
                </a:solidFill>
              </a:rPr>
              <a:t> في عهد عمر رضي الله عنه .</a:t>
            </a:r>
          </a:p>
          <a:p>
            <a:endParaRPr lang="ar-SA" dirty="0"/>
          </a:p>
          <a:p>
            <a:r>
              <a:rPr lang="ar-SA" sz="2400" b="1" dirty="0" smtClean="0">
                <a:solidFill>
                  <a:schemeClr val="tx2"/>
                </a:solidFill>
              </a:rPr>
              <a:t>4-الملك </a:t>
            </a:r>
            <a:r>
              <a:rPr lang="ar-SA" sz="2400" b="1" dirty="0" err="1" smtClean="0">
                <a:solidFill>
                  <a:schemeClr val="tx2"/>
                </a:solidFill>
              </a:rPr>
              <a:t>بـ</a:t>
            </a:r>
            <a:r>
              <a:rPr lang="ar-SA" sz="2400" b="1" dirty="0" smtClean="0">
                <a:solidFill>
                  <a:schemeClr val="tx2"/>
                </a:solidFill>
              </a:rPr>
              <a:t> </a:t>
            </a:r>
            <a:r>
              <a:rPr lang="ar-SA" sz="2400" b="1" dirty="0" err="1" smtClean="0">
                <a:solidFill>
                  <a:schemeClr val="tx2"/>
                </a:solidFill>
              </a:rPr>
              <a:t>مكه</a:t>
            </a:r>
            <a:r>
              <a:rPr lang="ar-SA" sz="2400" b="1" dirty="0" smtClean="0">
                <a:solidFill>
                  <a:schemeClr val="tx2"/>
                </a:solidFill>
              </a:rPr>
              <a:t> :-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لم يقم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مكه</a:t>
            </a:r>
            <a:r>
              <a:rPr lang="ar-SA" b="1" dirty="0" smtClean="0">
                <a:solidFill>
                  <a:schemeClr val="bg1"/>
                </a:solidFill>
              </a:rPr>
              <a:t> أي كيان </a:t>
            </a:r>
            <a:r>
              <a:rPr lang="ar-SA" b="1" dirty="0" err="1" smtClean="0">
                <a:solidFill>
                  <a:schemeClr val="bg1"/>
                </a:solidFill>
              </a:rPr>
              <a:t>سيلسي</a:t>
            </a:r>
            <a:r>
              <a:rPr lang="ar-SA" b="1" dirty="0" smtClean="0">
                <a:solidFill>
                  <a:schemeClr val="bg1"/>
                </a:solidFill>
              </a:rPr>
              <a:t> موحد </a:t>
            </a:r>
            <a:r>
              <a:rPr lang="ar-SA" b="1" dirty="0" err="1" smtClean="0">
                <a:solidFill>
                  <a:schemeClr val="bg1"/>
                </a:solidFill>
              </a:rPr>
              <a:t>وانما</a:t>
            </a:r>
            <a:r>
              <a:rPr lang="ar-SA" b="1" dirty="0" smtClean="0">
                <a:solidFill>
                  <a:schemeClr val="bg1"/>
                </a:solidFill>
              </a:rPr>
              <a:t> قامت </a:t>
            </a:r>
            <a:r>
              <a:rPr lang="ar-SA" b="1" dirty="0" err="1" smtClean="0">
                <a:solidFill>
                  <a:schemeClr val="bg1"/>
                </a:solidFill>
              </a:rPr>
              <a:t>بها</a:t>
            </a:r>
            <a:r>
              <a:rPr lang="ar-SA" b="1" dirty="0" smtClean="0">
                <a:solidFill>
                  <a:schemeClr val="bg1"/>
                </a:solidFill>
              </a:rPr>
              <a:t> مدن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واصل سكانها هم جرهم وكان قبلهم </a:t>
            </a:r>
            <a:r>
              <a:rPr lang="ar-SA" b="1" dirty="0" err="1" smtClean="0">
                <a:solidFill>
                  <a:schemeClr val="bg1"/>
                </a:solidFill>
              </a:rPr>
              <a:t>العماليق</a:t>
            </a:r>
            <a:r>
              <a:rPr lang="ar-SA" b="1" dirty="0" smtClean="0">
                <a:solidFill>
                  <a:schemeClr val="bg1"/>
                </a:solidFill>
              </a:rPr>
              <a:t> الذين كانوا يسكنون خارجها  ، لم تحافظ جرهم على حرمة الحرم بعد </a:t>
            </a:r>
            <a:r>
              <a:rPr lang="ar-SA" b="1" dirty="0" err="1" smtClean="0">
                <a:solidFill>
                  <a:schemeClr val="bg1"/>
                </a:solidFill>
              </a:rPr>
              <a:t>اسماعيل</a:t>
            </a:r>
            <a:r>
              <a:rPr lang="ar-SA" b="1" dirty="0" smtClean="0">
                <a:solidFill>
                  <a:schemeClr val="bg1"/>
                </a:solidFill>
              </a:rPr>
              <a:t> فـ كثر في </a:t>
            </a:r>
            <a:r>
              <a:rPr lang="ar-SA" b="1" dirty="0" err="1" smtClean="0">
                <a:solidFill>
                  <a:schemeClr val="bg1"/>
                </a:solidFill>
              </a:rPr>
              <a:t>ايامهم</a:t>
            </a:r>
            <a:r>
              <a:rPr lang="ar-SA" b="1" dirty="0" smtClean="0">
                <a:solidFill>
                  <a:schemeClr val="bg1"/>
                </a:solidFill>
              </a:rPr>
              <a:t> البغي والفساد ، واغتصب كثير من مال </a:t>
            </a:r>
            <a:r>
              <a:rPr lang="ar-SA" b="1" dirty="0" err="1" smtClean="0">
                <a:solidFill>
                  <a:schemeClr val="bg1"/>
                </a:solidFill>
              </a:rPr>
              <a:t>الكعبه</a:t>
            </a:r>
            <a:r>
              <a:rPr lang="ar-SA" b="1" dirty="0" smtClean="0">
                <a:solidFill>
                  <a:schemeClr val="bg1"/>
                </a:solidFill>
              </a:rPr>
              <a:t> الذي كان يهدى لها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ويقال :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ماء زمزم نضب في عهدهم كما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البئر نفسها زالت معالمها وعندما تفرق بعض عرب اليمن بعد سيل العرم هاجر ثعلبه بن عمرو مع قومه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مكه</a:t>
            </a:r>
            <a:r>
              <a:rPr lang="ar-SA" b="1" dirty="0" smtClean="0">
                <a:solidFill>
                  <a:schemeClr val="bg1"/>
                </a:solidFill>
              </a:rPr>
              <a:t> ولم تقبلهم جرهم ودارت بينهم حرب انتهت </a:t>
            </a:r>
            <a:r>
              <a:rPr lang="ar-SA" b="1" dirty="0" err="1" smtClean="0">
                <a:solidFill>
                  <a:schemeClr val="bg1"/>
                </a:solidFill>
              </a:rPr>
              <a:t>ب</a:t>
            </a:r>
            <a:r>
              <a:rPr lang="ar-SA" b="1" dirty="0" smtClean="0">
                <a:solidFill>
                  <a:schemeClr val="bg1"/>
                </a:solidFill>
              </a:rPr>
              <a:t> هزيمة جرهم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وعندما مرض ثعلبه هاجر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الشام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ولى </a:t>
            </a:r>
            <a:r>
              <a:rPr lang="ar-SA" b="1" dirty="0" err="1" smtClean="0">
                <a:solidFill>
                  <a:schemeClr val="bg1"/>
                </a:solidFill>
              </a:rPr>
              <a:t>امر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مكه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وحجابة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الكعبه</a:t>
            </a:r>
            <a:r>
              <a:rPr lang="ar-SA" b="1" dirty="0" smtClean="0">
                <a:solidFill>
                  <a:schemeClr val="bg1"/>
                </a:solidFill>
              </a:rPr>
              <a:t> ابن </a:t>
            </a:r>
            <a:r>
              <a:rPr lang="ar-SA" b="1" dirty="0" err="1" smtClean="0">
                <a:solidFill>
                  <a:schemeClr val="bg1"/>
                </a:solidFill>
              </a:rPr>
              <a:t>اخيه</a:t>
            </a:r>
            <a:r>
              <a:rPr lang="ar-SA" b="1" dirty="0" smtClean="0">
                <a:solidFill>
                  <a:schemeClr val="bg1"/>
                </a:solidFill>
              </a:rPr>
              <a:t> ربيعه بن حارثه وهو لحي ، وعرف قومه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خزاعه</a:t>
            </a:r>
            <a:r>
              <a:rPr lang="ar-SA" b="1" dirty="0" smtClean="0">
                <a:solidFill>
                  <a:schemeClr val="bg1"/>
                </a:solidFill>
              </a:rPr>
              <a:t>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ظلت </a:t>
            </a:r>
            <a:r>
              <a:rPr lang="ar-SA" b="1" dirty="0" err="1" smtClean="0">
                <a:solidFill>
                  <a:schemeClr val="bg1"/>
                </a:solidFill>
              </a:rPr>
              <a:t>خزاعه</a:t>
            </a:r>
            <a:r>
              <a:rPr lang="ar-SA" b="1" dirty="0" smtClean="0">
                <a:solidFill>
                  <a:schemeClr val="bg1"/>
                </a:solidFill>
              </a:rPr>
              <a:t> تلي </a:t>
            </a:r>
            <a:r>
              <a:rPr lang="ar-SA" b="1" dirty="0" err="1" smtClean="0">
                <a:solidFill>
                  <a:schemeClr val="bg1"/>
                </a:solidFill>
              </a:rPr>
              <a:t>امر</a:t>
            </a:r>
            <a:r>
              <a:rPr lang="ar-SA" b="1" dirty="0" smtClean="0">
                <a:solidFill>
                  <a:schemeClr val="bg1"/>
                </a:solidFill>
              </a:rPr>
              <a:t> البيت الحرام نحو 300 سنة ، وكانت قريش </a:t>
            </a:r>
            <a:r>
              <a:rPr lang="ar-SA" b="1" dirty="0" err="1" smtClean="0">
                <a:solidFill>
                  <a:schemeClr val="bg1"/>
                </a:solidFill>
              </a:rPr>
              <a:t>اذ</a:t>
            </a:r>
            <a:r>
              <a:rPr lang="ar-SA" b="1" dirty="0" smtClean="0">
                <a:solidFill>
                  <a:schemeClr val="bg1"/>
                </a:solidFill>
              </a:rPr>
              <a:t> ذاك </a:t>
            </a:r>
            <a:r>
              <a:rPr lang="ar-SA" b="1" dirty="0" err="1" smtClean="0">
                <a:solidFill>
                  <a:schemeClr val="bg1"/>
                </a:solidFill>
              </a:rPr>
              <a:t>متفرقه</a:t>
            </a:r>
            <a:r>
              <a:rPr lang="ar-SA" b="1" dirty="0" smtClean="0">
                <a:solidFill>
                  <a:schemeClr val="bg1"/>
                </a:solidFill>
              </a:rPr>
              <a:t> في بني </a:t>
            </a:r>
            <a:r>
              <a:rPr lang="ar-SA" b="1" dirty="0" err="1" smtClean="0">
                <a:solidFill>
                  <a:schemeClr val="bg1"/>
                </a:solidFill>
              </a:rPr>
              <a:t>كنانه</a:t>
            </a:r>
            <a:r>
              <a:rPr lang="ar-SA" b="1" dirty="0" smtClean="0">
                <a:solidFill>
                  <a:schemeClr val="bg1"/>
                </a:solidFill>
              </a:rPr>
              <a:t> حتى تولاها بن كلاب ،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وحد </a:t>
            </a:r>
            <a:r>
              <a:rPr lang="ar-SA" b="1" dirty="0" err="1" smtClean="0">
                <a:solidFill>
                  <a:schemeClr val="bg1"/>
                </a:solidFill>
              </a:rPr>
              <a:t>بظونها</a:t>
            </a:r>
            <a:r>
              <a:rPr lang="ar-SA" b="1" dirty="0" smtClean="0">
                <a:solidFill>
                  <a:schemeClr val="bg1"/>
                </a:solidFill>
              </a:rPr>
              <a:t> وخاض حرب ضد </a:t>
            </a:r>
            <a:r>
              <a:rPr lang="ar-SA" b="1" dirty="0" err="1" smtClean="0">
                <a:solidFill>
                  <a:schemeClr val="bg1"/>
                </a:solidFill>
              </a:rPr>
              <a:t>خزاعه</a:t>
            </a:r>
            <a:r>
              <a:rPr lang="ar-SA" b="1" dirty="0" smtClean="0">
                <a:solidFill>
                  <a:schemeClr val="bg1"/>
                </a:solidFill>
              </a:rPr>
              <a:t> حول ولاية البيت.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571472" y="357166"/>
            <a:ext cx="8143932" cy="6143668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1142976" y="1000108"/>
            <a:ext cx="6786610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err="1" smtClean="0">
                <a:solidFill>
                  <a:schemeClr val="bg1"/>
                </a:solidFill>
              </a:rPr>
              <a:t>واعانته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قضاعه</a:t>
            </a:r>
            <a:r>
              <a:rPr lang="ar-SA" b="1" dirty="0" smtClean="0">
                <a:solidFill>
                  <a:schemeClr val="bg1"/>
                </a:solidFill>
              </a:rPr>
              <a:t> في حربه ، وتدخلت قبائل العرب ، وانتهت الحرب بالتحكيم الذي نتج عنه </a:t>
            </a:r>
            <a:r>
              <a:rPr lang="ar-SA" b="1" dirty="0" err="1" smtClean="0">
                <a:solidFill>
                  <a:schemeClr val="bg1"/>
                </a:solidFill>
              </a:rPr>
              <a:t>احقية</a:t>
            </a:r>
            <a:r>
              <a:rPr lang="ar-SA" b="1" dirty="0" smtClean="0">
                <a:solidFill>
                  <a:schemeClr val="bg1"/>
                </a:solidFill>
              </a:rPr>
              <a:t> قصي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ولاية </a:t>
            </a:r>
            <a:r>
              <a:rPr lang="ar-SA" b="1" dirty="0" err="1" smtClean="0">
                <a:solidFill>
                  <a:schemeClr val="bg1"/>
                </a:solidFill>
              </a:rPr>
              <a:t>الكعبه</a:t>
            </a:r>
            <a:r>
              <a:rPr lang="ar-SA" b="1" dirty="0" smtClean="0">
                <a:solidFill>
                  <a:schemeClr val="bg1"/>
                </a:solidFill>
              </a:rPr>
              <a:t> ومنذ ذلك اليوم ارتفع شأن قريش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قام قصي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تقطيعمكه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رباعاً</a:t>
            </a:r>
            <a:r>
              <a:rPr lang="ar-SA" b="1" dirty="0" smtClean="0">
                <a:solidFill>
                  <a:schemeClr val="bg1"/>
                </a:solidFill>
              </a:rPr>
              <a:t> بين قومه ، وقد كانت له جميع الرئاسات ، وعندما كبر قصي فوض </a:t>
            </a:r>
            <a:r>
              <a:rPr lang="ar-SA" b="1" dirty="0" err="1" smtClean="0">
                <a:solidFill>
                  <a:schemeClr val="bg1"/>
                </a:solidFill>
              </a:rPr>
              <a:t>امر</a:t>
            </a:r>
            <a:r>
              <a:rPr lang="ar-SA" b="1" dirty="0" smtClean="0">
                <a:solidFill>
                  <a:schemeClr val="bg1"/>
                </a:solidFill>
              </a:rPr>
              <a:t> هذه الوظائف والرئاسات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اكبر </a:t>
            </a:r>
            <a:r>
              <a:rPr lang="ar-SA" b="1" dirty="0" err="1" smtClean="0">
                <a:solidFill>
                  <a:schemeClr val="bg1"/>
                </a:solidFill>
              </a:rPr>
              <a:t>ابنائه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عبدالدار</a:t>
            </a:r>
            <a:r>
              <a:rPr lang="ar-SA" b="1" dirty="0" smtClean="0">
                <a:solidFill>
                  <a:schemeClr val="bg1"/>
                </a:solidFill>
              </a:rPr>
              <a:t> ولما مات </a:t>
            </a:r>
            <a:r>
              <a:rPr lang="ar-SA" b="1" dirty="0" err="1" smtClean="0">
                <a:solidFill>
                  <a:schemeClr val="bg1"/>
                </a:solidFill>
              </a:rPr>
              <a:t>عبدالدار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واخوته</a:t>
            </a:r>
            <a:r>
              <a:rPr lang="ar-SA" b="1" dirty="0" smtClean="0">
                <a:solidFill>
                  <a:schemeClr val="bg1"/>
                </a:solidFill>
              </a:rPr>
              <a:t> : </a:t>
            </a:r>
            <a:r>
              <a:rPr lang="ar-SA" b="1" dirty="0" err="1" smtClean="0">
                <a:solidFill>
                  <a:schemeClr val="bg1"/>
                </a:solidFill>
              </a:rPr>
              <a:t>عبدالمناف</a:t>
            </a:r>
            <a:r>
              <a:rPr lang="ar-SA" b="1" dirty="0" smtClean="0">
                <a:solidFill>
                  <a:schemeClr val="bg1"/>
                </a:solidFill>
              </a:rPr>
              <a:t> وعبد شمس وعبد </a:t>
            </a:r>
            <a:r>
              <a:rPr lang="ar-SA" b="1" dirty="0" err="1" smtClean="0">
                <a:solidFill>
                  <a:schemeClr val="bg1"/>
                </a:solidFill>
              </a:rPr>
              <a:t>العزى</a:t>
            </a:r>
            <a:r>
              <a:rPr lang="ar-SA" b="1" dirty="0" smtClean="0">
                <a:solidFill>
                  <a:schemeClr val="bg1"/>
                </a:solidFill>
              </a:rPr>
              <a:t> ، اختلف </a:t>
            </a:r>
            <a:r>
              <a:rPr lang="ar-SA" b="1" dirty="0" err="1" smtClean="0">
                <a:solidFill>
                  <a:schemeClr val="bg1"/>
                </a:solidFill>
              </a:rPr>
              <a:t>ابناؤهم</a:t>
            </a:r>
            <a:r>
              <a:rPr lang="ar-SA" b="1" dirty="0" smtClean="0">
                <a:solidFill>
                  <a:schemeClr val="bg1"/>
                </a:solidFill>
              </a:rPr>
              <a:t> في هذه الرئاسات ، وافترقوا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فرقتين ، فرقه </a:t>
            </a:r>
            <a:r>
              <a:rPr lang="ar-SA" b="1" dirty="0" err="1" smtClean="0">
                <a:solidFill>
                  <a:schemeClr val="bg1"/>
                </a:solidFill>
              </a:rPr>
              <a:t>بابعت</a:t>
            </a:r>
            <a:r>
              <a:rPr lang="ar-SA" b="1" dirty="0" smtClean="0">
                <a:solidFill>
                  <a:schemeClr val="bg1"/>
                </a:solidFill>
              </a:rPr>
              <a:t> بني </a:t>
            </a:r>
            <a:r>
              <a:rPr lang="ar-SA" b="1" dirty="0" err="1" smtClean="0">
                <a:solidFill>
                  <a:schemeClr val="bg1"/>
                </a:solidFill>
              </a:rPr>
              <a:t>عبدالدار</a:t>
            </a:r>
            <a:r>
              <a:rPr lang="ar-SA" b="1" dirty="0" smtClean="0">
                <a:solidFill>
                  <a:schemeClr val="bg1"/>
                </a:solidFill>
              </a:rPr>
              <a:t> ، وفرقه بايعت بني </a:t>
            </a:r>
            <a:r>
              <a:rPr lang="ar-SA" b="1" dirty="0" err="1" smtClean="0">
                <a:solidFill>
                  <a:schemeClr val="bg1"/>
                </a:solidFill>
              </a:rPr>
              <a:t>عبدمناف</a:t>
            </a:r>
            <a:r>
              <a:rPr lang="ar-SA" b="1" dirty="0" smtClean="0">
                <a:solidFill>
                  <a:schemeClr val="bg1"/>
                </a:solidFill>
              </a:rPr>
              <a:t> ، </a:t>
            </a:r>
            <a:r>
              <a:rPr lang="ar-SA" b="1" dirty="0" err="1" smtClean="0">
                <a:solidFill>
                  <a:schemeClr val="bg1"/>
                </a:solidFill>
              </a:rPr>
              <a:t>واخيراً</a:t>
            </a:r>
            <a:r>
              <a:rPr lang="ar-SA" b="1" dirty="0" smtClean="0">
                <a:solidFill>
                  <a:schemeClr val="bg1"/>
                </a:solidFill>
              </a:rPr>
              <a:t> اصطلح الفريقين على </a:t>
            </a:r>
            <a:r>
              <a:rPr lang="ar-SA" b="1" dirty="0" err="1" smtClean="0">
                <a:solidFill>
                  <a:schemeClr val="bg1"/>
                </a:solidFill>
              </a:rPr>
              <a:t>ان</a:t>
            </a:r>
            <a:r>
              <a:rPr lang="ar-SA" b="1" dirty="0" smtClean="0">
                <a:solidFill>
                  <a:schemeClr val="bg1"/>
                </a:solidFill>
              </a:rPr>
              <a:t> تكون </a:t>
            </a:r>
            <a:r>
              <a:rPr lang="ar-SA" b="1" dirty="0" err="1" smtClean="0">
                <a:solidFill>
                  <a:schemeClr val="bg1"/>
                </a:solidFill>
              </a:rPr>
              <a:t>الرفاده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والسقايه</a:t>
            </a:r>
            <a:r>
              <a:rPr lang="ar-SA" b="1" dirty="0" smtClean="0">
                <a:solidFill>
                  <a:schemeClr val="bg1"/>
                </a:solidFill>
              </a:rPr>
              <a:t> لبنى عبد مناف وان تستقر </a:t>
            </a:r>
            <a:r>
              <a:rPr lang="ar-SA" b="1" dirty="0" err="1" smtClean="0">
                <a:solidFill>
                  <a:schemeClr val="bg1"/>
                </a:solidFill>
              </a:rPr>
              <a:t>الحجابه</a:t>
            </a:r>
            <a:r>
              <a:rPr lang="ar-SA" b="1" dirty="0" smtClean="0">
                <a:solidFill>
                  <a:schemeClr val="bg1"/>
                </a:solidFill>
              </a:rPr>
              <a:t> واللواء </a:t>
            </a:r>
            <a:r>
              <a:rPr lang="ar-SA" b="1" dirty="0" err="1" smtClean="0">
                <a:solidFill>
                  <a:schemeClr val="bg1"/>
                </a:solidFill>
              </a:rPr>
              <a:t>والندوه</a:t>
            </a:r>
            <a:r>
              <a:rPr lang="ar-SA" b="1" dirty="0" smtClean="0">
                <a:solidFill>
                  <a:schemeClr val="bg1"/>
                </a:solidFill>
              </a:rPr>
              <a:t> في بني عبد الدار </a:t>
            </a:r>
            <a:r>
              <a:rPr lang="ar-SA" b="1" dirty="0" err="1" smtClean="0">
                <a:solidFill>
                  <a:schemeClr val="bg1"/>
                </a:solidFill>
              </a:rPr>
              <a:t>ن</a:t>
            </a:r>
            <a:r>
              <a:rPr lang="ar-SA" b="1" dirty="0" smtClean="0">
                <a:solidFill>
                  <a:schemeClr val="bg1"/>
                </a:solidFill>
              </a:rPr>
              <a:t> و </a:t>
            </a:r>
            <a:r>
              <a:rPr lang="ar-SA" b="1" dirty="0" err="1" smtClean="0">
                <a:solidFill>
                  <a:schemeClr val="bg1"/>
                </a:solidFill>
              </a:rPr>
              <a:t>طانت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السقايه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والرفاده</a:t>
            </a:r>
            <a:r>
              <a:rPr lang="ar-SA" b="1" dirty="0" smtClean="0">
                <a:solidFill>
                  <a:schemeClr val="bg1"/>
                </a:solidFill>
              </a:rPr>
              <a:t> لهاشم ، </a:t>
            </a:r>
            <a:r>
              <a:rPr lang="ar-SA" b="1" dirty="0" err="1" smtClean="0">
                <a:solidFill>
                  <a:schemeClr val="bg1"/>
                </a:solidFill>
              </a:rPr>
              <a:t>والقياده</a:t>
            </a:r>
            <a:r>
              <a:rPr lang="ar-SA" b="1" dirty="0" smtClean="0">
                <a:solidFill>
                  <a:schemeClr val="bg1"/>
                </a:solidFill>
              </a:rPr>
              <a:t> لعبد الشمس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لي </a:t>
            </a:r>
            <a:r>
              <a:rPr lang="ar-SA" b="1" dirty="0" err="1" smtClean="0">
                <a:solidFill>
                  <a:schemeClr val="bg1"/>
                </a:solidFill>
              </a:rPr>
              <a:t>السقايه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والرفاده</a:t>
            </a:r>
            <a:r>
              <a:rPr lang="ar-SA" b="1" dirty="0" smtClean="0">
                <a:solidFill>
                  <a:schemeClr val="bg1"/>
                </a:solidFill>
              </a:rPr>
              <a:t> المطلب بعد وفاة </a:t>
            </a:r>
            <a:r>
              <a:rPr lang="ar-SA" b="1" dirty="0" err="1" smtClean="0">
                <a:solidFill>
                  <a:schemeClr val="bg1"/>
                </a:solidFill>
              </a:rPr>
              <a:t>اخيه</a:t>
            </a:r>
            <a:r>
              <a:rPr lang="ar-SA" b="1" dirty="0" smtClean="0">
                <a:solidFill>
                  <a:schemeClr val="bg1"/>
                </a:solidFill>
              </a:rPr>
              <a:t> هاشم.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وعندما مات خلفه ابن </a:t>
            </a:r>
            <a:r>
              <a:rPr lang="ar-SA" b="1" dirty="0" err="1" smtClean="0">
                <a:solidFill>
                  <a:schemeClr val="bg1"/>
                </a:solidFill>
              </a:rPr>
              <a:t>اخيه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عبدالمطلب</a:t>
            </a:r>
            <a:r>
              <a:rPr lang="ar-SA" b="1" dirty="0" smtClean="0">
                <a:solidFill>
                  <a:schemeClr val="bg1"/>
                </a:solidFill>
              </a:rPr>
              <a:t> بن هاشم ، وعندما مات خلفه ابنه العباس بن </a:t>
            </a:r>
            <a:r>
              <a:rPr lang="ar-SA" b="1" dirty="0" err="1" smtClean="0">
                <a:solidFill>
                  <a:schemeClr val="bg1"/>
                </a:solidFill>
              </a:rPr>
              <a:t>عبدالمطلب</a:t>
            </a:r>
            <a:r>
              <a:rPr lang="ar-SA" b="1" dirty="0" smtClean="0">
                <a:solidFill>
                  <a:schemeClr val="bg1"/>
                </a:solidFill>
              </a:rPr>
              <a:t>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دفع الرسول صلى الله عليه وسلم مفتاح </a:t>
            </a:r>
            <a:r>
              <a:rPr lang="ar-SA" b="1" dirty="0" err="1" smtClean="0">
                <a:solidFill>
                  <a:schemeClr val="bg1"/>
                </a:solidFill>
              </a:rPr>
              <a:t>الكعبه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عثمان بن طلحه .</a:t>
            </a:r>
          </a:p>
          <a:p>
            <a:endParaRPr lang="ar-SA" b="1" dirty="0">
              <a:solidFill>
                <a:schemeClr val="bg1"/>
              </a:solidFill>
            </a:endParaRPr>
          </a:p>
          <a:p>
            <a:r>
              <a:rPr lang="ar-SA" sz="2000" dirty="0" smtClean="0">
                <a:solidFill>
                  <a:schemeClr val="tx2"/>
                </a:solidFill>
              </a:rPr>
              <a:t>5-يثرب :-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كان </a:t>
            </a:r>
            <a:r>
              <a:rPr lang="ar-SA" b="1" dirty="0" err="1" smtClean="0">
                <a:solidFill>
                  <a:schemeClr val="bg1"/>
                </a:solidFill>
              </a:rPr>
              <a:t>اول</a:t>
            </a:r>
            <a:r>
              <a:rPr lang="ar-SA" b="1" dirty="0" smtClean="0">
                <a:solidFill>
                  <a:schemeClr val="bg1"/>
                </a:solidFill>
              </a:rPr>
              <a:t> من سكنها </a:t>
            </a:r>
            <a:r>
              <a:rPr lang="ar-SA" b="1" dirty="0" err="1" smtClean="0">
                <a:solidFill>
                  <a:schemeClr val="bg1"/>
                </a:solidFill>
              </a:rPr>
              <a:t>العمالقه</a:t>
            </a:r>
            <a:r>
              <a:rPr lang="ar-SA" b="1" dirty="0" smtClean="0">
                <a:solidFill>
                  <a:schemeClr val="bg1"/>
                </a:solidFill>
              </a:rPr>
              <a:t> ثم تغلبت عليهم القبائل </a:t>
            </a:r>
            <a:r>
              <a:rPr lang="ar-SA" b="1" dirty="0" err="1" smtClean="0">
                <a:solidFill>
                  <a:schemeClr val="bg1"/>
                </a:solidFill>
              </a:rPr>
              <a:t>اليهوديه</a:t>
            </a:r>
            <a:r>
              <a:rPr lang="ar-SA" b="1" dirty="0" smtClean="0">
                <a:solidFill>
                  <a:schemeClr val="bg1"/>
                </a:solidFill>
              </a:rPr>
              <a:t> فـ </a:t>
            </a:r>
            <a:r>
              <a:rPr lang="ar-SA" b="1" dirty="0" err="1" smtClean="0">
                <a:solidFill>
                  <a:schemeClr val="bg1"/>
                </a:solidFill>
              </a:rPr>
              <a:t>اقاموا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بها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خاصه</a:t>
            </a:r>
            <a:r>
              <a:rPr lang="ar-SA" b="1" dirty="0" smtClean="0">
                <a:solidFill>
                  <a:schemeClr val="bg1"/>
                </a:solidFill>
              </a:rPr>
              <a:t> في القرنين </a:t>
            </a:r>
            <a:r>
              <a:rPr lang="ar-SA" b="1" dirty="0" err="1" smtClean="0">
                <a:solidFill>
                  <a:schemeClr val="bg1"/>
                </a:solidFill>
              </a:rPr>
              <a:t>الاول</a:t>
            </a:r>
            <a:r>
              <a:rPr lang="ar-SA" b="1" dirty="0" smtClean="0">
                <a:solidFill>
                  <a:schemeClr val="bg1"/>
                </a:solidFill>
              </a:rPr>
              <a:t> والثاني الميلاديين اثر الحروب التي شنها الرومان ضد اليهود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سوره فـ </a:t>
            </a:r>
            <a:r>
              <a:rPr lang="ar-SA" b="1" dirty="0" err="1" smtClean="0">
                <a:solidFill>
                  <a:schemeClr val="bg1"/>
                </a:solidFill>
              </a:rPr>
              <a:t>تفرقول</a:t>
            </a:r>
            <a:r>
              <a:rPr lang="ar-SA" b="1" dirty="0" smtClean="0">
                <a:solidFill>
                  <a:schemeClr val="bg1"/>
                </a:solidFill>
              </a:rPr>
              <a:t> ولجأت قبائلهم على رأسهم بنو النضير وبنو </a:t>
            </a:r>
            <a:r>
              <a:rPr lang="ar-SA" b="1" dirty="0" err="1" smtClean="0">
                <a:solidFill>
                  <a:schemeClr val="bg1"/>
                </a:solidFill>
              </a:rPr>
              <a:t>قريظه</a:t>
            </a:r>
            <a:r>
              <a:rPr lang="ar-SA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عاشوا </a:t>
            </a:r>
            <a:r>
              <a:rPr lang="ar-SA" b="1" dirty="0" err="1" smtClean="0">
                <a:solidFill>
                  <a:schemeClr val="bg1"/>
                </a:solidFill>
              </a:rPr>
              <a:t>الاوس</a:t>
            </a:r>
            <a:r>
              <a:rPr lang="ar-SA" b="1" dirty="0" smtClean="0">
                <a:solidFill>
                  <a:schemeClr val="bg1"/>
                </a:solidFill>
              </a:rPr>
              <a:t> والخزرج في وئام مدة من الزمن ، فـ خلفوا العهد </a:t>
            </a:r>
            <a:r>
              <a:rPr lang="ar-SA" b="1" dirty="0" err="1" smtClean="0">
                <a:solidFill>
                  <a:schemeClr val="bg1"/>
                </a:solidFill>
              </a:rPr>
              <a:t>الاوس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والخزرجوعاشوا</a:t>
            </a:r>
            <a:r>
              <a:rPr lang="ar-SA" b="1" dirty="0" smtClean="0">
                <a:solidFill>
                  <a:schemeClr val="bg1"/>
                </a:solidFill>
              </a:rPr>
              <a:t> في وئام بداية </a:t>
            </a:r>
            <a:r>
              <a:rPr lang="ar-SA" b="1" dirty="0" err="1" smtClean="0">
                <a:solidFill>
                  <a:schemeClr val="bg1"/>
                </a:solidFill>
              </a:rPr>
              <a:t>امرهم</a:t>
            </a:r>
            <a:r>
              <a:rPr lang="ar-SA" b="1" dirty="0" smtClean="0">
                <a:solidFill>
                  <a:schemeClr val="bg1"/>
                </a:solidFill>
              </a:rPr>
              <a:t> ، ثم وقعت بينهم حروب </a:t>
            </a:r>
            <a:r>
              <a:rPr lang="ar-SA" b="1" dirty="0" err="1" smtClean="0">
                <a:solidFill>
                  <a:schemeClr val="bg1"/>
                </a:solidFill>
              </a:rPr>
              <a:t>طويله</a:t>
            </a:r>
            <a:r>
              <a:rPr lang="ar-SA" b="1" dirty="0" smtClean="0">
                <a:solidFill>
                  <a:schemeClr val="bg1"/>
                </a:solidFill>
              </a:rPr>
              <a:t> .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500034" y="357166"/>
            <a:ext cx="8215370" cy="6215106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285852" y="857232"/>
            <a:ext cx="6572296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tx2"/>
                </a:solidFill>
              </a:rPr>
              <a:t>6- الملك </a:t>
            </a:r>
            <a:r>
              <a:rPr lang="ar-SA" sz="2400" b="1" dirty="0" err="1" smtClean="0">
                <a:solidFill>
                  <a:schemeClr val="tx2"/>
                </a:solidFill>
              </a:rPr>
              <a:t>بـ</a:t>
            </a:r>
            <a:r>
              <a:rPr lang="ar-SA" sz="2400" b="1" dirty="0" smtClean="0">
                <a:solidFill>
                  <a:schemeClr val="tx2"/>
                </a:solidFill>
              </a:rPr>
              <a:t> الطائف :-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كانت تعر </a:t>
            </a:r>
            <a:r>
              <a:rPr lang="ar-SA" dirty="0" err="1" smtClean="0">
                <a:solidFill>
                  <a:schemeClr val="bg1"/>
                </a:solidFill>
              </a:rPr>
              <a:t>ف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بـ</a:t>
            </a:r>
            <a:r>
              <a:rPr lang="ar-SA" dirty="0" smtClean="0">
                <a:solidFill>
                  <a:schemeClr val="bg1"/>
                </a:solidFill>
              </a:rPr>
              <a:t> اسم (وج) نسبة </a:t>
            </a:r>
            <a:r>
              <a:rPr lang="ar-SA" dirty="0" err="1" smtClean="0">
                <a:solidFill>
                  <a:schemeClr val="bg1"/>
                </a:solidFill>
              </a:rPr>
              <a:t>الى</a:t>
            </a:r>
            <a:r>
              <a:rPr lang="ar-SA" dirty="0" smtClean="0">
                <a:solidFill>
                  <a:schemeClr val="bg1"/>
                </a:solidFill>
              </a:rPr>
              <a:t> وج بن عبد الحي ، احد </a:t>
            </a:r>
            <a:r>
              <a:rPr lang="ar-SA" dirty="0" err="1" smtClean="0">
                <a:solidFill>
                  <a:schemeClr val="bg1"/>
                </a:solidFill>
              </a:rPr>
              <a:t>العمالقع</a:t>
            </a:r>
            <a:r>
              <a:rPr lang="ar-SA" dirty="0" smtClean="0">
                <a:solidFill>
                  <a:schemeClr val="bg1"/>
                </a:solidFill>
              </a:rPr>
              <a:t> الذين سكنوا فيها ، رحلت </a:t>
            </a:r>
            <a:r>
              <a:rPr lang="ar-SA" dirty="0" err="1" smtClean="0">
                <a:solidFill>
                  <a:schemeClr val="bg1"/>
                </a:solidFill>
              </a:rPr>
              <a:t>اليها</a:t>
            </a:r>
            <a:r>
              <a:rPr lang="ar-SA" dirty="0" smtClean="0">
                <a:solidFill>
                  <a:schemeClr val="bg1"/>
                </a:solidFill>
              </a:rPr>
              <a:t> قبيلة </a:t>
            </a:r>
            <a:r>
              <a:rPr lang="ar-SA" dirty="0" err="1" smtClean="0">
                <a:solidFill>
                  <a:schemeClr val="bg1"/>
                </a:solidFill>
              </a:rPr>
              <a:t>هوزان</a:t>
            </a:r>
            <a:r>
              <a:rPr lang="ar-SA" dirty="0" smtClean="0">
                <a:solidFill>
                  <a:schemeClr val="bg1"/>
                </a:solidFill>
              </a:rPr>
              <a:t> من وادي القرى ، وتزوج زعيمها </a:t>
            </a:r>
            <a:r>
              <a:rPr lang="ar-SA" dirty="0" err="1" smtClean="0">
                <a:solidFill>
                  <a:schemeClr val="bg1"/>
                </a:solidFill>
              </a:rPr>
              <a:t>قسب</a:t>
            </a:r>
            <a:r>
              <a:rPr lang="ar-SA" dirty="0" smtClean="0">
                <a:solidFill>
                  <a:schemeClr val="bg1"/>
                </a:solidFill>
              </a:rPr>
              <a:t> بن منبه </a:t>
            </a:r>
            <a:r>
              <a:rPr lang="ar-SA" dirty="0" err="1" smtClean="0">
                <a:solidFill>
                  <a:schemeClr val="bg1"/>
                </a:solidFill>
              </a:rPr>
              <a:t>بـ</a:t>
            </a:r>
            <a:r>
              <a:rPr lang="ar-SA" dirty="0" smtClean="0">
                <a:solidFill>
                  <a:schemeClr val="bg1"/>
                </a:solidFill>
              </a:rPr>
              <a:t> ابنة زعيم وج عامر العدواني ، واشتهر </a:t>
            </a:r>
            <a:r>
              <a:rPr lang="ar-SA" dirty="0" err="1" smtClean="0">
                <a:solidFill>
                  <a:schemeClr val="bg1"/>
                </a:solidFill>
              </a:rPr>
              <a:t>قسب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بـ</a:t>
            </a:r>
            <a:r>
              <a:rPr lang="ar-SA" dirty="0" smtClean="0">
                <a:solidFill>
                  <a:schemeClr val="bg1"/>
                </a:solidFill>
              </a:rPr>
              <a:t> اسم </a:t>
            </a:r>
            <a:r>
              <a:rPr lang="ar-SA" dirty="0" err="1" smtClean="0">
                <a:solidFill>
                  <a:schemeClr val="bg1"/>
                </a:solidFill>
              </a:rPr>
              <a:t>ثقيف</a:t>
            </a:r>
            <a:r>
              <a:rPr lang="ar-SA" dirty="0" smtClean="0">
                <a:solidFill>
                  <a:schemeClr val="bg1"/>
                </a:solidFill>
              </a:rPr>
              <a:t> ، وعندما تكاثروا </a:t>
            </a:r>
            <a:r>
              <a:rPr lang="ar-SA" dirty="0" err="1" smtClean="0">
                <a:solidFill>
                  <a:schemeClr val="bg1"/>
                </a:solidFill>
              </a:rPr>
              <a:t>بنوا</a:t>
            </a:r>
            <a:r>
              <a:rPr lang="ar-SA" dirty="0" smtClean="0">
                <a:solidFill>
                  <a:schemeClr val="bg1"/>
                </a:solidFill>
              </a:rPr>
              <a:t> سوراً ليكون حصناً ، </a:t>
            </a:r>
            <a:r>
              <a:rPr lang="ar-SA" dirty="0" err="1" smtClean="0">
                <a:solidFill>
                  <a:schemeClr val="bg1"/>
                </a:solidFill>
              </a:rPr>
              <a:t>واطلقوا</a:t>
            </a:r>
            <a:r>
              <a:rPr lang="ar-SA" dirty="0" smtClean="0">
                <a:solidFill>
                  <a:schemeClr val="bg1"/>
                </a:solidFill>
              </a:rPr>
              <a:t> عليه الطائف لـ </a:t>
            </a:r>
            <a:r>
              <a:rPr lang="ar-SA" dirty="0" err="1" smtClean="0">
                <a:solidFill>
                  <a:schemeClr val="bg1"/>
                </a:solidFill>
              </a:rPr>
              <a:t>اطافته</a:t>
            </a:r>
            <a:r>
              <a:rPr lang="ar-SA" dirty="0" smtClean="0">
                <a:solidFill>
                  <a:schemeClr val="bg1"/>
                </a:solidFill>
              </a:rPr>
              <a:t> بهم ومن بعدها عرفت هذه </a:t>
            </a:r>
            <a:r>
              <a:rPr lang="ar-SA" dirty="0" err="1" smtClean="0">
                <a:solidFill>
                  <a:schemeClr val="bg1"/>
                </a:solidFill>
              </a:rPr>
              <a:t>المدينه</a:t>
            </a:r>
            <a:r>
              <a:rPr lang="ar-SA" dirty="0" smtClean="0">
                <a:solidFill>
                  <a:schemeClr val="bg1"/>
                </a:solidFill>
              </a:rPr>
              <a:t> </a:t>
            </a:r>
            <a:r>
              <a:rPr lang="ar-SA" dirty="0" err="1" smtClean="0">
                <a:solidFill>
                  <a:schemeClr val="bg1"/>
                </a:solidFill>
              </a:rPr>
              <a:t>بـ</a:t>
            </a:r>
            <a:r>
              <a:rPr lang="ar-SA" dirty="0" smtClean="0">
                <a:solidFill>
                  <a:schemeClr val="bg1"/>
                </a:solidFill>
              </a:rPr>
              <a:t> الطائف بدل عن وج .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وعندما ظهر </a:t>
            </a:r>
            <a:r>
              <a:rPr lang="ar-SA" dirty="0" err="1" smtClean="0">
                <a:solidFill>
                  <a:schemeClr val="bg1"/>
                </a:solidFill>
              </a:rPr>
              <a:t>الاسلام</a:t>
            </a:r>
            <a:r>
              <a:rPr lang="ar-SA" dirty="0" smtClean="0">
                <a:solidFill>
                  <a:schemeClr val="bg1"/>
                </a:solidFill>
              </a:rPr>
              <a:t> كانت </a:t>
            </a:r>
            <a:r>
              <a:rPr lang="ar-SA" dirty="0" err="1" smtClean="0">
                <a:solidFill>
                  <a:schemeClr val="bg1"/>
                </a:solidFill>
              </a:rPr>
              <a:t>ثقيف</a:t>
            </a:r>
            <a:r>
              <a:rPr lang="ar-SA" dirty="0" smtClean="0">
                <a:solidFill>
                  <a:schemeClr val="bg1"/>
                </a:solidFill>
              </a:rPr>
              <a:t> مقسمه </a:t>
            </a:r>
            <a:r>
              <a:rPr lang="ar-SA" dirty="0" err="1" smtClean="0">
                <a:solidFill>
                  <a:schemeClr val="bg1"/>
                </a:solidFill>
              </a:rPr>
              <a:t>الى</a:t>
            </a:r>
            <a:r>
              <a:rPr lang="ar-SA" dirty="0" smtClean="0">
                <a:solidFill>
                  <a:schemeClr val="bg1"/>
                </a:solidFill>
              </a:rPr>
              <a:t> قسمين :</a:t>
            </a:r>
          </a:p>
          <a:p>
            <a:endParaRPr lang="ar-SA" dirty="0"/>
          </a:p>
        </p:txBody>
      </p:sp>
      <p:cxnSp>
        <p:nvCxnSpPr>
          <p:cNvPr id="8" name="رابط مستقيم 7"/>
          <p:cNvCxnSpPr/>
          <p:nvPr/>
        </p:nvCxnSpPr>
        <p:spPr>
          <a:xfrm rot="10800000">
            <a:off x="3214678" y="2643182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3000364" y="285749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rot="5400000">
            <a:off x="6179355" y="282177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2500298" y="3143248"/>
            <a:ext cx="10715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بنو مالك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357818" y="3143248"/>
            <a:ext cx="142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err="1" smtClean="0">
                <a:solidFill>
                  <a:schemeClr val="bg1"/>
                </a:solidFill>
              </a:rPr>
              <a:t>الاحلاف</a:t>
            </a:r>
            <a:endParaRPr lang="ar-SA" b="1" dirty="0">
              <a:solidFill>
                <a:schemeClr val="bg1"/>
              </a:solidFill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5400000">
            <a:off x="6179355" y="382190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5000628" y="4357694"/>
            <a:ext cx="22860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اخرجوا بني مالك </a:t>
            </a:r>
            <a:r>
              <a:rPr lang="ar-SA" b="1" dirty="0" err="1" smtClean="0">
                <a:solidFill>
                  <a:schemeClr val="bg1"/>
                </a:solidFill>
              </a:rPr>
              <a:t>الى</a:t>
            </a:r>
            <a:r>
              <a:rPr lang="ar-SA" b="1" dirty="0" smtClean="0">
                <a:solidFill>
                  <a:schemeClr val="bg1"/>
                </a:solidFill>
              </a:rPr>
              <a:t> وادي وراء الطائف  .</a:t>
            </a:r>
            <a:endParaRPr lang="ar-SA" b="1" dirty="0">
              <a:solidFill>
                <a:schemeClr val="bg1"/>
              </a:solidFill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 rot="5400000">
            <a:off x="3000364" y="378619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1285852" y="4357694"/>
            <a:ext cx="257176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عززوا موقفهم بالتحالف مع بعض القبائل (</a:t>
            </a:r>
            <a:r>
              <a:rPr lang="ar-SA" b="1" dirty="0" err="1" smtClean="0">
                <a:solidFill>
                  <a:schemeClr val="bg1"/>
                </a:solidFill>
              </a:rPr>
              <a:t>دوس</a:t>
            </a:r>
            <a:r>
              <a:rPr lang="ar-SA" b="1" dirty="0" smtClean="0">
                <a:solidFill>
                  <a:schemeClr val="bg1"/>
                </a:solidFill>
              </a:rPr>
              <a:t>-</a:t>
            </a:r>
            <a:r>
              <a:rPr lang="ar-SA" b="1" dirty="0" err="1" smtClean="0">
                <a:solidFill>
                  <a:schemeClr val="bg1"/>
                </a:solidFill>
              </a:rPr>
              <a:t>خثعم</a:t>
            </a:r>
            <a:r>
              <a:rPr lang="ar-SA" b="1" dirty="0" smtClean="0">
                <a:solidFill>
                  <a:schemeClr val="bg1"/>
                </a:solidFill>
              </a:rPr>
              <a:t>-وغيرهم ...)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358346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500034" y="357166"/>
            <a:ext cx="8429684" cy="6143668"/>
          </a:xfrm>
          <a:prstGeom prst="snip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683568" y="714356"/>
            <a:ext cx="824615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tx2"/>
                </a:solidFill>
              </a:rPr>
              <a:t>ثانياً :- </a:t>
            </a:r>
            <a:r>
              <a:rPr lang="ar-SA" sz="2800" b="1" dirty="0" err="1" smtClean="0">
                <a:solidFill>
                  <a:schemeClr val="tx2"/>
                </a:solidFill>
              </a:rPr>
              <a:t>الحاله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err="1" smtClean="0">
                <a:solidFill>
                  <a:schemeClr val="tx2"/>
                </a:solidFill>
              </a:rPr>
              <a:t>الدينيه</a:t>
            </a:r>
            <a:r>
              <a:rPr lang="ar-SA" sz="2800" b="1" dirty="0" smtClean="0">
                <a:solidFill>
                  <a:schemeClr val="tx2"/>
                </a:solidFill>
              </a:rPr>
              <a:t> عند العرب في </a:t>
            </a:r>
            <a:r>
              <a:rPr lang="ar-SA" sz="2800" b="1" dirty="0" err="1" smtClean="0">
                <a:solidFill>
                  <a:schemeClr val="tx2"/>
                </a:solidFill>
              </a:rPr>
              <a:t>الجزيره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err="1" smtClean="0">
                <a:solidFill>
                  <a:schemeClr val="tx2"/>
                </a:solidFill>
              </a:rPr>
              <a:t>العربيه</a:t>
            </a:r>
            <a:r>
              <a:rPr lang="ar-SA" sz="2800" b="1" dirty="0" smtClean="0">
                <a:solidFill>
                  <a:schemeClr val="tx2"/>
                </a:solidFill>
              </a:rPr>
              <a:t>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كانوا </a:t>
            </a:r>
            <a:r>
              <a:rPr lang="ar-SA" b="1" dirty="0" err="1" smtClean="0">
                <a:solidFill>
                  <a:schemeClr val="bg1"/>
                </a:solidFill>
              </a:rPr>
              <a:t>خزاعه</a:t>
            </a:r>
            <a:r>
              <a:rPr lang="ar-SA" b="1" dirty="0" smtClean="0">
                <a:solidFill>
                  <a:schemeClr val="bg1"/>
                </a:solidFill>
              </a:rPr>
              <a:t> قوم سوء في ولايتهم نلان كان في زمانهم عبادة </a:t>
            </a:r>
            <a:r>
              <a:rPr lang="ar-SA" b="1" dirty="0" err="1" smtClean="0">
                <a:solidFill>
                  <a:schemeClr val="bg1"/>
                </a:solidFill>
              </a:rPr>
              <a:t>الاوثان</a:t>
            </a:r>
            <a:r>
              <a:rPr lang="ar-SA" b="1" dirty="0" smtClean="0">
                <a:solidFill>
                  <a:schemeClr val="bg1"/>
                </a:solidFill>
              </a:rPr>
              <a:t> بالحجاز ، </a:t>
            </a:r>
            <a:r>
              <a:rPr lang="ar-SA" b="1" dirty="0" err="1" smtClean="0">
                <a:solidFill>
                  <a:schemeClr val="bg1"/>
                </a:solidFill>
              </a:rPr>
              <a:t>ب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سببب</a:t>
            </a:r>
            <a:r>
              <a:rPr lang="ar-SA" b="1" dirty="0" smtClean="0">
                <a:solidFill>
                  <a:schemeClr val="bg1"/>
                </a:solidFill>
              </a:rPr>
              <a:t> رئيسهم عمرو بن لحي الذي زار الشام </a:t>
            </a:r>
            <a:r>
              <a:rPr lang="ar-SA" b="1" dirty="0" err="1" smtClean="0">
                <a:solidFill>
                  <a:schemeClr val="bg1"/>
                </a:solidFill>
              </a:rPr>
              <a:t>و</a:t>
            </a:r>
            <a:r>
              <a:rPr lang="ar-SA" b="1" dirty="0" smtClean="0">
                <a:solidFill>
                  <a:schemeClr val="bg1"/>
                </a:solidFill>
              </a:rPr>
              <a:t> وجد </a:t>
            </a:r>
            <a:r>
              <a:rPr lang="ar-SA" b="1" dirty="0" err="1" smtClean="0">
                <a:solidFill>
                  <a:schemeClr val="bg1"/>
                </a:solidFill>
              </a:rPr>
              <a:t>العماليق</a:t>
            </a:r>
            <a:r>
              <a:rPr lang="ar-SA" b="1" dirty="0" smtClean="0">
                <a:solidFill>
                  <a:schemeClr val="bg1"/>
                </a:solidFill>
              </a:rPr>
              <a:t> يعبدون </a:t>
            </a:r>
            <a:r>
              <a:rPr lang="ar-SA" b="1" dirty="0" err="1" smtClean="0">
                <a:solidFill>
                  <a:schemeClr val="bg1"/>
                </a:solidFill>
              </a:rPr>
              <a:t>الاصنام</a:t>
            </a:r>
            <a:r>
              <a:rPr lang="ar-SA" b="1" dirty="0" smtClean="0">
                <a:solidFill>
                  <a:schemeClr val="bg1"/>
                </a:solidFill>
              </a:rPr>
              <a:t> 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كان </a:t>
            </a:r>
            <a:r>
              <a:rPr lang="ar-SA" b="1" dirty="0" err="1" smtClean="0">
                <a:solidFill>
                  <a:schemeClr val="bg1"/>
                </a:solidFill>
              </a:rPr>
              <a:t>اول</a:t>
            </a:r>
            <a:r>
              <a:rPr lang="ar-SA" b="1" dirty="0" smtClean="0">
                <a:solidFill>
                  <a:schemeClr val="bg1"/>
                </a:solidFill>
              </a:rPr>
              <a:t> صنم يدخل لـ </a:t>
            </a:r>
            <a:r>
              <a:rPr lang="ar-SA" b="1" dirty="0" err="1" smtClean="0">
                <a:solidFill>
                  <a:schemeClr val="bg1"/>
                </a:solidFill>
              </a:rPr>
              <a:t>مكه</a:t>
            </a:r>
            <a:r>
              <a:rPr lang="ar-SA" b="1" dirty="0" smtClean="0">
                <a:solidFill>
                  <a:schemeClr val="bg1"/>
                </a:solidFill>
              </a:rPr>
              <a:t> هم صنم هبل وكثرت </a:t>
            </a:r>
            <a:r>
              <a:rPr lang="ar-SA" b="1" dirty="0" err="1" smtClean="0">
                <a:solidFill>
                  <a:schemeClr val="bg1"/>
                </a:solidFill>
              </a:rPr>
              <a:t>الاصنام</a:t>
            </a:r>
            <a:r>
              <a:rPr lang="ar-SA" b="1" dirty="0" smtClean="0">
                <a:solidFill>
                  <a:schemeClr val="bg1"/>
                </a:solidFill>
              </a:rPr>
              <a:t> في ذلك الوقت.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وظهرت </a:t>
            </a:r>
            <a:r>
              <a:rPr lang="ar-SA" b="1" dirty="0" err="1" smtClean="0">
                <a:solidFill>
                  <a:schemeClr val="bg1"/>
                </a:solidFill>
              </a:rPr>
              <a:t>بـ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جاتب</a:t>
            </a:r>
            <a:r>
              <a:rPr lang="ar-SA" b="1" dirty="0" smtClean="0">
                <a:solidFill>
                  <a:schemeClr val="bg1"/>
                </a:solidFill>
              </a:rPr>
              <a:t> عبادة </a:t>
            </a:r>
            <a:r>
              <a:rPr lang="ar-SA" b="1" dirty="0" err="1" smtClean="0">
                <a:solidFill>
                  <a:schemeClr val="bg1"/>
                </a:solidFill>
              </a:rPr>
              <a:t>الاصنام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غبادة</a:t>
            </a:r>
            <a:r>
              <a:rPr lang="ar-SA" b="1" dirty="0" smtClean="0">
                <a:solidFill>
                  <a:schemeClr val="bg1"/>
                </a:solidFill>
              </a:rPr>
              <a:t> الكواكب والنجوم .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لم تنتشر </a:t>
            </a:r>
            <a:r>
              <a:rPr lang="ar-SA" b="1" dirty="0" err="1" smtClean="0">
                <a:solidFill>
                  <a:schemeClr val="bg1"/>
                </a:solidFill>
              </a:rPr>
              <a:t>اليهوديه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والنصرانيه</a:t>
            </a:r>
            <a:r>
              <a:rPr lang="ar-SA" b="1" dirty="0" smtClean="0">
                <a:solidFill>
                  <a:schemeClr val="bg1"/>
                </a:solidFill>
              </a:rPr>
              <a:t> انتشاراً واسعاً في جزيرة العرب ، </a:t>
            </a:r>
            <a:r>
              <a:rPr lang="ar-SA" b="1" dirty="0" smtClean="0">
                <a:solidFill>
                  <a:schemeClr val="bg1"/>
                </a:solidFill>
              </a:rPr>
              <a:t>ودخلت اليهودية بلاد العرب بصفة عامة والمدينة وخيبر ووادي القرى وفديك وتيما ووصلت إلى اليمن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وتسربت النصرانية الى الغساسنة والمناذرة ودانت بعض قبائل قريش بالنصرانية منها بنو أسد بن عبد العزى وبنو امرئ قيس وبنو تغلب بن ربيعة وبعض قبائل قضاعة 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ولم </a:t>
            </a:r>
            <a:r>
              <a:rPr lang="ar-SA" b="1" dirty="0" smtClean="0">
                <a:solidFill>
                  <a:schemeClr val="bg1"/>
                </a:solidFill>
              </a:rPr>
              <a:t>تندثر تماماً ديانة ابراهيم عليه السلام ، بل تمسك بها نفر قليل جداً وسموا بالحنفاء ومن اشهرهم :</a:t>
            </a:r>
          </a:p>
          <a:p>
            <a:pPr algn="ctr"/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1- (</a:t>
            </a:r>
            <a:r>
              <a:rPr lang="ar-SA" b="1" dirty="0" err="1" smtClean="0">
                <a:solidFill>
                  <a:schemeClr val="bg1"/>
                </a:solidFill>
              </a:rPr>
              <a:t>مهمد</a:t>
            </a:r>
            <a:r>
              <a:rPr lang="ar-SA" b="1" dirty="0" smtClean="0">
                <a:solidFill>
                  <a:schemeClr val="bg1"/>
                </a:solidFill>
              </a:rPr>
              <a:t> صلى الله عليه وسلم)</a:t>
            </a: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من المعلوم من </a:t>
            </a:r>
            <a:r>
              <a:rPr lang="ar-SA" b="1" dirty="0" err="1" smtClean="0">
                <a:solidFill>
                  <a:schemeClr val="bg1"/>
                </a:solidFill>
              </a:rPr>
              <a:t>بداهته</a:t>
            </a:r>
            <a:r>
              <a:rPr lang="ar-SA" b="1" dirty="0" smtClean="0">
                <a:solidFill>
                  <a:schemeClr val="bg1"/>
                </a:solidFill>
              </a:rPr>
              <a:t> صلى الله عليه وسلم انه كان على رأس </a:t>
            </a:r>
            <a:r>
              <a:rPr lang="ar-SA" b="1" dirty="0" err="1" smtClean="0">
                <a:solidFill>
                  <a:schemeClr val="bg1"/>
                </a:solidFill>
              </a:rPr>
              <a:t>اشهر</a:t>
            </a:r>
            <a:r>
              <a:rPr lang="ar-SA" b="1" dirty="0" smtClean="0">
                <a:solidFill>
                  <a:schemeClr val="bg1"/>
                </a:solidFill>
              </a:rPr>
              <a:t> الحنفاء .</a:t>
            </a:r>
          </a:p>
          <a:p>
            <a:pPr algn="ctr"/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2- (زيد بن عمرو بن نفيل</a:t>
            </a:r>
            <a:r>
              <a:rPr lang="ar-SA" b="1" dirty="0" smtClean="0">
                <a:solidFill>
                  <a:schemeClr val="bg1"/>
                </a:solidFill>
              </a:rPr>
              <a:t>)</a:t>
            </a:r>
            <a:endParaRPr lang="ar-SA" b="1" dirty="0" smtClean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3-(ورقه بن نوفل</a:t>
            </a:r>
            <a:r>
              <a:rPr lang="ar-SA" b="1" dirty="0" smtClean="0">
                <a:solidFill>
                  <a:schemeClr val="bg1"/>
                </a:solidFill>
              </a:rPr>
              <a:t>)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4-(قس بن ساعدة الايادي</a:t>
            </a:r>
            <a:r>
              <a:rPr lang="ar-SA" b="1" dirty="0" smtClean="0">
                <a:solidFill>
                  <a:schemeClr val="bg1"/>
                </a:solidFill>
              </a:rPr>
              <a:t>)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b="1" dirty="0" smtClean="0">
                <a:solidFill>
                  <a:schemeClr val="bg1"/>
                </a:solidFill>
              </a:rPr>
              <a:t>5-(</a:t>
            </a:r>
            <a:r>
              <a:rPr lang="ar-SA" b="1" dirty="0" err="1" smtClean="0">
                <a:solidFill>
                  <a:schemeClr val="bg1"/>
                </a:solidFill>
              </a:rPr>
              <a:t>اميه</a:t>
            </a:r>
            <a:r>
              <a:rPr lang="ar-SA" b="1" dirty="0" smtClean="0">
                <a:solidFill>
                  <a:schemeClr val="bg1"/>
                </a:solidFill>
              </a:rPr>
              <a:t> بن </a:t>
            </a:r>
            <a:r>
              <a:rPr lang="ar-SA" b="1" dirty="0" err="1" smtClean="0">
                <a:solidFill>
                  <a:schemeClr val="bg1"/>
                </a:solidFill>
              </a:rPr>
              <a:t>ابي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الصلت</a:t>
            </a:r>
            <a:endParaRPr lang="ar-SA" b="1" dirty="0" smtClean="0">
              <a:solidFill>
                <a:schemeClr val="bg1"/>
              </a:solidFill>
            </a:endParaRPr>
          </a:p>
          <a:p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افنان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ستطيل مخدوش من كلا الطرفين 4"/>
          <p:cNvSpPr/>
          <p:nvPr/>
        </p:nvSpPr>
        <p:spPr>
          <a:xfrm>
            <a:off x="428596" y="428604"/>
            <a:ext cx="8358246" cy="6143668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357290" y="857232"/>
            <a:ext cx="6429420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tx2"/>
                </a:solidFill>
              </a:rPr>
              <a:t>ثالثاً :- </a:t>
            </a:r>
            <a:r>
              <a:rPr lang="ar-SA" sz="2800" b="1" dirty="0" err="1" smtClean="0">
                <a:solidFill>
                  <a:schemeClr val="tx2"/>
                </a:solidFill>
              </a:rPr>
              <a:t>الحياه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err="1" smtClean="0">
                <a:solidFill>
                  <a:schemeClr val="tx2"/>
                </a:solidFill>
              </a:rPr>
              <a:t>الاجتمماعيه</a:t>
            </a:r>
            <a:r>
              <a:rPr lang="ar-SA" sz="2800" b="1" dirty="0" smtClean="0">
                <a:solidFill>
                  <a:schemeClr val="tx2"/>
                </a:solidFill>
              </a:rPr>
              <a:t> عن العرب في </a:t>
            </a:r>
            <a:r>
              <a:rPr lang="ar-SA" sz="2800" b="1" dirty="0" err="1" smtClean="0">
                <a:solidFill>
                  <a:schemeClr val="tx2"/>
                </a:solidFill>
              </a:rPr>
              <a:t>الجزيره</a:t>
            </a:r>
            <a:r>
              <a:rPr lang="ar-SA" sz="2800" b="1" dirty="0" smtClean="0">
                <a:solidFill>
                  <a:schemeClr val="tx2"/>
                </a:solidFill>
              </a:rPr>
              <a:t> </a:t>
            </a:r>
            <a:r>
              <a:rPr lang="ar-SA" sz="2800" b="1" dirty="0" err="1" smtClean="0">
                <a:solidFill>
                  <a:schemeClr val="tx2"/>
                </a:solidFill>
              </a:rPr>
              <a:t>العربيه</a:t>
            </a:r>
            <a:r>
              <a:rPr lang="ar-SA" sz="2800" b="1" dirty="0" smtClean="0">
                <a:solidFill>
                  <a:schemeClr val="tx2"/>
                </a:solidFill>
              </a:rPr>
              <a:t> .</a:t>
            </a:r>
          </a:p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سادت بينهم </a:t>
            </a:r>
            <a:r>
              <a:rPr lang="ar-SA" sz="2400" b="1" dirty="0" err="1" smtClean="0">
                <a:solidFill>
                  <a:schemeClr val="bg1"/>
                </a:solidFill>
              </a:rPr>
              <a:t>الوثنيه</a:t>
            </a:r>
            <a:r>
              <a:rPr lang="ar-SA" sz="2400" b="1" dirty="0" smtClean="0">
                <a:solidFill>
                  <a:schemeClr val="bg1"/>
                </a:solidFill>
              </a:rPr>
              <a:t> وقد كانت ضد </a:t>
            </a:r>
            <a:r>
              <a:rPr lang="ar-SA" sz="2400" b="1" dirty="0" err="1" smtClean="0">
                <a:solidFill>
                  <a:schemeClr val="bg1"/>
                </a:solidFill>
              </a:rPr>
              <a:t>الفطره</a:t>
            </a:r>
            <a:r>
              <a:rPr lang="ar-SA" sz="2400" b="1" dirty="0" smtClean="0">
                <a:solidFill>
                  <a:schemeClr val="bg1"/>
                </a:solidFill>
              </a:rPr>
              <a:t> والمنطق ، فقد نتج عن ذلك عادات وظواهر اجتماعيه غير </a:t>
            </a:r>
            <a:r>
              <a:rPr lang="ar-SA" sz="2400" b="1" dirty="0" err="1" smtClean="0">
                <a:solidFill>
                  <a:schemeClr val="bg1"/>
                </a:solidFill>
              </a:rPr>
              <a:t>لائقه</a:t>
            </a:r>
            <a:r>
              <a:rPr lang="ar-SA" sz="2400" b="1" dirty="0" smtClean="0">
                <a:solidFill>
                  <a:schemeClr val="bg1"/>
                </a:solidFill>
              </a:rPr>
              <a:t> فـ قد انحطت </a:t>
            </a:r>
            <a:r>
              <a:rPr lang="ar-SA" sz="2400" b="1" dirty="0" err="1" smtClean="0">
                <a:solidFill>
                  <a:schemeClr val="bg1"/>
                </a:solidFill>
              </a:rPr>
              <a:t>الاخلاق</a:t>
            </a:r>
            <a:r>
              <a:rPr lang="ar-SA" sz="2400" b="1" dirty="0" smtClean="0">
                <a:solidFill>
                  <a:schemeClr val="bg1"/>
                </a:solidFill>
              </a:rPr>
              <a:t> ، ولعب الميسر ، وشرب الخمر ، وغيرهـ وغيرهـ الكثير ...</a:t>
            </a:r>
            <a:endParaRPr lang="ar-S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1157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HEAVEN KILLERS RELEASE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TOSHIBA</dc:creator>
  <cp:lastModifiedBy>Sarah Aziz Alshehri</cp:lastModifiedBy>
  <cp:revision>21</cp:revision>
  <dcterms:created xsi:type="dcterms:W3CDTF">2014-02-10T12:35:24Z</dcterms:created>
  <dcterms:modified xsi:type="dcterms:W3CDTF">2014-03-12T04:54:51Z</dcterms:modified>
</cp:coreProperties>
</file>