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4" r:id="rId2"/>
    <p:sldId id="256" r:id="rId3"/>
    <p:sldId id="257" r:id="rId4"/>
    <p:sldId id="278" r:id="rId5"/>
    <p:sldId id="274" r:id="rId6"/>
    <p:sldId id="279" r:id="rId7"/>
    <p:sldId id="280" r:id="rId8"/>
    <p:sldId id="281" r:id="rId9"/>
    <p:sldId id="282" r:id="rId10"/>
    <p:sldId id="275" r:id="rId11"/>
    <p:sldId id="258" r:id="rId12"/>
    <p:sldId id="259" r:id="rId13"/>
    <p:sldId id="260" r:id="rId14"/>
    <p:sldId id="262" r:id="rId15"/>
    <p:sldId id="263" r:id="rId16"/>
    <p:sldId id="265" r:id="rId17"/>
    <p:sldId id="266" r:id="rId18"/>
    <p:sldId id="267" r:id="rId19"/>
    <p:sldId id="268" r:id="rId20"/>
    <p:sldId id="269" r:id="rId21"/>
    <p:sldId id="270" r:id="rId22"/>
    <p:sldId id="271" r:id="rId23"/>
    <p:sldId id="272" r:id="rId24"/>
    <p:sldId id="273" r:id="rId25"/>
    <p:sldId id="276"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4C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812F230-4AA7-4C84-8330-28A1E116225C}" type="datetimeFigureOut">
              <a:rPr lang="ar-SA" smtClean="0"/>
              <a:pPr/>
              <a:t>15/04/1435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267C0E7-DF1D-4B23-8709-F45CA6CCA00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812F230-4AA7-4C84-8330-28A1E116225C}" type="datetimeFigureOut">
              <a:rPr lang="ar-SA" smtClean="0"/>
              <a:pPr/>
              <a:t>15/04/1435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267C0E7-DF1D-4B23-8709-F45CA6CCA00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bmp"/>
          <p:cNvPicPr>
            <a:picLocks noChangeAspect="1"/>
          </p:cNvPicPr>
          <p:nvPr/>
        </p:nvPicPr>
        <p:blipFill>
          <a:blip r:embed="rId2"/>
          <a:stretch>
            <a:fillRect/>
          </a:stretch>
        </p:blipFill>
        <p:spPr>
          <a:xfrm>
            <a:off x="-1" y="0"/>
            <a:ext cx="9144001" cy="6858000"/>
          </a:xfrm>
          <a:prstGeom prst="rect">
            <a:avLst/>
          </a:prstGeom>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1143000" y="1371600"/>
            <a:ext cx="7543800" cy="4401205"/>
          </a:xfrm>
          <a:prstGeom prst="rect">
            <a:avLst/>
          </a:prstGeom>
        </p:spPr>
        <p:txBody>
          <a:bodyPr wrap="square">
            <a:spAutoFit/>
          </a:bodyPr>
          <a:lstStyle/>
          <a:p>
            <a:endParaRPr lang="ar-SA" sz="2800" b="1" dirty="0" smtClean="0">
              <a:solidFill>
                <a:schemeClr val="bg1">
                  <a:lumMod val="50000"/>
                </a:schemeClr>
              </a:solidFill>
              <a:latin typeface="Cyclo" pitchFamily="50" charset="0"/>
            </a:endParaRPr>
          </a:p>
          <a:p>
            <a:r>
              <a:rPr lang="ar-SA" sz="2800" b="1" dirty="0" smtClean="0">
                <a:solidFill>
                  <a:schemeClr val="bg1">
                    <a:lumMod val="50000"/>
                  </a:schemeClr>
                </a:solidFill>
                <a:latin typeface="Cyclo" pitchFamily="50" charset="0"/>
              </a:rPr>
              <a:t> الحمد لله رب العالمين يسمع دعاء الخلائق ويجيب يؤنس الوحيد ، ويهدى الشريد ، ويذهب الوحشة عن الغريب ,يغفر لمن استغفره ، ويرحم من استرحمه ، </a:t>
            </a:r>
            <a:r>
              <a:rPr lang="ar-SA" sz="2800" b="1" dirty="0" err="1" smtClean="0">
                <a:solidFill>
                  <a:schemeClr val="bg1">
                    <a:lumMod val="50000"/>
                  </a:schemeClr>
                </a:solidFill>
                <a:latin typeface="Cyclo" pitchFamily="50" charset="0"/>
              </a:rPr>
              <a:t>و</a:t>
            </a:r>
            <a:r>
              <a:rPr lang="ar-SA" sz="2800" b="1" dirty="0" smtClean="0">
                <a:solidFill>
                  <a:schemeClr val="bg1">
                    <a:lumMod val="50000"/>
                  </a:schemeClr>
                </a:solidFill>
                <a:latin typeface="Cyclo" pitchFamily="50" charset="0"/>
              </a:rPr>
              <a:t> يصلح المعيب , يستر </a:t>
            </a:r>
            <a:r>
              <a:rPr lang="ar-SA" sz="2800" b="1" dirty="0" err="1" smtClean="0">
                <a:solidFill>
                  <a:schemeClr val="bg1">
                    <a:lumMod val="50000"/>
                  </a:schemeClr>
                </a:solidFill>
                <a:latin typeface="Cyclo" pitchFamily="50" charset="0"/>
              </a:rPr>
              <a:t>العصاة</a:t>
            </a:r>
            <a:r>
              <a:rPr lang="ar-SA" sz="2800" b="1" dirty="0" smtClean="0">
                <a:solidFill>
                  <a:schemeClr val="bg1">
                    <a:lumMod val="50000"/>
                  </a:schemeClr>
                </a:solidFill>
                <a:latin typeface="Cyclo" pitchFamily="50" charset="0"/>
              </a:rPr>
              <a:t> ، ويمهل البغاة ، ومن تاب منهم قبل وأثيب .</a:t>
            </a:r>
          </a:p>
          <a:p>
            <a:r>
              <a:rPr lang="ar-SA" sz="2800" b="1" dirty="0" smtClean="0">
                <a:solidFill>
                  <a:schemeClr val="bg1">
                    <a:lumMod val="50000"/>
                  </a:schemeClr>
                </a:solidFill>
                <a:latin typeface="Cyclo" pitchFamily="50" charset="0"/>
              </a:rPr>
              <a:t> وأشهد أن لا إله إلا الله وحده لا شريك له المهيمن والرقيب من تبع شرعه والاه ، ومن تقرب إليه فاز بالتقريب , من أوى إليه آواه ، ومن استحيا منه فليس عليه تثريب .</a:t>
            </a:r>
          </a:p>
          <a:p>
            <a:r>
              <a:rPr lang="ar-SA" sz="2800" b="1" dirty="0" smtClean="0">
                <a:solidFill>
                  <a:schemeClr val="bg1">
                    <a:lumMod val="50000"/>
                  </a:schemeClr>
                </a:solidFill>
                <a:latin typeface="Cyclo" pitchFamily="50" charset="0"/>
              </a:rPr>
              <a:t>واشهد </a:t>
            </a:r>
            <a:r>
              <a:rPr lang="ar-SA" sz="2800" b="1" dirty="0" err="1" smtClean="0">
                <a:solidFill>
                  <a:schemeClr val="bg1">
                    <a:lumMod val="50000"/>
                  </a:schemeClr>
                </a:solidFill>
                <a:latin typeface="Cyclo" pitchFamily="50" charset="0"/>
              </a:rPr>
              <a:t>ان</a:t>
            </a:r>
            <a:r>
              <a:rPr lang="ar-SA" sz="2800" b="1" dirty="0" smtClean="0">
                <a:solidFill>
                  <a:schemeClr val="bg1">
                    <a:lumMod val="50000"/>
                  </a:schemeClr>
                </a:solidFill>
                <a:latin typeface="Cyclo" pitchFamily="50" charset="0"/>
              </a:rPr>
              <a:t> محمد عبده ورسوله .. حبيب المرسلين وخاتم </a:t>
            </a:r>
            <a:r>
              <a:rPr lang="ar-SA" sz="2800" b="1" dirty="0" err="1" smtClean="0">
                <a:solidFill>
                  <a:schemeClr val="bg1">
                    <a:lumMod val="50000"/>
                  </a:schemeClr>
                </a:solidFill>
                <a:latin typeface="Cyclo" pitchFamily="50" charset="0"/>
              </a:rPr>
              <a:t>النبين</a:t>
            </a:r>
            <a:r>
              <a:rPr lang="ar-SA" sz="2800" b="1" dirty="0" smtClean="0">
                <a:solidFill>
                  <a:schemeClr val="bg1">
                    <a:lumMod val="50000"/>
                  </a:schemeClr>
                </a:solidFill>
                <a:latin typeface="Cyclo" pitchFamily="50" charset="0"/>
              </a:rPr>
              <a:t> .</a:t>
            </a:r>
          </a:p>
          <a:p>
            <a:endParaRPr lang="ar-SA" sz="2800" b="1" dirty="0">
              <a:solidFill>
                <a:schemeClr val="bg1">
                  <a:lumMod val="50000"/>
                </a:schemeClr>
              </a:solidFill>
              <a:latin typeface="Cyclo" pitchFamily="50" charset="0"/>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914400" y="762000"/>
            <a:ext cx="8001000" cy="1815882"/>
          </a:xfrm>
          <a:prstGeom prst="rect">
            <a:avLst/>
          </a:prstGeom>
          <a:noFill/>
        </p:spPr>
        <p:txBody>
          <a:bodyPr wrap="square" rtlCol="1">
            <a:spAutoFit/>
          </a:bodyPr>
          <a:lstStyle/>
          <a:p>
            <a:r>
              <a:rPr lang="ar-SA" sz="2800" b="1" dirty="0" smtClean="0">
                <a:solidFill>
                  <a:srgbClr val="B04CB2"/>
                </a:solidFill>
              </a:rPr>
              <a:t>المبحث العشرون : مراتب الدعوة </a:t>
            </a:r>
            <a:r>
              <a:rPr lang="ar-SA" sz="2800" b="1" dirty="0" err="1" smtClean="0">
                <a:solidFill>
                  <a:srgbClr val="B04CB2"/>
                </a:solidFill>
              </a:rPr>
              <a:t>و</a:t>
            </a:r>
            <a:r>
              <a:rPr lang="ar-SA" sz="2800" b="1" dirty="0" smtClean="0">
                <a:solidFill>
                  <a:srgbClr val="B04CB2"/>
                </a:solidFill>
              </a:rPr>
              <a:t> مراحلها </a:t>
            </a:r>
            <a:r>
              <a:rPr lang="ar-SA" sz="2800" b="1" dirty="0" smtClean="0">
                <a:solidFill>
                  <a:srgbClr val="B04CB2"/>
                </a:solidFill>
              </a:rPr>
              <a:t>..</a:t>
            </a:r>
          </a:p>
          <a:p>
            <a:endParaRPr lang="ar-SA" sz="2800" b="1" dirty="0" smtClean="0">
              <a:solidFill>
                <a:schemeClr val="bg1">
                  <a:lumMod val="50000"/>
                </a:schemeClr>
              </a:solidFill>
            </a:endParaRPr>
          </a:p>
          <a:p>
            <a:endParaRPr lang="ar-SA" sz="2800" b="1" dirty="0" smtClean="0">
              <a:solidFill>
                <a:schemeClr val="bg1">
                  <a:lumMod val="50000"/>
                </a:schemeClr>
              </a:solidFill>
            </a:endParaRPr>
          </a:p>
          <a:p>
            <a:pPr algn="ctr"/>
            <a:r>
              <a:rPr lang="ar-SA" sz="2800" b="1" dirty="0" smtClean="0">
                <a:solidFill>
                  <a:schemeClr val="bg1">
                    <a:lumMod val="50000"/>
                  </a:schemeClr>
                </a:solidFill>
              </a:rPr>
              <a:t> مراتب </a:t>
            </a:r>
            <a:r>
              <a:rPr lang="ar-SA" sz="2800" b="1" dirty="0" err="1" smtClean="0">
                <a:solidFill>
                  <a:schemeClr val="bg1">
                    <a:lumMod val="50000"/>
                  </a:schemeClr>
                </a:solidFill>
              </a:rPr>
              <a:t>الدعوه</a:t>
            </a:r>
            <a:endParaRPr lang="ar-SA" sz="2800" b="1" dirty="0">
              <a:solidFill>
                <a:schemeClr val="bg1">
                  <a:lumMod val="50000"/>
                </a:schemeClr>
              </a:solidFill>
            </a:endParaRPr>
          </a:p>
        </p:txBody>
      </p:sp>
      <p:sp>
        <p:nvSpPr>
          <p:cNvPr id="10" name="سهم للأسفل 9"/>
          <p:cNvSpPr/>
          <p:nvPr/>
        </p:nvSpPr>
        <p:spPr>
          <a:xfrm>
            <a:off x="8153400" y="2895600"/>
            <a:ext cx="533400" cy="1143000"/>
          </a:xfrm>
          <a:prstGeom prst="downArrow">
            <a:avLst>
              <a:gd name="adj1" fmla="val 50000"/>
              <a:gd name="adj2" fmla="val 84286"/>
            </a:avLst>
          </a:prstGeom>
        </p:spPr>
        <p:style>
          <a:lnRef idx="2">
            <a:schemeClr val="accent4"/>
          </a:lnRef>
          <a:fillRef idx="1">
            <a:schemeClr val="lt1"/>
          </a:fillRef>
          <a:effectRef idx="0">
            <a:schemeClr val="accent4"/>
          </a:effectRef>
          <a:fontRef idx="minor">
            <a:schemeClr val="dk1"/>
          </a:fontRef>
        </p:style>
        <p:txBody>
          <a:bodyPr rtlCol="1" anchor="ctr"/>
          <a:lstStyle/>
          <a:p>
            <a:pPr algn="just"/>
            <a:endParaRPr lang="ar-SA" dirty="0"/>
          </a:p>
        </p:txBody>
      </p:sp>
      <p:sp>
        <p:nvSpPr>
          <p:cNvPr id="11" name="سهم للأسفل 10"/>
          <p:cNvSpPr/>
          <p:nvPr/>
        </p:nvSpPr>
        <p:spPr>
          <a:xfrm>
            <a:off x="2971800" y="2895600"/>
            <a:ext cx="533400" cy="1143000"/>
          </a:xfrm>
          <a:prstGeom prst="downArrow">
            <a:avLst>
              <a:gd name="adj1" fmla="val 50000"/>
              <a:gd name="adj2" fmla="val 84286"/>
            </a:avLst>
          </a:prstGeom>
        </p:spPr>
        <p:style>
          <a:lnRef idx="2">
            <a:schemeClr val="accent4"/>
          </a:lnRef>
          <a:fillRef idx="1">
            <a:schemeClr val="lt1"/>
          </a:fillRef>
          <a:effectRef idx="0">
            <a:schemeClr val="accent4"/>
          </a:effectRef>
          <a:fontRef idx="minor">
            <a:schemeClr val="dk1"/>
          </a:fontRef>
        </p:style>
        <p:txBody>
          <a:bodyPr rtlCol="1" anchor="ctr"/>
          <a:lstStyle/>
          <a:p>
            <a:pPr algn="just"/>
            <a:endParaRPr lang="ar-SA" dirty="0"/>
          </a:p>
        </p:txBody>
      </p:sp>
      <p:sp>
        <p:nvSpPr>
          <p:cNvPr id="12" name="سهم للأسفل 11"/>
          <p:cNvSpPr/>
          <p:nvPr/>
        </p:nvSpPr>
        <p:spPr>
          <a:xfrm>
            <a:off x="4648200" y="2895600"/>
            <a:ext cx="533400" cy="1143000"/>
          </a:xfrm>
          <a:prstGeom prst="downArrow">
            <a:avLst>
              <a:gd name="adj1" fmla="val 50000"/>
              <a:gd name="adj2" fmla="val 84286"/>
            </a:avLst>
          </a:prstGeom>
        </p:spPr>
        <p:style>
          <a:lnRef idx="2">
            <a:schemeClr val="accent4"/>
          </a:lnRef>
          <a:fillRef idx="1">
            <a:schemeClr val="lt1"/>
          </a:fillRef>
          <a:effectRef idx="0">
            <a:schemeClr val="accent4"/>
          </a:effectRef>
          <a:fontRef idx="minor">
            <a:schemeClr val="dk1"/>
          </a:fontRef>
        </p:style>
        <p:txBody>
          <a:bodyPr rtlCol="1" anchor="ctr"/>
          <a:lstStyle/>
          <a:p>
            <a:pPr algn="just"/>
            <a:endParaRPr lang="ar-SA" dirty="0"/>
          </a:p>
        </p:txBody>
      </p:sp>
      <p:sp>
        <p:nvSpPr>
          <p:cNvPr id="13" name="سهم للأسفل 12"/>
          <p:cNvSpPr/>
          <p:nvPr/>
        </p:nvSpPr>
        <p:spPr>
          <a:xfrm>
            <a:off x="6781800" y="2895600"/>
            <a:ext cx="533400" cy="1143000"/>
          </a:xfrm>
          <a:prstGeom prst="downArrow">
            <a:avLst>
              <a:gd name="adj1" fmla="val 50000"/>
              <a:gd name="adj2" fmla="val 84286"/>
            </a:avLst>
          </a:prstGeom>
        </p:spPr>
        <p:style>
          <a:lnRef idx="2">
            <a:schemeClr val="accent4"/>
          </a:lnRef>
          <a:fillRef idx="1">
            <a:schemeClr val="lt1"/>
          </a:fillRef>
          <a:effectRef idx="0">
            <a:schemeClr val="accent4"/>
          </a:effectRef>
          <a:fontRef idx="minor">
            <a:schemeClr val="dk1"/>
          </a:fontRef>
        </p:style>
        <p:txBody>
          <a:bodyPr rtlCol="1" anchor="ctr"/>
          <a:lstStyle/>
          <a:p>
            <a:pPr algn="just"/>
            <a:endParaRPr lang="ar-SA" dirty="0"/>
          </a:p>
        </p:txBody>
      </p:sp>
      <p:sp>
        <p:nvSpPr>
          <p:cNvPr id="14" name="مربع نص 13"/>
          <p:cNvSpPr txBox="1"/>
          <p:nvPr/>
        </p:nvSpPr>
        <p:spPr>
          <a:xfrm>
            <a:off x="533400" y="4114800"/>
            <a:ext cx="8382000" cy="461665"/>
          </a:xfrm>
          <a:prstGeom prst="rect">
            <a:avLst/>
          </a:prstGeom>
          <a:noFill/>
        </p:spPr>
        <p:txBody>
          <a:bodyPr wrap="square" rtlCol="1">
            <a:spAutoFit/>
          </a:bodyPr>
          <a:lstStyle/>
          <a:p>
            <a:r>
              <a:rPr lang="ar-SA" sz="2400" b="1" dirty="0" err="1" smtClean="0">
                <a:solidFill>
                  <a:schemeClr val="bg1">
                    <a:lumMod val="50000"/>
                  </a:schemeClr>
                </a:solidFill>
              </a:rPr>
              <a:t>النبوه</a:t>
            </a:r>
            <a:r>
              <a:rPr lang="ar-SA" sz="2400" b="1" dirty="0" smtClean="0">
                <a:solidFill>
                  <a:schemeClr val="bg1">
                    <a:lumMod val="50000"/>
                  </a:schemeClr>
                </a:solidFill>
              </a:rPr>
              <a:t> </a:t>
            </a:r>
            <a:r>
              <a:rPr lang="ar-SA" sz="2400" b="1" dirty="0" smtClean="0">
                <a:solidFill>
                  <a:schemeClr val="bg1">
                    <a:lumMod val="50000"/>
                  </a:schemeClr>
                </a:solidFill>
              </a:rPr>
              <a:t>    </a:t>
            </a:r>
            <a:r>
              <a:rPr lang="ar-SA" sz="2400" b="1" dirty="0" err="1" smtClean="0">
                <a:solidFill>
                  <a:schemeClr val="bg1">
                    <a:lumMod val="50000"/>
                  </a:schemeClr>
                </a:solidFill>
              </a:rPr>
              <a:t>انذار</a:t>
            </a:r>
            <a:r>
              <a:rPr lang="ar-SA" sz="2400" b="1" dirty="0" smtClean="0">
                <a:solidFill>
                  <a:schemeClr val="bg1">
                    <a:lumMod val="50000"/>
                  </a:schemeClr>
                </a:solidFill>
              </a:rPr>
              <a:t> </a:t>
            </a:r>
            <a:r>
              <a:rPr lang="ar-SA" sz="2400" b="1" dirty="0" smtClean="0">
                <a:solidFill>
                  <a:schemeClr val="bg1">
                    <a:lumMod val="50000"/>
                  </a:schemeClr>
                </a:solidFill>
              </a:rPr>
              <a:t>عشيرته </a:t>
            </a:r>
            <a:r>
              <a:rPr lang="ar-SA" sz="2400" b="1" dirty="0" err="1" smtClean="0">
                <a:solidFill>
                  <a:schemeClr val="bg1">
                    <a:lumMod val="50000"/>
                  </a:schemeClr>
                </a:solidFill>
              </a:rPr>
              <a:t>ا</a:t>
            </a:r>
            <a:r>
              <a:rPr lang="ar-SA" sz="2400" b="1" dirty="0" smtClean="0">
                <a:solidFill>
                  <a:schemeClr val="bg1">
                    <a:lumMod val="50000"/>
                  </a:schemeClr>
                </a:solidFill>
              </a:rPr>
              <a:t>ﻻ</a:t>
            </a:r>
            <a:r>
              <a:rPr lang="ar-SA" sz="2400" b="1" dirty="0" err="1" smtClean="0">
                <a:solidFill>
                  <a:schemeClr val="bg1">
                    <a:lumMod val="50000"/>
                  </a:schemeClr>
                </a:solidFill>
              </a:rPr>
              <a:t>قربين</a:t>
            </a:r>
            <a:r>
              <a:rPr lang="ar-SA" sz="2400" b="1" dirty="0" smtClean="0">
                <a:solidFill>
                  <a:schemeClr val="bg1">
                    <a:lumMod val="50000"/>
                  </a:schemeClr>
                </a:solidFill>
              </a:rPr>
              <a:t>    </a:t>
            </a:r>
            <a:r>
              <a:rPr lang="ar-SA" sz="2400" b="1" dirty="0" err="1" smtClean="0">
                <a:solidFill>
                  <a:schemeClr val="bg1">
                    <a:lumMod val="50000"/>
                  </a:schemeClr>
                </a:solidFill>
              </a:rPr>
              <a:t>انذار</a:t>
            </a:r>
            <a:r>
              <a:rPr lang="ar-SA" sz="2400" b="1" dirty="0" smtClean="0">
                <a:solidFill>
                  <a:schemeClr val="bg1">
                    <a:lumMod val="50000"/>
                  </a:schemeClr>
                </a:solidFill>
              </a:rPr>
              <a:t> قومه</a:t>
            </a:r>
          </a:p>
        </p:txBody>
      </p:sp>
      <p:sp>
        <p:nvSpPr>
          <p:cNvPr id="15" name="سهم للأسفل 14"/>
          <p:cNvSpPr/>
          <p:nvPr/>
        </p:nvSpPr>
        <p:spPr>
          <a:xfrm>
            <a:off x="1371600" y="2895600"/>
            <a:ext cx="533400" cy="1143000"/>
          </a:xfrm>
          <a:prstGeom prst="downArrow">
            <a:avLst>
              <a:gd name="adj1" fmla="val 50000"/>
              <a:gd name="adj2" fmla="val 84286"/>
            </a:avLst>
          </a:prstGeom>
        </p:spPr>
        <p:style>
          <a:lnRef idx="2">
            <a:schemeClr val="accent4"/>
          </a:lnRef>
          <a:fillRef idx="1">
            <a:schemeClr val="lt1"/>
          </a:fillRef>
          <a:effectRef idx="0">
            <a:schemeClr val="accent4"/>
          </a:effectRef>
          <a:fontRef idx="minor">
            <a:schemeClr val="dk1"/>
          </a:fontRef>
        </p:style>
        <p:txBody>
          <a:bodyPr rtlCol="1" anchor="ctr"/>
          <a:lstStyle/>
          <a:p>
            <a:pPr algn="just"/>
            <a:endParaRPr lang="ar-SA" dirty="0"/>
          </a:p>
        </p:txBody>
      </p:sp>
      <p:sp>
        <p:nvSpPr>
          <p:cNvPr id="16" name="مربع نص 15"/>
          <p:cNvSpPr txBox="1"/>
          <p:nvPr/>
        </p:nvSpPr>
        <p:spPr>
          <a:xfrm>
            <a:off x="2286000" y="4114800"/>
            <a:ext cx="1828800" cy="1200329"/>
          </a:xfrm>
          <a:prstGeom prst="rect">
            <a:avLst/>
          </a:prstGeom>
          <a:noFill/>
        </p:spPr>
        <p:txBody>
          <a:bodyPr wrap="square" rtlCol="1">
            <a:spAutoFit/>
          </a:bodyPr>
          <a:lstStyle/>
          <a:p>
            <a:r>
              <a:rPr lang="ar-SA" sz="2400" b="1" dirty="0" err="1" smtClean="0">
                <a:solidFill>
                  <a:schemeClr val="bg1">
                    <a:lumMod val="50000"/>
                  </a:schemeClr>
                </a:solidFill>
              </a:rPr>
              <a:t>انذار</a:t>
            </a:r>
            <a:r>
              <a:rPr lang="ar-SA" sz="2400" b="1" dirty="0" smtClean="0">
                <a:solidFill>
                  <a:schemeClr val="bg1">
                    <a:lumMod val="50000"/>
                  </a:schemeClr>
                </a:solidFill>
              </a:rPr>
              <a:t> قوم ما </a:t>
            </a:r>
            <a:r>
              <a:rPr lang="ar-SA" sz="2400" b="1" dirty="0" err="1" smtClean="0">
                <a:solidFill>
                  <a:schemeClr val="bg1">
                    <a:lumMod val="50000"/>
                  </a:schemeClr>
                </a:solidFill>
              </a:rPr>
              <a:t>اتاهم</a:t>
            </a:r>
            <a:r>
              <a:rPr lang="ar-SA" sz="2400" b="1" dirty="0" smtClean="0">
                <a:solidFill>
                  <a:schemeClr val="bg1">
                    <a:lumMod val="50000"/>
                  </a:schemeClr>
                </a:solidFill>
              </a:rPr>
              <a:t> من نذير وهم قوم </a:t>
            </a:r>
            <a:r>
              <a:rPr lang="ar-SA" sz="2400" b="1" dirty="0" err="1" smtClean="0">
                <a:solidFill>
                  <a:schemeClr val="bg1">
                    <a:lumMod val="50000"/>
                  </a:schemeClr>
                </a:solidFill>
              </a:rPr>
              <a:t>قاطبه</a:t>
            </a:r>
            <a:endParaRPr lang="ar-SA" sz="2400" dirty="0"/>
          </a:p>
        </p:txBody>
      </p:sp>
      <p:sp>
        <p:nvSpPr>
          <p:cNvPr id="17" name="مربع نص 16"/>
          <p:cNvSpPr txBox="1"/>
          <p:nvPr/>
        </p:nvSpPr>
        <p:spPr>
          <a:xfrm>
            <a:off x="375103" y="4267200"/>
            <a:ext cx="2060179" cy="1015663"/>
          </a:xfrm>
          <a:prstGeom prst="rect">
            <a:avLst/>
          </a:prstGeom>
          <a:noFill/>
        </p:spPr>
        <p:txBody>
          <a:bodyPr wrap="none" rtlCol="1">
            <a:spAutoFit/>
          </a:bodyPr>
          <a:lstStyle/>
          <a:p>
            <a:r>
              <a:rPr lang="ar-SA" sz="2000" b="1" dirty="0" err="1" smtClean="0">
                <a:solidFill>
                  <a:schemeClr val="bg1">
                    <a:lumMod val="50000"/>
                  </a:schemeClr>
                </a:solidFill>
              </a:rPr>
              <a:t>انذار</a:t>
            </a:r>
            <a:r>
              <a:rPr lang="ar-SA" sz="2000" b="1" dirty="0" smtClean="0">
                <a:solidFill>
                  <a:schemeClr val="bg1">
                    <a:lumMod val="50000"/>
                  </a:schemeClr>
                </a:solidFill>
              </a:rPr>
              <a:t> </a:t>
            </a:r>
            <a:r>
              <a:rPr lang="ar-SA" sz="2000" b="1" dirty="0" smtClean="0">
                <a:solidFill>
                  <a:schemeClr val="bg1">
                    <a:lumMod val="50000"/>
                  </a:schemeClr>
                </a:solidFill>
              </a:rPr>
              <a:t>جميع من بلغته </a:t>
            </a:r>
            <a:endParaRPr lang="ar-SA" sz="2000" b="1" dirty="0" smtClean="0">
              <a:solidFill>
                <a:schemeClr val="bg1">
                  <a:lumMod val="50000"/>
                </a:schemeClr>
              </a:solidFill>
            </a:endParaRPr>
          </a:p>
          <a:p>
            <a:r>
              <a:rPr lang="ar-SA" sz="2000" b="1" dirty="0" smtClean="0">
                <a:solidFill>
                  <a:schemeClr val="bg1">
                    <a:lumMod val="50000"/>
                  </a:schemeClr>
                </a:solidFill>
              </a:rPr>
              <a:t>دعوته </a:t>
            </a:r>
            <a:r>
              <a:rPr lang="ar-SA" sz="2000" b="1" dirty="0" smtClean="0">
                <a:solidFill>
                  <a:schemeClr val="bg1">
                    <a:lumMod val="50000"/>
                  </a:schemeClr>
                </a:solidFill>
              </a:rPr>
              <a:t>من الجن </a:t>
            </a:r>
            <a:endParaRPr lang="ar-SA" sz="2000" b="1" dirty="0" smtClean="0">
              <a:solidFill>
                <a:schemeClr val="bg1">
                  <a:lumMod val="50000"/>
                </a:schemeClr>
              </a:solidFill>
            </a:endParaRPr>
          </a:p>
          <a:p>
            <a:r>
              <a:rPr lang="ar-SA" sz="2000" b="1" dirty="0" smtClean="0">
                <a:solidFill>
                  <a:schemeClr val="bg1">
                    <a:lumMod val="50000"/>
                  </a:schemeClr>
                </a:solidFill>
              </a:rPr>
              <a:t>و </a:t>
            </a:r>
            <a:r>
              <a:rPr lang="ar-SA" sz="2000" b="1" dirty="0" smtClean="0">
                <a:solidFill>
                  <a:schemeClr val="bg1">
                    <a:lumMod val="50000"/>
                  </a:schemeClr>
                </a:solidFill>
              </a:rPr>
              <a:t>اﻻنس </a:t>
            </a:r>
            <a:r>
              <a:rPr lang="ar-SA" sz="2000" b="1" dirty="0" err="1" smtClean="0">
                <a:solidFill>
                  <a:schemeClr val="bg1">
                    <a:lumMod val="50000"/>
                  </a:schemeClr>
                </a:solidFill>
              </a:rPr>
              <a:t>ألى</a:t>
            </a:r>
            <a:r>
              <a:rPr lang="ar-SA" sz="2000" b="1" dirty="0" smtClean="0">
                <a:solidFill>
                  <a:schemeClr val="bg1">
                    <a:lumMod val="50000"/>
                  </a:schemeClr>
                </a:solidFill>
              </a:rPr>
              <a:t> </a:t>
            </a:r>
            <a:r>
              <a:rPr lang="ar-SA" sz="2000" b="1" dirty="0" err="1" smtClean="0">
                <a:solidFill>
                  <a:schemeClr val="bg1">
                    <a:lumMod val="50000"/>
                  </a:schemeClr>
                </a:solidFill>
              </a:rPr>
              <a:t>اخر</a:t>
            </a:r>
            <a:r>
              <a:rPr lang="ar-SA" sz="2000" b="1" dirty="0" smtClean="0">
                <a:solidFill>
                  <a:schemeClr val="bg1">
                    <a:lumMod val="50000"/>
                  </a:schemeClr>
                </a:solidFill>
              </a:rPr>
              <a:t> الدهر</a:t>
            </a:r>
            <a:endParaRPr lang="ar-SA" sz="2000" b="1" dirty="0">
              <a:solidFill>
                <a:schemeClr val="bg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1198909" y="1066800"/>
            <a:ext cx="10342909" cy="3970318"/>
          </a:xfrm>
          <a:prstGeom prst="rect">
            <a:avLst/>
          </a:prstGeom>
          <a:noFill/>
        </p:spPr>
        <p:txBody>
          <a:bodyPr wrap="square" rtlCol="1">
            <a:spAutoFit/>
          </a:bodyPr>
          <a:lstStyle/>
          <a:p>
            <a:endParaRPr lang="ar-SA" sz="2800" b="1" dirty="0" smtClean="0"/>
          </a:p>
          <a:p>
            <a:r>
              <a:rPr lang="ar-SA" sz="2800" b="1" dirty="0" smtClean="0">
                <a:solidFill>
                  <a:srgbClr val="B04CB2"/>
                </a:solidFill>
              </a:rPr>
              <a:t>2.مراحل الدعوة خلال حياة الرسول صلى الله عليه وسلم </a:t>
            </a:r>
            <a:r>
              <a:rPr lang="ar-SA" sz="2800" b="1" dirty="0" smtClean="0">
                <a:solidFill>
                  <a:srgbClr val="B04CB2"/>
                </a:solidFill>
              </a:rPr>
              <a:t>.</a:t>
            </a:r>
          </a:p>
          <a:p>
            <a:endParaRPr lang="ar-SA" sz="2800" b="1" dirty="0" smtClean="0">
              <a:solidFill>
                <a:schemeClr val="bg1">
                  <a:lumMod val="50000"/>
                </a:schemeClr>
              </a:solidFill>
            </a:endParaRPr>
          </a:p>
          <a:p>
            <a:r>
              <a:rPr lang="ar-SA" sz="2400" b="1" dirty="0" err="1" smtClean="0">
                <a:solidFill>
                  <a:schemeClr val="bg1">
                    <a:lumMod val="50000"/>
                  </a:schemeClr>
                </a:solidFill>
              </a:rPr>
              <a:t>المرحله</a:t>
            </a:r>
            <a:r>
              <a:rPr lang="ar-SA" sz="2400" b="1" dirty="0" smtClean="0">
                <a:solidFill>
                  <a:schemeClr val="bg1">
                    <a:lumMod val="50000"/>
                  </a:schemeClr>
                </a:solidFill>
              </a:rPr>
              <a:t> اﻻولى : الدعوة سرا </a:t>
            </a:r>
            <a:r>
              <a:rPr lang="ar-SA" sz="2400" b="1" dirty="0" err="1" smtClean="0">
                <a:solidFill>
                  <a:schemeClr val="bg1">
                    <a:lumMod val="50000"/>
                  </a:schemeClr>
                </a:solidFill>
              </a:rPr>
              <a:t>و</a:t>
            </a:r>
            <a:r>
              <a:rPr lang="ar-SA" sz="2400" b="1" dirty="0" smtClean="0">
                <a:solidFill>
                  <a:schemeClr val="bg1">
                    <a:lumMod val="50000"/>
                  </a:schemeClr>
                </a:solidFill>
              </a:rPr>
              <a:t> استمرت ثلاث سنين </a:t>
            </a:r>
            <a:endParaRPr lang="ar-SA" sz="2400" b="1" dirty="0" smtClean="0">
              <a:solidFill>
                <a:schemeClr val="bg1">
                  <a:lumMod val="50000"/>
                </a:schemeClr>
              </a:solidFill>
            </a:endParaRPr>
          </a:p>
          <a:p>
            <a:endParaRPr lang="ar-SA" sz="2400" b="1" dirty="0" smtClean="0">
              <a:solidFill>
                <a:schemeClr val="bg1">
                  <a:lumMod val="50000"/>
                </a:schemeClr>
              </a:solidFill>
            </a:endParaRPr>
          </a:p>
          <a:p>
            <a:r>
              <a:rPr lang="ar-SA" sz="2400" b="1" dirty="0" smtClean="0">
                <a:solidFill>
                  <a:schemeClr val="bg1">
                    <a:lumMod val="50000"/>
                  </a:schemeClr>
                </a:solidFill>
              </a:rPr>
              <a:t>المرحلة </a:t>
            </a:r>
            <a:r>
              <a:rPr lang="ar-SA" sz="2400" b="1" dirty="0" err="1" smtClean="0">
                <a:solidFill>
                  <a:schemeClr val="bg1">
                    <a:lumMod val="50000"/>
                  </a:schemeClr>
                </a:solidFill>
              </a:rPr>
              <a:t>الثانيه</a:t>
            </a:r>
            <a:r>
              <a:rPr lang="ar-SA" sz="2400" b="1" dirty="0" smtClean="0">
                <a:solidFill>
                  <a:schemeClr val="bg1">
                    <a:lumMod val="50000"/>
                  </a:schemeClr>
                </a:solidFill>
              </a:rPr>
              <a:t> : الدعوة جهرا </a:t>
            </a:r>
            <a:r>
              <a:rPr lang="ar-SA" sz="2400" b="1" dirty="0" err="1" smtClean="0">
                <a:solidFill>
                  <a:schemeClr val="bg1">
                    <a:lumMod val="50000"/>
                  </a:schemeClr>
                </a:solidFill>
              </a:rPr>
              <a:t>و</a:t>
            </a:r>
            <a:r>
              <a:rPr lang="ar-SA" sz="2400" b="1" dirty="0" smtClean="0">
                <a:solidFill>
                  <a:schemeClr val="bg1">
                    <a:lumMod val="50000"/>
                  </a:schemeClr>
                </a:solidFill>
              </a:rPr>
              <a:t> الكف عن القتال </a:t>
            </a:r>
            <a:r>
              <a:rPr lang="ar-SA" sz="2400" b="1" dirty="0" err="1" smtClean="0">
                <a:solidFill>
                  <a:schemeClr val="bg1">
                    <a:lumMod val="50000"/>
                  </a:schemeClr>
                </a:solidFill>
              </a:rPr>
              <a:t>و</a:t>
            </a:r>
            <a:r>
              <a:rPr lang="ar-SA" sz="2400" b="1" dirty="0" smtClean="0">
                <a:solidFill>
                  <a:schemeClr val="bg1">
                    <a:lumMod val="50000"/>
                  </a:schemeClr>
                </a:solidFill>
              </a:rPr>
              <a:t> استمرت </a:t>
            </a:r>
            <a:r>
              <a:rPr lang="ar-SA" sz="2400" b="1" dirty="0" err="1" smtClean="0">
                <a:solidFill>
                  <a:schemeClr val="bg1">
                    <a:lumMod val="50000"/>
                  </a:schemeClr>
                </a:solidFill>
              </a:rPr>
              <a:t>الى</a:t>
            </a:r>
            <a:r>
              <a:rPr lang="ar-SA" sz="2400" b="1" dirty="0" smtClean="0">
                <a:solidFill>
                  <a:schemeClr val="bg1">
                    <a:lumMod val="50000"/>
                  </a:schemeClr>
                </a:solidFill>
              </a:rPr>
              <a:t> الهجرة </a:t>
            </a:r>
            <a:r>
              <a:rPr lang="ar-SA" sz="2400" b="1" dirty="0" smtClean="0">
                <a:solidFill>
                  <a:schemeClr val="bg1">
                    <a:lumMod val="50000"/>
                  </a:schemeClr>
                </a:solidFill>
              </a:rPr>
              <a:t>.</a:t>
            </a:r>
          </a:p>
          <a:p>
            <a:endParaRPr lang="ar-SA" sz="2400" b="1" dirty="0" smtClean="0">
              <a:solidFill>
                <a:schemeClr val="bg1">
                  <a:lumMod val="50000"/>
                </a:schemeClr>
              </a:solidFill>
            </a:endParaRPr>
          </a:p>
          <a:p>
            <a:r>
              <a:rPr lang="ar-SA" sz="2400" b="1" dirty="0" smtClean="0">
                <a:solidFill>
                  <a:schemeClr val="bg1">
                    <a:lumMod val="50000"/>
                  </a:schemeClr>
                </a:solidFill>
              </a:rPr>
              <a:t>المرحلة </a:t>
            </a:r>
            <a:r>
              <a:rPr lang="ar-SA" sz="2400" b="1" dirty="0" err="1" smtClean="0">
                <a:solidFill>
                  <a:schemeClr val="bg1">
                    <a:lumMod val="50000"/>
                  </a:schemeClr>
                </a:solidFill>
              </a:rPr>
              <a:t>الثالثه</a:t>
            </a:r>
            <a:r>
              <a:rPr lang="ar-SA" sz="2400" b="1" dirty="0" smtClean="0">
                <a:solidFill>
                  <a:schemeClr val="bg1">
                    <a:lumMod val="50000"/>
                  </a:schemeClr>
                </a:solidFill>
              </a:rPr>
              <a:t>: </a:t>
            </a:r>
            <a:r>
              <a:rPr lang="ar-SA" sz="2400" b="1" dirty="0" err="1" smtClean="0">
                <a:solidFill>
                  <a:schemeClr val="bg1">
                    <a:lumMod val="50000"/>
                  </a:schemeClr>
                </a:solidFill>
              </a:rPr>
              <a:t>الدعوه</a:t>
            </a:r>
            <a:r>
              <a:rPr lang="ar-SA" sz="2400" b="1" dirty="0" smtClean="0">
                <a:solidFill>
                  <a:schemeClr val="bg1">
                    <a:lumMod val="50000"/>
                  </a:schemeClr>
                </a:solidFill>
              </a:rPr>
              <a:t> جهرا مع قتال المبتدئين بالقتال </a:t>
            </a:r>
            <a:r>
              <a:rPr lang="ar-SA" sz="2400" b="1" dirty="0" err="1" smtClean="0">
                <a:solidFill>
                  <a:schemeClr val="bg1">
                    <a:lumMod val="50000"/>
                  </a:schemeClr>
                </a:solidFill>
              </a:rPr>
              <a:t>و</a:t>
            </a:r>
            <a:r>
              <a:rPr lang="ar-SA" sz="2400" b="1" dirty="0" smtClean="0">
                <a:solidFill>
                  <a:schemeClr val="bg1">
                    <a:lumMod val="50000"/>
                  </a:schemeClr>
                </a:solidFill>
              </a:rPr>
              <a:t> استمرت </a:t>
            </a:r>
            <a:r>
              <a:rPr lang="ar-SA" sz="2400" b="1" dirty="0" err="1" smtClean="0">
                <a:solidFill>
                  <a:schemeClr val="bg1">
                    <a:lumMod val="50000"/>
                  </a:schemeClr>
                </a:solidFill>
              </a:rPr>
              <a:t>الى</a:t>
            </a:r>
            <a:r>
              <a:rPr lang="ar-SA" sz="2400" b="1" dirty="0" smtClean="0">
                <a:solidFill>
                  <a:schemeClr val="bg1">
                    <a:lumMod val="50000"/>
                  </a:schemeClr>
                </a:solidFill>
              </a:rPr>
              <a:t> صلح </a:t>
            </a:r>
            <a:r>
              <a:rPr lang="ar-SA" sz="2400" b="1" dirty="0" err="1" smtClean="0">
                <a:solidFill>
                  <a:schemeClr val="bg1">
                    <a:lumMod val="50000"/>
                  </a:schemeClr>
                </a:solidFill>
              </a:rPr>
              <a:t>الحديبيه</a:t>
            </a:r>
            <a:r>
              <a:rPr lang="ar-SA" sz="2400" b="1" dirty="0" smtClean="0">
                <a:solidFill>
                  <a:schemeClr val="bg1">
                    <a:lumMod val="50000"/>
                  </a:schemeClr>
                </a:solidFill>
              </a:rPr>
              <a:t> </a:t>
            </a:r>
            <a:r>
              <a:rPr lang="ar-SA" sz="2400" b="1" dirty="0" smtClean="0">
                <a:solidFill>
                  <a:schemeClr val="bg1">
                    <a:lumMod val="50000"/>
                  </a:schemeClr>
                </a:solidFill>
              </a:rPr>
              <a:t>.</a:t>
            </a:r>
          </a:p>
          <a:p>
            <a:endParaRPr lang="ar-SA" sz="2400" b="1" dirty="0" smtClean="0">
              <a:solidFill>
                <a:schemeClr val="bg1">
                  <a:lumMod val="50000"/>
                </a:schemeClr>
              </a:solidFill>
            </a:endParaRPr>
          </a:p>
          <a:p>
            <a:r>
              <a:rPr lang="ar-SA" sz="2400" b="1" dirty="0" smtClean="0">
                <a:solidFill>
                  <a:schemeClr val="bg1">
                    <a:lumMod val="50000"/>
                  </a:schemeClr>
                </a:solidFill>
              </a:rPr>
              <a:t>المرحلة </a:t>
            </a:r>
            <a:r>
              <a:rPr lang="ar-SA" sz="2400" b="1" dirty="0" err="1" smtClean="0">
                <a:solidFill>
                  <a:schemeClr val="bg1">
                    <a:lumMod val="50000"/>
                  </a:schemeClr>
                </a:solidFill>
              </a:rPr>
              <a:t>الرابعه</a:t>
            </a:r>
            <a:r>
              <a:rPr lang="ar-SA" sz="2400" b="1" dirty="0" smtClean="0">
                <a:solidFill>
                  <a:schemeClr val="bg1">
                    <a:lumMod val="50000"/>
                  </a:schemeClr>
                </a:solidFill>
              </a:rPr>
              <a:t> : الدعوة جهرا مع قتال كل من يقف في سبيل سير الدعوة .</a:t>
            </a:r>
            <a:endParaRPr lang="ar-SA" sz="2400" b="1" dirty="0">
              <a:solidFill>
                <a:schemeClr val="bg1">
                  <a:lumMod val="50000"/>
                </a:schemeClr>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20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1600200" y="2057400"/>
            <a:ext cx="7010400" cy="1200329"/>
          </a:xfrm>
          <a:prstGeom prst="rect">
            <a:avLst/>
          </a:prstGeom>
          <a:noFill/>
        </p:spPr>
        <p:txBody>
          <a:bodyPr wrap="square" rtlCol="1">
            <a:spAutoFit/>
          </a:bodyPr>
          <a:lstStyle/>
          <a:p>
            <a:endParaRPr lang="ar-SA" sz="2400" b="1" dirty="0" smtClean="0">
              <a:solidFill>
                <a:schemeClr val="bg1">
                  <a:lumMod val="50000"/>
                </a:schemeClr>
              </a:solidFill>
            </a:endParaRPr>
          </a:p>
          <a:p>
            <a:r>
              <a:rPr lang="ar-SA" sz="2400" b="1" dirty="0" smtClean="0">
                <a:solidFill>
                  <a:schemeClr val="bg1">
                    <a:lumMod val="50000"/>
                  </a:schemeClr>
                </a:solidFill>
              </a:rPr>
              <a:t>هل يجب التقيد في هذه المراحل بمداها الزمني ؟ كما وقعت لرسول صلى الله عليه وسلم ..</a:t>
            </a:r>
            <a:endParaRPr lang="ar-SA" sz="2400" b="1" dirty="0">
              <a:solidFill>
                <a:schemeClr val="bg1">
                  <a:lumMod val="50000"/>
                </a:schemeClr>
              </a:solidFill>
            </a:endParaRPr>
          </a:p>
        </p:txBody>
      </p:sp>
      <p:sp>
        <p:nvSpPr>
          <p:cNvPr id="4" name="مستطيل 3"/>
          <p:cNvSpPr/>
          <p:nvPr/>
        </p:nvSpPr>
        <p:spPr>
          <a:xfrm>
            <a:off x="4572000" y="762000"/>
            <a:ext cx="2828018"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SA" sz="5400" b="1" dirty="0" smtClean="0">
                <a:solidFill>
                  <a:srgbClr val="B04CB2"/>
                </a:solidFill>
              </a:rPr>
              <a:t>وقفه فقهيه </a:t>
            </a:r>
          </a:p>
        </p:txBody>
      </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4" name="مستطيل 3"/>
          <p:cNvSpPr/>
          <p:nvPr/>
        </p:nvSpPr>
        <p:spPr>
          <a:xfrm>
            <a:off x="2819400" y="0"/>
            <a:ext cx="6122253" cy="1661993"/>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SA" sz="4400" b="1" dirty="0" smtClean="0">
                <a:solidFill>
                  <a:srgbClr val="B04CB2"/>
                </a:solidFill>
              </a:rPr>
              <a:t>(المبحث الحادي العشرون)</a:t>
            </a:r>
          </a:p>
          <a:p>
            <a:endParaRPr lang="ar-SA" sz="5400" b="1" dirty="0" smtClean="0">
              <a:solidFill>
                <a:srgbClr val="B04CB2"/>
              </a:solidFill>
            </a:endParaRPr>
          </a:p>
        </p:txBody>
      </p:sp>
      <p:sp>
        <p:nvSpPr>
          <p:cNvPr id="6" name="مربع نص 5"/>
          <p:cNvSpPr txBox="1"/>
          <p:nvPr/>
        </p:nvSpPr>
        <p:spPr>
          <a:xfrm>
            <a:off x="1143000" y="1143000"/>
            <a:ext cx="7467600" cy="5293757"/>
          </a:xfrm>
          <a:prstGeom prst="rect">
            <a:avLst/>
          </a:prstGeom>
          <a:noFill/>
        </p:spPr>
        <p:txBody>
          <a:bodyPr wrap="square" rtlCol="1">
            <a:spAutoFit/>
          </a:bodyPr>
          <a:lstStyle/>
          <a:p>
            <a:r>
              <a:rPr lang="ar-SA" sz="2000" b="1" dirty="0" smtClean="0">
                <a:solidFill>
                  <a:srgbClr val="B04CB2"/>
                </a:solidFill>
              </a:rPr>
              <a:t>أ .الدعوة السرية : </a:t>
            </a:r>
            <a:r>
              <a:rPr lang="ar-SA" sz="2000" b="1" dirty="0" smtClean="0">
                <a:solidFill>
                  <a:schemeClr val="bg1">
                    <a:lumMod val="50000"/>
                  </a:schemeClr>
                </a:solidFill>
              </a:rPr>
              <a:t>(يَا أَيُّهَا الْمُدَّثِّرُ (1) قُمْ فَأَنذِرْ (2) وَرَبَّكَ فَكَبِّرْ (3) وَثِيَابَكَ فَطَهِّرْ (4) وَالرُّجْزَ فَاهْجُرْ (5) وَلَا تَمْنُن تَسْتَكْثِرُ (6) وَلِرَبِّكَ فَاصْبِرْ (7) فَإِذَا نُقِرَ فِي </a:t>
            </a:r>
            <a:r>
              <a:rPr lang="ar-SA" sz="2000" b="1" dirty="0" err="1" smtClean="0">
                <a:solidFill>
                  <a:schemeClr val="bg1">
                    <a:lumMod val="50000"/>
                  </a:schemeClr>
                </a:solidFill>
              </a:rPr>
              <a:t>النَّاقُورِ</a:t>
            </a:r>
            <a:r>
              <a:rPr lang="ar-SA" sz="2000" b="1" dirty="0" smtClean="0">
                <a:solidFill>
                  <a:schemeClr val="bg1">
                    <a:lumMod val="50000"/>
                  </a:schemeClr>
                </a:solidFill>
              </a:rPr>
              <a:t> (8) فَذَلِكَ يَوْمَئِذٍ يَوْمٌ عَسِيرٌ (9) عَلَى الْكَافِرِينَ غَيْرُ يَسِيرٍ (10) </a:t>
            </a:r>
            <a:r>
              <a:rPr lang="ar-SA" sz="2000" b="1" dirty="0" err="1" smtClean="0">
                <a:solidFill>
                  <a:schemeClr val="bg1">
                    <a:lumMod val="50000"/>
                  </a:schemeClr>
                </a:solidFill>
              </a:rPr>
              <a:t>ذَرْنِي</a:t>
            </a:r>
            <a:r>
              <a:rPr lang="ar-SA" sz="2000" b="1" dirty="0" smtClean="0">
                <a:solidFill>
                  <a:schemeClr val="bg1">
                    <a:lumMod val="50000"/>
                  </a:schemeClr>
                </a:solidFill>
              </a:rPr>
              <a:t> وَمَنْ خَلَقْتُ وَحِيداً (11) وَجَعَلْتُ لَهُ مَالاً مَّمْدُوداً (12) وَبَنِينَ شُهُوداً (13) وَمَهَّدتُّ لَهُ تَمْهِيداً (14) ثُمَّ يَطْمَعُ أَنْ أَزِيدَ (15) كَلَّا إِنَّهُ كَانَ لِآيَاتِنَا عَنِيداً (16) سَأُرْهِقُهُ صَعُوداً (17) إِنَّهُ فَكَّرَ وَقَدَّرَ (18) فَقُتِلَ كَيْفَ قَدَّرَ (19) ثُمَّ قُتِلَ كَيْفَ قَدَّرَ (20) ثُمَّ نَظَرَ (21) ثُمَّ عَبَسَ وَبَسَرَ (22) ثُمَّ أَدْبَرَ وَاسْتَكْبَرَ (23) فَقَالَ إِنْ هَذَا إِلَّا سِحْرٌ يُؤْثَرُ (24) إِنْ هَذَا إِلَّا قَوْلُ الْبَشَرِ (25) سَأُصْلِيهِ </a:t>
            </a:r>
            <a:r>
              <a:rPr lang="ar-SA" sz="2000" b="1" dirty="0" err="1" smtClean="0">
                <a:solidFill>
                  <a:schemeClr val="bg1">
                    <a:lumMod val="50000"/>
                  </a:schemeClr>
                </a:solidFill>
              </a:rPr>
              <a:t>سَقَرَ</a:t>
            </a:r>
            <a:r>
              <a:rPr lang="ar-SA" sz="2000" b="1" dirty="0" smtClean="0">
                <a:solidFill>
                  <a:schemeClr val="bg1">
                    <a:lumMod val="50000"/>
                  </a:schemeClr>
                </a:solidFill>
              </a:rPr>
              <a:t> (26) وَمَا أَدْرَاكَ مَا </a:t>
            </a:r>
            <a:r>
              <a:rPr lang="ar-SA" sz="2000" b="1" dirty="0" err="1" smtClean="0">
                <a:solidFill>
                  <a:schemeClr val="bg1">
                    <a:lumMod val="50000"/>
                  </a:schemeClr>
                </a:solidFill>
              </a:rPr>
              <a:t>سَقَرُ</a:t>
            </a:r>
            <a:r>
              <a:rPr lang="ar-SA" sz="2000" b="1" dirty="0" smtClean="0">
                <a:solidFill>
                  <a:schemeClr val="bg1">
                    <a:lumMod val="50000"/>
                  </a:schemeClr>
                </a:solidFill>
              </a:rPr>
              <a:t> (27) لَا تُبْقِي وَلَا تَذَرُ (28) لَوَّاحَةٌ لِّلْبَشَرِ (29) عَلَيْهَا تِسْعَةَ عَشَرَ (30))</a:t>
            </a:r>
          </a:p>
          <a:p>
            <a:endParaRPr lang="ar-SA" sz="2000" b="1" dirty="0" smtClean="0">
              <a:solidFill>
                <a:schemeClr val="bg1">
                  <a:lumMod val="50000"/>
                </a:schemeClr>
              </a:solidFill>
            </a:endParaRPr>
          </a:p>
          <a:p>
            <a:r>
              <a:rPr lang="ar-SA" sz="2000" b="1" dirty="0" smtClean="0">
                <a:solidFill>
                  <a:srgbClr val="B04CB2"/>
                </a:solidFill>
              </a:rPr>
              <a:t>5 .نهض الرسول صلى الله عليه </a:t>
            </a:r>
            <a:r>
              <a:rPr lang="ar-SA" sz="2000" b="1" dirty="0" err="1" smtClean="0">
                <a:solidFill>
                  <a:srgbClr val="B04CB2"/>
                </a:solidFill>
              </a:rPr>
              <a:t>و</a:t>
            </a:r>
            <a:r>
              <a:rPr lang="ar-SA" sz="2000" b="1" dirty="0" smtClean="0">
                <a:solidFill>
                  <a:srgbClr val="B04CB2"/>
                </a:solidFill>
              </a:rPr>
              <a:t> سلم من فراشة ، </a:t>
            </a:r>
            <a:r>
              <a:rPr lang="ar-SA" sz="2000" b="1" dirty="0" err="1" smtClean="0">
                <a:solidFill>
                  <a:srgbClr val="B04CB2"/>
                </a:solidFill>
              </a:rPr>
              <a:t>و</a:t>
            </a:r>
            <a:r>
              <a:rPr lang="ar-SA" sz="2000" b="1" dirty="0" smtClean="0">
                <a:solidFill>
                  <a:srgbClr val="B04CB2"/>
                </a:solidFill>
              </a:rPr>
              <a:t> اخذ يدعو </a:t>
            </a:r>
            <a:r>
              <a:rPr lang="ar-SA" sz="2000" b="1" dirty="0" err="1" smtClean="0">
                <a:solidFill>
                  <a:srgbClr val="B04CB2"/>
                </a:solidFill>
              </a:rPr>
              <a:t>ألى</a:t>
            </a:r>
            <a:r>
              <a:rPr lang="ar-SA" sz="2000" b="1" dirty="0" smtClean="0">
                <a:solidFill>
                  <a:srgbClr val="B04CB2"/>
                </a:solidFill>
              </a:rPr>
              <a:t> ما أمر </a:t>
            </a:r>
            <a:r>
              <a:rPr lang="ar-SA" sz="2000" b="1" dirty="0" err="1" smtClean="0">
                <a:solidFill>
                  <a:srgbClr val="B04CB2"/>
                </a:solidFill>
              </a:rPr>
              <a:t>به</a:t>
            </a:r>
            <a:r>
              <a:rPr lang="ar-SA" sz="2000" b="1" dirty="0" smtClean="0">
                <a:solidFill>
                  <a:srgbClr val="B04CB2"/>
                </a:solidFill>
              </a:rPr>
              <a:t> سرا مدة ثلاث سنين ،كما ذكر ابن إسحاق ، </a:t>
            </a:r>
            <a:r>
              <a:rPr lang="ar-SA" sz="2000" b="1" dirty="0" err="1" smtClean="0">
                <a:solidFill>
                  <a:srgbClr val="B04CB2"/>
                </a:solidFill>
              </a:rPr>
              <a:t>و</a:t>
            </a:r>
            <a:r>
              <a:rPr lang="ar-SA" sz="2000" b="1" dirty="0" smtClean="0">
                <a:solidFill>
                  <a:srgbClr val="B04CB2"/>
                </a:solidFill>
              </a:rPr>
              <a:t> لفظة :(( وكان بين ما أخفى رسول الله صلى الله عليه وسلم </a:t>
            </a:r>
            <a:r>
              <a:rPr lang="ar-SA" sz="2000" b="1" dirty="0" err="1" smtClean="0">
                <a:solidFill>
                  <a:srgbClr val="B04CB2"/>
                </a:solidFill>
              </a:rPr>
              <a:t>امره</a:t>
            </a:r>
            <a:r>
              <a:rPr lang="ar-SA" sz="2000" b="1" dirty="0" smtClean="0">
                <a:solidFill>
                  <a:srgbClr val="B04CB2"/>
                </a:solidFill>
              </a:rPr>
              <a:t> ، </a:t>
            </a:r>
            <a:r>
              <a:rPr lang="ar-SA" sz="2000" b="1" dirty="0" err="1" smtClean="0">
                <a:solidFill>
                  <a:srgbClr val="B04CB2"/>
                </a:solidFill>
              </a:rPr>
              <a:t>و</a:t>
            </a:r>
            <a:r>
              <a:rPr lang="ar-SA" sz="2000" b="1" dirty="0" smtClean="0">
                <a:solidFill>
                  <a:srgbClr val="B04CB2"/>
                </a:solidFill>
              </a:rPr>
              <a:t> استتر </a:t>
            </a:r>
            <a:r>
              <a:rPr lang="ar-SA" sz="2000" b="1" dirty="0" err="1" smtClean="0">
                <a:solidFill>
                  <a:srgbClr val="B04CB2"/>
                </a:solidFill>
              </a:rPr>
              <a:t>به</a:t>
            </a:r>
            <a:r>
              <a:rPr lang="ar-SA" sz="2000" b="1" dirty="0" smtClean="0">
                <a:solidFill>
                  <a:srgbClr val="B04CB2"/>
                </a:solidFill>
              </a:rPr>
              <a:t> إلى أن أمره الله -تعالى- بإظهار دينه ثلاث سنين -فيما بلغني -من مبعثه )). و مما بدل على السرية في الدعوة ما جاء في خبر إسلام عمرو بن </a:t>
            </a:r>
            <a:r>
              <a:rPr lang="ar-SA" sz="2000" b="1" dirty="0" err="1" smtClean="0">
                <a:solidFill>
                  <a:srgbClr val="B04CB2"/>
                </a:solidFill>
              </a:rPr>
              <a:t>عبسة</a:t>
            </a:r>
            <a:r>
              <a:rPr lang="ar-SA" sz="2000" b="1" dirty="0" smtClean="0">
                <a:solidFill>
                  <a:srgbClr val="B04CB2"/>
                </a:solidFill>
              </a:rPr>
              <a:t> رضي الله عنه عند مسلم ، </a:t>
            </a:r>
            <a:r>
              <a:rPr lang="ar-SA" sz="2000" b="1" dirty="0" err="1" smtClean="0">
                <a:solidFill>
                  <a:srgbClr val="B04CB2"/>
                </a:solidFill>
              </a:rPr>
              <a:t>جيث</a:t>
            </a:r>
            <a:r>
              <a:rPr lang="ar-SA" sz="2000" b="1" dirty="0" smtClean="0">
                <a:solidFill>
                  <a:srgbClr val="B04CB2"/>
                </a:solidFill>
              </a:rPr>
              <a:t> قال : ((أتيت رسول الله صلى الله عليه وسلم في أول </a:t>
            </a:r>
            <a:r>
              <a:rPr lang="ar-SA" sz="2000" b="1" dirty="0" err="1" smtClean="0">
                <a:solidFill>
                  <a:srgbClr val="B04CB2"/>
                </a:solidFill>
              </a:rPr>
              <a:t>مابعث</a:t>
            </a:r>
            <a:r>
              <a:rPr lang="ar-SA" sz="2000" b="1" dirty="0" smtClean="0">
                <a:solidFill>
                  <a:srgbClr val="B04CB2"/>
                </a:solidFill>
              </a:rPr>
              <a:t> وهو بمكة وهو حينئذ مستخف ... )) بدأ بالدعوة </a:t>
            </a:r>
            <a:r>
              <a:rPr lang="ar-SA" sz="2000" b="1" dirty="0" err="1" smtClean="0">
                <a:solidFill>
                  <a:srgbClr val="B04CB2"/>
                </a:solidFill>
              </a:rPr>
              <a:t>ألى</a:t>
            </a:r>
            <a:r>
              <a:rPr lang="ar-SA" sz="2000" b="1" dirty="0" smtClean="0">
                <a:solidFill>
                  <a:srgbClr val="B04CB2"/>
                </a:solidFill>
              </a:rPr>
              <a:t> التوحيد ،و نبذ كل مظاهر الشرك .</a:t>
            </a:r>
          </a:p>
          <a:p>
            <a:endParaRPr lang="ar-SA" dirty="0">
              <a:solidFill>
                <a:schemeClr val="bg1">
                  <a:lumMod val="50000"/>
                </a:schemeClr>
              </a:solidFill>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6" name="مربع نص 5"/>
          <p:cNvSpPr txBox="1"/>
          <p:nvPr/>
        </p:nvSpPr>
        <p:spPr>
          <a:xfrm>
            <a:off x="1524000" y="609600"/>
            <a:ext cx="7162800" cy="2277547"/>
          </a:xfrm>
          <a:prstGeom prst="rect">
            <a:avLst/>
          </a:prstGeom>
          <a:noFill/>
        </p:spPr>
        <p:txBody>
          <a:bodyPr wrap="square" rtlCol="1">
            <a:spAutoFit/>
          </a:bodyPr>
          <a:lstStyle/>
          <a:p>
            <a:r>
              <a:rPr lang="ar-SA" sz="2000" b="1" dirty="0" err="1" smtClean="0">
                <a:solidFill>
                  <a:srgbClr val="B04CB2"/>
                </a:solidFill>
              </a:rPr>
              <a:t>اوائل</a:t>
            </a:r>
            <a:r>
              <a:rPr lang="ar-SA" sz="2000" b="1" dirty="0" smtClean="0">
                <a:solidFill>
                  <a:srgbClr val="B04CB2"/>
                </a:solidFill>
              </a:rPr>
              <a:t> الذين دخلوا في </a:t>
            </a:r>
            <a:r>
              <a:rPr lang="ar-SA" sz="2000" b="1" dirty="0" err="1" smtClean="0">
                <a:solidFill>
                  <a:srgbClr val="B04CB2"/>
                </a:solidFill>
              </a:rPr>
              <a:t>ا</a:t>
            </a:r>
            <a:r>
              <a:rPr lang="ar-SA" sz="2000" b="1" dirty="0" smtClean="0">
                <a:solidFill>
                  <a:srgbClr val="B04CB2"/>
                </a:solidFill>
              </a:rPr>
              <a:t>ﻻسلام </a:t>
            </a:r>
            <a:r>
              <a:rPr lang="ar-SA" sz="2000" b="1" dirty="0" smtClean="0">
                <a:solidFill>
                  <a:srgbClr val="B04CB2"/>
                </a:solidFill>
              </a:rPr>
              <a:t>:</a:t>
            </a:r>
          </a:p>
          <a:p>
            <a:endParaRPr lang="ar-SA" sz="2000" b="1" dirty="0" smtClean="0">
              <a:solidFill>
                <a:schemeClr val="bg1">
                  <a:lumMod val="50000"/>
                </a:schemeClr>
              </a:solidFill>
            </a:endParaRPr>
          </a:p>
          <a:p>
            <a:r>
              <a:rPr lang="ar-SA" sz="2000" b="1" dirty="0" smtClean="0">
                <a:solidFill>
                  <a:schemeClr val="bg1">
                    <a:lumMod val="50000"/>
                  </a:schemeClr>
                </a:solidFill>
              </a:rPr>
              <a:t>1-زوجه خديجة رضي الله عنها .</a:t>
            </a:r>
          </a:p>
          <a:p>
            <a:r>
              <a:rPr lang="ar-SA" sz="2000" b="1" dirty="0" smtClean="0">
                <a:solidFill>
                  <a:schemeClr val="bg1">
                    <a:lumMod val="50000"/>
                  </a:schemeClr>
                </a:solidFill>
              </a:rPr>
              <a:t>2-ابن عمة علي ابن أبي طالب .</a:t>
            </a:r>
          </a:p>
          <a:p>
            <a:r>
              <a:rPr lang="ar-SA" sz="2000" b="1" dirty="0" smtClean="0">
                <a:solidFill>
                  <a:schemeClr val="bg1">
                    <a:lumMod val="50000"/>
                  </a:schemeClr>
                </a:solidFill>
              </a:rPr>
              <a:t>3-</a:t>
            </a:r>
            <a:r>
              <a:rPr lang="ar-SA" sz="2000" b="1" dirty="0" err="1" smtClean="0">
                <a:solidFill>
                  <a:schemeClr val="bg1">
                    <a:lumMod val="50000"/>
                  </a:schemeClr>
                </a:solidFill>
              </a:rPr>
              <a:t>مو</a:t>
            </a:r>
            <a:r>
              <a:rPr lang="ar-SA" sz="2000" b="1" dirty="0" smtClean="0">
                <a:solidFill>
                  <a:schemeClr val="bg1">
                    <a:lumMod val="50000"/>
                  </a:schemeClr>
                </a:solidFill>
              </a:rPr>
              <a:t>ﻻه زيد بن حارثه </a:t>
            </a:r>
            <a:r>
              <a:rPr lang="ar-SA" sz="2000" b="1" dirty="0" smtClean="0">
                <a:solidFill>
                  <a:schemeClr val="bg1">
                    <a:lumMod val="50000"/>
                  </a:schemeClr>
                </a:solidFill>
              </a:rPr>
              <a:t>.</a:t>
            </a:r>
            <a:endParaRPr lang="ar-SA" dirty="0" smtClean="0"/>
          </a:p>
          <a:p>
            <a:pPr algn="ctr"/>
            <a:r>
              <a:rPr lang="ar-SA" sz="2400" b="1" dirty="0" smtClean="0">
                <a:solidFill>
                  <a:srgbClr val="B04CB2"/>
                </a:solidFill>
              </a:rPr>
              <a:t>        4- </a:t>
            </a:r>
            <a:r>
              <a:rPr lang="ar-SA" sz="2400" b="1" dirty="0" err="1" smtClean="0">
                <a:solidFill>
                  <a:srgbClr val="B04CB2"/>
                </a:solidFill>
              </a:rPr>
              <a:t>ابو</a:t>
            </a:r>
            <a:r>
              <a:rPr lang="ar-SA" sz="2400" b="1" dirty="0" smtClean="0">
                <a:solidFill>
                  <a:srgbClr val="B04CB2"/>
                </a:solidFill>
              </a:rPr>
              <a:t> </a:t>
            </a:r>
            <a:r>
              <a:rPr lang="ar-SA" sz="2400" b="1" dirty="0" smtClean="0">
                <a:solidFill>
                  <a:srgbClr val="B04CB2"/>
                </a:solidFill>
              </a:rPr>
              <a:t>بكر الصديق رضي الله عنه .</a:t>
            </a:r>
          </a:p>
          <a:p>
            <a:endParaRPr lang="ar-SA" dirty="0"/>
          </a:p>
        </p:txBody>
      </p:sp>
      <p:cxnSp>
        <p:nvCxnSpPr>
          <p:cNvPr id="8" name="رابط كسهم مستقيم 7"/>
          <p:cNvCxnSpPr/>
          <p:nvPr/>
        </p:nvCxnSpPr>
        <p:spPr>
          <a:xfrm>
            <a:off x="6934200" y="2819400"/>
            <a:ext cx="990600" cy="838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7" name="رابط كسهم مستقيم 26"/>
          <p:cNvCxnSpPr/>
          <p:nvPr/>
        </p:nvCxnSpPr>
        <p:spPr>
          <a:xfrm rot="16200000" flipH="1">
            <a:off x="5105400" y="2895600"/>
            <a:ext cx="1066800" cy="914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8" name="رابط كسهم مستقيم 27"/>
          <p:cNvCxnSpPr/>
          <p:nvPr/>
        </p:nvCxnSpPr>
        <p:spPr>
          <a:xfrm rot="5400000">
            <a:off x="6134100" y="3009900"/>
            <a:ext cx="9906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9" name="رابط كسهم مستقيم 28"/>
          <p:cNvCxnSpPr/>
          <p:nvPr/>
        </p:nvCxnSpPr>
        <p:spPr>
          <a:xfrm rot="5400000">
            <a:off x="4381500" y="3009900"/>
            <a:ext cx="9906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0" name="رابط كسهم مستقيم 29"/>
          <p:cNvCxnSpPr/>
          <p:nvPr/>
        </p:nvCxnSpPr>
        <p:spPr>
          <a:xfrm rot="16200000" flipH="1">
            <a:off x="3276600" y="2895600"/>
            <a:ext cx="1066800" cy="914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1" name="رابط كسهم مستقيم 30"/>
          <p:cNvCxnSpPr/>
          <p:nvPr/>
        </p:nvCxnSpPr>
        <p:spPr>
          <a:xfrm rot="5400000">
            <a:off x="2552700" y="3009900"/>
            <a:ext cx="9906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2" name="رابط كسهم مستقيم 31"/>
          <p:cNvCxnSpPr/>
          <p:nvPr/>
        </p:nvCxnSpPr>
        <p:spPr>
          <a:xfrm rot="16200000" flipH="1">
            <a:off x="1409700" y="3238500"/>
            <a:ext cx="11430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3" name="رابط كسهم مستقيم 32"/>
          <p:cNvCxnSpPr/>
          <p:nvPr/>
        </p:nvCxnSpPr>
        <p:spPr>
          <a:xfrm rot="5400000">
            <a:off x="876300" y="3162300"/>
            <a:ext cx="9906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34" name="مربع نص 33"/>
          <p:cNvSpPr txBox="1"/>
          <p:nvPr/>
        </p:nvSpPr>
        <p:spPr>
          <a:xfrm rot="18131936">
            <a:off x="7272819" y="3871262"/>
            <a:ext cx="1379207" cy="369332"/>
          </a:xfrm>
          <a:prstGeom prst="rect">
            <a:avLst/>
          </a:prstGeom>
          <a:noFill/>
        </p:spPr>
        <p:txBody>
          <a:bodyPr wrap="square" rtlCol="1">
            <a:spAutoFit/>
          </a:bodyPr>
          <a:lstStyle/>
          <a:p>
            <a:r>
              <a:rPr lang="ar-SA" b="1" dirty="0" smtClean="0">
                <a:solidFill>
                  <a:srgbClr val="B04CB2"/>
                </a:solidFill>
              </a:rPr>
              <a:t>عثمان بن عفان</a:t>
            </a:r>
            <a:endParaRPr lang="ar-SA" b="1" dirty="0">
              <a:solidFill>
                <a:srgbClr val="B04CB2"/>
              </a:solidFill>
            </a:endParaRPr>
          </a:p>
        </p:txBody>
      </p:sp>
      <p:sp>
        <p:nvSpPr>
          <p:cNvPr id="35" name="مربع نص 34"/>
          <p:cNvSpPr txBox="1"/>
          <p:nvPr/>
        </p:nvSpPr>
        <p:spPr>
          <a:xfrm rot="18328965">
            <a:off x="5547739" y="4054935"/>
            <a:ext cx="1563134" cy="646331"/>
          </a:xfrm>
          <a:prstGeom prst="rect">
            <a:avLst/>
          </a:prstGeom>
          <a:noFill/>
        </p:spPr>
        <p:txBody>
          <a:bodyPr wrap="square" rtlCol="1">
            <a:spAutoFit/>
          </a:bodyPr>
          <a:lstStyle/>
          <a:p>
            <a:r>
              <a:rPr lang="ar-SA" b="1" dirty="0" err="1" smtClean="0">
                <a:solidFill>
                  <a:schemeClr val="bg1">
                    <a:lumMod val="50000"/>
                  </a:schemeClr>
                </a:solidFill>
              </a:rPr>
              <a:t>عبدالرحمن</a:t>
            </a:r>
            <a:r>
              <a:rPr lang="ar-SA" b="1" dirty="0" smtClean="0">
                <a:solidFill>
                  <a:schemeClr val="bg1">
                    <a:lumMod val="50000"/>
                  </a:schemeClr>
                </a:solidFill>
              </a:rPr>
              <a:t> بن عوف</a:t>
            </a:r>
            <a:endParaRPr lang="ar-SA" b="1" dirty="0">
              <a:solidFill>
                <a:schemeClr val="bg1">
                  <a:lumMod val="50000"/>
                </a:schemeClr>
              </a:solidFill>
            </a:endParaRPr>
          </a:p>
        </p:txBody>
      </p:sp>
      <p:sp>
        <p:nvSpPr>
          <p:cNvPr id="36" name="مستطيل 35"/>
          <p:cNvSpPr/>
          <p:nvPr/>
        </p:nvSpPr>
        <p:spPr>
          <a:xfrm rot="19203454">
            <a:off x="4818446" y="4109170"/>
            <a:ext cx="1353256" cy="369332"/>
          </a:xfrm>
          <a:prstGeom prst="rect">
            <a:avLst/>
          </a:prstGeom>
        </p:spPr>
        <p:txBody>
          <a:bodyPr wrap="none">
            <a:spAutoFit/>
          </a:bodyPr>
          <a:lstStyle/>
          <a:p>
            <a:r>
              <a:rPr lang="ar-SA" b="1" dirty="0" smtClean="0">
                <a:solidFill>
                  <a:srgbClr val="B04CB2"/>
                </a:solidFill>
              </a:rPr>
              <a:t>الزبير بن العوام</a:t>
            </a:r>
            <a:endParaRPr lang="ar-SA" b="1" dirty="0">
              <a:solidFill>
                <a:srgbClr val="B04CB2"/>
              </a:solidFill>
            </a:endParaRPr>
          </a:p>
        </p:txBody>
      </p:sp>
      <p:sp>
        <p:nvSpPr>
          <p:cNvPr id="38" name="مستطيل 37"/>
          <p:cNvSpPr/>
          <p:nvPr/>
        </p:nvSpPr>
        <p:spPr>
          <a:xfrm rot="18107950">
            <a:off x="3960791" y="3813604"/>
            <a:ext cx="1481496" cy="369332"/>
          </a:xfrm>
          <a:prstGeom prst="rect">
            <a:avLst/>
          </a:prstGeom>
        </p:spPr>
        <p:txBody>
          <a:bodyPr wrap="none">
            <a:spAutoFit/>
          </a:bodyPr>
          <a:lstStyle/>
          <a:p>
            <a:r>
              <a:rPr lang="ar-SA" b="1" dirty="0" smtClean="0">
                <a:solidFill>
                  <a:schemeClr val="bg1">
                    <a:lumMod val="50000"/>
                  </a:schemeClr>
                </a:solidFill>
              </a:rPr>
              <a:t>طلحة بن عبيد الله</a:t>
            </a:r>
            <a:endParaRPr lang="ar-SA" b="1" dirty="0">
              <a:solidFill>
                <a:schemeClr val="bg1">
                  <a:lumMod val="50000"/>
                </a:schemeClr>
              </a:solidFill>
            </a:endParaRPr>
          </a:p>
        </p:txBody>
      </p:sp>
      <p:sp>
        <p:nvSpPr>
          <p:cNvPr id="39" name="مستطيل 38"/>
          <p:cNvSpPr/>
          <p:nvPr/>
        </p:nvSpPr>
        <p:spPr>
          <a:xfrm rot="18373430">
            <a:off x="3100924" y="4374707"/>
            <a:ext cx="1587294" cy="369332"/>
          </a:xfrm>
          <a:prstGeom prst="rect">
            <a:avLst/>
          </a:prstGeom>
        </p:spPr>
        <p:txBody>
          <a:bodyPr wrap="none">
            <a:spAutoFit/>
          </a:bodyPr>
          <a:lstStyle/>
          <a:p>
            <a:r>
              <a:rPr lang="ar-SA" b="1" dirty="0" smtClean="0">
                <a:solidFill>
                  <a:srgbClr val="B04CB2"/>
                </a:solidFill>
              </a:rPr>
              <a:t>سعد بن أبي وقاص</a:t>
            </a:r>
            <a:endParaRPr lang="ar-SA" b="1" dirty="0">
              <a:solidFill>
                <a:srgbClr val="B04CB2"/>
              </a:solidFill>
            </a:endParaRPr>
          </a:p>
        </p:txBody>
      </p:sp>
      <p:sp>
        <p:nvSpPr>
          <p:cNvPr id="40" name="مستطيل 39"/>
          <p:cNvSpPr/>
          <p:nvPr/>
        </p:nvSpPr>
        <p:spPr>
          <a:xfrm rot="17948487">
            <a:off x="1988185" y="4062345"/>
            <a:ext cx="1492716" cy="369332"/>
          </a:xfrm>
          <a:prstGeom prst="rect">
            <a:avLst/>
          </a:prstGeom>
        </p:spPr>
        <p:txBody>
          <a:bodyPr wrap="none">
            <a:spAutoFit/>
          </a:bodyPr>
          <a:lstStyle/>
          <a:p>
            <a:r>
              <a:rPr lang="ar-SA" b="1" dirty="0" smtClean="0">
                <a:solidFill>
                  <a:schemeClr val="bg1">
                    <a:lumMod val="50000"/>
                  </a:schemeClr>
                </a:solidFill>
              </a:rPr>
              <a:t>عثمان بن </a:t>
            </a:r>
            <a:r>
              <a:rPr lang="ar-SA" b="1" dirty="0" err="1" smtClean="0">
                <a:solidFill>
                  <a:schemeClr val="bg1">
                    <a:lumMod val="50000"/>
                  </a:schemeClr>
                </a:solidFill>
              </a:rPr>
              <a:t>مظغون</a:t>
            </a:r>
            <a:endParaRPr lang="ar-SA" b="1" dirty="0">
              <a:solidFill>
                <a:schemeClr val="bg1">
                  <a:lumMod val="50000"/>
                </a:schemeClr>
              </a:solidFill>
            </a:endParaRPr>
          </a:p>
        </p:txBody>
      </p:sp>
      <p:cxnSp>
        <p:nvCxnSpPr>
          <p:cNvPr id="43" name="رابط كسهم مستقيم 42"/>
          <p:cNvCxnSpPr/>
          <p:nvPr/>
        </p:nvCxnSpPr>
        <p:spPr>
          <a:xfrm rot="16200000" flipH="1">
            <a:off x="2781300" y="3390900"/>
            <a:ext cx="1295400" cy="152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6" name="مستطيل 45"/>
          <p:cNvSpPr/>
          <p:nvPr/>
        </p:nvSpPr>
        <p:spPr>
          <a:xfrm rot="17114444">
            <a:off x="2301161" y="4664547"/>
            <a:ext cx="1824574" cy="369332"/>
          </a:xfrm>
          <a:prstGeom prst="rect">
            <a:avLst/>
          </a:prstGeom>
        </p:spPr>
        <p:txBody>
          <a:bodyPr wrap="square">
            <a:spAutoFit/>
          </a:bodyPr>
          <a:lstStyle/>
          <a:p>
            <a:r>
              <a:rPr lang="ar-SA" b="1" dirty="0" err="1" smtClean="0">
                <a:solidFill>
                  <a:srgbClr val="B04CB2"/>
                </a:solidFill>
              </a:rPr>
              <a:t>ابو</a:t>
            </a:r>
            <a:r>
              <a:rPr lang="ar-SA" b="1" dirty="0" smtClean="0">
                <a:solidFill>
                  <a:srgbClr val="B04CB2"/>
                </a:solidFill>
              </a:rPr>
              <a:t> عبيدة بن الجراح</a:t>
            </a:r>
            <a:endParaRPr lang="ar-SA" b="1" dirty="0">
              <a:solidFill>
                <a:srgbClr val="B04CB2"/>
              </a:solidFill>
            </a:endParaRPr>
          </a:p>
        </p:txBody>
      </p:sp>
      <p:sp>
        <p:nvSpPr>
          <p:cNvPr id="47" name="مستطيل 46"/>
          <p:cNvSpPr/>
          <p:nvPr/>
        </p:nvSpPr>
        <p:spPr>
          <a:xfrm rot="18118967">
            <a:off x="781168" y="4596933"/>
            <a:ext cx="1880643" cy="369332"/>
          </a:xfrm>
          <a:prstGeom prst="rect">
            <a:avLst/>
          </a:prstGeom>
        </p:spPr>
        <p:txBody>
          <a:bodyPr wrap="none">
            <a:spAutoFit/>
          </a:bodyPr>
          <a:lstStyle/>
          <a:p>
            <a:r>
              <a:rPr lang="ar-SA" b="1" dirty="0" err="1" smtClean="0">
                <a:solidFill>
                  <a:srgbClr val="B04CB2"/>
                </a:solidFill>
              </a:rPr>
              <a:t>ابو</a:t>
            </a:r>
            <a:r>
              <a:rPr lang="ar-SA" b="1" dirty="0" smtClean="0">
                <a:solidFill>
                  <a:srgbClr val="B04CB2"/>
                </a:solidFill>
              </a:rPr>
              <a:t> </a:t>
            </a:r>
            <a:r>
              <a:rPr lang="ar-SA" b="1" dirty="0" err="1" smtClean="0">
                <a:solidFill>
                  <a:srgbClr val="B04CB2"/>
                </a:solidFill>
              </a:rPr>
              <a:t>سلمة</a:t>
            </a:r>
            <a:r>
              <a:rPr lang="ar-SA" b="1" dirty="0" smtClean="0">
                <a:solidFill>
                  <a:srgbClr val="B04CB2"/>
                </a:solidFill>
              </a:rPr>
              <a:t> بن عبد </a:t>
            </a:r>
            <a:r>
              <a:rPr lang="ar-SA" b="1" dirty="0" err="1" smtClean="0">
                <a:solidFill>
                  <a:srgbClr val="B04CB2"/>
                </a:solidFill>
              </a:rPr>
              <a:t>ا</a:t>
            </a:r>
            <a:r>
              <a:rPr lang="ar-SA" b="1" dirty="0" smtClean="0">
                <a:solidFill>
                  <a:srgbClr val="B04CB2"/>
                </a:solidFill>
              </a:rPr>
              <a:t>ﻻسد</a:t>
            </a:r>
            <a:endParaRPr lang="ar-SA" b="1" dirty="0">
              <a:solidFill>
                <a:srgbClr val="B04CB2"/>
              </a:solidFill>
            </a:endParaRPr>
          </a:p>
        </p:txBody>
      </p:sp>
      <p:sp>
        <p:nvSpPr>
          <p:cNvPr id="48" name="مستطيل 47"/>
          <p:cNvSpPr/>
          <p:nvPr/>
        </p:nvSpPr>
        <p:spPr>
          <a:xfrm rot="17256617">
            <a:off x="-27588" y="4474146"/>
            <a:ext cx="1776448" cy="369332"/>
          </a:xfrm>
          <a:prstGeom prst="rect">
            <a:avLst/>
          </a:prstGeom>
        </p:spPr>
        <p:txBody>
          <a:bodyPr wrap="none">
            <a:spAutoFit/>
          </a:bodyPr>
          <a:lstStyle/>
          <a:p>
            <a:r>
              <a:rPr lang="ar-SA" b="1" dirty="0" smtClean="0">
                <a:solidFill>
                  <a:schemeClr val="bg1">
                    <a:lumMod val="50000"/>
                  </a:schemeClr>
                </a:solidFill>
              </a:rPr>
              <a:t>اﻻرقم </a:t>
            </a:r>
            <a:r>
              <a:rPr lang="ar-SA" b="1" dirty="0" smtClean="0">
                <a:solidFill>
                  <a:schemeClr val="bg1">
                    <a:lumMod val="50000"/>
                  </a:schemeClr>
                </a:solidFill>
              </a:rPr>
              <a:t>بن أبي </a:t>
            </a:r>
            <a:r>
              <a:rPr lang="ar-SA" b="1" dirty="0" err="1" smtClean="0">
                <a:solidFill>
                  <a:schemeClr val="bg1">
                    <a:lumMod val="50000"/>
                  </a:schemeClr>
                </a:solidFill>
              </a:rPr>
              <a:t>ا</a:t>
            </a:r>
            <a:r>
              <a:rPr lang="ar-SA" b="1" dirty="0" smtClean="0">
                <a:solidFill>
                  <a:schemeClr val="bg1">
                    <a:lumMod val="50000"/>
                  </a:schemeClr>
                </a:solidFill>
              </a:rPr>
              <a:t>ﻻرقم .</a:t>
            </a:r>
            <a:endParaRPr lang="ar-SA" b="1" dirty="0">
              <a:solidFill>
                <a:schemeClr val="bg1">
                  <a:lumMod val="50000"/>
                </a:schemeClr>
              </a:solidFill>
            </a:endParaRPr>
          </a:p>
        </p:txBody>
      </p:sp>
      <p:sp>
        <p:nvSpPr>
          <p:cNvPr id="49" name="مربع نص 48"/>
          <p:cNvSpPr txBox="1"/>
          <p:nvPr/>
        </p:nvSpPr>
        <p:spPr>
          <a:xfrm>
            <a:off x="2743200" y="4800600"/>
            <a:ext cx="6400800" cy="2031325"/>
          </a:xfrm>
          <a:prstGeom prst="rect">
            <a:avLst/>
          </a:prstGeom>
          <a:noFill/>
        </p:spPr>
        <p:txBody>
          <a:bodyPr wrap="square" rtlCol="1">
            <a:spAutoFit/>
          </a:bodyPr>
          <a:lstStyle/>
          <a:p>
            <a:r>
              <a:rPr lang="ar-SA" b="1" dirty="0" smtClean="0">
                <a:solidFill>
                  <a:srgbClr val="B04CB2"/>
                </a:solidFill>
              </a:rPr>
              <a:t>السابقين من </a:t>
            </a:r>
            <a:r>
              <a:rPr lang="ar-SA" b="1" dirty="0" err="1" smtClean="0">
                <a:solidFill>
                  <a:srgbClr val="B04CB2"/>
                </a:solidFill>
              </a:rPr>
              <a:t>ا</a:t>
            </a:r>
            <a:r>
              <a:rPr lang="ar-SA" b="1" dirty="0" smtClean="0">
                <a:solidFill>
                  <a:srgbClr val="B04CB2"/>
                </a:solidFill>
              </a:rPr>
              <a:t>ﻻسلام من الموالي : </a:t>
            </a:r>
          </a:p>
          <a:p>
            <a:r>
              <a:rPr lang="ar-SA" b="1" dirty="0" smtClean="0">
                <a:solidFill>
                  <a:schemeClr val="bg1">
                    <a:lumMod val="50000"/>
                  </a:schemeClr>
                </a:solidFill>
              </a:rPr>
              <a:t>1- بلال بن </a:t>
            </a:r>
            <a:r>
              <a:rPr lang="ar-SA" b="1" dirty="0" err="1" smtClean="0">
                <a:solidFill>
                  <a:schemeClr val="bg1">
                    <a:lumMod val="50000"/>
                  </a:schemeClr>
                </a:solidFill>
              </a:rPr>
              <a:t>رباح</a:t>
            </a:r>
            <a:r>
              <a:rPr lang="ar-SA" b="1" dirty="0" smtClean="0">
                <a:solidFill>
                  <a:schemeClr val="bg1">
                    <a:lumMod val="50000"/>
                  </a:schemeClr>
                </a:solidFill>
              </a:rPr>
              <a:t> </a:t>
            </a:r>
          </a:p>
          <a:p>
            <a:r>
              <a:rPr lang="ar-SA" b="1" dirty="0" smtClean="0">
                <a:solidFill>
                  <a:schemeClr val="bg1">
                    <a:lumMod val="50000"/>
                  </a:schemeClr>
                </a:solidFill>
              </a:rPr>
              <a:t>2- صهيب بن سنان </a:t>
            </a:r>
          </a:p>
          <a:p>
            <a:r>
              <a:rPr lang="ar-SA" b="1" dirty="0" smtClean="0">
                <a:solidFill>
                  <a:schemeClr val="bg1">
                    <a:lumMod val="50000"/>
                  </a:schemeClr>
                </a:solidFill>
              </a:rPr>
              <a:t>3- عمار بن ياسر </a:t>
            </a:r>
            <a:r>
              <a:rPr lang="ar-SA" b="1" dirty="0" err="1" smtClean="0">
                <a:solidFill>
                  <a:schemeClr val="bg1">
                    <a:lumMod val="50000"/>
                  </a:schemeClr>
                </a:solidFill>
              </a:rPr>
              <a:t>و</a:t>
            </a:r>
            <a:r>
              <a:rPr lang="ar-SA" b="1" dirty="0" smtClean="0">
                <a:solidFill>
                  <a:schemeClr val="bg1">
                    <a:lumMod val="50000"/>
                  </a:schemeClr>
                </a:solidFill>
              </a:rPr>
              <a:t> والده </a:t>
            </a:r>
            <a:r>
              <a:rPr lang="ar-SA" b="1" dirty="0" err="1" smtClean="0">
                <a:solidFill>
                  <a:schemeClr val="bg1">
                    <a:lumMod val="50000"/>
                  </a:schemeClr>
                </a:solidFill>
              </a:rPr>
              <a:t>و</a:t>
            </a:r>
            <a:r>
              <a:rPr lang="ar-SA" b="1" dirty="0" smtClean="0">
                <a:solidFill>
                  <a:schemeClr val="bg1">
                    <a:lumMod val="50000"/>
                  </a:schemeClr>
                </a:solidFill>
              </a:rPr>
              <a:t> </a:t>
            </a:r>
            <a:r>
              <a:rPr lang="ar-SA" b="1" dirty="0" err="1" smtClean="0">
                <a:solidFill>
                  <a:schemeClr val="bg1">
                    <a:lumMod val="50000"/>
                  </a:schemeClr>
                </a:solidFill>
              </a:rPr>
              <a:t>امه</a:t>
            </a:r>
            <a:r>
              <a:rPr lang="ar-SA" b="1" dirty="0" smtClean="0">
                <a:solidFill>
                  <a:schemeClr val="bg1">
                    <a:lumMod val="50000"/>
                  </a:schemeClr>
                </a:solidFill>
              </a:rPr>
              <a:t> سميه بنت خياط </a:t>
            </a:r>
          </a:p>
          <a:p>
            <a:r>
              <a:rPr lang="ar-SA" b="1" dirty="0" smtClean="0">
                <a:solidFill>
                  <a:srgbClr val="B04CB2"/>
                </a:solidFill>
              </a:rPr>
              <a:t>وفي فترة </a:t>
            </a:r>
            <a:r>
              <a:rPr lang="ar-SA" b="1" dirty="0" err="1" smtClean="0">
                <a:solidFill>
                  <a:srgbClr val="B04CB2"/>
                </a:solidFill>
              </a:rPr>
              <a:t>وجيزه</a:t>
            </a:r>
            <a:r>
              <a:rPr lang="ar-SA" b="1" dirty="0" smtClean="0">
                <a:solidFill>
                  <a:srgbClr val="B04CB2"/>
                </a:solidFill>
              </a:rPr>
              <a:t> وصل عدد الذين سبقوا إلى </a:t>
            </a:r>
            <a:r>
              <a:rPr lang="ar-SA" b="1" dirty="0" err="1" smtClean="0">
                <a:solidFill>
                  <a:srgbClr val="B04CB2"/>
                </a:solidFill>
              </a:rPr>
              <a:t>ا</a:t>
            </a:r>
            <a:r>
              <a:rPr lang="ar-SA" b="1" dirty="0" smtClean="0">
                <a:solidFill>
                  <a:srgbClr val="B04CB2"/>
                </a:solidFill>
              </a:rPr>
              <a:t>ﻻسلام من بطون قريش إلى </a:t>
            </a:r>
            <a:r>
              <a:rPr lang="ar-SA" b="1" dirty="0" err="1" smtClean="0">
                <a:solidFill>
                  <a:srgbClr val="B04CB2"/>
                </a:solidFill>
              </a:rPr>
              <a:t>اكثر</a:t>
            </a:r>
            <a:r>
              <a:rPr lang="ar-SA" b="1" dirty="0" smtClean="0">
                <a:solidFill>
                  <a:srgbClr val="B04CB2"/>
                </a:solidFill>
              </a:rPr>
              <a:t> من أربعين نفرا ،كما عدهم ابن هشام ، </a:t>
            </a:r>
            <a:r>
              <a:rPr lang="ar-SA" b="1" dirty="0" err="1" smtClean="0">
                <a:solidFill>
                  <a:srgbClr val="B04CB2"/>
                </a:solidFill>
              </a:rPr>
              <a:t>و</a:t>
            </a:r>
            <a:r>
              <a:rPr lang="ar-SA" b="1" dirty="0" smtClean="0">
                <a:solidFill>
                  <a:srgbClr val="B04CB2"/>
                </a:solidFill>
              </a:rPr>
              <a:t> </a:t>
            </a:r>
            <a:r>
              <a:rPr lang="ar-SA" b="1" dirty="0" err="1" smtClean="0">
                <a:solidFill>
                  <a:srgbClr val="B04CB2"/>
                </a:solidFill>
              </a:rPr>
              <a:t>اكثر</a:t>
            </a:r>
            <a:r>
              <a:rPr lang="ar-SA" b="1" dirty="0" smtClean="0">
                <a:solidFill>
                  <a:srgbClr val="B04CB2"/>
                </a:solidFill>
              </a:rPr>
              <a:t> من خمسين كما عدهم </a:t>
            </a:r>
            <a:r>
              <a:rPr lang="ar-SA" b="1" dirty="0" err="1" smtClean="0">
                <a:solidFill>
                  <a:srgbClr val="B04CB2"/>
                </a:solidFill>
              </a:rPr>
              <a:t>اليعمري</a:t>
            </a:r>
            <a:r>
              <a:rPr lang="ar-SA" b="1" dirty="0" smtClean="0">
                <a:solidFill>
                  <a:srgbClr val="B04CB2"/>
                </a:solidFill>
              </a:rPr>
              <a:t> ابن </a:t>
            </a:r>
            <a:r>
              <a:rPr lang="ar-SA" b="1" dirty="0" err="1" smtClean="0">
                <a:solidFill>
                  <a:srgbClr val="B04CB2"/>
                </a:solidFill>
              </a:rPr>
              <a:t>اسيد</a:t>
            </a:r>
            <a:r>
              <a:rPr lang="ar-SA" b="1" dirty="0" smtClean="0">
                <a:solidFill>
                  <a:srgbClr val="B04CB2"/>
                </a:solidFill>
              </a:rPr>
              <a:t> الناس .</a:t>
            </a:r>
            <a:endParaRPr lang="ar-SA" b="1" dirty="0">
              <a:solidFill>
                <a:srgbClr val="B04CB2"/>
              </a:solidFill>
            </a:endParaRPr>
          </a:p>
        </p:txBody>
      </p:sp>
    </p:spTree>
  </p:cSld>
  <p:clrMapOvr>
    <a:masterClrMapping/>
  </p:clrMapOvr>
  <p:transition>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1371600" y="1143000"/>
            <a:ext cx="6858000" cy="1015663"/>
          </a:xfrm>
          <a:prstGeom prst="rect">
            <a:avLst/>
          </a:prstGeom>
        </p:spPr>
        <p:txBody>
          <a:bodyPr wrap="square">
            <a:spAutoFit/>
          </a:bodyPr>
          <a:lstStyle/>
          <a:p>
            <a:r>
              <a:rPr lang="ar-SA" sz="2000" b="1" dirty="0" smtClean="0">
                <a:solidFill>
                  <a:schemeClr val="bg1">
                    <a:lumMod val="50000"/>
                  </a:schemeClr>
                </a:solidFill>
              </a:rPr>
              <a:t>وثبت من رواية احمد </a:t>
            </a:r>
            <a:r>
              <a:rPr lang="ar-SA" sz="2000" b="1" dirty="0" err="1" smtClean="0">
                <a:solidFill>
                  <a:schemeClr val="bg1">
                    <a:lumMod val="50000"/>
                  </a:schemeClr>
                </a:solidFill>
              </a:rPr>
              <a:t>ان</a:t>
            </a:r>
            <a:r>
              <a:rPr lang="ar-SA" sz="2000" b="1" dirty="0" smtClean="0">
                <a:solidFill>
                  <a:schemeClr val="bg1">
                    <a:lumMod val="50000"/>
                  </a:schemeClr>
                </a:solidFill>
              </a:rPr>
              <a:t> ورقة بن نوفل كان من المسلمين </a:t>
            </a:r>
            <a:r>
              <a:rPr lang="ar-SA" sz="2000" b="1" dirty="0" err="1" smtClean="0">
                <a:solidFill>
                  <a:schemeClr val="bg1">
                    <a:lumMod val="50000"/>
                  </a:schemeClr>
                </a:solidFill>
              </a:rPr>
              <a:t>ا</a:t>
            </a:r>
            <a:r>
              <a:rPr lang="ar-SA" sz="2000" b="1" dirty="0" smtClean="0">
                <a:solidFill>
                  <a:schemeClr val="bg1">
                    <a:lumMod val="50000"/>
                  </a:schemeClr>
                </a:solidFill>
              </a:rPr>
              <a:t>ﻻوائل ،وذلك بدليل قول الرسول صلى الله عليه وسلم  : ((قد رأيته ، فرأيت عليه ثياب بياض فأحسبه لو كان من أهل النار لـم يكن عليه ثياب بياض )){بسند حسن }</a:t>
            </a:r>
            <a:endParaRPr lang="ar-SA" sz="2000" b="1" dirty="0">
              <a:solidFill>
                <a:schemeClr val="bg1">
                  <a:lumMod val="50000"/>
                </a:schemeClr>
              </a:solidFill>
            </a:endParaRPr>
          </a:p>
        </p:txBody>
      </p:sp>
      <p:sp>
        <p:nvSpPr>
          <p:cNvPr id="4" name="سهم رباعي 3"/>
          <p:cNvSpPr/>
          <p:nvPr/>
        </p:nvSpPr>
        <p:spPr>
          <a:xfrm>
            <a:off x="8001000" y="381000"/>
            <a:ext cx="990600" cy="990600"/>
          </a:xfrm>
          <a:prstGeom prst="quadArrow">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6" name="مستطيل 5"/>
          <p:cNvSpPr/>
          <p:nvPr/>
        </p:nvSpPr>
        <p:spPr>
          <a:xfrm>
            <a:off x="1066800" y="2667000"/>
            <a:ext cx="7848600" cy="4154984"/>
          </a:xfrm>
          <a:prstGeom prst="rect">
            <a:avLst/>
          </a:prstGeom>
        </p:spPr>
        <p:txBody>
          <a:bodyPr wrap="square">
            <a:spAutoFit/>
          </a:bodyPr>
          <a:lstStyle/>
          <a:p>
            <a:r>
              <a:rPr lang="ar-SA" sz="2400" b="1" dirty="0" smtClean="0">
                <a:solidFill>
                  <a:srgbClr val="B04CB2"/>
                </a:solidFill>
              </a:rPr>
              <a:t>العبر </a:t>
            </a:r>
            <a:r>
              <a:rPr lang="ar-SA" sz="2400" b="1" dirty="0" err="1" smtClean="0">
                <a:solidFill>
                  <a:srgbClr val="B04CB2"/>
                </a:solidFill>
              </a:rPr>
              <a:t>و</a:t>
            </a:r>
            <a:r>
              <a:rPr lang="ar-SA" sz="2400" b="1" dirty="0" smtClean="0">
                <a:solidFill>
                  <a:srgbClr val="B04CB2"/>
                </a:solidFill>
              </a:rPr>
              <a:t> العظات : </a:t>
            </a:r>
            <a:endParaRPr lang="ar-SA" sz="2400" b="1" dirty="0" smtClean="0">
              <a:solidFill>
                <a:srgbClr val="B04CB2"/>
              </a:solidFill>
            </a:endParaRPr>
          </a:p>
          <a:p>
            <a:endParaRPr lang="ar-SA" sz="2400" b="1" dirty="0" smtClean="0">
              <a:solidFill>
                <a:srgbClr val="B04CB2"/>
              </a:solidFill>
            </a:endParaRPr>
          </a:p>
          <a:p>
            <a:r>
              <a:rPr lang="ar-SA" sz="2400" b="1" dirty="0" smtClean="0">
                <a:solidFill>
                  <a:schemeClr val="bg1">
                    <a:lumMod val="50000"/>
                  </a:schemeClr>
                </a:solidFill>
              </a:rPr>
              <a:t>1-إن في الهام الله -تعالى - لرسول الله صلى الله عليه وسلم بأن يبدأ الدعوة سرا تعليما للدعاة في كل زمان </a:t>
            </a:r>
            <a:r>
              <a:rPr lang="ar-SA" sz="2400" b="1" dirty="0" err="1" smtClean="0">
                <a:solidFill>
                  <a:schemeClr val="bg1">
                    <a:lumMod val="50000"/>
                  </a:schemeClr>
                </a:solidFill>
              </a:rPr>
              <a:t>و</a:t>
            </a:r>
            <a:r>
              <a:rPr lang="ar-SA" sz="2400" b="1" dirty="0" smtClean="0">
                <a:solidFill>
                  <a:schemeClr val="bg1">
                    <a:lumMod val="50000"/>
                  </a:schemeClr>
                </a:solidFill>
              </a:rPr>
              <a:t> مكان ، </a:t>
            </a:r>
            <a:r>
              <a:rPr lang="ar-SA" sz="2400" b="1" dirty="0" err="1" smtClean="0">
                <a:solidFill>
                  <a:schemeClr val="bg1">
                    <a:lumMod val="50000"/>
                  </a:schemeClr>
                </a:solidFill>
              </a:rPr>
              <a:t>وارشادا</a:t>
            </a:r>
            <a:r>
              <a:rPr lang="ar-SA" sz="2400" b="1" dirty="0" smtClean="0">
                <a:solidFill>
                  <a:schemeClr val="bg1">
                    <a:lumMod val="50000"/>
                  </a:schemeClr>
                </a:solidFill>
              </a:rPr>
              <a:t> لهم إلى مشروعية </a:t>
            </a:r>
            <a:r>
              <a:rPr lang="ar-SA" sz="2400" b="1" dirty="0" err="1" smtClean="0">
                <a:solidFill>
                  <a:schemeClr val="bg1">
                    <a:lumMod val="50000"/>
                  </a:schemeClr>
                </a:solidFill>
              </a:rPr>
              <a:t>ا</a:t>
            </a:r>
            <a:r>
              <a:rPr lang="ar-SA" sz="2400" b="1" dirty="0" smtClean="0">
                <a:solidFill>
                  <a:schemeClr val="bg1">
                    <a:lumMod val="50000"/>
                  </a:schemeClr>
                </a:solidFill>
              </a:rPr>
              <a:t>ﻻخذ بالحيطة </a:t>
            </a:r>
            <a:endParaRPr lang="ar-SA" sz="2400" b="1" dirty="0" smtClean="0">
              <a:solidFill>
                <a:schemeClr val="bg1">
                  <a:lumMod val="50000"/>
                </a:schemeClr>
              </a:solidFill>
            </a:endParaRPr>
          </a:p>
          <a:p>
            <a:endParaRPr lang="ar-SA" sz="2400" b="1" dirty="0" smtClean="0">
              <a:solidFill>
                <a:schemeClr val="bg1">
                  <a:lumMod val="50000"/>
                </a:schemeClr>
              </a:solidFill>
            </a:endParaRPr>
          </a:p>
          <a:p>
            <a:r>
              <a:rPr lang="ar-SA" sz="2400" b="1" dirty="0" smtClean="0">
                <a:solidFill>
                  <a:schemeClr val="bg1">
                    <a:lumMod val="50000"/>
                  </a:schemeClr>
                </a:solidFill>
              </a:rPr>
              <a:t>2-أن المسلمين إذا كانوا من قلة العدد أو ضعف العدة بحيث يغلب على الظن </a:t>
            </a:r>
            <a:r>
              <a:rPr lang="ar-SA" sz="2400" b="1" dirty="0" err="1" smtClean="0">
                <a:solidFill>
                  <a:schemeClr val="bg1">
                    <a:lumMod val="50000"/>
                  </a:schemeClr>
                </a:solidFill>
              </a:rPr>
              <a:t>انهم</a:t>
            </a:r>
            <a:r>
              <a:rPr lang="ar-SA" sz="2400" b="1" dirty="0" smtClean="0">
                <a:solidFill>
                  <a:schemeClr val="bg1">
                    <a:lumMod val="50000"/>
                  </a:schemeClr>
                </a:solidFill>
              </a:rPr>
              <a:t> سيقتلون من غير أي نكاية في </a:t>
            </a:r>
            <a:r>
              <a:rPr lang="ar-SA" sz="2400" b="1" dirty="0" err="1" smtClean="0">
                <a:solidFill>
                  <a:schemeClr val="bg1">
                    <a:lumMod val="50000"/>
                  </a:schemeClr>
                </a:solidFill>
              </a:rPr>
              <a:t>اعدائهم</a:t>
            </a:r>
            <a:r>
              <a:rPr lang="ar-SA" sz="2400" b="1" dirty="0" smtClean="0">
                <a:solidFill>
                  <a:schemeClr val="bg1">
                    <a:lumMod val="50000"/>
                  </a:schemeClr>
                </a:solidFill>
              </a:rPr>
              <a:t> ، </a:t>
            </a:r>
            <a:r>
              <a:rPr lang="ar-SA" sz="2400" b="1" dirty="0" err="1" smtClean="0">
                <a:solidFill>
                  <a:schemeClr val="bg1">
                    <a:lumMod val="50000"/>
                  </a:schemeClr>
                </a:solidFill>
              </a:rPr>
              <a:t>اذا</a:t>
            </a:r>
            <a:r>
              <a:rPr lang="ar-SA" sz="2400" b="1" dirty="0" smtClean="0">
                <a:solidFill>
                  <a:schemeClr val="bg1">
                    <a:lumMod val="50000"/>
                  </a:schemeClr>
                </a:solidFill>
              </a:rPr>
              <a:t> ما أجمعوا على حربهم ، فينبغي أن تقدم هنا مصلحة حفظ النفس ، لأن المصلحة المقابلة -وهي مصلحة حفظ الدين - </a:t>
            </a:r>
            <a:r>
              <a:rPr lang="ar-SA" sz="2400" b="1" dirty="0" err="1" smtClean="0">
                <a:solidFill>
                  <a:schemeClr val="bg1">
                    <a:lumMod val="50000"/>
                  </a:schemeClr>
                </a:solidFill>
              </a:rPr>
              <a:t>ان</a:t>
            </a:r>
            <a:r>
              <a:rPr lang="ar-SA" sz="2400" b="1" dirty="0" smtClean="0">
                <a:solidFill>
                  <a:schemeClr val="bg1">
                    <a:lumMod val="50000"/>
                  </a:schemeClr>
                </a:solidFill>
              </a:rPr>
              <a:t> تبقى </a:t>
            </a:r>
            <a:r>
              <a:rPr lang="ar-SA" sz="2400" b="1" dirty="0" err="1" smtClean="0">
                <a:solidFill>
                  <a:schemeClr val="bg1">
                    <a:lumMod val="50000"/>
                  </a:schemeClr>
                </a:solidFill>
              </a:rPr>
              <a:t>ارواح</a:t>
            </a:r>
            <a:r>
              <a:rPr lang="ar-SA" sz="2400" b="1" dirty="0" smtClean="0">
                <a:solidFill>
                  <a:schemeClr val="bg1">
                    <a:lumMod val="50000"/>
                  </a:schemeClr>
                </a:solidFill>
              </a:rPr>
              <a:t> المسلمين سليمة ، </a:t>
            </a:r>
            <a:r>
              <a:rPr lang="ar-SA" sz="2400" b="1" dirty="0" err="1" smtClean="0">
                <a:solidFill>
                  <a:schemeClr val="bg1">
                    <a:lumMod val="50000"/>
                  </a:schemeClr>
                </a:solidFill>
              </a:rPr>
              <a:t>و</a:t>
            </a:r>
            <a:r>
              <a:rPr lang="ar-SA" sz="2400" b="1" dirty="0" smtClean="0">
                <a:solidFill>
                  <a:schemeClr val="bg1">
                    <a:lumMod val="50000"/>
                  </a:schemeClr>
                </a:solidFill>
              </a:rPr>
              <a:t> اﻻ فإن هلاكهم يعتبر </a:t>
            </a:r>
            <a:r>
              <a:rPr lang="ar-SA" sz="2400" b="1" dirty="0" err="1" smtClean="0">
                <a:solidFill>
                  <a:schemeClr val="bg1">
                    <a:lumMod val="50000"/>
                  </a:schemeClr>
                </a:solidFill>
              </a:rPr>
              <a:t>اضرارا</a:t>
            </a:r>
            <a:r>
              <a:rPr lang="ar-SA" sz="2400" b="1" dirty="0" smtClean="0">
                <a:solidFill>
                  <a:schemeClr val="bg1">
                    <a:lumMod val="50000"/>
                  </a:schemeClr>
                </a:solidFill>
              </a:rPr>
              <a:t> بالدين ذاته </a:t>
            </a:r>
            <a:r>
              <a:rPr lang="ar-SA" sz="2400" b="1" dirty="0" err="1" smtClean="0">
                <a:solidFill>
                  <a:schemeClr val="bg1">
                    <a:lumMod val="50000"/>
                  </a:schemeClr>
                </a:solidFill>
              </a:rPr>
              <a:t>و</a:t>
            </a:r>
            <a:r>
              <a:rPr lang="ar-SA" sz="2400" b="1" dirty="0" smtClean="0">
                <a:solidFill>
                  <a:schemeClr val="bg1">
                    <a:lumMod val="50000"/>
                  </a:schemeClr>
                </a:solidFill>
              </a:rPr>
              <a:t> فسحا للمجال أمام الكافرين .</a:t>
            </a:r>
            <a:endParaRPr lang="ar-SA" sz="2400" b="1" dirty="0">
              <a:solidFill>
                <a:schemeClr val="bg1">
                  <a:lumMod val="50000"/>
                </a:schemeClr>
              </a:solidFill>
            </a:endParaRPr>
          </a:p>
        </p:txBody>
      </p:sp>
    </p:spTree>
  </p:cSld>
  <p:clrMapOvr>
    <a:masterClrMapping/>
  </p:clrMapOvr>
  <p:transition>
    <p:split orient="ver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4" name="مستطيل 3"/>
          <p:cNvSpPr/>
          <p:nvPr/>
        </p:nvSpPr>
        <p:spPr>
          <a:xfrm>
            <a:off x="1143000" y="304800"/>
            <a:ext cx="7772400" cy="6186309"/>
          </a:xfrm>
          <a:prstGeom prst="rect">
            <a:avLst/>
          </a:prstGeom>
        </p:spPr>
        <p:txBody>
          <a:bodyPr wrap="square">
            <a:spAutoFit/>
          </a:bodyPr>
          <a:lstStyle/>
          <a:p>
            <a:r>
              <a:rPr lang="ar-SA" sz="2400" b="1" dirty="0" smtClean="0">
                <a:solidFill>
                  <a:srgbClr val="B04CB2"/>
                </a:solidFill>
              </a:rPr>
              <a:t>المبحث الثاني </a:t>
            </a:r>
            <a:r>
              <a:rPr lang="ar-SA" sz="2400" b="1" dirty="0" err="1" smtClean="0">
                <a:solidFill>
                  <a:srgbClr val="B04CB2"/>
                </a:solidFill>
              </a:rPr>
              <a:t>و</a:t>
            </a:r>
            <a:r>
              <a:rPr lang="ar-SA" sz="2400" b="1" dirty="0" smtClean="0">
                <a:solidFill>
                  <a:srgbClr val="B04CB2"/>
                </a:solidFill>
              </a:rPr>
              <a:t> العشرون </a:t>
            </a:r>
          </a:p>
          <a:p>
            <a:endParaRPr lang="ar-SA" sz="2400" b="1" dirty="0" smtClean="0">
              <a:solidFill>
                <a:schemeClr val="bg1">
                  <a:lumMod val="50000"/>
                </a:schemeClr>
              </a:solidFill>
            </a:endParaRPr>
          </a:p>
          <a:p>
            <a:pPr marL="457200" indent="-457200" algn="ctr">
              <a:buAutoNum type="arabic1Minus"/>
            </a:pPr>
            <a:r>
              <a:rPr lang="ar-SA" sz="2400" b="1" dirty="0" smtClean="0">
                <a:solidFill>
                  <a:schemeClr val="bg1">
                    <a:lumMod val="50000"/>
                  </a:schemeClr>
                </a:solidFill>
              </a:rPr>
              <a:t>الجهر </a:t>
            </a:r>
            <a:r>
              <a:rPr lang="ar-SA" sz="2400" b="1" dirty="0" smtClean="0">
                <a:solidFill>
                  <a:schemeClr val="bg1">
                    <a:lumMod val="50000"/>
                  </a:schemeClr>
                </a:solidFill>
              </a:rPr>
              <a:t>بالدعوة </a:t>
            </a:r>
            <a:r>
              <a:rPr lang="ar-SA" sz="2400" b="1" dirty="0" smtClean="0">
                <a:solidFill>
                  <a:schemeClr val="bg1">
                    <a:lumMod val="50000"/>
                  </a:schemeClr>
                </a:solidFill>
              </a:rPr>
              <a:t>:</a:t>
            </a:r>
            <a:endParaRPr lang="ar-SA" sz="2400" b="1" dirty="0" smtClean="0">
              <a:solidFill>
                <a:schemeClr val="bg1">
                  <a:lumMod val="50000"/>
                </a:schemeClr>
              </a:solidFill>
            </a:endParaRPr>
          </a:p>
          <a:p>
            <a:r>
              <a:rPr lang="ar-SA" sz="2400" b="1" dirty="0" smtClean="0">
                <a:solidFill>
                  <a:schemeClr val="bg1">
                    <a:lumMod val="50000"/>
                  </a:schemeClr>
                </a:solidFill>
              </a:rPr>
              <a:t>(وَأَنذِرْ عَشِيرَتَكَ الْأَقْرَبِينَ</a:t>
            </a:r>
            <a:r>
              <a:rPr lang="ar-SA" sz="2400" b="1" dirty="0" smtClean="0">
                <a:solidFill>
                  <a:schemeClr val="bg1">
                    <a:lumMod val="50000"/>
                  </a:schemeClr>
                </a:solidFill>
              </a:rPr>
              <a:t>)</a:t>
            </a:r>
            <a:endParaRPr lang="ar-SA" sz="2400" b="1" dirty="0" smtClean="0">
              <a:solidFill>
                <a:schemeClr val="bg1">
                  <a:lumMod val="50000"/>
                </a:schemeClr>
              </a:solidFill>
            </a:endParaRPr>
          </a:p>
          <a:p>
            <a:r>
              <a:rPr lang="ar-SA" sz="2400" b="1" dirty="0" smtClean="0">
                <a:solidFill>
                  <a:srgbClr val="B04CB2"/>
                </a:solidFill>
              </a:rPr>
              <a:t>الدروس والعبر :.</a:t>
            </a:r>
            <a:endParaRPr lang="ar-SA" sz="2400" b="1" dirty="0" smtClean="0">
              <a:solidFill>
                <a:srgbClr val="B04CB2"/>
              </a:solidFill>
            </a:endParaRPr>
          </a:p>
          <a:p>
            <a:r>
              <a:rPr lang="ar-SA" sz="2300" b="1" dirty="0" smtClean="0">
                <a:solidFill>
                  <a:schemeClr val="bg1">
                    <a:lumMod val="50000"/>
                  </a:schemeClr>
                </a:solidFill>
              </a:rPr>
              <a:t>1- </a:t>
            </a:r>
            <a:r>
              <a:rPr lang="ar-SA" sz="2300" b="1" dirty="0" smtClean="0">
                <a:solidFill>
                  <a:schemeClr val="bg1">
                    <a:lumMod val="50000"/>
                  </a:schemeClr>
                </a:solidFill>
              </a:rPr>
              <a:t>أن الموقف السلبي لعشيرة الرسول صلى الله عليه </a:t>
            </a:r>
            <a:r>
              <a:rPr lang="ar-SA" sz="2300" b="1" dirty="0" err="1" smtClean="0">
                <a:solidFill>
                  <a:schemeClr val="bg1">
                    <a:lumMod val="50000"/>
                  </a:schemeClr>
                </a:solidFill>
              </a:rPr>
              <a:t>و</a:t>
            </a:r>
            <a:r>
              <a:rPr lang="ar-SA" sz="2300" b="1" dirty="0" smtClean="0">
                <a:solidFill>
                  <a:schemeClr val="bg1">
                    <a:lumMod val="50000"/>
                  </a:schemeClr>
                </a:solidFill>
              </a:rPr>
              <a:t> سلم بصفة خاصة </a:t>
            </a:r>
            <a:r>
              <a:rPr lang="ar-SA" sz="2300" b="1" dirty="0" err="1" smtClean="0">
                <a:solidFill>
                  <a:schemeClr val="bg1">
                    <a:lumMod val="50000"/>
                  </a:schemeClr>
                </a:solidFill>
              </a:rPr>
              <a:t>و</a:t>
            </a:r>
            <a:r>
              <a:rPr lang="ar-SA" sz="2300" b="1" dirty="0" smtClean="0">
                <a:solidFill>
                  <a:schemeClr val="bg1">
                    <a:lumMod val="50000"/>
                  </a:schemeClr>
                </a:solidFill>
              </a:rPr>
              <a:t> العرب القرشيين بصفة عامة من الدعوة في هذه الفترة ، فيه الرد القاطع على من يحاولون تصوير هذا الدين بأنه ثمرة من ثمار القومية ،و يدعون </a:t>
            </a:r>
            <a:r>
              <a:rPr lang="ar-SA" sz="2300" b="1" dirty="0" err="1" smtClean="0">
                <a:solidFill>
                  <a:schemeClr val="bg1">
                    <a:lumMod val="50000"/>
                  </a:schemeClr>
                </a:solidFill>
              </a:rPr>
              <a:t>ان</a:t>
            </a:r>
            <a:r>
              <a:rPr lang="ar-SA" sz="2300" b="1" dirty="0" smtClean="0">
                <a:solidFill>
                  <a:schemeClr val="bg1">
                    <a:lumMod val="50000"/>
                  </a:schemeClr>
                </a:solidFill>
              </a:rPr>
              <a:t> محمدا صلى الله عليه وسلم إنما كان يمثل بدعوته التي دعا إليها </a:t>
            </a:r>
            <a:r>
              <a:rPr lang="ar-SA" sz="2300" b="1" dirty="0" err="1" smtClean="0">
                <a:solidFill>
                  <a:schemeClr val="bg1">
                    <a:lumMod val="50000"/>
                  </a:schemeClr>
                </a:solidFill>
              </a:rPr>
              <a:t>امال</a:t>
            </a:r>
            <a:r>
              <a:rPr lang="ar-SA" sz="2300" b="1" dirty="0" smtClean="0">
                <a:solidFill>
                  <a:schemeClr val="bg1">
                    <a:lumMod val="50000"/>
                  </a:schemeClr>
                </a:solidFill>
              </a:rPr>
              <a:t> العرب ،و مطامعهم في ذلك الحين </a:t>
            </a:r>
            <a:r>
              <a:rPr lang="ar-SA" sz="2300" b="1" dirty="0" smtClean="0">
                <a:solidFill>
                  <a:schemeClr val="bg1">
                    <a:lumMod val="50000"/>
                  </a:schemeClr>
                </a:solidFill>
              </a:rPr>
              <a:t>.</a:t>
            </a:r>
          </a:p>
          <a:p>
            <a:endParaRPr lang="ar-SA" sz="2300" b="1" dirty="0" smtClean="0">
              <a:solidFill>
                <a:schemeClr val="bg1">
                  <a:lumMod val="50000"/>
                </a:schemeClr>
              </a:solidFill>
            </a:endParaRPr>
          </a:p>
          <a:p>
            <a:r>
              <a:rPr lang="ar-SA" sz="2300" b="1" dirty="0" smtClean="0">
                <a:solidFill>
                  <a:schemeClr val="bg1">
                    <a:lumMod val="50000"/>
                  </a:schemeClr>
                </a:solidFill>
              </a:rPr>
              <a:t>2- أن في تباطؤ الناس عن الدخول في </a:t>
            </a:r>
            <a:r>
              <a:rPr lang="ar-SA" sz="2300" b="1" dirty="0" err="1" smtClean="0">
                <a:solidFill>
                  <a:schemeClr val="bg1">
                    <a:lumMod val="50000"/>
                  </a:schemeClr>
                </a:solidFill>
              </a:rPr>
              <a:t>ا</a:t>
            </a:r>
            <a:r>
              <a:rPr lang="ar-SA" sz="2300" b="1" dirty="0" smtClean="0">
                <a:solidFill>
                  <a:schemeClr val="bg1">
                    <a:lumMod val="50000"/>
                  </a:schemeClr>
                </a:solidFill>
              </a:rPr>
              <a:t>ﻻسلام دليلا على مدى قوة </a:t>
            </a:r>
            <a:r>
              <a:rPr lang="ar-SA" sz="2300" b="1" dirty="0" err="1" smtClean="0">
                <a:solidFill>
                  <a:schemeClr val="bg1">
                    <a:lumMod val="50000"/>
                  </a:schemeClr>
                </a:solidFill>
              </a:rPr>
              <a:t>و</a:t>
            </a:r>
            <a:r>
              <a:rPr lang="ar-SA" sz="2300" b="1" dirty="0" smtClean="0">
                <a:solidFill>
                  <a:schemeClr val="bg1">
                    <a:lumMod val="50000"/>
                  </a:schemeClr>
                </a:solidFill>
              </a:rPr>
              <a:t> تغلغل العادات </a:t>
            </a:r>
            <a:r>
              <a:rPr lang="ar-SA" sz="2300" b="1" dirty="0" err="1" smtClean="0">
                <a:solidFill>
                  <a:schemeClr val="bg1">
                    <a:lumMod val="50000"/>
                  </a:schemeClr>
                </a:solidFill>
              </a:rPr>
              <a:t>و</a:t>
            </a:r>
            <a:r>
              <a:rPr lang="ar-SA" sz="2300" b="1" dirty="0" smtClean="0">
                <a:solidFill>
                  <a:schemeClr val="bg1">
                    <a:lumMod val="50000"/>
                  </a:schemeClr>
                </a:solidFill>
              </a:rPr>
              <a:t> التقاليد في المجتمعات التي تعيش ردحا من الزمان في الجاهلية </a:t>
            </a:r>
            <a:r>
              <a:rPr lang="ar-SA" sz="2300" b="1" dirty="0" err="1" smtClean="0">
                <a:solidFill>
                  <a:schemeClr val="bg1">
                    <a:lumMod val="50000"/>
                  </a:schemeClr>
                </a:solidFill>
              </a:rPr>
              <a:t>و</a:t>
            </a:r>
            <a:r>
              <a:rPr lang="ar-SA" sz="2300" b="1" dirty="0" smtClean="0">
                <a:solidFill>
                  <a:schemeClr val="bg1">
                    <a:lumMod val="50000"/>
                  </a:schemeClr>
                </a:solidFill>
              </a:rPr>
              <a:t> فساد الفطرة </a:t>
            </a:r>
            <a:r>
              <a:rPr lang="ar-SA" sz="2300" b="1" dirty="0" smtClean="0">
                <a:solidFill>
                  <a:schemeClr val="bg1">
                    <a:lumMod val="50000"/>
                  </a:schemeClr>
                </a:solidFill>
              </a:rPr>
              <a:t>.</a:t>
            </a:r>
          </a:p>
          <a:p>
            <a:endParaRPr lang="ar-SA" sz="2300" b="1" dirty="0" smtClean="0">
              <a:solidFill>
                <a:schemeClr val="bg1">
                  <a:lumMod val="50000"/>
                </a:schemeClr>
              </a:solidFill>
            </a:endParaRPr>
          </a:p>
          <a:p>
            <a:r>
              <a:rPr lang="ar-SA" sz="2300" b="1" dirty="0" smtClean="0">
                <a:solidFill>
                  <a:schemeClr val="bg1">
                    <a:lumMod val="50000"/>
                  </a:schemeClr>
                </a:solidFill>
              </a:rPr>
              <a:t>3- </a:t>
            </a:r>
            <a:r>
              <a:rPr lang="ar-SA" sz="2300" b="1" dirty="0" err="1" smtClean="0">
                <a:solidFill>
                  <a:schemeClr val="bg1">
                    <a:lumMod val="50000"/>
                  </a:schemeClr>
                </a:solidFill>
              </a:rPr>
              <a:t>ان</a:t>
            </a:r>
            <a:r>
              <a:rPr lang="ar-SA" sz="2300" b="1" dirty="0" smtClean="0">
                <a:solidFill>
                  <a:schemeClr val="bg1">
                    <a:lumMod val="50000"/>
                  </a:schemeClr>
                </a:solidFill>
              </a:rPr>
              <a:t> في خصوصية </a:t>
            </a:r>
            <a:r>
              <a:rPr lang="ar-SA" sz="2300" b="1" dirty="0" err="1" smtClean="0">
                <a:solidFill>
                  <a:schemeClr val="bg1">
                    <a:lumMod val="50000"/>
                  </a:schemeClr>
                </a:solidFill>
              </a:rPr>
              <a:t>ا</a:t>
            </a:r>
            <a:r>
              <a:rPr lang="ar-SA" sz="2300" b="1" dirty="0" smtClean="0">
                <a:solidFill>
                  <a:schemeClr val="bg1">
                    <a:lumMod val="50000"/>
                  </a:schemeClr>
                </a:solidFill>
              </a:rPr>
              <a:t>ﻻمر بإنذار العشيرة إلى درجات المسؤولية التي تتعلق بكل مسلم عموما </a:t>
            </a:r>
            <a:r>
              <a:rPr lang="ar-SA" sz="2300" b="1" dirty="0" err="1" smtClean="0">
                <a:solidFill>
                  <a:schemeClr val="bg1">
                    <a:lumMod val="50000"/>
                  </a:schemeClr>
                </a:solidFill>
              </a:rPr>
              <a:t>و</a:t>
            </a:r>
            <a:r>
              <a:rPr lang="ar-SA" sz="2300" b="1" dirty="0" smtClean="0">
                <a:solidFill>
                  <a:schemeClr val="bg1">
                    <a:lumMod val="50000"/>
                  </a:schemeClr>
                </a:solidFill>
              </a:rPr>
              <a:t> الدعاة منهم خصوصا .</a:t>
            </a:r>
            <a:endParaRPr lang="ar-SA" sz="2300" b="1" dirty="0">
              <a:solidFill>
                <a:schemeClr val="bg1">
                  <a:lumMod val="50000"/>
                </a:schemeClr>
              </a:solidFill>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مستدير الزوايا 2"/>
          <p:cNvSpPr/>
          <p:nvPr/>
        </p:nvSpPr>
        <p:spPr>
          <a:xfrm>
            <a:off x="6477000" y="304800"/>
            <a:ext cx="2362200" cy="11430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endParaRPr lang="ar-S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مربع نص 3"/>
          <p:cNvSpPr txBox="1"/>
          <p:nvPr/>
        </p:nvSpPr>
        <p:spPr>
          <a:xfrm>
            <a:off x="4343400" y="457200"/>
            <a:ext cx="4419600" cy="769441"/>
          </a:xfrm>
          <a:prstGeom prst="rect">
            <a:avLst/>
          </a:prstGeom>
          <a:noFill/>
        </p:spPr>
        <p:txBody>
          <a:bodyPr wrap="square" rtlCol="1">
            <a:spAutoFit/>
          </a:bodyPr>
          <a:lstStyle/>
          <a:p>
            <a:r>
              <a:rPr lang="ar-SA" sz="4400" b="1" dirty="0" smtClean="0">
                <a:solidFill>
                  <a:schemeClr val="bg1">
                    <a:lumMod val="50000"/>
                  </a:schemeClr>
                </a:solidFill>
              </a:rPr>
              <a:t>فــائــــــدة </a:t>
            </a:r>
            <a:endParaRPr lang="ar-SA" sz="7200" b="1" dirty="0">
              <a:solidFill>
                <a:schemeClr val="bg1">
                  <a:lumMod val="50000"/>
                </a:schemeClr>
              </a:solidFill>
            </a:endParaRPr>
          </a:p>
        </p:txBody>
      </p:sp>
      <p:sp>
        <p:nvSpPr>
          <p:cNvPr id="5" name="مربع نص 4"/>
          <p:cNvSpPr txBox="1"/>
          <p:nvPr/>
        </p:nvSpPr>
        <p:spPr>
          <a:xfrm>
            <a:off x="1066800" y="1981200"/>
            <a:ext cx="7772400" cy="3539430"/>
          </a:xfrm>
          <a:prstGeom prst="rect">
            <a:avLst/>
          </a:prstGeom>
          <a:noFill/>
        </p:spPr>
        <p:txBody>
          <a:bodyPr wrap="square" rtlCol="1">
            <a:spAutoFit/>
          </a:bodyPr>
          <a:lstStyle/>
          <a:p>
            <a:r>
              <a:rPr lang="ar-SA" sz="3200" b="1" dirty="0" smtClean="0">
                <a:solidFill>
                  <a:schemeClr val="bg1">
                    <a:lumMod val="50000"/>
                  </a:schemeClr>
                </a:solidFill>
              </a:rPr>
              <a:t>من شرف العلم وفضله : أن الله عز وجل حثنا على الاستزادة منه وأمر بذلك نبيه  صلى الله عليه وسلم  فقال تعالى (</a:t>
            </a:r>
            <a:r>
              <a:rPr lang="ar-SA" sz="3200" b="1" dirty="0" smtClean="0">
                <a:solidFill>
                  <a:srgbClr val="B04CB2"/>
                </a:solidFill>
              </a:rPr>
              <a:t>وَقُلْ رَبِّ زِدْنِي عِلْمًا</a:t>
            </a:r>
            <a:r>
              <a:rPr lang="ar-SA" sz="3200" b="1" dirty="0" smtClean="0">
                <a:solidFill>
                  <a:schemeClr val="bg1">
                    <a:lumMod val="50000"/>
                  </a:schemeClr>
                </a:solidFill>
              </a:rPr>
              <a:t>) وفي هذا ما يدل على شرف العلم وفضيلة الاستزادة منه قال قتادة : لو كان أحد يكتفي من العلم </a:t>
            </a:r>
            <a:r>
              <a:rPr lang="ar-SA" sz="3200" b="1" dirty="0" err="1" smtClean="0">
                <a:solidFill>
                  <a:schemeClr val="bg1">
                    <a:lumMod val="50000"/>
                  </a:schemeClr>
                </a:solidFill>
              </a:rPr>
              <a:t>بشئ</a:t>
            </a:r>
            <a:r>
              <a:rPr lang="ar-SA" sz="3200" b="1" dirty="0" smtClean="0">
                <a:solidFill>
                  <a:schemeClr val="bg1">
                    <a:lumMod val="50000"/>
                  </a:schemeClr>
                </a:solidFill>
              </a:rPr>
              <a:t> لا كتفي موسى عليه السلام  ، ولكنه قال للخضر عليه السلام : (</a:t>
            </a:r>
            <a:r>
              <a:rPr lang="ar-SA" sz="3200" b="1" dirty="0" smtClean="0">
                <a:solidFill>
                  <a:srgbClr val="B04CB2"/>
                </a:solidFill>
              </a:rPr>
              <a:t>هَلْ</a:t>
            </a:r>
            <a:r>
              <a:rPr lang="ar-SA" sz="3200" dirty="0" smtClean="0">
                <a:solidFill>
                  <a:srgbClr val="B04CB2"/>
                </a:solidFill>
              </a:rPr>
              <a:t> </a:t>
            </a:r>
            <a:r>
              <a:rPr lang="ar-SA" sz="3200" b="1" dirty="0" smtClean="0">
                <a:solidFill>
                  <a:srgbClr val="B04CB2"/>
                </a:solidFill>
              </a:rPr>
              <a:t>أَتَّبِعُكَ عَلَىٰ أَن تُعَلِّمَنِ مِمَّا عُلِّمْتَ رُشْدًا</a:t>
            </a:r>
            <a:r>
              <a:rPr lang="ar-SA" sz="3200" b="1" dirty="0" smtClean="0">
                <a:solidFill>
                  <a:schemeClr val="bg1">
                    <a:lumMod val="50000"/>
                  </a:schemeClr>
                </a:solidFill>
              </a:rPr>
              <a:t> )</a:t>
            </a:r>
            <a:endParaRPr lang="ar-SA" sz="3200" b="1"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2819400" y="457200"/>
            <a:ext cx="6172200" cy="461665"/>
          </a:xfrm>
          <a:prstGeom prst="rect">
            <a:avLst/>
          </a:prstGeom>
          <a:noFill/>
        </p:spPr>
        <p:txBody>
          <a:bodyPr wrap="square" rtlCol="1">
            <a:spAutoFit/>
          </a:bodyPr>
          <a:lstStyle/>
          <a:p>
            <a:r>
              <a:rPr lang="ar-SA" sz="2400" b="1" dirty="0" err="1" smtClean="0">
                <a:solidFill>
                  <a:schemeClr val="bg1">
                    <a:lumMod val="50000"/>
                  </a:schemeClr>
                </a:solidFill>
              </a:rPr>
              <a:t>اساليب</a:t>
            </a:r>
            <a:r>
              <a:rPr lang="ar-SA" sz="2400" b="1" dirty="0" smtClean="0">
                <a:solidFill>
                  <a:schemeClr val="bg1">
                    <a:lumMod val="50000"/>
                  </a:schemeClr>
                </a:solidFill>
              </a:rPr>
              <a:t> المشركين في صد الرسول عليه الصلاة والسلام ..</a:t>
            </a:r>
            <a:endParaRPr lang="ar-SA" sz="2400" b="1" dirty="0">
              <a:solidFill>
                <a:schemeClr val="bg1">
                  <a:lumMod val="50000"/>
                </a:schemeClr>
              </a:solidFill>
            </a:endParaRPr>
          </a:p>
        </p:txBody>
      </p:sp>
      <p:sp>
        <p:nvSpPr>
          <p:cNvPr id="4" name="مربع نص 3"/>
          <p:cNvSpPr txBox="1"/>
          <p:nvPr/>
        </p:nvSpPr>
        <p:spPr>
          <a:xfrm>
            <a:off x="1447800" y="1676400"/>
            <a:ext cx="7315200" cy="461665"/>
          </a:xfrm>
          <a:prstGeom prst="rect">
            <a:avLst/>
          </a:prstGeom>
          <a:noFill/>
        </p:spPr>
        <p:txBody>
          <a:bodyPr wrap="square" rtlCol="1">
            <a:spAutoFit/>
          </a:bodyPr>
          <a:lstStyle/>
          <a:p>
            <a:r>
              <a:rPr lang="ar-SA" sz="2400" b="1" dirty="0" smtClean="0">
                <a:solidFill>
                  <a:srgbClr val="B04CB2"/>
                </a:solidFill>
              </a:rPr>
              <a:t>الأسلوب الأول :</a:t>
            </a:r>
            <a:endParaRPr lang="ar-SA" sz="2400" b="1" dirty="0">
              <a:solidFill>
                <a:srgbClr val="B04CB2"/>
              </a:solidFill>
            </a:endParaRPr>
          </a:p>
        </p:txBody>
      </p:sp>
      <p:sp>
        <p:nvSpPr>
          <p:cNvPr id="5" name="مربع نص 4"/>
          <p:cNvSpPr txBox="1"/>
          <p:nvPr/>
        </p:nvSpPr>
        <p:spPr>
          <a:xfrm>
            <a:off x="533400" y="2514600"/>
            <a:ext cx="8229600" cy="2308324"/>
          </a:xfrm>
          <a:prstGeom prst="rect">
            <a:avLst/>
          </a:prstGeom>
          <a:noFill/>
        </p:spPr>
        <p:txBody>
          <a:bodyPr wrap="square" rtlCol="1">
            <a:spAutoFit/>
          </a:bodyPr>
          <a:lstStyle/>
          <a:p>
            <a:r>
              <a:rPr lang="ar-SA" sz="2400" b="1" dirty="0" smtClean="0">
                <a:solidFill>
                  <a:schemeClr val="bg1">
                    <a:lumMod val="50000"/>
                  </a:schemeClr>
                </a:solidFill>
              </a:rPr>
              <a:t>محاولة التأثير  على عمه أبي طالب حتى يكفه عن الدعوة أو تجريده من جواره – أي حمايته –</a:t>
            </a:r>
          </a:p>
          <a:p>
            <a:r>
              <a:rPr lang="ar-SA" sz="2400" b="1" dirty="0" smtClean="0">
                <a:solidFill>
                  <a:schemeClr val="bg1">
                    <a:lumMod val="50000"/>
                  </a:schemeClr>
                </a:solidFill>
              </a:rPr>
              <a:t>فقد ذهبت </a:t>
            </a:r>
            <a:r>
              <a:rPr lang="ar-SA" sz="2400" b="1" dirty="0">
                <a:solidFill>
                  <a:schemeClr val="bg1">
                    <a:lumMod val="50000"/>
                  </a:schemeClr>
                </a:solidFill>
              </a:rPr>
              <a:t> </a:t>
            </a:r>
            <a:r>
              <a:rPr lang="ar-SA" sz="2400" b="1" dirty="0" smtClean="0">
                <a:solidFill>
                  <a:schemeClr val="bg1">
                    <a:lumMod val="50000"/>
                  </a:schemeClr>
                </a:solidFill>
              </a:rPr>
              <a:t>مجموعة من أشرافهم إلى عمة أبي طالب </a:t>
            </a:r>
            <a:r>
              <a:rPr lang="ar-SA" sz="2400" b="1" dirty="0" err="1" smtClean="0">
                <a:solidFill>
                  <a:schemeClr val="bg1">
                    <a:lumMod val="50000"/>
                  </a:schemeClr>
                </a:solidFill>
              </a:rPr>
              <a:t>وقالو</a:t>
            </a:r>
            <a:r>
              <a:rPr lang="ar-SA" sz="2400" b="1" dirty="0" smtClean="0">
                <a:solidFill>
                  <a:schemeClr val="bg1">
                    <a:lumMod val="50000"/>
                  </a:schemeClr>
                </a:solidFill>
              </a:rPr>
              <a:t> له : إن ابن </a:t>
            </a:r>
            <a:r>
              <a:rPr lang="ar-SA" sz="2400" b="1" dirty="0" err="1" smtClean="0">
                <a:solidFill>
                  <a:schemeClr val="bg1">
                    <a:lumMod val="50000"/>
                  </a:schemeClr>
                </a:solidFill>
              </a:rPr>
              <a:t>اخيك</a:t>
            </a:r>
            <a:r>
              <a:rPr lang="ar-SA" sz="2400" b="1" dirty="0" smtClean="0">
                <a:solidFill>
                  <a:schemeClr val="bg1">
                    <a:lumMod val="50000"/>
                  </a:schemeClr>
                </a:solidFill>
              </a:rPr>
              <a:t> قد سب آلهتنا , وعاب ديننا , </a:t>
            </a:r>
            <a:r>
              <a:rPr lang="ar-SA" sz="2400" b="1" dirty="0" smtClean="0">
                <a:solidFill>
                  <a:schemeClr val="bg1">
                    <a:lumMod val="50000"/>
                  </a:schemeClr>
                </a:solidFill>
              </a:rPr>
              <a:t>وسفًه </a:t>
            </a:r>
            <a:r>
              <a:rPr lang="ar-SA" sz="2400" b="1" dirty="0" smtClean="0">
                <a:solidFill>
                  <a:schemeClr val="bg1">
                    <a:lumMod val="50000"/>
                  </a:schemeClr>
                </a:solidFill>
              </a:rPr>
              <a:t>أحلامنا , وضلل آباءنا , فإما أن تكفه عنا , وإما أن تخلي بيننا وببينه , فإنك على مثل </a:t>
            </a:r>
            <a:r>
              <a:rPr lang="ar-SA" sz="2400" b="1" dirty="0" err="1" smtClean="0">
                <a:solidFill>
                  <a:schemeClr val="bg1">
                    <a:lumMod val="50000"/>
                  </a:schemeClr>
                </a:solidFill>
              </a:rPr>
              <a:t>مانحن</a:t>
            </a:r>
            <a:r>
              <a:rPr lang="ar-SA" sz="2400" b="1" dirty="0" smtClean="0">
                <a:solidFill>
                  <a:schemeClr val="bg1">
                    <a:lumMod val="50000"/>
                  </a:schemeClr>
                </a:solidFill>
              </a:rPr>
              <a:t> عليه</a:t>
            </a:r>
          </a:p>
          <a:p>
            <a:r>
              <a:rPr lang="ar-SA" sz="2400" b="1" dirty="0" smtClean="0">
                <a:solidFill>
                  <a:schemeClr val="bg1">
                    <a:lumMod val="50000"/>
                  </a:schemeClr>
                </a:solidFill>
              </a:rPr>
              <a:t>من خلافه </a:t>
            </a:r>
            <a:r>
              <a:rPr lang="ar-SA" sz="2400" b="1" dirty="0" err="1" smtClean="0">
                <a:solidFill>
                  <a:schemeClr val="bg1">
                    <a:lumMod val="50000"/>
                  </a:schemeClr>
                </a:solidFill>
              </a:rPr>
              <a:t>فنكفيكه</a:t>
            </a:r>
            <a:r>
              <a:rPr lang="ar-SA" sz="2400" b="1" dirty="0" smtClean="0">
                <a:solidFill>
                  <a:schemeClr val="bg1">
                    <a:lumMod val="50000"/>
                  </a:schemeClr>
                </a:solidFill>
              </a:rPr>
              <a:t> , فقال لهم قولا رفيقا , وردهم رداً جميلاً , فانصرفوا عنه ..</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additive="base">
                                        <p:cTn id="2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P spid="5"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6858000" y="609600"/>
            <a:ext cx="1829347" cy="461665"/>
          </a:xfrm>
          <a:prstGeom prst="rect">
            <a:avLst/>
          </a:prstGeom>
        </p:spPr>
        <p:txBody>
          <a:bodyPr wrap="none">
            <a:spAutoFit/>
          </a:bodyPr>
          <a:lstStyle/>
          <a:p>
            <a:r>
              <a:rPr lang="ar-SA" sz="2400" b="1" dirty="0" err="1" smtClean="0">
                <a:solidFill>
                  <a:srgbClr val="B04CB2"/>
                </a:solidFill>
              </a:rPr>
              <a:t>الاسلوب</a:t>
            </a:r>
            <a:r>
              <a:rPr lang="ar-SA" sz="2400" b="1" dirty="0" smtClean="0">
                <a:solidFill>
                  <a:srgbClr val="B04CB2"/>
                </a:solidFill>
              </a:rPr>
              <a:t> الثاني :</a:t>
            </a:r>
            <a:endParaRPr lang="ar-SA" sz="2400" b="1" dirty="0">
              <a:solidFill>
                <a:srgbClr val="B04CB2"/>
              </a:solidFill>
            </a:endParaRPr>
          </a:p>
        </p:txBody>
      </p:sp>
      <p:sp>
        <p:nvSpPr>
          <p:cNvPr id="4" name="مربع نص 3"/>
          <p:cNvSpPr txBox="1"/>
          <p:nvPr/>
        </p:nvSpPr>
        <p:spPr>
          <a:xfrm>
            <a:off x="1066800" y="1524000"/>
            <a:ext cx="7880931" cy="3416320"/>
          </a:xfrm>
          <a:prstGeom prst="rect">
            <a:avLst/>
          </a:prstGeom>
          <a:noFill/>
        </p:spPr>
        <p:txBody>
          <a:bodyPr wrap="square" rtlCol="1">
            <a:spAutoFit/>
          </a:bodyPr>
          <a:lstStyle/>
          <a:p>
            <a:r>
              <a:rPr lang="ar-SA" sz="2400" b="1" dirty="0" smtClean="0">
                <a:solidFill>
                  <a:schemeClr val="bg1">
                    <a:lumMod val="50000"/>
                  </a:schemeClr>
                </a:solidFill>
              </a:rPr>
              <a:t>التهديد بمنزلة الرسول صلى الله عليه وسلم وعمه أبي طالب </a:t>
            </a:r>
            <a:r>
              <a:rPr lang="ar-SA" sz="2400" b="1" dirty="0" smtClean="0">
                <a:solidFill>
                  <a:schemeClr val="bg1">
                    <a:lumMod val="50000"/>
                  </a:schemeClr>
                </a:solidFill>
              </a:rPr>
              <a:t>:</a:t>
            </a:r>
          </a:p>
          <a:p>
            <a:r>
              <a:rPr lang="ar-SA" sz="2400" dirty="0" smtClean="0"/>
              <a:t/>
            </a:r>
            <a:br>
              <a:rPr lang="ar-SA" sz="2400" dirty="0" smtClean="0"/>
            </a:br>
            <a:r>
              <a:rPr lang="ar-SA" sz="2400" b="1" dirty="0" smtClean="0">
                <a:solidFill>
                  <a:srgbClr val="B04CB2"/>
                </a:solidFill>
              </a:rPr>
              <a:t>بعث</a:t>
            </a:r>
            <a:r>
              <a:rPr lang="ar-SA" sz="2400" dirty="0" smtClean="0">
                <a:solidFill>
                  <a:srgbClr val="B04CB2"/>
                </a:solidFill>
              </a:rPr>
              <a:t> </a:t>
            </a:r>
            <a:r>
              <a:rPr lang="ar-SA" sz="2400" b="1" dirty="0" smtClean="0">
                <a:solidFill>
                  <a:srgbClr val="B04CB2"/>
                </a:solidFill>
              </a:rPr>
              <a:t>إلى </a:t>
            </a:r>
            <a:r>
              <a:rPr lang="ar-SA" sz="2400" b="1" dirty="0" smtClean="0">
                <a:solidFill>
                  <a:srgbClr val="B04CB2"/>
                </a:solidFill>
              </a:rPr>
              <a:t>رسول الله صلى الله عليه وسلم وقال له‏:‏ يا بن أخي، إن قومك قد </a:t>
            </a:r>
            <a:r>
              <a:rPr lang="ar-SA" sz="2400" b="1" dirty="0" err="1" smtClean="0">
                <a:solidFill>
                  <a:srgbClr val="B04CB2"/>
                </a:solidFill>
              </a:rPr>
              <a:t>جاءونى</a:t>
            </a:r>
            <a:r>
              <a:rPr lang="ar-SA" sz="2400" b="1" dirty="0" smtClean="0">
                <a:solidFill>
                  <a:srgbClr val="B04CB2"/>
                </a:solidFill>
              </a:rPr>
              <a:t> فقالوا لي كذا وكذا، فأبق عليَّ وعلى نفسك، ولا </a:t>
            </a:r>
            <a:r>
              <a:rPr lang="ar-SA" sz="2400" b="1" dirty="0" err="1" smtClean="0">
                <a:solidFill>
                  <a:srgbClr val="B04CB2"/>
                </a:solidFill>
              </a:rPr>
              <a:t>تحملنى</a:t>
            </a:r>
            <a:r>
              <a:rPr lang="ar-SA" sz="2400" b="1" dirty="0" smtClean="0">
                <a:solidFill>
                  <a:srgbClr val="B04CB2"/>
                </a:solidFill>
              </a:rPr>
              <a:t> من الأمر ما لا أطيق، فظن رسول الله صلى الله عليه وسلم أن عمه خاذله، وأنه ضعُف عن نصرته، فقال‏:‏ ‏(‏يا عم، والله لو وضعوا الشمس في </a:t>
            </a:r>
            <a:r>
              <a:rPr lang="ar-SA" sz="2400" b="1" dirty="0" err="1" smtClean="0">
                <a:solidFill>
                  <a:srgbClr val="B04CB2"/>
                </a:solidFill>
              </a:rPr>
              <a:t>يمينى</a:t>
            </a:r>
            <a:r>
              <a:rPr lang="ar-SA" sz="2400" b="1" dirty="0" smtClean="0">
                <a:solidFill>
                  <a:srgbClr val="B04CB2"/>
                </a:solidFill>
              </a:rPr>
              <a:t> والقمر في </a:t>
            </a:r>
            <a:r>
              <a:rPr lang="ar-SA" sz="2400" b="1" dirty="0" err="1" smtClean="0">
                <a:solidFill>
                  <a:srgbClr val="B04CB2"/>
                </a:solidFill>
              </a:rPr>
              <a:t>يسارى</a:t>
            </a:r>
            <a:r>
              <a:rPr lang="ar-SA" sz="2400" b="1" dirty="0" smtClean="0">
                <a:solidFill>
                  <a:srgbClr val="B04CB2"/>
                </a:solidFill>
              </a:rPr>
              <a:t> على أن أترك هذا الأمر </a:t>
            </a:r>
            <a:r>
              <a:rPr lang="ar-SA" sz="2400" b="1" dirty="0" err="1" smtClean="0">
                <a:solidFill>
                  <a:srgbClr val="B04CB2"/>
                </a:solidFill>
              </a:rPr>
              <a:t>ـ</a:t>
            </a:r>
            <a:r>
              <a:rPr lang="ar-SA" sz="2400" b="1" dirty="0" smtClean="0">
                <a:solidFill>
                  <a:srgbClr val="B04CB2"/>
                </a:solidFill>
              </a:rPr>
              <a:t> حتى يظهره الله أو أهلك فيه </a:t>
            </a:r>
            <a:r>
              <a:rPr lang="ar-SA" sz="2400" b="1" dirty="0" err="1" smtClean="0">
                <a:solidFill>
                  <a:srgbClr val="B04CB2"/>
                </a:solidFill>
              </a:rPr>
              <a:t>ـ</a:t>
            </a:r>
            <a:r>
              <a:rPr lang="ar-SA" sz="2400" b="1" dirty="0" smtClean="0">
                <a:solidFill>
                  <a:srgbClr val="B04CB2"/>
                </a:solidFill>
              </a:rPr>
              <a:t> ما تركته‏)‏، ثم استعبر وبكى، وقام، فلما ولى ناداه أبو طالب، فلما أقبل قال له‏:‏ اذهب يا بن أخي، فقل ما أحببت، فو الله لا أُسْلِمُك </a:t>
            </a:r>
            <a:r>
              <a:rPr lang="ar-SA" sz="2400" b="1" dirty="0" err="1" smtClean="0">
                <a:solidFill>
                  <a:srgbClr val="B04CB2"/>
                </a:solidFill>
              </a:rPr>
              <a:t>لشىء</a:t>
            </a:r>
            <a:r>
              <a:rPr lang="ar-SA" sz="2400" b="1" dirty="0" smtClean="0">
                <a:solidFill>
                  <a:srgbClr val="B04CB2"/>
                </a:solidFill>
              </a:rPr>
              <a:t> أبدًا </a:t>
            </a:r>
            <a:r>
              <a:rPr lang="ar-SA" sz="2400" b="1" dirty="0" smtClean="0">
                <a:solidFill>
                  <a:srgbClr val="B04CB2"/>
                </a:solidFill>
              </a:rPr>
              <a:t>..</a:t>
            </a:r>
            <a:r>
              <a:rPr lang="ar-SA" sz="2400" b="1" dirty="0" smtClean="0">
                <a:solidFill>
                  <a:srgbClr val="B04CB2"/>
                </a:solidFill>
              </a:rPr>
              <a:t> </a:t>
            </a:r>
            <a:endParaRPr lang="ar-SA" sz="2400" b="1" dirty="0" smtClean="0">
              <a:solidFill>
                <a:srgbClr val="B04CB2"/>
              </a:solidFill>
            </a:endParaRP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3733800" y="304800"/>
            <a:ext cx="5115503" cy="461665"/>
          </a:xfrm>
          <a:prstGeom prst="rect">
            <a:avLst/>
          </a:prstGeom>
        </p:spPr>
        <p:txBody>
          <a:bodyPr wrap="none">
            <a:spAutoFit/>
          </a:bodyPr>
          <a:lstStyle/>
          <a:p>
            <a:r>
              <a:rPr lang="ar-SA" sz="2400" b="1" dirty="0" smtClean="0">
                <a:solidFill>
                  <a:srgbClr val="B04CB2"/>
                </a:solidFill>
              </a:rPr>
              <a:t>الأسلوب الثالث: الاتهامات الباطلة لصد الناس عنه</a:t>
            </a:r>
            <a:endParaRPr lang="ar-SA" sz="2400" b="1" dirty="0">
              <a:solidFill>
                <a:srgbClr val="B04CB2"/>
              </a:solidFill>
            </a:endParaRPr>
          </a:p>
        </p:txBody>
      </p:sp>
      <p:sp>
        <p:nvSpPr>
          <p:cNvPr id="4" name="مربع نص 3"/>
          <p:cNvSpPr txBox="1"/>
          <p:nvPr/>
        </p:nvSpPr>
        <p:spPr>
          <a:xfrm>
            <a:off x="685800" y="1219200"/>
            <a:ext cx="8305800" cy="2154436"/>
          </a:xfrm>
          <a:prstGeom prst="rect">
            <a:avLst/>
          </a:prstGeom>
          <a:noFill/>
        </p:spPr>
        <p:txBody>
          <a:bodyPr wrap="square" rtlCol="1">
            <a:spAutoFit/>
          </a:bodyPr>
          <a:lstStyle/>
          <a:p>
            <a:r>
              <a:rPr lang="ar-SA" sz="2000" b="1" dirty="0" smtClean="0">
                <a:solidFill>
                  <a:schemeClr val="bg1">
                    <a:lumMod val="50000"/>
                  </a:schemeClr>
                </a:solidFill>
              </a:rPr>
              <a:t>أ: اتهموه بالجنون</a:t>
            </a:r>
          </a:p>
          <a:p>
            <a:r>
              <a:rPr lang="ar-SA" sz="2000" b="1" dirty="0" smtClean="0">
                <a:solidFill>
                  <a:schemeClr val="bg1">
                    <a:lumMod val="50000"/>
                  </a:schemeClr>
                </a:solidFill>
              </a:rPr>
              <a:t> وفي ذلك نزل قول الله تعالى – ( </a:t>
            </a:r>
            <a:r>
              <a:rPr lang="ar-SA" sz="2000" b="1" dirty="0" smtClean="0">
                <a:solidFill>
                  <a:srgbClr val="B04CB2"/>
                </a:solidFill>
              </a:rPr>
              <a:t>وَقَالُواْ يَا أَيُّهَا الَّذِي نُزِّلَ عَلَيْهِ الذِّكْرُ إِنَّكَ لَمَجْنُونٌ </a:t>
            </a:r>
            <a:r>
              <a:rPr lang="ar-SA" sz="2000" b="1" dirty="0" smtClean="0">
                <a:solidFill>
                  <a:schemeClr val="bg1">
                    <a:lumMod val="50000"/>
                  </a:schemeClr>
                </a:solidFill>
              </a:rPr>
              <a:t>)</a:t>
            </a:r>
          </a:p>
          <a:p>
            <a:r>
              <a:rPr lang="ar-SA" sz="2000" b="1" dirty="0">
                <a:solidFill>
                  <a:schemeClr val="bg1">
                    <a:lumMod val="50000"/>
                  </a:schemeClr>
                </a:solidFill>
              </a:rPr>
              <a:t>فهم ينكرون الوحي والرسالة </a:t>
            </a:r>
            <a:r>
              <a:rPr lang="ar-SA" sz="2000" b="1" dirty="0" smtClean="0">
                <a:solidFill>
                  <a:schemeClr val="bg1">
                    <a:lumMod val="50000"/>
                  </a:schemeClr>
                </a:solidFill>
              </a:rPr>
              <a:t>وعلى </a:t>
            </a:r>
            <a:r>
              <a:rPr lang="ar-SA" sz="2000" b="1" dirty="0">
                <a:solidFill>
                  <a:schemeClr val="bg1">
                    <a:lumMod val="50000"/>
                  </a:schemeClr>
                </a:solidFill>
              </a:rPr>
              <a:t>الرسول الكريم بهذا الذي </a:t>
            </a:r>
            <a:r>
              <a:rPr lang="ar-SA" sz="2000" b="1" dirty="0" smtClean="0">
                <a:solidFill>
                  <a:schemeClr val="bg1">
                    <a:lumMod val="50000"/>
                  </a:schemeClr>
                </a:solidFill>
              </a:rPr>
              <a:t>يقولونه </a:t>
            </a:r>
            <a:r>
              <a:rPr lang="ar-SA" sz="2000" b="1" dirty="0">
                <a:solidFill>
                  <a:schemeClr val="bg1">
                    <a:lumMod val="50000"/>
                  </a:schemeClr>
                </a:solidFill>
              </a:rPr>
              <a:t>ويبدو سوء الأدب في وصفهم للرسول </a:t>
            </a:r>
            <a:r>
              <a:rPr lang="ar-SA" sz="2000" b="1" dirty="0" smtClean="0">
                <a:solidFill>
                  <a:schemeClr val="bg1">
                    <a:lumMod val="50000"/>
                  </a:schemeClr>
                </a:solidFill>
              </a:rPr>
              <a:t>الأمين بالجنون .</a:t>
            </a:r>
            <a:endParaRPr lang="ar-SA" sz="2000" dirty="0">
              <a:solidFill>
                <a:schemeClr val="bg1">
                  <a:lumMod val="50000"/>
                </a:schemeClr>
              </a:solidFill>
            </a:endParaRPr>
          </a:p>
          <a:p>
            <a:r>
              <a:rPr lang="ar-SA" dirty="0" smtClean="0"/>
              <a:t/>
            </a:r>
            <a:br>
              <a:rPr lang="ar-SA" dirty="0" smtClean="0"/>
            </a:br>
            <a:endParaRPr lang="ar-SA" dirty="0"/>
          </a:p>
          <a:p>
            <a:endParaRPr lang="ar-SA" dirty="0"/>
          </a:p>
        </p:txBody>
      </p:sp>
      <p:sp>
        <p:nvSpPr>
          <p:cNvPr id="5" name="مربع نص 4"/>
          <p:cNvSpPr txBox="1"/>
          <p:nvPr/>
        </p:nvSpPr>
        <p:spPr>
          <a:xfrm>
            <a:off x="685800" y="2819400"/>
            <a:ext cx="8305800" cy="3785652"/>
          </a:xfrm>
          <a:prstGeom prst="rect">
            <a:avLst/>
          </a:prstGeom>
          <a:noFill/>
        </p:spPr>
        <p:txBody>
          <a:bodyPr wrap="square" rtlCol="1">
            <a:spAutoFit/>
          </a:bodyPr>
          <a:lstStyle/>
          <a:p>
            <a:r>
              <a:rPr lang="ar-SA" sz="2000" b="1" dirty="0" smtClean="0">
                <a:solidFill>
                  <a:schemeClr val="bg1">
                    <a:lumMod val="50000"/>
                  </a:schemeClr>
                </a:solidFill>
              </a:rPr>
              <a:t>أ: اتهموه بالسحر :</a:t>
            </a:r>
          </a:p>
          <a:p>
            <a:r>
              <a:rPr lang="ar-SA" sz="2000" b="1" dirty="0" smtClean="0">
                <a:solidFill>
                  <a:schemeClr val="bg1">
                    <a:lumMod val="50000"/>
                  </a:schemeClr>
                </a:solidFill>
              </a:rPr>
              <a:t> وفي ذلك نزل قول الله تعالى – (</a:t>
            </a:r>
            <a:r>
              <a:rPr lang="ar-SA" sz="2000" b="1" dirty="0">
                <a:solidFill>
                  <a:srgbClr val="B04CB2"/>
                </a:solidFill>
              </a:rPr>
              <a:t>وَقَالَ الظَّالِمُونَ إِنْ تَتَّبِعُونَ إِلَّا رَجُلًا مَسْحُورًا</a:t>
            </a:r>
            <a:r>
              <a:rPr lang="ar-SA" sz="2000" b="1" dirty="0" smtClean="0">
                <a:solidFill>
                  <a:schemeClr val="bg1">
                    <a:lumMod val="50000"/>
                  </a:schemeClr>
                </a:solidFill>
              </a:rPr>
              <a:t>)</a:t>
            </a:r>
          </a:p>
          <a:p>
            <a:r>
              <a:rPr lang="ar-SA" sz="2000" b="1" dirty="0" smtClean="0">
                <a:solidFill>
                  <a:schemeClr val="bg1">
                    <a:lumMod val="50000"/>
                  </a:schemeClr>
                </a:solidFill>
              </a:rPr>
              <a:t>وكان سبب نزول هذه </a:t>
            </a:r>
            <a:r>
              <a:rPr lang="ar-SA" sz="2000" b="1" dirty="0" err="1" smtClean="0">
                <a:solidFill>
                  <a:schemeClr val="bg1">
                    <a:lumMod val="50000"/>
                  </a:schemeClr>
                </a:solidFill>
              </a:rPr>
              <a:t>الايه</a:t>
            </a:r>
            <a:r>
              <a:rPr lang="ar-SA" sz="2000" b="1" dirty="0" smtClean="0">
                <a:solidFill>
                  <a:schemeClr val="bg1">
                    <a:lumMod val="50000"/>
                  </a:schemeClr>
                </a:solidFill>
              </a:rPr>
              <a:t> عندما تحر الوليد بن المغيرة فيما يصف </a:t>
            </a:r>
            <a:r>
              <a:rPr lang="ar-SA" sz="2000" b="1" dirty="0" err="1" smtClean="0">
                <a:solidFill>
                  <a:schemeClr val="bg1">
                    <a:lumMod val="50000"/>
                  </a:schemeClr>
                </a:solidFill>
              </a:rPr>
              <a:t>به</a:t>
            </a:r>
            <a:r>
              <a:rPr lang="ar-SA" sz="2000" b="1" dirty="0" smtClean="0">
                <a:solidFill>
                  <a:schemeClr val="bg1">
                    <a:lumMod val="50000"/>
                  </a:schemeClr>
                </a:solidFill>
              </a:rPr>
              <a:t> القرآن انه عند </a:t>
            </a:r>
            <a:r>
              <a:rPr lang="ar-SA" sz="2000" b="1" dirty="0" smtClean="0">
                <a:solidFill>
                  <a:srgbClr val="B04CB2"/>
                </a:solidFill>
              </a:rPr>
              <a:t>موسم الحج </a:t>
            </a:r>
            <a:r>
              <a:rPr lang="ar-SA" sz="2000" b="1" dirty="0" smtClean="0">
                <a:solidFill>
                  <a:schemeClr val="bg1">
                    <a:lumMod val="50000"/>
                  </a:schemeClr>
                </a:solidFill>
              </a:rPr>
              <a:t>كان وفد من العرب يقدم </a:t>
            </a:r>
            <a:r>
              <a:rPr lang="ar-SA" sz="2000" b="1" dirty="0" err="1" smtClean="0">
                <a:solidFill>
                  <a:schemeClr val="bg1">
                    <a:lumMod val="50000"/>
                  </a:schemeClr>
                </a:solidFill>
              </a:rPr>
              <a:t>اليهم</a:t>
            </a:r>
            <a:r>
              <a:rPr lang="ar-SA" sz="2000" b="1" dirty="0" smtClean="0">
                <a:solidFill>
                  <a:schemeClr val="bg1">
                    <a:lumMod val="50000"/>
                  </a:schemeClr>
                </a:solidFill>
              </a:rPr>
              <a:t> لتأدية مناسك الحج ,  وقد جمع الوليد بن </a:t>
            </a:r>
            <a:r>
              <a:rPr lang="ar-SA" sz="2000" b="1" dirty="0" err="1" smtClean="0">
                <a:solidFill>
                  <a:schemeClr val="bg1">
                    <a:lumMod val="50000"/>
                  </a:schemeClr>
                </a:solidFill>
              </a:rPr>
              <a:t>المغيره</a:t>
            </a:r>
            <a:r>
              <a:rPr lang="ar-SA" sz="2000" b="1" dirty="0" smtClean="0">
                <a:solidFill>
                  <a:schemeClr val="bg1">
                    <a:lumMod val="50000"/>
                  </a:schemeClr>
                </a:solidFill>
              </a:rPr>
              <a:t> فريقه من عتاة المعاندين فقال لهم (” يقصد </a:t>
            </a:r>
            <a:r>
              <a:rPr lang="ar-SA" sz="2000" b="1" dirty="0" err="1" smtClean="0">
                <a:solidFill>
                  <a:schemeClr val="bg1">
                    <a:lumMod val="50000"/>
                  </a:schemeClr>
                </a:solidFill>
              </a:rPr>
              <a:t>به</a:t>
            </a:r>
            <a:r>
              <a:rPr lang="ar-SA" sz="2000" b="1" dirty="0" smtClean="0">
                <a:solidFill>
                  <a:schemeClr val="bg1">
                    <a:lumMod val="50000"/>
                  </a:schemeClr>
                </a:solidFill>
              </a:rPr>
              <a:t> الرسول عليه </a:t>
            </a:r>
            <a:r>
              <a:rPr lang="ar-SA" sz="2000" b="1" dirty="0" err="1" smtClean="0">
                <a:solidFill>
                  <a:srgbClr val="B04CB2"/>
                </a:solidFill>
              </a:rPr>
              <a:t>يامعشر</a:t>
            </a:r>
            <a:r>
              <a:rPr lang="ar-SA" sz="2000" b="1" dirty="0" smtClean="0">
                <a:solidFill>
                  <a:srgbClr val="B04CB2"/>
                </a:solidFill>
              </a:rPr>
              <a:t> قريش إنه قد حضر هذا الموسم , وإن وفود العرب ستقدم عليكم فيه , وقد سمعوا بأمر صاحبكم هذا </a:t>
            </a:r>
            <a:r>
              <a:rPr lang="ar-SA" sz="2000" b="1" dirty="0" smtClean="0">
                <a:solidFill>
                  <a:schemeClr val="bg1">
                    <a:lumMod val="50000"/>
                  </a:schemeClr>
                </a:solidFill>
              </a:rPr>
              <a:t>عليه</a:t>
            </a:r>
            <a:r>
              <a:rPr lang="ar-SA" sz="2000" b="1" dirty="0" smtClean="0">
                <a:solidFill>
                  <a:srgbClr val="B04CB2"/>
                </a:solidFill>
              </a:rPr>
              <a:t> </a:t>
            </a:r>
            <a:r>
              <a:rPr lang="ar-SA" sz="2000" b="1" dirty="0" smtClean="0">
                <a:solidFill>
                  <a:schemeClr val="bg1">
                    <a:lumMod val="50000"/>
                  </a:schemeClr>
                </a:solidFill>
              </a:rPr>
              <a:t>الصلاة </a:t>
            </a:r>
            <a:r>
              <a:rPr lang="ar-SA" sz="2000" b="1" dirty="0" smtClean="0">
                <a:solidFill>
                  <a:schemeClr val="bg1">
                    <a:lumMod val="50000"/>
                  </a:schemeClr>
                </a:solidFill>
              </a:rPr>
              <a:t>والسلام ” </a:t>
            </a:r>
            <a:r>
              <a:rPr lang="ar-SA" sz="2000" b="1" dirty="0" smtClean="0">
                <a:solidFill>
                  <a:srgbClr val="B04CB2"/>
                </a:solidFill>
              </a:rPr>
              <a:t>فاجمعوا فيه رأيا واحداً , ولا تختلفوا , فيكذب بعضكم بعضا </a:t>
            </a:r>
            <a:r>
              <a:rPr lang="ar-SA" sz="2000" b="1" dirty="0" smtClean="0">
                <a:solidFill>
                  <a:schemeClr val="bg1">
                    <a:lumMod val="50000"/>
                  </a:schemeClr>
                </a:solidFill>
              </a:rPr>
              <a:t>)</a:t>
            </a:r>
          </a:p>
          <a:p>
            <a:r>
              <a:rPr lang="ar-SA" sz="2000" b="1" u="sng" dirty="0">
                <a:solidFill>
                  <a:schemeClr val="bg1">
                    <a:lumMod val="50000"/>
                  </a:schemeClr>
                </a:solidFill>
              </a:rPr>
              <a:t>  </a:t>
            </a:r>
            <a:r>
              <a:rPr lang="ar-SA" sz="2000" b="1" u="sng" dirty="0" smtClean="0">
                <a:solidFill>
                  <a:schemeClr val="bg1">
                    <a:lumMod val="50000"/>
                  </a:schemeClr>
                </a:solidFill>
              </a:rPr>
              <a:t>” وهو يقصد بهذا القول </a:t>
            </a:r>
            <a:r>
              <a:rPr lang="ar-SA" sz="2000" b="1" u="sng" dirty="0" err="1" smtClean="0">
                <a:solidFill>
                  <a:schemeClr val="bg1">
                    <a:lumMod val="50000"/>
                  </a:schemeClr>
                </a:solidFill>
              </a:rPr>
              <a:t>انهم</a:t>
            </a:r>
            <a:r>
              <a:rPr lang="ar-SA" sz="2000" b="1" u="sng" dirty="0" smtClean="0">
                <a:solidFill>
                  <a:schemeClr val="bg1">
                    <a:lumMod val="50000"/>
                  </a:schemeClr>
                </a:solidFill>
              </a:rPr>
              <a:t> يتفقون على </a:t>
            </a:r>
            <a:r>
              <a:rPr lang="ar-SA" sz="2000" b="1" u="sng" dirty="0" err="1" smtClean="0">
                <a:solidFill>
                  <a:schemeClr val="bg1">
                    <a:lumMod val="50000"/>
                  </a:schemeClr>
                </a:solidFill>
              </a:rPr>
              <a:t>ان</a:t>
            </a:r>
            <a:r>
              <a:rPr lang="ar-SA" sz="2000" b="1" u="sng" dirty="0" smtClean="0">
                <a:solidFill>
                  <a:schemeClr val="bg1">
                    <a:lumMod val="50000"/>
                  </a:schemeClr>
                </a:solidFill>
              </a:rPr>
              <a:t> يقولوا </a:t>
            </a:r>
            <a:r>
              <a:rPr lang="ar-SA" sz="2000" b="1" u="sng" dirty="0" err="1" smtClean="0">
                <a:solidFill>
                  <a:schemeClr val="bg1">
                    <a:lumMod val="50000"/>
                  </a:schemeClr>
                </a:solidFill>
              </a:rPr>
              <a:t>ان</a:t>
            </a:r>
            <a:r>
              <a:rPr lang="ar-SA" sz="2000" b="1" u="sng" dirty="0" smtClean="0">
                <a:solidFill>
                  <a:schemeClr val="bg1">
                    <a:lumMod val="50000"/>
                  </a:schemeClr>
                </a:solidFill>
              </a:rPr>
              <a:t> الرسول عليه الصلاة والسلام ساحر ”</a:t>
            </a:r>
            <a:endParaRPr lang="ar-SA" sz="2000" u="sng" dirty="0" smtClean="0">
              <a:solidFill>
                <a:schemeClr val="bg1">
                  <a:lumMod val="50000"/>
                </a:schemeClr>
              </a:solidFill>
            </a:endParaRPr>
          </a:p>
          <a:p>
            <a:r>
              <a:rPr lang="ar-SA" sz="2000" dirty="0" smtClean="0">
                <a:solidFill>
                  <a:schemeClr val="bg1">
                    <a:lumMod val="50000"/>
                  </a:schemeClr>
                </a:solidFill>
              </a:rPr>
              <a:t/>
            </a:r>
            <a:br>
              <a:rPr lang="ar-SA" sz="2000" dirty="0" smtClean="0">
                <a:solidFill>
                  <a:schemeClr val="bg1">
                    <a:lumMod val="50000"/>
                  </a:schemeClr>
                </a:solidFill>
              </a:rPr>
            </a:br>
            <a:endParaRPr lang="ar-SA" sz="2000" dirty="0" smtClean="0">
              <a:solidFill>
                <a:schemeClr val="bg1">
                  <a:lumMod val="50000"/>
                </a:schemeClr>
              </a:solidFill>
            </a:endParaRPr>
          </a:p>
          <a:p>
            <a:endParaRPr lang="ar-SA" sz="2000" dirty="0" smtClean="0"/>
          </a:p>
          <a:p>
            <a:endParaRPr lang="ar-SA" sz="2000" dirty="0"/>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additive="base">
                                        <p:cTn id="2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 calcmode="lin" valueType="num">
                                      <p:cBhvr additive="base">
                                        <p:cTn id="3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5">
                                            <p:txEl>
                                              <p:pRg st="1" end="1"/>
                                            </p:txEl>
                                          </p:spTgt>
                                        </p:tgtEl>
                                        <p:attrNameLst>
                                          <p:attrName>style.visibility</p:attrName>
                                        </p:attrNameLst>
                                      </p:cBhvr>
                                      <p:to>
                                        <p:strVal val="visible"/>
                                      </p:to>
                                    </p:set>
                                    <p:anim calcmode="lin" valueType="num">
                                      <p:cBhvr additive="base">
                                        <p:cTn id="4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5">
                                            <p:txEl>
                                              <p:pRg st="2" end="2"/>
                                            </p:txEl>
                                          </p:spTgt>
                                        </p:tgtEl>
                                        <p:attrNameLst>
                                          <p:attrName>style.visibility</p:attrName>
                                        </p:attrNameLst>
                                      </p:cBhvr>
                                      <p:to>
                                        <p:strVal val="visible"/>
                                      </p:to>
                                    </p:set>
                                    <p:anim calcmode="lin" valueType="num">
                                      <p:cBhvr additive="base">
                                        <p:cTn id="4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5">
                                            <p:txEl>
                                              <p:pRg st="3" end="3"/>
                                            </p:txEl>
                                          </p:spTgt>
                                        </p:tgtEl>
                                        <p:attrNameLst>
                                          <p:attrName>style.visibility</p:attrName>
                                        </p:attrNameLst>
                                      </p:cBhvr>
                                      <p:to>
                                        <p:strVal val="visible"/>
                                      </p:to>
                                    </p:set>
                                    <p:anim calcmode="lin" valueType="num">
                                      <p:cBhvr additive="base">
                                        <p:cTn id="5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5">
                                            <p:txEl>
                                              <p:pRg st="4" end="4"/>
                                            </p:txEl>
                                          </p:spTgt>
                                        </p:tgtEl>
                                        <p:attrNameLst>
                                          <p:attrName>style.visibility</p:attrName>
                                        </p:attrNameLst>
                                      </p:cBhvr>
                                      <p:to>
                                        <p:strVal val="visible"/>
                                      </p:to>
                                    </p:set>
                                    <p:anim calcmode="lin" valueType="num">
                                      <p:cBhvr additive="base">
                                        <p:cTn id="6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685800" y="228600"/>
            <a:ext cx="8229600" cy="5784711"/>
          </a:xfrm>
          <a:prstGeom prst="rect">
            <a:avLst/>
          </a:prstGeom>
        </p:spPr>
        <p:txBody>
          <a:bodyPr wrap="square">
            <a:spAutoFit/>
          </a:bodyPr>
          <a:lstStyle/>
          <a:p>
            <a:r>
              <a:rPr lang="ar-SA" sz="2400" b="1" dirty="0" smtClean="0">
                <a:solidFill>
                  <a:srgbClr val="B04CB2"/>
                </a:solidFill>
              </a:rPr>
              <a:t>أ: اتهموه بالكذب </a:t>
            </a:r>
          </a:p>
          <a:p>
            <a:r>
              <a:rPr lang="ar-SA" sz="2400" b="1" dirty="0" smtClean="0">
                <a:solidFill>
                  <a:schemeClr val="bg1">
                    <a:lumMod val="50000"/>
                  </a:schemeClr>
                </a:solidFill>
              </a:rPr>
              <a:t>وذلك في قولة تعالى – (وَقَالَ الْكَافِرُونَ هَٰذَا سَاحِرٌ كَذَّابٌ ) </a:t>
            </a:r>
          </a:p>
          <a:p>
            <a:endParaRPr lang="ar-SA" sz="2400" b="1" dirty="0"/>
          </a:p>
          <a:p>
            <a:endParaRPr lang="ar-SA" sz="2400" b="1" dirty="0"/>
          </a:p>
          <a:p>
            <a:r>
              <a:rPr lang="ar-SA" sz="2400" b="1" dirty="0" smtClean="0">
                <a:solidFill>
                  <a:srgbClr val="B04CB2"/>
                </a:solidFill>
              </a:rPr>
              <a:t>ب: واتهموه بالإتيان بالأساطير </a:t>
            </a:r>
          </a:p>
          <a:p>
            <a:r>
              <a:rPr lang="ar-SA" sz="2400" b="1" dirty="0" smtClean="0">
                <a:solidFill>
                  <a:schemeClr val="bg1">
                    <a:lumMod val="50000"/>
                  </a:schemeClr>
                </a:solidFill>
              </a:rPr>
              <a:t>وذلك في قولة تعالى – (</a:t>
            </a:r>
            <a:r>
              <a:rPr lang="ar-SA" sz="2400" dirty="0">
                <a:solidFill>
                  <a:schemeClr val="bg1">
                    <a:lumMod val="50000"/>
                  </a:schemeClr>
                </a:solidFill>
              </a:rPr>
              <a:t> </a:t>
            </a:r>
            <a:r>
              <a:rPr lang="ar-SA" sz="2400" b="1" dirty="0">
                <a:solidFill>
                  <a:schemeClr val="bg1">
                    <a:lumMod val="50000"/>
                  </a:schemeClr>
                </a:solidFill>
              </a:rPr>
              <a:t>وَقَالُوا أَسَاطِيرُ الأَوَّلِينَ اكْتَتَبَهَا فَهِيَ تُمْلَى عَلَيْهِ بُكْرَةً </a:t>
            </a:r>
            <a:r>
              <a:rPr lang="ar-SA" sz="2400" b="1" dirty="0" smtClean="0">
                <a:solidFill>
                  <a:schemeClr val="bg1">
                    <a:lumMod val="50000"/>
                  </a:schemeClr>
                </a:solidFill>
              </a:rPr>
              <a:t>وَأَصِيلا )</a:t>
            </a:r>
          </a:p>
          <a:p>
            <a:endParaRPr lang="ar-SA" sz="2400" b="1" dirty="0" smtClean="0"/>
          </a:p>
          <a:p>
            <a:r>
              <a:rPr lang="ar-SA" sz="2400" b="1" dirty="0" smtClean="0">
                <a:solidFill>
                  <a:srgbClr val="B04CB2"/>
                </a:solidFill>
              </a:rPr>
              <a:t>ج : وإن القرآن ليس من عند الله , وإنما هو من عند البشر </a:t>
            </a:r>
          </a:p>
          <a:p>
            <a:r>
              <a:rPr lang="ar-SA" sz="2400" b="1" dirty="0" smtClean="0">
                <a:solidFill>
                  <a:schemeClr val="bg1">
                    <a:lumMod val="50000"/>
                  </a:schemeClr>
                </a:solidFill>
              </a:rPr>
              <a:t>(وَلَقَدْ نَعْلَم أَنَّهُمْ يَقُولُونَ إِنَّمَا يُعَلِّمهُ بَشَر لِسَان الَّذِي يُلْحِدُونَ إِلَيْهِ أَعْجَمِيّ وَهَذَا لِسَان عَرَبِيّ مُبِين )</a:t>
            </a:r>
          </a:p>
          <a:p>
            <a:endParaRPr lang="ar-SA" sz="2400" b="1" dirty="0">
              <a:solidFill>
                <a:schemeClr val="bg1">
                  <a:lumMod val="50000"/>
                </a:schemeClr>
              </a:solidFill>
            </a:endParaRPr>
          </a:p>
          <a:p>
            <a:r>
              <a:rPr lang="ar-SA" sz="2400" b="1" dirty="0" smtClean="0">
                <a:solidFill>
                  <a:srgbClr val="B04CB2"/>
                </a:solidFill>
              </a:rPr>
              <a:t>د : واتهموا المؤمنين بالضلالة ..</a:t>
            </a:r>
          </a:p>
          <a:p>
            <a:r>
              <a:rPr lang="ar-SA" sz="2400" b="1" dirty="0" smtClean="0">
                <a:solidFill>
                  <a:schemeClr val="bg1">
                    <a:lumMod val="50000"/>
                  </a:schemeClr>
                </a:solidFill>
              </a:rPr>
              <a:t>(وَإِذَا رَأَوْهُمْ قَالُوا إِنَّ هَؤُلاء لَضَالُّونَ )</a:t>
            </a:r>
          </a:p>
          <a:p>
            <a:r>
              <a:rPr lang="ar-SA" sz="2400" b="1" dirty="0" smtClean="0">
                <a:solidFill>
                  <a:schemeClr val="bg1">
                    <a:lumMod val="50000"/>
                  </a:schemeClr>
                </a:solidFill>
              </a:rPr>
              <a:t>ومن هؤلاء المؤمنين : عمار بن ياسر , وخباب بن </a:t>
            </a:r>
            <a:r>
              <a:rPr lang="ar-SA" sz="2400" b="1" dirty="0" err="1" smtClean="0">
                <a:solidFill>
                  <a:schemeClr val="bg1">
                    <a:lumMod val="50000"/>
                  </a:schemeClr>
                </a:solidFill>
              </a:rPr>
              <a:t>الارت</a:t>
            </a:r>
            <a:r>
              <a:rPr lang="ar-SA" sz="2400" b="1" dirty="0" smtClean="0">
                <a:solidFill>
                  <a:schemeClr val="bg1">
                    <a:lumMod val="50000"/>
                  </a:schemeClr>
                </a:solidFill>
              </a:rPr>
              <a:t> ..</a:t>
            </a: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5181600" y="533400"/>
            <a:ext cx="3613736" cy="1077218"/>
          </a:xfrm>
          <a:prstGeom prst="rect">
            <a:avLst/>
          </a:prstGeom>
          <a:noFill/>
        </p:spPr>
        <p:txBody>
          <a:bodyPr wrap="square" rtlCol="1">
            <a:spAutoFit/>
          </a:bodyPr>
          <a:lstStyle/>
          <a:p>
            <a:r>
              <a:rPr lang="ar-SA" sz="2800" b="1" dirty="0" err="1" smtClean="0">
                <a:solidFill>
                  <a:srgbClr val="B04CB2"/>
                </a:solidFill>
              </a:rPr>
              <a:t>الاسلوب</a:t>
            </a:r>
            <a:r>
              <a:rPr lang="ar-SA" sz="2800" b="1" dirty="0" smtClean="0">
                <a:solidFill>
                  <a:srgbClr val="B04CB2"/>
                </a:solidFill>
              </a:rPr>
              <a:t> الرابع:</a:t>
            </a:r>
          </a:p>
          <a:p>
            <a:endParaRPr lang="ar-SA" b="1" dirty="0" smtClean="0">
              <a:solidFill>
                <a:srgbClr val="B04CB2"/>
              </a:solidFill>
            </a:endParaRPr>
          </a:p>
          <a:p>
            <a:endParaRPr lang="ar-SA" dirty="0"/>
          </a:p>
        </p:txBody>
      </p:sp>
      <p:sp>
        <p:nvSpPr>
          <p:cNvPr id="4" name="مربع نص 3"/>
          <p:cNvSpPr txBox="1"/>
          <p:nvPr/>
        </p:nvSpPr>
        <p:spPr>
          <a:xfrm>
            <a:off x="533400" y="1219200"/>
            <a:ext cx="8382000" cy="461665"/>
          </a:xfrm>
          <a:prstGeom prst="rect">
            <a:avLst/>
          </a:prstGeom>
          <a:noFill/>
        </p:spPr>
        <p:txBody>
          <a:bodyPr wrap="square" rtlCol="1">
            <a:spAutoFit/>
          </a:bodyPr>
          <a:lstStyle/>
          <a:p>
            <a:r>
              <a:rPr lang="ar-SA" sz="2400" b="1" dirty="0" smtClean="0">
                <a:solidFill>
                  <a:schemeClr val="bg1">
                    <a:lumMod val="50000"/>
                  </a:schemeClr>
                </a:solidFill>
              </a:rPr>
              <a:t>السخرية الاستهزاء الضحك الغمز اللمز والتعالي على المؤمنين ..</a:t>
            </a:r>
            <a:endParaRPr lang="ar-SA" sz="2400" b="1" dirty="0">
              <a:solidFill>
                <a:schemeClr val="bg1">
                  <a:lumMod val="50000"/>
                </a:schemeClr>
              </a:solidFill>
            </a:endParaRPr>
          </a:p>
        </p:txBody>
      </p:sp>
      <p:sp>
        <p:nvSpPr>
          <p:cNvPr id="5" name="مربع نص 4"/>
          <p:cNvSpPr txBox="1"/>
          <p:nvPr/>
        </p:nvSpPr>
        <p:spPr>
          <a:xfrm>
            <a:off x="533400" y="2133600"/>
            <a:ext cx="8382000" cy="4154984"/>
          </a:xfrm>
          <a:prstGeom prst="rect">
            <a:avLst/>
          </a:prstGeom>
          <a:noFill/>
        </p:spPr>
        <p:txBody>
          <a:bodyPr wrap="square" rtlCol="1">
            <a:spAutoFit/>
          </a:bodyPr>
          <a:lstStyle/>
          <a:p>
            <a:r>
              <a:rPr lang="ar-SA" sz="2400" b="1" dirty="0" smtClean="0">
                <a:solidFill>
                  <a:srgbClr val="B04CB2"/>
                </a:solidFill>
              </a:rPr>
              <a:t>في السخرية قال تعالى - (</a:t>
            </a:r>
            <a:r>
              <a:rPr lang="ar-SA" sz="2400" b="1" dirty="0" err="1" smtClean="0">
                <a:solidFill>
                  <a:schemeClr val="bg1">
                    <a:lumMod val="50000"/>
                  </a:schemeClr>
                </a:solidFill>
              </a:rPr>
              <a:t>وَكَذَ</a:t>
            </a:r>
            <a:r>
              <a:rPr lang="ar-SA" sz="2400" b="1" dirty="0" smtClean="0">
                <a:solidFill>
                  <a:schemeClr val="bg1">
                    <a:lumMod val="50000"/>
                  </a:schemeClr>
                </a:solidFill>
              </a:rPr>
              <a:t>ٰ</a:t>
            </a:r>
            <a:r>
              <a:rPr lang="ar-SA" sz="2400" b="1" dirty="0" err="1" smtClean="0">
                <a:solidFill>
                  <a:schemeClr val="bg1">
                    <a:lumMod val="50000"/>
                  </a:schemeClr>
                </a:solidFill>
              </a:rPr>
              <a:t>لِكَ</a:t>
            </a:r>
            <a:r>
              <a:rPr lang="ar-SA" sz="2400" b="1" dirty="0" smtClean="0">
                <a:solidFill>
                  <a:schemeClr val="bg1">
                    <a:lumMod val="50000"/>
                  </a:schemeClr>
                </a:solidFill>
              </a:rPr>
              <a:t> فَتَنَّا بَعْضَهُم بِبَعْضٍ لِّيَقُولُوا </a:t>
            </a:r>
            <a:r>
              <a:rPr lang="ar-SA" sz="2400" b="1" dirty="0" err="1" smtClean="0">
                <a:solidFill>
                  <a:schemeClr val="bg1">
                    <a:lumMod val="50000"/>
                  </a:schemeClr>
                </a:solidFill>
              </a:rPr>
              <a:t>أَهَ</a:t>
            </a:r>
            <a:r>
              <a:rPr lang="ar-SA" sz="2400" b="1" dirty="0" smtClean="0">
                <a:solidFill>
                  <a:schemeClr val="bg1">
                    <a:lumMod val="50000"/>
                  </a:schemeClr>
                </a:solidFill>
              </a:rPr>
              <a:t>ٰ</a:t>
            </a:r>
            <a:r>
              <a:rPr lang="ar-SA" sz="2400" b="1" dirty="0" err="1" smtClean="0">
                <a:solidFill>
                  <a:schemeClr val="bg1">
                    <a:lumMod val="50000"/>
                  </a:schemeClr>
                </a:solidFill>
              </a:rPr>
              <a:t>ؤُلَاءِ</a:t>
            </a:r>
            <a:r>
              <a:rPr lang="ar-SA" sz="2400" b="1" dirty="0" smtClean="0">
                <a:solidFill>
                  <a:schemeClr val="bg1">
                    <a:lumMod val="50000"/>
                  </a:schemeClr>
                </a:solidFill>
              </a:rPr>
              <a:t> مَنَّ اللَّهُ عَلَيْهِم مِّن بَيْنِنَا ۗ أَلَيْسَ اللَّهُ بِأَعْلَمَ بِالشَّاكِرِينَ </a:t>
            </a:r>
            <a:r>
              <a:rPr lang="ar-SA" sz="2400" b="1" dirty="0" smtClean="0">
                <a:solidFill>
                  <a:srgbClr val="B04CB2"/>
                </a:solidFill>
              </a:rPr>
              <a:t>)</a:t>
            </a:r>
          </a:p>
          <a:p>
            <a:endParaRPr lang="ar-SA" sz="2400" b="1" dirty="0" smtClean="0">
              <a:solidFill>
                <a:srgbClr val="B04CB2"/>
              </a:solidFill>
            </a:endParaRPr>
          </a:p>
          <a:p>
            <a:r>
              <a:rPr lang="ar-SA" sz="2400" b="1" u="sng" dirty="0" smtClean="0">
                <a:solidFill>
                  <a:srgbClr val="B04CB2"/>
                </a:solidFill>
              </a:rPr>
              <a:t>في الاستهزاء نزلت حينما قال أبا جهل مستهزئاً </a:t>
            </a:r>
            <a:r>
              <a:rPr lang="ar-SA" sz="2400" b="1" dirty="0" smtClean="0">
                <a:solidFill>
                  <a:srgbClr val="B04CB2"/>
                </a:solidFill>
              </a:rPr>
              <a:t>( </a:t>
            </a:r>
            <a:r>
              <a:rPr lang="ar-SA" sz="2400" b="1" dirty="0" smtClean="0">
                <a:solidFill>
                  <a:schemeClr val="bg1">
                    <a:lumMod val="50000"/>
                  </a:schemeClr>
                </a:solidFill>
              </a:rPr>
              <a:t>اللهم إن كان هذا هو الحق من عندك فأمطر علينا حجارة من السماء أو ائتنا بعذاب أليم </a:t>
            </a:r>
            <a:r>
              <a:rPr lang="ar-SA" sz="2400" b="1" dirty="0" smtClean="0">
                <a:solidFill>
                  <a:srgbClr val="B04CB2"/>
                </a:solidFill>
              </a:rPr>
              <a:t>)  فنزلت فيه  (</a:t>
            </a:r>
            <a:r>
              <a:rPr lang="ar-SA" sz="2400" b="1" dirty="0" smtClean="0">
                <a:solidFill>
                  <a:schemeClr val="bg1">
                    <a:lumMod val="50000"/>
                  </a:schemeClr>
                </a:solidFill>
              </a:rPr>
              <a:t>وَإِذْ قَالُواْ اللَّهُمَّ إِن كَانَ هَذَا هُوَ الْحَقَّ مِنْ عِندِكَ فَأَمْطِرْ عَلَيْنَا حِجَارَةً مِّنَ السَّمَاء أَوِ ائْتِنَا بِعَذَابٍ أَلِيمٍ </a:t>
            </a:r>
            <a:r>
              <a:rPr lang="ar-SA" sz="2400" b="1" dirty="0" smtClean="0">
                <a:solidFill>
                  <a:srgbClr val="B04CB2"/>
                </a:solidFill>
              </a:rPr>
              <a:t>)</a:t>
            </a:r>
            <a:r>
              <a:rPr lang="ar-SA" sz="2400" b="1" dirty="0" smtClean="0"/>
              <a:t>  </a:t>
            </a:r>
            <a:r>
              <a:rPr lang="ar-SA" sz="2400" b="1" u="sng" dirty="0" smtClean="0">
                <a:solidFill>
                  <a:srgbClr val="B04CB2"/>
                </a:solidFill>
              </a:rPr>
              <a:t>ومن أكبر المستهزئين والساخرين هم </a:t>
            </a:r>
            <a:r>
              <a:rPr lang="ar-SA" sz="2400" b="1" dirty="0" smtClean="0">
                <a:solidFill>
                  <a:schemeClr val="bg1">
                    <a:lumMod val="50000"/>
                  </a:schemeClr>
                </a:solidFill>
              </a:rPr>
              <a:t>:</a:t>
            </a:r>
            <a:r>
              <a:rPr lang="ar-SA" sz="2400" b="1" dirty="0" smtClean="0"/>
              <a:t> </a:t>
            </a:r>
            <a:r>
              <a:rPr lang="ar-SA" sz="2400" b="1" dirty="0" smtClean="0">
                <a:solidFill>
                  <a:schemeClr val="bg1">
                    <a:lumMod val="50000"/>
                  </a:schemeClr>
                </a:solidFill>
              </a:rPr>
              <a:t>الأسود بن </a:t>
            </a:r>
            <a:r>
              <a:rPr lang="ar-SA" sz="2400" b="1" dirty="0" err="1" smtClean="0">
                <a:solidFill>
                  <a:schemeClr val="bg1">
                    <a:lumMod val="50000"/>
                  </a:schemeClr>
                </a:solidFill>
              </a:rPr>
              <a:t>عبدالمطلب</a:t>
            </a:r>
            <a:r>
              <a:rPr lang="ar-SA" sz="2400" b="1" dirty="0" smtClean="0">
                <a:solidFill>
                  <a:schemeClr val="bg1">
                    <a:lumMod val="50000"/>
                  </a:schemeClr>
                </a:solidFill>
              </a:rPr>
              <a:t> بن أسد , الوليد بن المغيرة </a:t>
            </a:r>
            <a:r>
              <a:rPr lang="ar-SA" sz="2400" b="1" dirty="0" err="1" smtClean="0">
                <a:solidFill>
                  <a:schemeClr val="bg1">
                    <a:lumMod val="50000"/>
                  </a:schemeClr>
                </a:solidFill>
              </a:rPr>
              <a:t>و</a:t>
            </a:r>
            <a:r>
              <a:rPr lang="ar-SA" sz="2400" b="1" dirty="0" smtClean="0">
                <a:solidFill>
                  <a:schemeClr val="bg1">
                    <a:lumMod val="50000"/>
                  </a:schemeClr>
                </a:solidFill>
              </a:rPr>
              <a:t> أبو جهل  .</a:t>
            </a:r>
          </a:p>
          <a:p>
            <a:endParaRPr lang="ar-SA" sz="2400" b="1" dirty="0" smtClean="0"/>
          </a:p>
          <a:p>
            <a:r>
              <a:rPr lang="ar-SA" sz="2400" b="1" dirty="0" smtClean="0">
                <a:solidFill>
                  <a:schemeClr val="bg1">
                    <a:lumMod val="50000"/>
                  </a:schemeClr>
                </a:solidFill>
              </a:rPr>
              <a:t>وقال عن ضحكهم وغمزهم </a:t>
            </a:r>
            <a:r>
              <a:rPr lang="ar-SA" sz="2400" b="1" dirty="0" smtClean="0">
                <a:solidFill>
                  <a:srgbClr val="B04CB2"/>
                </a:solidFill>
              </a:rPr>
              <a:t>( إِنَّ الَّذِينَ أَجْرَمُوا كَانُواْ مِنَ الَّذِينَ آمَنُوا يَضْحَكُونَ * وَإِذَا مَرُّواْ بِهِمْ يَتَغَامَزُونَ * وَإِذَا انقَلَبُواْ إِلَى أَهْلِهِمُ انقَلَبُواْ فَكِهِينَ )</a:t>
            </a:r>
            <a:endParaRPr lang="ar-SA" sz="2400" b="1" dirty="0">
              <a:solidFill>
                <a:srgbClr val="B04CB2"/>
              </a:solidFill>
            </a:endParaRPr>
          </a:p>
        </p:txBody>
      </p:sp>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5181600" y="533400"/>
            <a:ext cx="3720955" cy="954107"/>
          </a:xfrm>
          <a:prstGeom prst="rect">
            <a:avLst/>
          </a:prstGeom>
        </p:spPr>
        <p:txBody>
          <a:bodyPr wrap="none">
            <a:spAutoFit/>
          </a:bodyPr>
          <a:lstStyle/>
          <a:p>
            <a:r>
              <a:rPr lang="ar-SA" sz="2800" b="1" dirty="0" err="1" smtClean="0">
                <a:solidFill>
                  <a:srgbClr val="B04CB2"/>
                </a:solidFill>
              </a:rPr>
              <a:t>الاسلوب</a:t>
            </a:r>
            <a:r>
              <a:rPr lang="ar-SA" sz="2800" b="1" dirty="0" smtClean="0">
                <a:solidFill>
                  <a:srgbClr val="B04CB2"/>
                </a:solidFill>
              </a:rPr>
              <a:t> الخامس : التشويش .</a:t>
            </a:r>
          </a:p>
          <a:p>
            <a:endParaRPr lang="ar-SA" sz="2800" b="1" dirty="0" smtClean="0">
              <a:solidFill>
                <a:srgbClr val="B04CB2"/>
              </a:solidFill>
            </a:endParaRPr>
          </a:p>
        </p:txBody>
      </p:sp>
      <p:sp>
        <p:nvSpPr>
          <p:cNvPr id="4" name="مربع نص 3"/>
          <p:cNvSpPr txBox="1"/>
          <p:nvPr/>
        </p:nvSpPr>
        <p:spPr>
          <a:xfrm>
            <a:off x="762000" y="2133600"/>
            <a:ext cx="7848600" cy="2308324"/>
          </a:xfrm>
          <a:prstGeom prst="rect">
            <a:avLst/>
          </a:prstGeom>
          <a:noFill/>
        </p:spPr>
        <p:txBody>
          <a:bodyPr wrap="square" rtlCol="1">
            <a:spAutoFit/>
          </a:bodyPr>
          <a:lstStyle/>
          <a:p>
            <a:r>
              <a:rPr lang="ar-SA" sz="2400" b="1" dirty="0" smtClean="0">
                <a:solidFill>
                  <a:schemeClr val="bg1">
                    <a:lumMod val="50000"/>
                  </a:schemeClr>
                </a:solidFill>
              </a:rPr>
              <a:t>( وَقَالَ الَّذِينَ كَفَرُوا لَا تَسْمَعُوا لِهَذَا الْقُرْآنِ وَالْغَوْا فِيهِ لَعَلَّكُمْ تَغْلِبُونَ )</a:t>
            </a:r>
          </a:p>
          <a:p>
            <a:endParaRPr lang="ar-SA" sz="2400" b="1" dirty="0" smtClean="0">
              <a:solidFill>
                <a:schemeClr val="bg1">
                  <a:lumMod val="50000"/>
                </a:schemeClr>
              </a:solidFill>
            </a:endParaRPr>
          </a:p>
          <a:p>
            <a:r>
              <a:rPr lang="ar-SA" sz="2400" b="1" dirty="0" smtClean="0">
                <a:solidFill>
                  <a:schemeClr val="bg1">
                    <a:lumMod val="50000"/>
                  </a:schemeClr>
                </a:solidFill>
              </a:rPr>
              <a:t>والآية تدل على نهاية عجزهم عن مخاصمة القرآن بإتيان كلام يعادله ويماثله أو إقامة حجة تعارضه حتى أمر بعضهم بعضا أن لا ينصتوا له </a:t>
            </a:r>
            <a:r>
              <a:rPr lang="ar-SA" sz="2400" b="1" dirty="0" smtClean="0">
                <a:solidFill>
                  <a:schemeClr val="bg1">
                    <a:lumMod val="50000"/>
                  </a:schemeClr>
                </a:solidFill>
              </a:rPr>
              <a:t>عند </a:t>
            </a:r>
            <a:r>
              <a:rPr lang="ar-SA" sz="2400" b="1" dirty="0" smtClean="0">
                <a:solidFill>
                  <a:schemeClr val="bg1">
                    <a:lumMod val="50000"/>
                  </a:schemeClr>
                </a:solidFill>
              </a:rPr>
              <a:t>قراءة النبي (</a:t>
            </a:r>
            <a:r>
              <a:rPr lang="ar-SA" sz="2400" b="1" dirty="0" smtClean="0">
                <a:solidFill>
                  <a:srgbClr val="B04CB2"/>
                </a:solidFill>
              </a:rPr>
              <a:t>صلى الله عليه وسلم</a:t>
            </a:r>
            <a:r>
              <a:rPr lang="ar-SA" sz="2400" b="1" dirty="0" smtClean="0">
                <a:solidFill>
                  <a:schemeClr val="bg1">
                    <a:lumMod val="50000"/>
                  </a:schemeClr>
                </a:solidFill>
              </a:rPr>
              <a:t>) القرآن ليختل </a:t>
            </a:r>
            <a:r>
              <a:rPr lang="ar-SA" sz="2400" b="1" dirty="0" err="1" smtClean="0">
                <a:solidFill>
                  <a:schemeClr val="bg1">
                    <a:lumMod val="50000"/>
                  </a:schemeClr>
                </a:solidFill>
              </a:rPr>
              <a:t>به</a:t>
            </a:r>
            <a:r>
              <a:rPr lang="ar-SA" sz="2400" b="1" dirty="0" smtClean="0">
                <a:solidFill>
                  <a:schemeClr val="bg1">
                    <a:lumMod val="50000"/>
                  </a:schemeClr>
                </a:solidFill>
              </a:rPr>
              <a:t> قراءته ولا تقرع أسماع الناس آياته فيلغو أثره وهو الغلبة .</a:t>
            </a:r>
            <a:endParaRPr lang="ar-SA" sz="2400" b="1" dirty="0">
              <a:solidFill>
                <a:schemeClr val="bg1">
                  <a:lumMod val="50000"/>
                </a:schemeClr>
              </a:solidFill>
            </a:endParaRPr>
          </a:p>
        </p:txBody>
      </p:sp>
    </p:spTree>
  </p:cSld>
  <p:clrMapOvr>
    <a:masterClrMapping/>
  </p:clrMapOvr>
  <p:transition>
    <p:checke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ستطيل 2"/>
          <p:cNvSpPr/>
          <p:nvPr/>
        </p:nvSpPr>
        <p:spPr>
          <a:xfrm>
            <a:off x="990600" y="228600"/>
            <a:ext cx="7924800" cy="461665"/>
          </a:xfrm>
          <a:prstGeom prst="rect">
            <a:avLst/>
          </a:prstGeom>
        </p:spPr>
        <p:txBody>
          <a:bodyPr wrap="square">
            <a:spAutoFit/>
          </a:bodyPr>
          <a:lstStyle/>
          <a:p>
            <a:r>
              <a:rPr lang="ar-SA" sz="2400" b="1" dirty="0" err="1" smtClean="0">
                <a:solidFill>
                  <a:srgbClr val="B04CB2"/>
                </a:solidFill>
              </a:rPr>
              <a:t>الاسلوب</a:t>
            </a:r>
            <a:r>
              <a:rPr lang="ar-SA" sz="2400" b="1" dirty="0" smtClean="0">
                <a:solidFill>
                  <a:srgbClr val="B04CB2"/>
                </a:solidFill>
              </a:rPr>
              <a:t> السادس: طلبهم أن تكون للرسول معجزات </a:t>
            </a:r>
            <a:r>
              <a:rPr lang="ar-SA" sz="2400" b="1" dirty="0" err="1" smtClean="0">
                <a:solidFill>
                  <a:srgbClr val="B04CB2"/>
                </a:solidFill>
              </a:rPr>
              <a:t>او</a:t>
            </a:r>
            <a:r>
              <a:rPr lang="ar-SA" sz="2400" b="1" dirty="0" smtClean="0">
                <a:solidFill>
                  <a:srgbClr val="B04CB2"/>
                </a:solidFill>
              </a:rPr>
              <a:t> مزايا ليست عند البشر.</a:t>
            </a:r>
          </a:p>
        </p:txBody>
      </p:sp>
      <p:sp>
        <p:nvSpPr>
          <p:cNvPr id="4" name="مربع نص 3"/>
          <p:cNvSpPr txBox="1"/>
          <p:nvPr/>
        </p:nvSpPr>
        <p:spPr>
          <a:xfrm>
            <a:off x="533400" y="1066800"/>
            <a:ext cx="8305800" cy="4524315"/>
          </a:xfrm>
          <a:prstGeom prst="rect">
            <a:avLst/>
          </a:prstGeom>
          <a:noFill/>
        </p:spPr>
        <p:txBody>
          <a:bodyPr wrap="square" rtlCol="1">
            <a:spAutoFit/>
          </a:bodyPr>
          <a:lstStyle/>
          <a:p>
            <a:r>
              <a:rPr lang="ar-SA" sz="2400" b="1" dirty="0" smtClean="0">
                <a:solidFill>
                  <a:schemeClr val="bg1">
                    <a:lumMod val="50000"/>
                  </a:schemeClr>
                </a:solidFill>
              </a:rPr>
              <a:t>وذلك يتبين عندما نزلت</a:t>
            </a:r>
          </a:p>
          <a:p>
            <a:r>
              <a:rPr lang="ar-SA" sz="2400" b="1" dirty="0" smtClean="0"/>
              <a:t> </a:t>
            </a:r>
            <a:r>
              <a:rPr lang="ar-SA" sz="2400" b="1" dirty="0" smtClean="0">
                <a:solidFill>
                  <a:schemeClr val="bg1">
                    <a:lumMod val="50000"/>
                  </a:schemeClr>
                </a:solidFill>
              </a:rPr>
              <a:t>(</a:t>
            </a:r>
            <a:r>
              <a:rPr lang="ar-SA" sz="2400" b="1" dirty="0" smtClean="0">
                <a:solidFill>
                  <a:srgbClr val="B04CB2"/>
                </a:solidFill>
              </a:rPr>
              <a:t>وَقَالُوا مَالِ هَذَا الرَّسُولِ يَأْكُلُ الطَّعَامَ وَيَمْشِي فِي الْأَسْوَاقِ لَوْلَا أُنْزِلَ إِلَيْهِ مَلَكٌ فَيَكُونَ مَعَهُ نَذِيراً </a:t>
            </a:r>
            <a:r>
              <a:rPr lang="ar-SA" sz="2400" b="1" dirty="0" smtClean="0">
                <a:solidFill>
                  <a:schemeClr val="bg1">
                    <a:lumMod val="50000"/>
                  </a:schemeClr>
                </a:solidFill>
              </a:rPr>
              <a:t>)</a:t>
            </a:r>
          </a:p>
          <a:p>
            <a:endParaRPr lang="ar-SA" sz="2400" b="1" dirty="0" smtClean="0"/>
          </a:p>
          <a:p>
            <a:r>
              <a:rPr lang="ar-SA" sz="2400" b="1" dirty="0" smtClean="0">
                <a:solidFill>
                  <a:schemeClr val="bg1">
                    <a:lumMod val="50000"/>
                  </a:schemeClr>
                </a:solidFill>
              </a:rPr>
              <a:t>وسألوه أن يسير لهم جبال مكة , ويقطع لهم الأرض ليزرعوها , ويبعث لهم من مضى من الآباء الموتى </a:t>
            </a:r>
          </a:p>
          <a:p>
            <a:endParaRPr lang="ar-SA" sz="2400" b="1" dirty="0" smtClean="0"/>
          </a:p>
          <a:p>
            <a:r>
              <a:rPr lang="ar-SA" sz="2400" b="1" dirty="0" smtClean="0">
                <a:solidFill>
                  <a:schemeClr val="bg1">
                    <a:lumMod val="50000"/>
                  </a:schemeClr>
                </a:solidFill>
              </a:rPr>
              <a:t>(</a:t>
            </a:r>
            <a:r>
              <a:rPr lang="ar-SA" sz="2400" b="1" dirty="0" smtClean="0"/>
              <a:t> </a:t>
            </a:r>
            <a:r>
              <a:rPr lang="ar-SA" sz="2400" b="1" dirty="0" smtClean="0">
                <a:solidFill>
                  <a:srgbClr val="B04CB2"/>
                </a:solidFill>
              </a:rPr>
              <a:t>وَلَوْ أَنَّ قُرْآنًا سُيِّرَتْ </a:t>
            </a:r>
            <a:r>
              <a:rPr lang="ar-SA" sz="2400" b="1" dirty="0" err="1" smtClean="0">
                <a:solidFill>
                  <a:srgbClr val="B04CB2"/>
                </a:solidFill>
              </a:rPr>
              <a:t>بِهِ</a:t>
            </a:r>
            <a:r>
              <a:rPr lang="ar-SA" sz="2400" b="1" dirty="0" smtClean="0">
                <a:solidFill>
                  <a:srgbClr val="B04CB2"/>
                </a:solidFill>
              </a:rPr>
              <a:t> الْجِبَالُ أَوْ قُطِّعَتْ </a:t>
            </a:r>
            <a:r>
              <a:rPr lang="ar-SA" sz="2400" b="1" dirty="0" err="1" smtClean="0">
                <a:solidFill>
                  <a:srgbClr val="B04CB2"/>
                </a:solidFill>
              </a:rPr>
              <a:t>بِهِ</a:t>
            </a:r>
            <a:r>
              <a:rPr lang="ar-SA" sz="2400" b="1" dirty="0" smtClean="0">
                <a:solidFill>
                  <a:srgbClr val="B04CB2"/>
                </a:solidFill>
              </a:rPr>
              <a:t> الْأَرْضُ أَوْ كُلِّمَ </a:t>
            </a:r>
            <a:r>
              <a:rPr lang="ar-SA" sz="2400" b="1" dirty="0" err="1" smtClean="0">
                <a:solidFill>
                  <a:srgbClr val="B04CB2"/>
                </a:solidFill>
              </a:rPr>
              <a:t>بِهِ</a:t>
            </a:r>
            <a:r>
              <a:rPr lang="ar-SA" sz="2400" b="1" dirty="0" smtClean="0">
                <a:solidFill>
                  <a:srgbClr val="B04CB2"/>
                </a:solidFill>
              </a:rPr>
              <a:t> الْمَوْتَىٰ ۗ بَلْ لِلَّهِ الْأَمْرُ جَمِيعًا </a:t>
            </a:r>
            <a:r>
              <a:rPr lang="ar-SA" sz="2400" b="1" dirty="0" smtClean="0"/>
              <a:t>ۗ </a:t>
            </a:r>
            <a:r>
              <a:rPr lang="ar-SA" sz="2400" b="1" dirty="0" smtClean="0">
                <a:solidFill>
                  <a:schemeClr val="bg1">
                    <a:lumMod val="50000"/>
                  </a:schemeClr>
                </a:solidFill>
              </a:rPr>
              <a:t>)</a:t>
            </a:r>
          </a:p>
          <a:p>
            <a:endParaRPr lang="ar-SA" sz="2400" b="1" dirty="0" smtClean="0"/>
          </a:p>
          <a:p>
            <a:r>
              <a:rPr lang="ar-SA" sz="2400" b="1" dirty="0" smtClean="0">
                <a:solidFill>
                  <a:schemeClr val="bg1">
                    <a:lumMod val="50000"/>
                  </a:schemeClr>
                </a:solidFill>
              </a:rPr>
              <a:t>وكان جميع هذا على وجه العناد لا على وجه طلب الهدى والرشاد , لذلك لم </a:t>
            </a:r>
            <a:r>
              <a:rPr lang="ar-SA" sz="2400" b="1" dirty="0" err="1" smtClean="0">
                <a:solidFill>
                  <a:schemeClr val="bg1">
                    <a:lumMod val="50000"/>
                  </a:schemeClr>
                </a:solidFill>
              </a:rPr>
              <a:t>يجابو</a:t>
            </a:r>
            <a:r>
              <a:rPr lang="ar-SA" sz="2400" b="1" dirty="0" smtClean="0">
                <a:solidFill>
                  <a:schemeClr val="bg1">
                    <a:lumMod val="50000"/>
                  </a:schemeClr>
                </a:solidFill>
              </a:rPr>
              <a:t> إلى كثيراً مما طلبوا ..</a:t>
            </a:r>
            <a:endParaRPr lang="ar-SA" sz="2400" b="1" dirty="0">
              <a:solidFill>
                <a:schemeClr val="bg1">
                  <a:lumMod val="50000"/>
                </a:schemeClr>
              </a:solidFill>
            </a:endParaRPr>
          </a:p>
        </p:txBody>
      </p:sp>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762000" y="381000"/>
            <a:ext cx="8077200" cy="4970591"/>
          </a:xfrm>
          <a:prstGeom prst="rect">
            <a:avLst/>
          </a:prstGeom>
          <a:noFill/>
        </p:spPr>
        <p:txBody>
          <a:bodyPr wrap="square" rtlCol="1">
            <a:spAutoFit/>
          </a:bodyPr>
          <a:lstStyle/>
          <a:p>
            <a:r>
              <a:rPr lang="ar-SA" sz="2800" b="1" dirty="0" err="1" smtClean="0">
                <a:solidFill>
                  <a:srgbClr val="B04CB2"/>
                </a:solidFill>
              </a:rPr>
              <a:t>الاسلوب</a:t>
            </a:r>
            <a:r>
              <a:rPr lang="ar-SA" sz="2800" b="1" dirty="0" smtClean="0">
                <a:solidFill>
                  <a:srgbClr val="B04CB2"/>
                </a:solidFill>
              </a:rPr>
              <a:t> السابع : المساومات</a:t>
            </a:r>
          </a:p>
          <a:p>
            <a:endParaRPr lang="en-US" sz="2800" b="1" dirty="0" smtClean="0">
              <a:solidFill>
                <a:schemeClr val="bg1">
                  <a:lumMod val="50000"/>
                </a:schemeClr>
              </a:solidFill>
            </a:endParaRPr>
          </a:p>
          <a:p>
            <a:r>
              <a:rPr lang="ar-SA" sz="2700" b="1" dirty="0" smtClean="0">
                <a:solidFill>
                  <a:schemeClr val="bg1">
                    <a:lumMod val="50000"/>
                  </a:schemeClr>
                </a:solidFill>
              </a:rPr>
              <a:t>لقد حاولت قريش من خلال هذا </a:t>
            </a:r>
            <a:r>
              <a:rPr lang="ar-SA" sz="2700" b="1" dirty="0" err="1" smtClean="0">
                <a:solidFill>
                  <a:schemeClr val="bg1">
                    <a:lumMod val="50000"/>
                  </a:schemeClr>
                </a:solidFill>
              </a:rPr>
              <a:t>الاسلوب</a:t>
            </a:r>
            <a:r>
              <a:rPr lang="ar-SA" sz="2700" b="1" dirty="0" smtClean="0">
                <a:solidFill>
                  <a:schemeClr val="bg1">
                    <a:lumMod val="50000"/>
                  </a:schemeClr>
                </a:solidFill>
              </a:rPr>
              <a:t> </a:t>
            </a:r>
            <a:r>
              <a:rPr lang="ar-SA" sz="2700" b="1" dirty="0" err="1" smtClean="0">
                <a:solidFill>
                  <a:schemeClr val="bg1">
                    <a:lumMod val="50000"/>
                  </a:schemeClr>
                </a:solidFill>
              </a:rPr>
              <a:t>ان</a:t>
            </a:r>
            <a:r>
              <a:rPr lang="ar-SA" sz="2700" b="1" dirty="0" smtClean="0">
                <a:solidFill>
                  <a:schemeClr val="bg1">
                    <a:lumMod val="50000"/>
                  </a:schemeClr>
                </a:solidFill>
              </a:rPr>
              <a:t> يلتقي </a:t>
            </a:r>
            <a:r>
              <a:rPr lang="ar-SA" sz="2700" b="1" dirty="0" err="1" smtClean="0">
                <a:solidFill>
                  <a:schemeClr val="bg1">
                    <a:lumMod val="50000"/>
                  </a:schemeClr>
                </a:solidFill>
              </a:rPr>
              <a:t>الاسلام</a:t>
            </a:r>
            <a:r>
              <a:rPr lang="ar-SA" sz="2700" b="1" dirty="0" smtClean="0">
                <a:solidFill>
                  <a:schemeClr val="bg1">
                    <a:lumMod val="50000"/>
                  </a:schemeClr>
                </a:solidFill>
              </a:rPr>
              <a:t> والجاهلية في منتف الطريق وذلك بأن يترك المشركون بعض </a:t>
            </a:r>
            <a:r>
              <a:rPr lang="ar-SA" sz="2700" b="1" dirty="0" err="1" smtClean="0">
                <a:solidFill>
                  <a:schemeClr val="bg1">
                    <a:lumMod val="50000"/>
                  </a:schemeClr>
                </a:solidFill>
              </a:rPr>
              <a:t>ماهم</a:t>
            </a:r>
            <a:r>
              <a:rPr lang="ar-SA" sz="2700" b="1" dirty="0" smtClean="0">
                <a:solidFill>
                  <a:schemeClr val="bg1">
                    <a:lumMod val="50000"/>
                  </a:schemeClr>
                </a:solidFill>
              </a:rPr>
              <a:t> علية قال تعالى ((ودوا لو تدهن فيدهنون ))</a:t>
            </a:r>
            <a:endParaRPr lang="en-US" sz="2700" b="1" dirty="0" smtClean="0">
              <a:solidFill>
                <a:schemeClr val="bg1">
                  <a:lumMod val="50000"/>
                </a:schemeClr>
              </a:solidFill>
            </a:endParaRPr>
          </a:p>
          <a:p>
            <a:r>
              <a:rPr lang="ar-SA" sz="2700" b="1" dirty="0" smtClean="0">
                <a:solidFill>
                  <a:schemeClr val="bg1">
                    <a:lumMod val="50000"/>
                  </a:schemeClr>
                </a:solidFill>
              </a:rPr>
              <a:t>وعندما </a:t>
            </a:r>
            <a:r>
              <a:rPr lang="ar-SA" sz="2700" b="1" dirty="0" err="1" smtClean="0">
                <a:solidFill>
                  <a:schemeClr val="bg1">
                    <a:lumMod val="50000"/>
                  </a:schemeClr>
                </a:solidFill>
              </a:rPr>
              <a:t>قالو</a:t>
            </a:r>
            <a:r>
              <a:rPr lang="ar-SA" sz="2700" b="1" dirty="0" smtClean="0">
                <a:solidFill>
                  <a:schemeClr val="bg1">
                    <a:lumMod val="50000"/>
                  </a:schemeClr>
                </a:solidFill>
              </a:rPr>
              <a:t> </a:t>
            </a:r>
            <a:r>
              <a:rPr lang="ar-SA" sz="2700" b="1" dirty="0" err="1" smtClean="0">
                <a:solidFill>
                  <a:schemeClr val="bg1">
                    <a:lumMod val="50000"/>
                  </a:schemeClr>
                </a:solidFill>
              </a:rPr>
              <a:t>لهاعبد</a:t>
            </a:r>
            <a:r>
              <a:rPr lang="ar-SA" sz="2700" b="1" dirty="0" smtClean="0">
                <a:solidFill>
                  <a:schemeClr val="bg1">
                    <a:lumMod val="50000"/>
                  </a:schemeClr>
                </a:solidFill>
              </a:rPr>
              <a:t> </a:t>
            </a:r>
            <a:r>
              <a:rPr lang="ar-SA" sz="2700" b="1" dirty="0" err="1" smtClean="0">
                <a:solidFill>
                  <a:schemeClr val="bg1">
                    <a:lumMod val="50000"/>
                  </a:schemeClr>
                </a:solidFill>
              </a:rPr>
              <a:t>الهتنا</a:t>
            </a:r>
            <a:r>
              <a:rPr lang="ar-SA" sz="2700" b="1" dirty="0" smtClean="0">
                <a:solidFill>
                  <a:schemeClr val="bg1">
                    <a:lumMod val="50000"/>
                  </a:schemeClr>
                </a:solidFill>
              </a:rPr>
              <a:t> يوما ونعبد </a:t>
            </a:r>
            <a:r>
              <a:rPr lang="ar-SA" sz="2700" b="1" dirty="0" err="1" smtClean="0">
                <a:solidFill>
                  <a:schemeClr val="bg1">
                    <a:lumMod val="50000"/>
                  </a:schemeClr>
                </a:solidFill>
              </a:rPr>
              <a:t>الهك</a:t>
            </a:r>
            <a:r>
              <a:rPr lang="ar-SA" sz="2700" b="1" dirty="0" smtClean="0">
                <a:solidFill>
                  <a:schemeClr val="bg1">
                    <a:lumMod val="50000"/>
                  </a:schemeClr>
                </a:solidFill>
              </a:rPr>
              <a:t> يوما أنزل الله تعالى سورة الكافرون ((قل </a:t>
            </a:r>
            <a:r>
              <a:rPr lang="ar-SA" sz="2700" b="1" dirty="0" err="1" smtClean="0">
                <a:solidFill>
                  <a:schemeClr val="bg1">
                    <a:lumMod val="50000"/>
                  </a:schemeClr>
                </a:solidFill>
              </a:rPr>
              <a:t>يايها</a:t>
            </a:r>
            <a:r>
              <a:rPr lang="ar-SA" sz="2700" b="1" dirty="0" smtClean="0">
                <a:solidFill>
                  <a:schemeClr val="bg1">
                    <a:lumMod val="50000"/>
                  </a:schemeClr>
                </a:solidFill>
              </a:rPr>
              <a:t> </a:t>
            </a:r>
            <a:r>
              <a:rPr lang="ar-SA" sz="2700" b="1" dirty="0" err="1" smtClean="0">
                <a:solidFill>
                  <a:schemeClr val="bg1">
                    <a:lumMod val="50000"/>
                  </a:schemeClr>
                </a:solidFill>
              </a:rPr>
              <a:t>الكفرون</a:t>
            </a:r>
            <a:r>
              <a:rPr lang="ar-SA" sz="2700" b="1" dirty="0" smtClean="0">
                <a:solidFill>
                  <a:schemeClr val="bg1">
                    <a:lumMod val="50000"/>
                  </a:schemeClr>
                </a:solidFill>
              </a:rPr>
              <a:t> ,لا أعبد </a:t>
            </a:r>
            <a:r>
              <a:rPr lang="ar-SA" sz="2700" b="1" dirty="0" err="1" smtClean="0">
                <a:solidFill>
                  <a:schemeClr val="bg1">
                    <a:lumMod val="50000"/>
                  </a:schemeClr>
                </a:solidFill>
              </a:rPr>
              <a:t>ماتعبدون</a:t>
            </a:r>
            <a:r>
              <a:rPr lang="ar-SA" sz="2700" b="1" dirty="0" smtClean="0">
                <a:solidFill>
                  <a:schemeClr val="bg1">
                    <a:lumMod val="50000"/>
                  </a:schemeClr>
                </a:solidFill>
              </a:rPr>
              <a:t> , ولا أنتم عبدون ما اعبد . ولا أنا عابد </a:t>
            </a:r>
            <a:r>
              <a:rPr lang="ar-SA" sz="2700" b="1" dirty="0" err="1" smtClean="0">
                <a:solidFill>
                  <a:schemeClr val="bg1">
                    <a:lumMod val="50000"/>
                  </a:schemeClr>
                </a:solidFill>
              </a:rPr>
              <a:t>ماعبدتم</a:t>
            </a:r>
            <a:r>
              <a:rPr lang="ar-SA" sz="2700" b="1" dirty="0" smtClean="0">
                <a:solidFill>
                  <a:schemeClr val="bg1">
                    <a:lumMod val="50000"/>
                  </a:schemeClr>
                </a:solidFill>
              </a:rPr>
              <a:t> , ولا أنتم عبدون ما أعبد , لكم دينكم ولي دين )).</a:t>
            </a:r>
            <a:endParaRPr lang="en-US" sz="2700" b="1" dirty="0" smtClean="0">
              <a:solidFill>
                <a:schemeClr val="bg1">
                  <a:lumMod val="50000"/>
                </a:schemeClr>
              </a:solidFill>
            </a:endParaRPr>
          </a:p>
          <a:p>
            <a:r>
              <a:rPr lang="ar-SA" sz="2700" b="1" dirty="0" smtClean="0">
                <a:solidFill>
                  <a:schemeClr val="bg1">
                    <a:lumMod val="50000"/>
                  </a:schemeClr>
                </a:solidFill>
              </a:rPr>
              <a:t>ولقد ساوموا عمه فيه حين اقترحوا على عمه أن يعطوه عمارة بن الوليد بن المغيرة بدلا عن محمد صلى الله عليه وسلم فيأخذوه ويقتلوه ..</a:t>
            </a:r>
            <a:endParaRPr lang="en-US" sz="2700" b="1" dirty="0" smtClean="0">
              <a:solidFill>
                <a:schemeClr val="bg1">
                  <a:lumMod val="50000"/>
                </a:schemeClr>
              </a:solidFill>
            </a:endParaRPr>
          </a:p>
          <a:p>
            <a:endParaRPr lang="ar-SA" dirty="0">
              <a:solidFill>
                <a:schemeClr val="bg1">
                  <a:lumMod val="50000"/>
                </a:schemeClr>
              </a:solidFill>
            </a:endParaRPr>
          </a:p>
        </p:txBody>
      </p:sp>
    </p:spTree>
  </p:cSld>
  <p:clrMapOvr>
    <a:masterClrMapping/>
  </p:clrMapOvr>
  <p:transition>
    <p:cut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609600" y="152400"/>
            <a:ext cx="8534400" cy="6555641"/>
          </a:xfrm>
          <a:prstGeom prst="rect">
            <a:avLst/>
          </a:prstGeom>
          <a:noFill/>
        </p:spPr>
        <p:txBody>
          <a:bodyPr wrap="square" rtlCol="1">
            <a:spAutoFit/>
          </a:bodyPr>
          <a:lstStyle/>
          <a:p>
            <a:r>
              <a:rPr lang="ar-SA" sz="2800" b="1" dirty="0" err="1" smtClean="0">
                <a:solidFill>
                  <a:srgbClr val="B04CB2"/>
                </a:solidFill>
              </a:rPr>
              <a:t>الاسلوب</a:t>
            </a:r>
            <a:r>
              <a:rPr lang="ar-SA" sz="2800" b="1" dirty="0" smtClean="0">
                <a:solidFill>
                  <a:srgbClr val="B04CB2"/>
                </a:solidFill>
              </a:rPr>
              <a:t> الثامن : سب القران ومنزلة ومن جاء </a:t>
            </a:r>
            <a:r>
              <a:rPr lang="ar-SA" sz="2800" b="1" dirty="0" err="1" smtClean="0">
                <a:solidFill>
                  <a:srgbClr val="B04CB2"/>
                </a:solidFill>
              </a:rPr>
              <a:t>به</a:t>
            </a:r>
            <a:r>
              <a:rPr lang="ar-SA" sz="2800" b="1" dirty="0" smtClean="0">
                <a:solidFill>
                  <a:srgbClr val="B04CB2"/>
                </a:solidFill>
              </a:rPr>
              <a:t> ..</a:t>
            </a:r>
          </a:p>
          <a:p>
            <a:endParaRPr lang="en-US" sz="2800" b="1" dirty="0" smtClean="0">
              <a:solidFill>
                <a:srgbClr val="B04CB2"/>
              </a:solidFill>
            </a:endParaRPr>
          </a:p>
          <a:p>
            <a:r>
              <a:rPr lang="ar-SA" sz="2800" b="1" dirty="0" smtClean="0">
                <a:solidFill>
                  <a:schemeClr val="bg1">
                    <a:lumMod val="50000"/>
                  </a:schemeClr>
                </a:solidFill>
              </a:rPr>
              <a:t>روى البخاري ومسلم وغيرهما في قولة تعالى ((ولا تجهر بصلاتك ولا تخافت </a:t>
            </a:r>
            <a:r>
              <a:rPr lang="ar-SA" sz="2800" b="1" dirty="0" err="1" smtClean="0">
                <a:solidFill>
                  <a:schemeClr val="bg1">
                    <a:lumMod val="50000"/>
                  </a:schemeClr>
                </a:solidFill>
              </a:rPr>
              <a:t>بها</a:t>
            </a:r>
            <a:r>
              <a:rPr lang="ar-SA" sz="2800" b="1" dirty="0" smtClean="0">
                <a:solidFill>
                  <a:schemeClr val="bg1">
                    <a:lumMod val="50000"/>
                  </a:schemeClr>
                </a:solidFill>
              </a:rPr>
              <a:t> )) ..أن ابن عباس قال (نزلت ورسول الله صلى الله </a:t>
            </a:r>
            <a:r>
              <a:rPr lang="ar-SA" sz="2800" b="1" dirty="0" err="1" smtClean="0">
                <a:solidFill>
                  <a:schemeClr val="bg1">
                    <a:lumMod val="50000"/>
                  </a:schemeClr>
                </a:solidFill>
              </a:rPr>
              <a:t>عليع</a:t>
            </a:r>
            <a:r>
              <a:rPr lang="ar-SA" sz="2800" b="1" dirty="0" smtClean="0">
                <a:solidFill>
                  <a:schemeClr val="bg1">
                    <a:lumMod val="50000"/>
                  </a:schemeClr>
                </a:solidFill>
              </a:rPr>
              <a:t> وسلم مختف </a:t>
            </a:r>
            <a:r>
              <a:rPr lang="ar-SA" sz="2800" b="1" dirty="0" err="1" smtClean="0">
                <a:solidFill>
                  <a:schemeClr val="bg1">
                    <a:lumMod val="50000"/>
                  </a:schemeClr>
                </a:solidFill>
              </a:rPr>
              <a:t>بمكه</a:t>
            </a:r>
            <a:r>
              <a:rPr lang="ar-SA" sz="2800" b="1" dirty="0" smtClean="0">
                <a:solidFill>
                  <a:schemeClr val="bg1">
                    <a:lumMod val="50000"/>
                  </a:schemeClr>
                </a:solidFill>
              </a:rPr>
              <a:t> كان </a:t>
            </a:r>
            <a:r>
              <a:rPr lang="ar-SA" sz="2800" b="1" dirty="0" err="1" smtClean="0">
                <a:solidFill>
                  <a:schemeClr val="bg1">
                    <a:lumMod val="50000"/>
                  </a:schemeClr>
                </a:solidFill>
              </a:rPr>
              <a:t>اذا</a:t>
            </a:r>
            <a:r>
              <a:rPr lang="ar-SA" sz="2800" b="1" dirty="0" smtClean="0">
                <a:solidFill>
                  <a:schemeClr val="bg1">
                    <a:lumMod val="50000"/>
                  </a:schemeClr>
                </a:solidFill>
              </a:rPr>
              <a:t> صلى بأصحابه رفع صوته بالقران فإذا سمع المشركون سبوا القران ومن أنزله ومن جاء </a:t>
            </a:r>
            <a:r>
              <a:rPr lang="ar-SA" sz="2800" b="1" dirty="0" err="1" smtClean="0">
                <a:solidFill>
                  <a:schemeClr val="bg1">
                    <a:lumMod val="50000"/>
                  </a:schemeClr>
                </a:solidFill>
              </a:rPr>
              <a:t>به</a:t>
            </a:r>
            <a:r>
              <a:rPr lang="ar-SA" sz="2800" b="1" dirty="0" smtClean="0">
                <a:solidFill>
                  <a:schemeClr val="bg1">
                    <a:lumMod val="50000"/>
                  </a:schemeClr>
                </a:solidFill>
              </a:rPr>
              <a:t> , فقال الله تعالى  لنبيه محمد صلى الله عليه وسلم </a:t>
            </a:r>
            <a:r>
              <a:rPr lang="en-US" sz="2800" b="1" dirty="0" smtClean="0">
                <a:solidFill>
                  <a:schemeClr val="bg1">
                    <a:lumMod val="50000"/>
                  </a:schemeClr>
                </a:solidFill>
              </a:rPr>
              <a:t>: </a:t>
            </a:r>
            <a:r>
              <a:rPr lang="ar-SA" sz="2800" b="1" dirty="0" smtClean="0">
                <a:solidFill>
                  <a:schemeClr val="bg1">
                    <a:lumMod val="50000"/>
                  </a:schemeClr>
                </a:solidFill>
              </a:rPr>
              <a:t> ((ولا تجهر بصلاتك )) أي بقراءتك فيسمع المشركون فيسبوا القران .. ((ولا تخافت </a:t>
            </a:r>
            <a:r>
              <a:rPr lang="ar-SA" sz="2800" b="1" dirty="0" err="1" smtClean="0">
                <a:solidFill>
                  <a:schemeClr val="bg1">
                    <a:lumMod val="50000"/>
                  </a:schemeClr>
                </a:solidFill>
              </a:rPr>
              <a:t>بها</a:t>
            </a:r>
            <a:r>
              <a:rPr lang="ar-SA" sz="2800" b="1" dirty="0" smtClean="0">
                <a:solidFill>
                  <a:schemeClr val="bg1">
                    <a:lumMod val="50000"/>
                  </a:schemeClr>
                </a:solidFill>
              </a:rPr>
              <a:t> )) عن </a:t>
            </a:r>
            <a:r>
              <a:rPr lang="ar-SA" sz="2800" b="1" dirty="0" err="1" smtClean="0">
                <a:solidFill>
                  <a:schemeClr val="bg1">
                    <a:lumMod val="50000"/>
                  </a:schemeClr>
                </a:solidFill>
              </a:rPr>
              <a:t>اصحابك</a:t>
            </a:r>
            <a:r>
              <a:rPr lang="ar-SA" sz="2800" b="1" dirty="0" smtClean="0">
                <a:solidFill>
                  <a:schemeClr val="bg1">
                    <a:lumMod val="50000"/>
                  </a:schemeClr>
                </a:solidFill>
              </a:rPr>
              <a:t> فلا يسمع من </a:t>
            </a:r>
            <a:r>
              <a:rPr lang="ar-SA" sz="2800" b="1" dirty="0" err="1" smtClean="0">
                <a:solidFill>
                  <a:schemeClr val="bg1">
                    <a:lumMod val="50000"/>
                  </a:schemeClr>
                </a:solidFill>
              </a:rPr>
              <a:t>اراد</a:t>
            </a:r>
            <a:r>
              <a:rPr lang="ar-SA" sz="2800" b="1" dirty="0" smtClean="0">
                <a:solidFill>
                  <a:schemeClr val="bg1">
                    <a:lumMod val="50000"/>
                  </a:schemeClr>
                </a:solidFill>
              </a:rPr>
              <a:t> أن </a:t>
            </a:r>
            <a:r>
              <a:rPr lang="ar-SA" sz="2800" b="1" dirty="0" err="1" smtClean="0">
                <a:solidFill>
                  <a:schemeClr val="bg1">
                    <a:lumMod val="50000"/>
                  </a:schemeClr>
                </a:solidFill>
              </a:rPr>
              <a:t>يستمعها</a:t>
            </a:r>
            <a:r>
              <a:rPr lang="ar-SA" sz="2800" b="1" dirty="0" smtClean="0">
                <a:solidFill>
                  <a:schemeClr val="bg1">
                    <a:lumMod val="50000"/>
                  </a:schemeClr>
                </a:solidFill>
              </a:rPr>
              <a:t> ممن يسترق ذلك</a:t>
            </a:r>
            <a:endParaRPr lang="en-US" sz="2800" b="1" dirty="0" smtClean="0">
              <a:solidFill>
                <a:schemeClr val="bg1">
                  <a:lumMod val="50000"/>
                </a:schemeClr>
              </a:solidFill>
            </a:endParaRPr>
          </a:p>
          <a:p>
            <a:r>
              <a:rPr lang="ar-SA" sz="2800" b="1" dirty="0" smtClean="0">
                <a:solidFill>
                  <a:schemeClr val="bg1">
                    <a:lumMod val="50000"/>
                  </a:schemeClr>
                </a:solidFill>
              </a:rPr>
              <a:t>وعندما كان المسلمون يسبون أصنام الكفار أخذ المشركون يسبون الله عدوا بغير علم , فأنزل الله ((ولا تسبوا الذين يدعون من دون الله فيسبوا الله عدوا بغير علم ))وهذا النهي عن سب آله المشركين وإن كان فيه مصلحة ,</a:t>
            </a:r>
            <a:r>
              <a:rPr lang="ar-SA" sz="2800" b="1" dirty="0" err="1" smtClean="0">
                <a:solidFill>
                  <a:schemeClr val="bg1">
                    <a:lumMod val="50000"/>
                  </a:schemeClr>
                </a:solidFill>
              </a:rPr>
              <a:t>الا</a:t>
            </a:r>
            <a:r>
              <a:rPr lang="ar-SA" sz="2800" b="1" dirty="0" smtClean="0">
                <a:solidFill>
                  <a:schemeClr val="bg1">
                    <a:lumMod val="50000"/>
                  </a:schemeClr>
                </a:solidFill>
              </a:rPr>
              <a:t> انه </a:t>
            </a:r>
            <a:r>
              <a:rPr lang="ar-SA" sz="2800" b="1" dirty="0" err="1" smtClean="0">
                <a:solidFill>
                  <a:schemeClr val="bg1">
                    <a:lumMod val="50000"/>
                  </a:schemeClr>
                </a:solidFill>
              </a:rPr>
              <a:t>يتر</a:t>
            </a:r>
            <a:r>
              <a:rPr lang="ar-SA" sz="2800" b="1" dirty="0" smtClean="0">
                <a:solidFill>
                  <a:schemeClr val="bg1">
                    <a:lumMod val="50000"/>
                  </a:schemeClr>
                </a:solidFill>
              </a:rPr>
              <a:t> تب عليه مفسدة  أعظم منها وهي مقابلة المشركين بسب إله المؤمنين ..</a:t>
            </a:r>
            <a:endParaRPr lang="en-US" sz="2800" b="1" dirty="0" smtClean="0">
              <a:solidFill>
                <a:schemeClr val="bg1">
                  <a:lumMod val="50000"/>
                </a:schemeClr>
              </a:solidFill>
            </a:endParaRPr>
          </a:p>
          <a:p>
            <a:endParaRPr lang="ar-SA" sz="2800" b="1" dirty="0">
              <a:solidFill>
                <a:srgbClr val="B04CB2"/>
              </a:solidFill>
            </a:endParaRPr>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0" y="1066800"/>
            <a:ext cx="8915400" cy="3416320"/>
          </a:xfrm>
          <a:prstGeom prst="rect">
            <a:avLst/>
          </a:prstGeom>
          <a:noFill/>
        </p:spPr>
        <p:txBody>
          <a:bodyPr wrap="square" rtlCol="1">
            <a:spAutoFit/>
          </a:bodyPr>
          <a:lstStyle/>
          <a:p>
            <a:r>
              <a:rPr lang="ar-SA" sz="2400" b="1" dirty="0" err="1" smtClean="0">
                <a:solidFill>
                  <a:srgbClr val="B04CB2"/>
                </a:solidFill>
              </a:rPr>
              <a:t>الاسلوب</a:t>
            </a:r>
            <a:r>
              <a:rPr lang="ar-SA" sz="2400" b="1" dirty="0" smtClean="0">
                <a:solidFill>
                  <a:srgbClr val="B04CB2"/>
                </a:solidFill>
              </a:rPr>
              <a:t> التاسع : الاتصال باليهود للإتيان منهم </a:t>
            </a:r>
            <a:r>
              <a:rPr lang="ar-SA" sz="2400" b="1" dirty="0" err="1" smtClean="0">
                <a:solidFill>
                  <a:srgbClr val="B04CB2"/>
                </a:solidFill>
              </a:rPr>
              <a:t>بأسئله</a:t>
            </a:r>
            <a:r>
              <a:rPr lang="ar-SA" sz="2400" b="1" dirty="0" smtClean="0">
                <a:solidFill>
                  <a:srgbClr val="B04CB2"/>
                </a:solidFill>
              </a:rPr>
              <a:t> </a:t>
            </a:r>
          </a:p>
          <a:p>
            <a:r>
              <a:rPr lang="ar-SA" sz="2400" b="1" dirty="0" smtClean="0">
                <a:solidFill>
                  <a:srgbClr val="B04CB2"/>
                </a:solidFill>
              </a:rPr>
              <a:t>     </a:t>
            </a:r>
            <a:r>
              <a:rPr lang="ar-SA" sz="2400" b="1" dirty="0" err="1" smtClean="0">
                <a:solidFill>
                  <a:srgbClr val="B04CB2"/>
                </a:solidFill>
              </a:rPr>
              <a:t>تعجيزيه</a:t>
            </a:r>
            <a:r>
              <a:rPr lang="ar-SA" sz="2400" b="1" dirty="0" smtClean="0">
                <a:solidFill>
                  <a:srgbClr val="B04CB2"/>
                </a:solidFill>
              </a:rPr>
              <a:t> للرسول صلى الله عليه وسلم ..</a:t>
            </a:r>
          </a:p>
          <a:p>
            <a:endParaRPr lang="en-US" sz="2400" b="1" dirty="0" smtClean="0">
              <a:solidFill>
                <a:schemeClr val="bg1">
                  <a:lumMod val="50000"/>
                </a:schemeClr>
              </a:solidFill>
            </a:endParaRPr>
          </a:p>
          <a:p>
            <a:r>
              <a:rPr lang="ar-SA" sz="2400" b="1" dirty="0" smtClean="0">
                <a:solidFill>
                  <a:schemeClr val="bg1">
                    <a:lumMod val="50000"/>
                  </a:schemeClr>
                </a:solidFill>
              </a:rPr>
              <a:t>أوفدت قريش نفرا منهم </a:t>
            </a:r>
            <a:r>
              <a:rPr lang="ar-SA" sz="2400" b="1" dirty="0" err="1" smtClean="0">
                <a:solidFill>
                  <a:schemeClr val="bg1">
                    <a:lumMod val="50000"/>
                  </a:schemeClr>
                </a:solidFill>
              </a:rPr>
              <a:t>الى</a:t>
            </a:r>
            <a:r>
              <a:rPr lang="ar-SA" sz="2400" b="1" dirty="0" smtClean="0">
                <a:solidFill>
                  <a:schemeClr val="bg1">
                    <a:lumMod val="50000"/>
                  </a:schemeClr>
                </a:solidFill>
              </a:rPr>
              <a:t> المدينة على </a:t>
            </a:r>
            <a:r>
              <a:rPr lang="ar-SA" sz="2400" b="1" dirty="0" err="1" smtClean="0">
                <a:solidFill>
                  <a:schemeClr val="bg1">
                    <a:lumMod val="50000"/>
                  </a:schemeClr>
                </a:solidFill>
              </a:rPr>
              <a:t>راسهم</a:t>
            </a:r>
            <a:r>
              <a:rPr lang="ar-SA" sz="2400" b="1" dirty="0" smtClean="0">
                <a:solidFill>
                  <a:schemeClr val="bg1">
                    <a:lumMod val="50000"/>
                  </a:schemeClr>
                </a:solidFill>
              </a:rPr>
              <a:t> النضر بن الحارث وعقبة بن </a:t>
            </a:r>
            <a:r>
              <a:rPr lang="ar-SA" sz="2400" b="1" dirty="0" err="1" smtClean="0">
                <a:solidFill>
                  <a:schemeClr val="bg1">
                    <a:lumMod val="50000"/>
                  </a:schemeClr>
                </a:solidFill>
              </a:rPr>
              <a:t>ابي</a:t>
            </a:r>
            <a:r>
              <a:rPr lang="ar-SA" sz="2400" b="1" dirty="0" smtClean="0">
                <a:solidFill>
                  <a:schemeClr val="bg1">
                    <a:lumMod val="50000"/>
                  </a:schemeClr>
                </a:solidFill>
              </a:rPr>
              <a:t> معيد ليأتوا من اليهود بأسئلة </a:t>
            </a:r>
            <a:r>
              <a:rPr lang="ar-SA" sz="2400" b="1" dirty="0" err="1" smtClean="0">
                <a:solidFill>
                  <a:schemeClr val="bg1">
                    <a:lumMod val="50000"/>
                  </a:schemeClr>
                </a:solidFill>
              </a:rPr>
              <a:t>تعجيزيه</a:t>
            </a:r>
            <a:r>
              <a:rPr lang="ar-SA" sz="2400" b="1" dirty="0" smtClean="0">
                <a:solidFill>
                  <a:schemeClr val="bg1">
                    <a:lumMod val="50000"/>
                  </a:schemeClr>
                </a:solidFill>
              </a:rPr>
              <a:t> فيطرحونها على الرسول صلى الله عليه وسلم  فقالت لهم يهود : سلوه عن أهل الكهف وعن ذي القرنين والروح .. ولكن الله </a:t>
            </a:r>
            <a:r>
              <a:rPr lang="ar-SA" sz="2400" b="1" dirty="0" err="1" smtClean="0">
                <a:solidFill>
                  <a:schemeClr val="bg1">
                    <a:lumMod val="50000"/>
                  </a:schemeClr>
                </a:solidFill>
              </a:rPr>
              <a:t>ابطل</a:t>
            </a:r>
            <a:r>
              <a:rPr lang="ar-SA" sz="2400" b="1" dirty="0" smtClean="0">
                <a:solidFill>
                  <a:schemeClr val="bg1">
                    <a:lumMod val="50000"/>
                  </a:schemeClr>
                </a:solidFill>
              </a:rPr>
              <a:t> كيدهم عندما انزل الله قرانا في شأن </a:t>
            </a:r>
            <a:r>
              <a:rPr lang="ar-SA" sz="2400" b="1" dirty="0" err="1" smtClean="0">
                <a:solidFill>
                  <a:schemeClr val="bg1">
                    <a:lumMod val="50000"/>
                  </a:schemeClr>
                </a:solidFill>
              </a:rPr>
              <a:t>الاجابه</a:t>
            </a:r>
            <a:r>
              <a:rPr lang="ar-SA" sz="2400" b="1" dirty="0" smtClean="0">
                <a:solidFill>
                  <a:schemeClr val="bg1">
                    <a:lumMod val="50000"/>
                  </a:schemeClr>
                </a:solidFill>
              </a:rPr>
              <a:t> عن </a:t>
            </a:r>
            <a:r>
              <a:rPr lang="ar-SA" sz="2400" b="1" dirty="0" err="1" smtClean="0">
                <a:solidFill>
                  <a:schemeClr val="bg1">
                    <a:lumMod val="50000"/>
                  </a:schemeClr>
                </a:solidFill>
              </a:rPr>
              <a:t>اسئلتهم</a:t>
            </a:r>
            <a:r>
              <a:rPr lang="ar-SA" sz="2400" b="1" dirty="0" smtClean="0">
                <a:solidFill>
                  <a:schemeClr val="bg1">
                    <a:lumMod val="50000"/>
                  </a:schemeClr>
                </a:solidFill>
              </a:rPr>
              <a:t> ..</a:t>
            </a:r>
          </a:p>
          <a:p>
            <a:endParaRPr lang="en-US" sz="2400" b="1" dirty="0" smtClean="0">
              <a:solidFill>
                <a:schemeClr val="bg1">
                  <a:lumMod val="50000"/>
                </a:schemeClr>
              </a:solidFill>
            </a:endParaRPr>
          </a:p>
          <a:p>
            <a:endParaRPr lang="ar-SA" sz="2400" b="1" dirty="0">
              <a:solidFill>
                <a:schemeClr val="bg1">
                  <a:lumMod val="50000"/>
                </a:schemeClr>
              </a:solidFill>
            </a:endParaRPr>
          </a:p>
        </p:txBody>
      </p:sp>
    </p:spTree>
  </p:cSld>
  <p:clrMapOvr>
    <a:masterClrMapping/>
  </p:clrMapOvr>
  <p:transition>
    <p:push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685800" y="304800"/>
            <a:ext cx="8458200" cy="5447645"/>
          </a:xfrm>
          <a:prstGeom prst="rect">
            <a:avLst/>
          </a:prstGeom>
          <a:noFill/>
        </p:spPr>
        <p:txBody>
          <a:bodyPr wrap="square" rtlCol="1">
            <a:spAutoFit/>
          </a:bodyPr>
          <a:lstStyle/>
          <a:p>
            <a:r>
              <a:rPr lang="ar-SA" sz="2800" b="1" dirty="0" err="1" smtClean="0">
                <a:solidFill>
                  <a:srgbClr val="B04CB2"/>
                </a:solidFill>
              </a:rPr>
              <a:t>الاسلوب</a:t>
            </a:r>
            <a:r>
              <a:rPr lang="ar-SA" sz="2800" b="1" dirty="0" smtClean="0">
                <a:solidFill>
                  <a:srgbClr val="B04CB2"/>
                </a:solidFill>
              </a:rPr>
              <a:t> العاشر :الترغيب .</a:t>
            </a:r>
          </a:p>
          <a:p>
            <a:endParaRPr lang="en-US" sz="2800" b="1" dirty="0" smtClean="0">
              <a:solidFill>
                <a:srgbClr val="B04CB2"/>
              </a:solidFill>
            </a:endParaRPr>
          </a:p>
          <a:p>
            <a:r>
              <a:rPr lang="ar-SA" sz="2400" b="1" dirty="0" smtClean="0">
                <a:solidFill>
                  <a:schemeClr val="bg1">
                    <a:lumMod val="50000"/>
                  </a:schemeClr>
                </a:solidFill>
              </a:rPr>
              <a:t>أرادت قريش أن تجرب </a:t>
            </a:r>
            <a:r>
              <a:rPr lang="ar-SA" sz="2400" b="1" dirty="0" err="1" smtClean="0">
                <a:solidFill>
                  <a:schemeClr val="bg1">
                    <a:lumMod val="50000"/>
                  </a:schemeClr>
                </a:solidFill>
              </a:rPr>
              <a:t>اسلوب</a:t>
            </a:r>
            <a:r>
              <a:rPr lang="ar-SA" sz="2400" b="1" dirty="0" smtClean="0">
                <a:solidFill>
                  <a:schemeClr val="bg1">
                    <a:lumMod val="50000"/>
                  </a:schemeClr>
                </a:solidFill>
              </a:rPr>
              <a:t> الترغيب فأرسلت عتبه بن ربيعه الذي قال للرسول صلى الله عليه وسلم : يا ابن </a:t>
            </a:r>
            <a:r>
              <a:rPr lang="ar-SA" sz="2400" b="1" dirty="0" err="1" smtClean="0">
                <a:solidFill>
                  <a:schemeClr val="bg1">
                    <a:lumMod val="50000"/>
                  </a:schemeClr>
                </a:solidFill>
              </a:rPr>
              <a:t>اخي</a:t>
            </a:r>
            <a:r>
              <a:rPr lang="ar-SA" sz="2400" b="1" dirty="0" smtClean="0">
                <a:solidFill>
                  <a:schemeClr val="bg1">
                    <a:lumMod val="50000"/>
                  </a:schemeClr>
                </a:solidFill>
              </a:rPr>
              <a:t> انك منا حيث قد علمت من المكان في النسب وقد </a:t>
            </a:r>
            <a:r>
              <a:rPr lang="ar-SA" sz="2400" b="1" dirty="0" err="1" smtClean="0">
                <a:solidFill>
                  <a:schemeClr val="bg1">
                    <a:lumMod val="50000"/>
                  </a:schemeClr>
                </a:solidFill>
              </a:rPr>
              <a:t>اتيت</a:t>
            </a:r>
            <a:r>
              <a:rPr lang="ar-SA" sz="2400" b="1" dirty="0" smtClean="0">
                <a:solidFill>
                  <a:schemeClr val="bg1">
                    <a:lumMod val="50000"/>
                  </a:schemeClr>
                </a:solidFill>
              </a:rPr>
              <a:t> قومك بأمر عظيم فرقت </a:t>
            </a:r>
            <a:r>
              <a:rPr lang="ar-SA" sz="2400" b="1" dirty="0" err="1" smtClean="0">
                <a:solidFill>
                  <a:schemeClr val="bg1">
                    <a:lumMod val="50000"/>
                  </a:schemeClr>
                </a:solidFill>
              </a:rPr>
              <a:t>به</a:t>
            </a:r>
            <a:r>
              <a:rPr lang="ar-SA" sz="2400" b="1" dirty="0" smtClean="0">
                <a:solidFill>
                  <a:schemeClr val="bg1">
                    <a:lumMod val="50000"/>
                  </a:schemeClr>
                </a:solidFill>
              </a:rPr>
              <a:t> جماعتك فسمع مني أعرض عليك </a:t>
            </a:r>
            <a:r>
              <a:rPr lang="ar-SA" sz="2400" b="1" dirty="0" err="1" smtClean="0">
                <a:solidFill>
                  <a:schemeClr val="bg1">
                    <a:lumMod val="50000"/>
                  </a:schemeClr>
                </a:solidFill>
              </a:rPr>
              <a:t>امورا</a:t>
            </a:r>
            <a:r>
              <a:rPr lang="ar-SA" sz="2400" b="1" dirty="0" smtClean="0">
                <a:solidFill>
                  <a:schemeClr val="bg1">
                    <a:lumMod val="50000"/>
                  </a:schemeClr>
                </a:solidFill>
              </a:rPr>
              <a:t> لعلك تقبل بعضها : إن كنت إنما تريد بهذا </a:t>
            </a:r>
            <a:r>
              <a:rPr lang="ar-SA" sz="2400" b="1" dirty="0" err="1" smtClean="0">
                <a:solidFill>
                  <a:schemeClr val="bg1">
                    <a:lumMod val="50000"/>
                  </a:schemeClr>
                </a:solidFill>
              </a:rPr>
              <a:t>الامر</a:t>
            </a:r>
            <a:r>
              <a:rPr lang="ar-SA" sz="2400" b="1" dirty="0" smtClean="0">
                <a:solidFill>
                  <a:schemeClr val="bg1">
                    <a:lumMod val="50000"/>
                  </a:schemeClr>
                </a:solidFill>
              </a:rPr>
              <a:t> مالا جمعنا </a:t>
            </a:r>
            <a:r>
              <a:rPr lang="ar-SA" sz="2400" b="1" dirty="0" err="1" smtClean="0">
                <a:solidFill>
                  <a:schemeClr val="bg1">
                    <a:lumMod val="50000"/>
                  </a:schemeClr>
                </a:solidFill>
              </a:rPr>
              <a:t>للك</a:t>
            </a:r>
            <a:r>
              <a:rPr lang="ar-SA" sz="2400" b="1" dirty="0" smtClean="0">
                <a:solidFill>
                  <a:schemeClr val="bg1">
                    <a:lumMod val="50000"/>
                  </a:schemeClr>
                </a:solidFill>
              </a:rPr>
              <a:t> من </a:t>
            </a:r>
            <a:r>
              <a:rPr lang="ar-SA" sz="2400" b="1" dirty="0" err="1" smtClean="0">
                <a:solidFill>
                  <a:schemeClr val="bg1">
                    <a:lumMod val="50000"/>
                  </a:schemeClr>
                </a:solidFill>
              </a:rPr>
              <a:t>اموالنا</a:t>
            </a:r>
            <a:r>
              <a:rPr lang="ar-SA" sz="2400" b="1" dirty="0" smtClean="0">
                <a:solidFill>
                  <a:schemeClr val="bg1">
                    <a:lumMod val="50000"/>
                  </a:schemeClr>
                </a:solidFill>
              </a:rPr>
              <a:t> حتى تكون أكثرنا مالا وإن كنت تريد شرفا </a:t>
            </a:r>
            <a:r>
              <a:rPr lang="ar-SA" sz="2400" b="1" dirty="0" err="1" smtClean="0">
                <a:solidFill>
                  <a:schemeClr val="bg1">
                    <a:lumMod val="50000"/>
                  </a:schemeClr>
                </a:solidFill>
              </a:rPr>
              <a:t>سوداناك</a:t>
            </a:r>
            <a:r>
              <a:rPr lang="ar-SA" sz="2400" b="1" dirty="0" smtClean="0">
                <a:solidFill>
                  <a:schemeClr val="bg1">
                    <a:lumMod val="50000"/>
                  </a:schemeClr>
                </a:solidFill>
              </a:rPr>
              <a:t> علينا </a:t>
            </a:r>
            <a:r>
              <a:rPr lang="ar-SA" sz="2400" b="1" dirty="0" err="1" smtClean="0">
                <a:solidFill>
                  <a:schemeClr val="bg1">
                    <a:lumMod val="50000"/>
                  </a:schemeClr>
                </a:solidFill>
              </a:rPr>
              <a:t>فلانقطع</a:t>
            </a:r>
            <a:r>
              <a:rPr lang="ar-SA" sz="2400" b="1" dirty="0" smtClean="0">
                <a:solidFill>
                  <a:schemeClr val="bg1">
                    <a:lumMod val="50000"/>
                  </a:schemeClr>
                </a:solidFill>
              </a:rPr>
              <a:t> </a:t>
            </a:r>
            <a:r>
              <a:rPr lang="ar-SA" sz="2400" b="1" dirty="0" err="1" smtClean="0">
                <a:solidFill>
                  <a:schemeClr val="bg1">
                    <a:lumMod val="50000"/>
                  </a:schemeClr>
                </a:solidFill>
              </a:rPr>
              <a:t>امرا</a:t>
            </a:r>
            <a:r>
              <a:rPr lang="ar-SA" sz="2400" b="1" dirty="0" smtClean="0">
                <a:solidFill>
                  <a:schemeClr val="bg1">
                    <a:lumMod val="50000"/>
                  </a:schemeClr>
                </a:solidFill>
              </a:rPr>
              <a:t> دونك , وان كنت تريد ملكا ملكناك علينا وان كان هذا الذي </a:t>
            </a:r>
            <a:r>
              <a:rPr lang="ar-SA" sz="2400" b="1" dirty="0" err="1" smtClean="0">
                <a:solidFill>
                  <a:schemeClr val="bg1">
                    <a:lumMod val="50000"/>
                  </a:schemeClr>
                </a:solidFill>
              </a:rPr>
              <a:t>ياتيك</a:t>
            </a:r>
            <a:r>
              <a:rPr lang="ar-SA" sz="2400" b="1" dirty="0" smtClean="0">
                <a:solidFill>
                  <a:schemeClr val="bg1">
                    <a:lumMod val="50000"/>
                  </a:schemeClr>
                </a:solidFill>
              </a:rPr>
              <a:t>  رئيا تراه لا تستطيع رده عن نفسك طلبنا </a:t>
            </a:r>
            <a:r>
              <a:rPr lang="ar-SA" sz="2400" b="1" dirty="0" err="1" smtClean="0">
                <a:solidFill>
                  <a:schemeClr val="bg1">
                    <a:lumMod val="50000"/>
                  </a:schemeClr>
                </a:solidFill>
              </a:rPr>
              <a:t>لك</a:t>
            </a:r>
            <a:r>
              <a:rPr lang="ar-SA" sz="2400" b="1" dirty="0" smtClean="0">
                <a:solidFill>
                  <a:schemeClr val="bg1">
                    <a:lumMod val="50000"/>
                  </a:schemeClr>
                </a:solidFill>
              </a:rPr>
              <a:t> الطب وبذلنا فيه أموالنا حتى تبرأ ..</a:t>
            </a:r>
            <a:endParaRPr lang="en-US" sz="2400" b="1" dirty="0" smtClean="0">
              <a:solidFill>
                <a:schemeClr val="bg1">
                  <a:lumMod val="50000"/>
                </a:schemeClr>
              </a:solidFill>
            </a:endParaRPr>
          </a:p>
          <a:p>
            <a:r>
              <a:rPr lang="ar-SA" sz="2400" b="1" dirty="0" smtClean="0">
                <a:solidFill>
                  <a:schemeClr val="bg1">
                    <a:lumMod val="50000"/>
                  </a:schemeClr>
                </a:solidFill>
              </a:rPr>
              <a:t>وروى ابن </a:t>
            </a:r>
            <a:r>
              <a:rPr lang="ar-SA" sz="2400" b="1" dirty="0" err="1" smtClean="0">
                <a:solidFill>
                  <a:schemeClr val="bg1">
                    <a:lumMod val="50000"/>
                  </a:schemeClr>
                </a:solidFill>
              </a:rPr>
              <a:t>اسحاق</a:t>
            </a:r>
            <a:r>
              <a:rPr lang="ar-SA" sz="2400" b="1" dirty="0" smtClean="0">
                <a:solidFill>
                  <a:schemeClr val="bg1">
                    <a:lumMod val="50000"/>
                  </a:schemeClr>
                </a:solidFill>
              </a:rPr>
              <a:t> بسند مرسل حسن </a:t>
            </a:r>
            <a:r>
              <a:rPr lang="ar-SA" sz="2400" b="1" dirty="0" err="1" smtClean="0">
                <a:solidFill>
                  <a:schemeClr val="bg1">
                    <a:lumMod val="50000"/>
                  </a:schemeClr>
                </a:solidFill>
              </a:rPr>
              <a:t>ان</a:t>
            </a:r>
            <a:r>
              <a:rPr lang="ar-SA" sz="2400" b="1" dirty="0" smtClean="0">
                <a:solidFill>
                  <a:schemeClr val="bg1">
                    <a:lumMod val="50000"/>
                  </a:schemeClr>
                </a:solidFill>
              </a:rPr>
              <a:t> النبي صلى الله عليه وسلم لما فرغ من قوله </a:t>
            </a:r>
            <a:r>
              <a:rPr lang="ar-SA" sz="2400" b="1" dirty="0" err="1" smtClean="0">
                <a:solidFill>
                  <a:schemeClr val="bg1">
                    <a:lumMod val="50000"/>
                  </a:schemeClr>
                </a:solidFill>
              </a:rPr>
              <a:t>تلى</a:t>
            </a:r>
            <a:r>
              <a:rPr lang="ar-SA" sz="2400" b="1" dirty="0" smtClean="0">
                <a:solidFill>
                  <a:schemeClr val="bg1">
                    <a:lumMod val="50000"/>
                  </a:schemeClr>
                </a:solidFill>
              </a:rPr>
              <a:t> صدر سورة فصلت وعندها وضع عتبه يده على جنبه وقام كأن الصواعق </a:t>
            </a:r>
            <a:r>
              <a:rPr lang="ar-SA" sz="2400" b="1" dirty="0" err="1" smtClean="0">
                <a:solidFill>
                  <a:schemeClr val="bg1">
                    <a:lumMod val="50000"/>
                  </a:schemeClr>
                </a:solidFill>
              </a:rPr>
              <a:t>ستلاحقة</a:t>
            </a:r>
            <a:r>
              <a:rPr lang="ar-SA" sz="2400" b="1" dirty="0" smtClean="0">
                <a:solidFill>
                  <a:schemeClr val="bg1">
                    <a:lumMod val="50000"/>
                  </a:schemeClr>
                </a:solidFill>
              </a:rPr>
              <a:t> وعاد </a:t>
            </a:r>
            <a:r>
              <a:rPr lang="ar-SA" sz="2400" b="1" dirty="0" err="1" smtClean="0">
                <a:solidFill>
                  <a:schemeClr val="bg1">
                    <a:lumMod val="50000"/>
                  </a:schemeClr>
                </a:solidFill>
              </a:rPr>
              <a:t>الى</a:t>
            </a:r>
            <a:r>
              <a:rPr lang="ar-SA" sz="2400" b="1" dirty="0" smtClean="0">
                <a:solidFill>
                  <a:schemeClr val="bg1">
                    <a:lumMod val="50000"/>
                  </a:schemeClr>
                </a:solidFill>
              </a:rPr>
              <a:t> قريش مخبرا </a:t>
            </a:r>
            <a:r>
              <a:rPr lang="ar-SA" sz="2400" b="1" dirty="0" err="1" smtClean="0">
                <a:solidFill>
                  <a:schemeClr val="bg1">
                    <a:lumMod val="50000"/>
                  </a:schemeClr>
                </a:solidFill>
              </a:rPr>
              <a:t>اياهم</a:t>
            </a:r>
            <a:r>
              <a:rPr lang="ar-SA" sz="2400" b="1" dirty="0" smtClean="0">
                <a:solidFill>
                  <a:schemeClr val="bg1">
                    <a:lumMod val="50000"/>
                  </a:schemeClr>
                </a:solidFill>
              </a:rPr>
              <a:t> بأن </a:t>
            </a:r>
            <a:r>
              <a:rPr lang="ar-SA" sz="2400" b="1" dirty="0" err="1" smtClean="0">
                <a:solidFill>
                  <a:schemeClr val="bg1">
                    <a:lumMod val="50000"/>
                  </a:schemeClr>
                </a:solidFill>
              </a:rPr>
              <a:t>ماسمع</a:t>
            </a:r>
            <a:r>
              <a:rPr lang="ar-SA" sz="2400" b="1" dirty="0" smtClean="0">
                <a:solidFill>
                  <a:schemeClr val="bg1">
                    <a:lumMod val="50000"/>
                  </a:schemeClr>
                </a:solidFill>
              </a:rPr>
              <a:t> ليس بشعر ولا سحر ولا كهانه وأقترح على قريش أن تدع محمد وشأنه ..</a:t>
            </a:r>
            <a:endParaRPr lang="en-US" sz="2400" b="1" dirty="0" smtClean="0">
              <a:solidFill>
                <a:schemeClr val="bg1">
                  <a:lumMod val="50000"/>
                </a:schemeClr>
              </a:solidFill>
            </a:endParaRPr>
          </a:p>
          <a:p>
            <a:endParaRPr lang="ar-SA" sz="2800" b="1" dirty="0">
              <a:solidFill>
                <a:srgbClr val="B04CB2"/>
              </a:solidFill>
            </a:endParaRPr>
          </a:p>
        </p:txBody>
      </p:sp>
    </p:spTree>
  </p:cSld>
  <p:clrMapOvr>
    <a:masterClrMapping/>
  </p:clrMapOvr>
  <p:transition>
    <p:wipe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1371600" y="1524000"/>
            <a:ext cx="7162800" cy="2308324"/>
          </a:xfrm>
          <a:prstGeom prst="rect">
            <a:avLst/>
          </a:prstGeom>
          <a:noFill/>
        </p:spPr>
        <p:txBody>
          <a:bodyPr wrap="square" rtlCol="1">
            <a:spAutoFit/>
          </a:bodyPr>
          <a:lstStyle/>
          <a:p>
            <a:r>
              <a:rPr lang="ar-SA" sz="2400" b="1" dirty="0" err="1" smtClean="0">
                <a:solidFill>
                  <a:srgbClr val="B04CB2"/>
                </a:solidFill>
              </a:rPr>
              <a:t>الاسلوب</a:t>
            </a:r>
            <a:r>
              <a:rPr lang="ar-SA" sz="2400" b="1" dirty="0" smtClean="0">
                <a:solidFill>
                  <a:srgbClr val="B04CB2"/>
                </a:solidFill>
              </a:rPr>
              <a:t> الحادي عشر : الترهيب ..</a:t>
            </a:r>
            <a:endParaRPr lang="en-US" sz="2400" b="1" dirty="0" smtClean="0">
              <a:solidFill>
                <a:srgbClr val="B04CB2"/>
              </a:solidFill>
            </a:endParaRPr>
          </a:p>
          <a:p>
            <a:r>
              <a:rPr lang="ar-SA" sz="2400" b="1" dirty="0" smtClean="0">
                <a:solidFill>
                  <a:schemeClr val="bg1">
                    <a:lumMod val="50000"/>
                  </a:schemeClr>
                </a:solidFill>
              </a:rPr>
              <a:t>كان </a:t>
            </a:r>
            <a:r>
              <a:rPr lang="ar-SA" sz="2400" b="1" dirty="0" err="1" smtClean="0">
                <a:solidFill>
                  <a:schemeClr val="bg1">
                    <a:lumMod val="50000"/>
                  </a:schemeClr>
                </a:solidFill>
              </a:rPr>
              <a:t>ابو</a:t>
            </a:r>
            <a:r>
              <a:rPr lang="ar-SA" sz="2400" b="1" dirty="0" smtClean="0">
                <a:solidFill>
                  <a:schemeClr val="bg1">
                    <a:lumMod val="50000"/>
                  </a:schemeClr>
                </a:solidFill>
              </a:rPr>
              <a:t> جهل </a:t>
            </a:r>
            <a:r>
              <a:rPr lang="ar-SA" sz="2400" b="1" dirty="0" err="1" smtClean="0">
                <a:solidFill>
                  <a:schemeClr val="bg1">
                    <a:lumMod val="50000"/>
                  </a:schemeClr>
                </a:solidFill>
              </a:rPr>
              <a:t>اذا</a:t>
            </a:r>
            <a:r>
              <a:rPr lang="ar-SA" sz="2400" b="1" dirty="0" smtClean="0">
                <a:solidFill>
                  <a:schemeClr val="bg1">
                    <a:lumMod val="50000"/>
                  </a:schemeClr>
                </a:solidFill>
              </a:rPr>
              <a:t> سمع عن رجل قد أسلم وله شرف </a:t>
            </a:r>
            <a:r>
              <a:rPr lang="ar-SA" sz="2400" b="1" dirty="0" err="1" smtClean="0">
                <a:solidFill>
                  <a:schemeClr val="bg1">
                    <a:lumMod val="50000"/>
                  </a:schemeClr>
                </a:solidFill>
              </a:rPr>
              <a:t>انبه</a:t>
            </a:r>
            <a:r>
              <a:rPr lang="ar-SA" sz="2400" b="1" dirty="0" smtClean="0">
                <a:solidFill>
                  <a:schemeClr val="bg1">
                    <a:lumMod val="50000"/>
                  </a:schemeClr>
                </a:solidFill>
              </a:rPr>
              <a:t> وأخزاه وقال له (تركت دين أبيك , وهو خير منك !لنسفهن </a:t>
            </a:r>
            <a:r>
              <a:rPr lang="ar-SA" sz="2400" b="1" dirty="0" err="1" smtClean="0">
                <a:solidFill>
                  <a:schemeClr val="bg1">
                    <a:lumMod val="50000"/>
                  </a:schemeClr>
                </a:solidFill>
              </a:rPr>
              <a:t>حلمكولنضعفن</a:t>
            </a:r>
            <a:r>
              <a:rPr lang="ar-SA" sz="2400" b="1" dirty="0" smtClean="0">
                <a:solidFill>
                  <a:schemeClr val="bg1">
                    <a:lumMod val="50000"/>
                  </a:schemeClr>
                </a:solidFill>
              </a:rPr>
              <a:t> رأيك , </a:t>
            </a:r>
            <a:r>
              <a:rPr lang="ar-SA" sz="2400" b="1" dirty="0" err="1" smtClean="0">
                <a:solidFill>
                  <a:schemeClr val="bg1">
                    <a:lumMod val="50000"/>
                  </a:schemeClr>
                </a:solidFill>
              </a:rPr>
              <a:t>ولنضعن</a:t>
            </a:r>
            <a:r>
              <a:rPr lang="ar-SA" sz="2400" b="1" dirty="0" smtClean="0">
                <a:solidFill>
                  <a:schemeClr val="bg1">
                    <a:lumMod val="50000"/>
                  </a:schemeClr>
                </a:solidFill>
              </a:rPr>
              <a:t> شرفك وإن كان تاجرا قال له </a:t>
            </a:r>
            <a:r>
              <a:rPr lang="ar-SA" sz="2400" b="1" dirty="0" err="1" smtClean="0">
                <a:solidFill>
                  <a:schemeClr val="bg1">
                    <a:lumMod val="50000"/>
                  </a:schemeClr>
                </a:solidFill>
              </a:rPr>
              <a:t>لنكسدن</a:t>
            </a:r>
            <a:r>
              <a:rPr lang="ar-SA" sz="2400" b="1" dirty="0" smtClean="0">
                <a:solidFill>
                  <a:schemeClr val="bg1">
                    <a:lumMod val="50000"/>
                  </a:schemeClr>
                </a:solidFill>
              </a:rPr>
              <a:t> تجارتك , ولنهلك مالك , وإن كان ضعيفا ضربه ,وأغرى </a:t>
            </a:r>
            <a:r>
              <a:rPr lang="ar-SA" sz="2400" b="1" dirty="0" err="1" smtClean="0">
                <a:solidFill>
                  <a:schemeClr val="bg1">
                    <a:lumMod val="50000"/>
                  </a:schemeClr>
                </a:solidFill>
              </a:rPr>
              <a:t>به</a:t>
            </a:r>
            <a:r>
              <a:rPr lang="ar-SA" sz="2400" b="1" dirty="0" smtClean="0">
                <a:solidFill>
                  <a:schemeClr val="bg1">
                    <a:lumMod val="50000"/>
                  </a:schemeClr>
                </a:solidFill>
              </a:rPr>
              <a:t> ..</a:t>
            </a:r>
            <a:endParaRPr lang="en-US" sz="2400" b="1" dirty="0" smtClean="0">
              <a:solidFill>
                <a:schemeClr val="bg1">
                  <a:lumMod val="50000"/>
                </a:schemeClr>
              </a:solidFill>
            </a:endParaRPr>
          </a:p>
          <a:p>
            <a:endParaRPr lang="ar-SA" sz="2400" b="1" dirty="0">
              <a:solidFill>
                <a:schemeClr val="bg1">
                  <a:lumMod val="50000"/>
                </a:schemeClr>
              </a:solidFill>
            </a:endParaRPr>
          </a:p>
        </p:txBody>
      </p:sp>
    </p:spTree>
  </p:cSld>
  <p:clrMapOvr>
    <a:masterClrMapping/>
  </p:clrMapOvr>
  <p:transition>
    <p:cut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914400" y="152400"/>
            <a:ext cx="8229600" cy="6001643"/>
          </a:xfrm>
          <a:prstGeom prst="rect">
            <a:avLst/>
          </a:prstGeom>
          <a:noFill/>
        </p:spPr>
        <p:txBody>
          <a:bodyPr wrap="square" rtlCol="1">
            <a:spAutoFit/>
          </a:bodyPr>
          <a:lstStyle/>
          <a:p>
            <a:r>
              <a:rPr lang="ar-SA" sz="2400" b="1" dirty="0" err="1" smtClean="0">
                <a:solidFill>
                  <a:srgbClr val="B04CB2"/>
                </a:solidFill>
              </a:rPr>
              <a:t>الاسلوب</a:t>
            </a:r>
            <a:r>
              <a:rPr lang="ar-SA" sz="2400" b="1" dirty="0" smtClean="0">
                <a:solidFill>
                  <a:srgbClr val="B04CB2"/>
                </a:solidFill>
              </a:rPr>
              <a:t> الثاني عشر : الاعتداء الجسدي ..</a:t>
            </a:r>
          </a:p>
          <a:p>
            <a:endParaRPr lang="en-US" sz="2400" b="1" dirty="0" smtClean="0">
              <a:solidFill>
                <a:srgbClr val="B04CB2"/>
              </a:solidFill>
            </a:endParaRPr>
          </a:p>
          <a:p>
            <a:r>
              <a:rPr lang="ar-SA" sz="2400" b="1" dirty="0" smtClean="0">
                <a:solidFill>
                  <a:srgbClr val="B04CB2"/>
                </a:solidFill>
              </a:rPr>
              <a:t>[أ] </a:t>
            </a:r>
            <a:r>
              <a:rPr lang="ar-SA" sz="2400" b="1" dirty="0" err="1" smtClean="0">
                <a:solidFill>
                  <a:srgbClr val="B04CB2"/>
                </a:solidFill>
              </a:rPr>
              <a:t>الأعتداء</a:t>
            </a:r>
            <a:r>
              <a:rPr lang="ar-SA" sz="2400" b="1" dirty="0" smtClean="0">
                <a:solidFill>
                  <a:srgbClr val="B04CB2"/>
                </a:solidFill>
              </a:rPr>
              <a:t> الجسدي على الرسول صلى الله عليه وسلم .. </a:t>
            </a:r>
            <a:endParaRPr lang="en-US" sz="2400" b="1" dirty="0" smtClean="0">
              <a:solidFill>
                <a:srgbClr val="B04CB2"/>
              </a:solidFill>
            </a:endParaRPr>
          </a:p>
          <a:p>
            <a:r>
              <a:rPr lang="ar-SA" sz="2400" b="1" dirty="0" smtClean="0">
                <a:solidFill>
                  <a:schemeClr val="bg1">
                    <a:lumMod val="50000"/>
                  </a:schemeClr>
                </a:solidFill>
              </a:rPr>
              <a:t>عندما لم </a:t>
            </a:r>
            <a:r>
              <a:rPr lang="ar-SA" sz="2400" b="1" dirty="0" err="1" smtClean="0">
                <a:solidFill>
                  <a:schemeClr val="bg1">
                    <a:lumMod val="50000"/>
                  </a:schemeClr>
                </a:solidFill>
              </a:rPr>
              <a:t>تثمر</a:t>
            </a:r>
            <a:r>
              <a:rPr lang="ar-SA" sz="2400" b="1" dirty="0" smtClean="0">
                <a:solidFill>
                  <a:schemeClr val="bg1">
                    <a:lumMod val="50000"/>
                  </a:schemeClr>
                </a:solidFill>
              </a:rPr>
              <a:t> كل الأساليب السابقة في صد الرسول صلى الله عليه وسلم وأصحابه عن دينهم لجأت قريش إلى أسلوب الاعتداء الجسدي </a:t>
            </a:r>
            <a:r>
              <a:rPr lang="ar-SA" sz="2400" b="1" dirty="0" err="1" smtClean="0">
                <a:solidFill>
                  <a:schemeClr val="bg1">
                    <a:lumMod val="50000"/>
                  </a:schemeClr>
                </a:solidFill>
              </a:rPr>
              <a:t>والتصفيه</a:t>
            </a:r>
            <a:r>
              <a:rPr lang="ar-SA" sz="2400" b="1" dirty="0" smtClean="0">
                <a:solidFill>
                  <a:schemeClr val="bg1">
                    <a:lumMod val="50000"/>
                  </a:schemeClr>
                </a:solidFill>
              </a:rPr>
              <a:t> </a:t>
            </a:r>
            <a:r>
              <a:rPr lang="ar-SA" sz="2400" b="1" dirty="0" err="1" smtClean="0">
                <a:solidFill>
                  <a:schemeClr val="bg1">
                    <a:lumMod val="50000"/>
                  </a:schemeClr>
                </a:solidFill>
              </a:rPr>
              <a:t>الجسديه</a:t>
            </a:r>
            <a:r>
              <a:rPr lang="ar-SA" sz="2400" b="1" dirty="0" smtClean="0">
                <a:solidFill>
                  <a:schemeClr val="bg1">
                    <a:lumMod val="50000"/>
                  </a:schemeClr>
                </a:solidFill>
              </a:rPr>
              <a:t> ..</a:t>
            </a:r>
            <a:endParaRPr lang="en-US" sz="2400" b="1" dirty="0" smtClean="0">
              <a:solidFill>
                <a:schemeClr val="bg1">
                  <a:lumMod val="50000"/>
                </a:schemeClr>
              </a:solidFill>
            </a:endParaRPr>
          </a:p>
          <a:p>
            <a:r>
              <a:rPr lang="ar-SA" sz="2400" b="1" dirty="0" smtClean="0">
                <a:solidFill>
                  <a:schemeClr val="bg1">
                    <a:lumMod val="50000"/>
                  </a:schemeClr>
                </a:solidFill>
              </a:rPr>
              <a:t>عن انس رضي الله عنه قال (لقد ضربوا رسول الله صلى الله عليه وسلم مرة حتى غشي عليه </a:t>
            </a:r>
            <a:r>
              <a:rPr lang="ar-SA" sz="2400" b="1" dirty="0" err="1" smtClean="0">
                <a:solidFill>
                  <a:schemeClr val="bg1">
                    <a:lumMod val="50000"/>
                  </a:schemeClr>
                </a:solidFill>
              </a:rPr>
              <a:t>ز</a:t>
            </a:r>
            <a:r>
              <a:rPr lang="ar-SA" sz="2400" b="1" dirty="0" smtClean="0">
                <a:solidFill>
                  <a:schemeClr val="bg1">
                    <a:lumMod val="50000"/>
                  </a:schemeClr>
                </a:solidFill>
              </a:rPr>
              <a:t> فقام </a:t>
            </a:r>
            <a:r>
              <a:rPr lang="ar-SA" sz="2400" b="1" dirty="0" err="1" smtClean="0">
                <a:solidFill>
                  <a:schemeClr val="bg1">
                    <a:lumMod val="50000"/>
                  </a:schemeClr>
                </a:solidFill>
              </a:rPr>
              <a:t>ابو</a:t>
            </a:r>
            <a:r>
              <a:rPr lang="ar-SA" sz="2400" b="1" dirty="0" smtClean="0">
                <a:solidFill>
                  <a:schemeClr val="bg1">
                    <a:lumMod val="50000"/>
                  </a:schemeClr>
                </a:solidFill>
              </a:rPr>
              <a:t> بكر فجعل ينادي ويلكم , أتقتلون رجلا أن يقول ربي الله ؟ فتركوه وأقبلوا على أبي بكر ... </a:t>
            </a:r>
          </a:p>
          <a:p>
            <a:endParaRPr lang="ar-SA" sz="2400" b="1" dirty="0" smtClean="0">
              <a:solidFill>
                <a:schemeClr val="bg1">
                  <a:lumMod val="50000"/>
                </a:schemeClr>
              </a:solidFill>
            </a:endParaRPr>
          </a:p>
          <a:p>
            <a:endParaRPr lang="ar-SA" sz="2400" b="1" dirty="0" smtClean="0">
              <a:solidFill>
                <a:srgbClr val="B04CB2"/>
              </a:solidFill>
            </a:endParaRPr>
          </a:p>
          <a:p>
            <a:r>
              <a:rPr lang="ar-SA" sz="2400" b="1" dirty="0" smtClean="0">
                <a:solidFill>
                  <a:srgbClr val="B04CB2"/>
                </a:solidFill>
              </a:rPr>
              <a:t>[ب] </a:t>
            </a:r>
            <a:r>
              <a:rPr lang="ar-SA" sz="2400" b="1" dirty="0" err="1" smtClean="0">
                <a:solidFill>
                  <a:srgbClr val="B04CB2"/>
                </a:solidFill>
              </a:rPr>
              <a:t>الأعتداء</a:t>
            </a:r>
            <a:r>
              <a:rPr lang="ar-SA" sz="2400" b="1" dirty="0" smtClean="0">
                <a:solidFill>
                  <a:srgbClr val="B04CB2"/>
                </a:solidFill>
              </a:rPr>
              <a:t> الجسدي على </a:t>
            </a:r>
            <a:r>
              <a:rPr lang="ar-SA" sz="2400" b="1" dirty="0" err="1" smtClean="0">
                <a:solidFill>
                  <a:srgbClr val="B04CB2"/>
                </a:solidFill>
              </a:rPr>
              <a:t>الصحابه</a:t>
            </a:r>
            <a:r>
              <a:rPr lang="ar-SA" sz="2400" b="1" dirty="0" smtClean="0">
                <a:solidFill>
                  <a:srgbClr val="B04CB2"/>
                </a:solidFill>
              </a:rPr>
              <a:t> من قريش </a:t>
            </a:r>
            <a:r>
              <a:rPr lang="ar-SA" sz="2400" b="1" dirty="0" err="1" smtClean="0">
                <a:solidFill>
                  <a:srgbClr val="B04CB2"/>
                </a:solidFill>
              </a:rPr>
              <a:t>بمكه</a:t>
            </a:r>
            <a:r>
              <a:rPr lang="ar-SA" sz="2400" b="1" dirty="0" smtClean="0">
                <a:solidFill>
                  <a:srgbClr val="B04CB2"/>
                </a:solidFill>
              </a:rPr>
              <a:t> ..</a:t>
            </a:r>
          </a:p>
          <a:p>
            <a:endParaRPr lang="en-US" sz="2400" b="1" dirty="0" smtClean="0">
              <a:solidFill>
                <a:schemeClr val="bg1">
                  <a:lumMod val="50000"/>
                </a:schemeClr>
              </a:solidFill>
            </a:endParaRPr>
          </a:p>
          <a:p>
            <a:r>
              <a:rPr lang="ar-SA" sz="2400" b="1" dirty="0" smtClean="0">
                <a:solidFill>
                  <a:schemeClr val="bg1">
                    <a:lumMod val="50000"/>
                  </a:schemeClr>
                </a:solidFill>
              </a:rPr>
              <a:t>ونال أبا بكر رضي الله عنه نصيبه من الأذى حتى فكر في الهجرة إلى الحبشة فرارا بدينه ..</a:t>
            </a:r>
            <a:endParaRPr lang="en-US" sz="2400" b="1" dirty="0" smtClean="0">
              <a:solidFill>
                <a:schemeClr val="bg1">
                  <a:lumMod val="50000"/>
                </a:schemeClr>
              </a:solidFill>
            </a:endParaRPr>
          </a:p>
          <a:p>
            <a:endParaRPr lang="en-US" sz="2400" b="1" dirty="0" smtClean="0">
              <a:solidFill>
                <a:schemeClr val="bg1">
                  <a:lumMod val="50000"/>
                </a:schemeClr>
              </a:solidFill>
            </a:endParaRPr>
          </a:p>
          <a:p>
            <a:endParaRPr lang="ar-SA" sz="2400" b="1" dirty="0"/>
          </a:p>
        </p:txBody>
      </p:sp>
    </p:spTree>
  </p:cSld>
  <p:clrMapOvr>
    <a:masterClrMapping/>
  </p:clrMapOvr>
  <p:transition>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3124200" y="457200"/>
            <a:ext cx="5638800" cy="1569660"/>
          </a:xfrm>
          <a:prstGeom prst="rect">
            <a:avLst/>
          </a:prstGeom>
          <a:noFill/>
        </p:spPr>
        <p:txBody>
          <a:bodyPr wrap="square" rtlCol="1">
            <a:spAutoFit/>
          </a:bodyPr>
          <a:lstStyle/>
          <a:p>
            <a:r>
              <a:rPr lang="ar-SA" sz="9600" dirty="0" smtClean="0">
                <a:solidFill>
                  <a:srgbClr val="B04CB2"/>
                </a:solidFill>
                <a:latin typeface="Arabic Typesetting" pitchFamily="66" charset="-78"/>
                <a:cs typeface="Arabic Typesetting" pitchFamily="66" charset="-78"/>
              </a:rPr>
              <a:t>(  الخاتمـة)</a:t>
            </a:r>
            <a:endParaRPr lang="ar-SA" sz="9600" dirty="0">
              <a:solidFill>
                <a:srgbClr val="B04CB2"/>
              </a:solidFill>
              <a:latin typeface="Arabic Typesetting" pitchFamily="66" charset="-78"/>
              <a:cs typeface="Arabic Typesetting" pitchFamily="66" charset="-78"/>
            </a:endParaRPr>
          </a:p>
        </p:txBody>
      </p:sp>
      <p:sp>
        <p:nvSpPr>
          <p:cNvPr id="4" name="مربع نص 3"/>
          <p:cNvSpPr txBox="1"/>
          <p:nvPr/>
        </p:nvSpPr>
        <p:spPr>
          <a:xfrm>
            <a:off x="838200" y="2667000"/>
            <a:ext cx="8077200" cy="2246769"/>
          </a:xfrm>
          <a:prstGeom prst="rect">
            <a:avLst/>
          </a:prstGeom>
          <a:noFill/>
        </p:spPr>
        <p:txBody>
          <a:bodyPr wrap="square" rtlCol="1">
            <a:spAutoFit/>
          </a:bodyPr>
          <a:lstStyle/>
          <a:p>
            <a:r>
              <a:rPr lang="ar-SA" sz="2800" b="1" dirty="0" smtClean="0"/>
              <a:t>وآخِرُ دَعْوانا أنْ الحمدُ لله ربِّ العالمين والصلاة والسلام على أشرف الأنبياء والمرسلين .. نبينا محمد عليه الصلاة </a:t>
            </a:r>
            <a:r>
              <a:rPr lang="ar-SA" sz="2800" b="1" dirty="0" err="1" smtClean="0"/>
              <a:t>وافضل</a:t>
            </a:r>
            <a:r>
              <a:rPr lang="ar-SA" sz="2800" b="1" dirty="0" smtClean="0"/>
              <a:t> التسليم .. اللَّهُمَّ إِنِّي أَسْأَلُكَ عِلْمًا نَافِعًا، وَرِزْقًا طَيِّبًا، وَعَمَلًا مُتَقَبَّلًا  , </a:t>
            </a:r>
          </a:p>
          <a:p>
            <a:r>
              <a:rPr lang="ar-SA" sz="2800" b="1" dirty="0" smtClean="0"/>
              <a:t>اللهم انفعني بما علمتني، وعلمني ما ينفعني، وزدني علماً‏ ...</a:t>
            </a:r>
          </a:p>
          <a:p>
            <a:r>
              <a:rPr lang="ar-SA" sz="2800" b="1" dirty="0" smtClean="0"/>
              <a:t>سُبْحَانَكَ اللَّهُمَّ وَبِحَمْدِكَ أَشْهَدُ أَنْ لا إِلهَ </a:t>
            </a:r>
            <a:r>
              <a:rPr lang="ar-SA" sz="2800" b="1" dirty="0" err="1" smtClean="0"/>
              <a:t>إِلأَ</a:t>
            </a:r>
            <a:r>
              <a:rPr lang="ar-SA" sz="2800" b="1" dirty="0" smtClean="0"/>
              <a:t> </a:t>
            </a:r>
            <a:r>
              <a:rPr lang="ar-SA" sz="2800" b="1" dirty="0" err="1" smtClean="0"/>
              <a:t>انْتَ</a:t>
            </a:r>
            <a:r>
              <a:rPr lang="ar-SA" sz="2800" b="1" dirty="0" smtClean="0"/>
              <a:t> أَسْتَغْفِرُكَ وَأَتْوبُ إِلَيْكَ ..</a:t>
            </a:r>
            <a:endParaRPr lang="ar-SA" sz="2800" dirty="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بوربوينت 2.bmp"/>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228600" y="1066800"/>
            <a:ext cx="7772400" cy="5169158"/>
          </a:xfrm>
          <a:prstGeom prst="rect">
            <a:avLst/>
          </a:prstGeom>
          <a:noFill/>
        </p:spPr>
        <p:txBody>
          <a:bodyPr wrap="square" rtlCol="1">
            <a:spAutoFit/>
          </a:bodyPr>
          <a:lstStyle/>
          <a:p>
            <a:r>
              <a:rPr lang="ar-SA" sz="3200" b="1" dirty="0" smtClean="0">
                <a:solidFill>
                  <a:srgbClr val="B04CB2"/>
                </a:solidFill>
              </a:rPr>
              <a:t>عمل الطالبات :</a:t>
            </a:r>
          </a:p>
          <a:p>
            <a:endParaRPr lang="ar-SA" sz="3200" b="1" dirty="0" smtClean="0">
              <a:solidFill>
                <a:schemeClr val="bg1">
                  <a:lumMod val="50000"/>
                </a:schemeClr>
              </a:solidFill>
            </a:endParaRPr>
          </a:p>
          <a:p>
            <a:r>
              <a:rPr lang="ar-SA" sz="3200" b="1" dirty="0" smtClean="0">
                <a:solidFill>
                  <a:schemeClr val="bg1">
                    <a:lumMod val="50000"/>
                  </a:schemeClr>
                </a:solidFill>
              </a:rPr>
              <a:t>أمل علي </a:t>
            </a:r>
            <a:r>
              <a:rPr lang="ar-SA" sz="3200" b="1" dirty="0" err="1" smtClean="0">
                <a:solidFill>
                  <a:schemeClr val="bg1">
                    <a:lumMod val="50000"/>
                  </a:schemeClr>
                </a:solidFill>
              </a:rPr>
              <a:t>البارقي</a:t>
            </a:r>
            <a:r>
              <a:rPr lang="ar-SA" sz="3200" b="1" dirty="0" smtClean="0">
                <a:solidFill>
                  <a:schemeClr val="bg1">
                    <a:lumMod val="50000"/>
                  </a:schemeClr>
                </a:solidFill>
              </a:rPr>
              <a:t> .</a:t>
            </a:r>
          </a:p>
          <a:p>
            <a:r>
              <a:rPr lang="ar-SA" sz="3200" b="1" dirty="0" smtClean="0">
                <a:solidFill>
                  <a:schemeClr val="bg1">
                    <a:lumMod val="50000"/>
                  </a:schemeClr>
                </a:solidFill>
              </a:rPr>
              <a:t>مشاعل </a:t>
            </a:r>
            <a:r>
              <a:rPr lang="ar-SA" sz="3200" b="1" dirty="0" err="1" smtClean="0">
                <a:solidFill>
                  <a:schemeClr val="bg1">
                    <a:lumMod val="50000"/>
                  </a:schemeClr>
                </a:solidFill>
              </a:rPr>
              <a:t>الحارثي</a:t>
            </a:r>
            <a:r>
              <a:rPr lang="ar-SA" sz="3200" b="1" dirty="0" smtClean="0">
                <a:solidFill>
                  <a:schemeClr val="bg1">
                    <a:lumMod val="50000"/>
                  </a:schemeClr>
                </a:solidFill>
              </a:rPr>
              <a:t> .</a:t>
            </a:r>
          </a:p>
          <a:p>
            <a:r>
              <a:rPr lang="ar-SA" sz="3200" b="1" dirty="0" err="1" smtClean="0">
                <a:solidFill>
                  <a:schemeClr val="bg1">
                    <a:lumMod val="50000"/>
                  </a:schemeClr>
                </a:solidFill>
              </a:rPr>
              <a:t>ساره</a:t>
            </a:r>
            <a:r>
              <a:rPr lang="ar-SA" sz="3200" b="1" dirty="0" smtClean="0">
                <a:solidFill>
                  <a:schemeClr val="bg1">
                    <a:lumMod val="50000"/>
                  </a:schemeClr>
                </a:solidFill>
              </a:rPr>
              <a:t> </a:t>
            </a:r>
            <a:r>
              <a:rPr lang="ar-SA" sz="3200" b="1" dirty="0" err="1" smtClean="0">
                <a:solidFill>
                  <a:schemeClr val="bg1">
                    <a:lumMod val="50000"/>
                  </a:schemeClr>
                </a:solidFill>
              </a:rPr>
              <a:t>عبدالله</a:t>
            </a:r>
            <a:r>
              <a:rPr lang="ar-SA" sz="3200" b="1" dirty="0" smtClean="0">
                <a:solidFill>
                  <a:schemeClr val="bg1">
                    <a:lumMod val="50000"/>
                  </a:schemeClr>
                </a:solidFill>
              </a:rPr>
              <a:t> </a:t>
            </a:r>
            <a:r>
              <a:rPr lang="ar-SA" sz="3200" b="1" dirty="0" err="1" smtClean="0">
                <a:solidFill>
                  <a:schemeClr val="bg1">
                    <a:lumMod val="50000"/>
                  </a:schemeClr>
                </a:solidFill>
              </a:rPr>
              <a:t>الخالدي</a:t>
            </a:r>
            <a:r>
              <a:rPr lang="ar-SA" sz="3200" b="1" dirty="0" smtClean="0">
                <a:solidFill>
                  <a:schemeClr val="bg1">
                    <a:lumMod val="50000"/>
                  </a:schemeClr>
                </a:solidFill>
              </a:rPr>
              <a:t> .</a:t>
            </a:r>
          </a:p>
          <a:p>
            <a:endParaRPr lang="ar-SA" sz="3200" b="1" dirty="0" smtClean="0">
              <a:solidFill>
                <a:schemeClr val="bg1">
                  <a:lumMod val="50000"/>
                </a:schemeClr>
              </a:solidFill>
            </a:endParaRPr>
          </a:p>
          <a:p>
            <a:endParaRPr lang="ar-SA" sz="3200" b="1" dirty="0" smtClean="0">
              <a:solidFill>
                <a:schemeClr val="bg1">
                  <a:lumMod val="50000"/>
                </a:schemeClr>
              </a:solidFill>
            </a:endParaRPr>
          </a:p>
          <a:p>
            <a:endParaRPr lang="ar-SA" sz="3200" b="1" dirty="0" smtClean="0">
              <a:solidFill>
                <a:schemeClr val="bg1">
                  <a:lumMod val="50000"/>
                </a:schemeClr>
              </a:solidFill>
            </a:endParaRPr>
          </a:p>
          <a:p>
            <a:r>
              <a:rPr lang="ar-SA" sz="3200" b="1" dirty="0" smtClean="0">
                <a:solidFill>
                  <a:schemeClr val="bg1">
                    <a:lumMod val="50000"/>
                  </a:schemeClr>
                </a:solidFill>
              </a:rPr>
              <a:t>عرض للمحاضرة الثالثة :- </a:t>
            </a:r>
          </a:p>
          <a:p>
            <a:r>
              <a:rPr lang="ar-SA" sz="3200" b="1" dirty="0" smtClean="0">
                <a:solidFill>
                  <a:schemeClr val="bg1">
                    <a:lumMod val="50000"/>
                  </a:schemeClr>
                </a:solidFill>
              </a:rPr>
              <a:t>لدكتورة ( </a:t>
            </a:r>
            <a:r>
              <a:rPr lang="ar-SA" sz="3200" b="1" dirty="0" smtClean="0">
                <a:solidFill>
                  <a:srgbClr val="B04CB2"/>
                </a:solidFill>
              </a:rPr>
              <a:t>سارة الشهري </a:t>
            </a:r>
            <a:r>
              <a:rPr lang="ar-SA" sz="3200" b="1" dirty="0" smtClean="0">
                <a:solidFill>
                  <a:schemeClr val="bg1">
                    <a:lumMod val="50000"/>
                  </a:schemeClr>
                </a:solidFill>
              </a:rPr>
              <a:t>)</a:t>
            </a:r>
            <a:endParaRPr lang="ar-SA" sz="3200" b="1" dirty="0">
              <a:solidFill>
                <a:schemeClr val="bg1">
                  <a:lumMod val="50000"/>
                </a:schemeClr>
              </a:solidFil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2270</Words>
  <Application>Microsoft Office PowerPoint</Application>
  <PresentationFormat>عرض على الشاشة (3:4)‏</PresentationFormat>
  <Paragraphs>162</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hp</dc:creator>
  <cp:lastModifiedBy>hp</cp:lastModifiedBy>
  <cp:revision>29</cp:revision>
  <dcterms:created xsi:type="dcterms:W3CDTF">2014-02-12T15:35:24Z</dcterms:created>
  <dcterms:modified xsi:type="dcterms:W3CDTF">2014-02-15T12:50:53Z</dcterms:modified>
</cp:coreProperties>
</file>