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272" r:id="rId1"/>
  </p:sldMasterIdLst>
  <p:notesMasterIdLst>
    <p:notesMasterId r:id="rId33"/>
  </p:notesMasterIdLst>
  <p:sldIdLst>
    <p:sldId id="279" r:id="rId2"/>
    <p:sldId id="256" r:id="rId3"/>
    <p:sldId id="258" r:id="rId4"/>
    <p:sldId id="289" r:id="rId5"/>
    <p:sldId id="290" r:id="rId6"/>
    <p:sldId id="292" r:id="rId7"/>
    <p:sldId id="291" r:id="rId8"/>
    <p:sldId id="260" r:id="rId9"/>
    <p:sldId id="266" r:id="rId10"/>
    <p:sldId id="283" r:id="rId11"/>
    <p:sldId id="284" r:id="rId12"/>
    <p:sldId id="285" r:id="rId13"/>
    <p:sldId id="286" r:id="rId14"/>
    <p:sldId id="287" r:id="rId15"/>
    <p:sldId id="288" r:id="rId16"/>
    <p:sldId id="267" r:id="rId17"/>
    <p:sldId id="270" r:id="rId18"/>
    <p:sldId id="299" r:id="rId19"/>
    <p:sldId id="272" r:id="rId20"/>
    <p:sldId id="273" r:id="rId21"/>
    <p:sldId id="293" r:id="rId22"/>
    <p:sldId id="298" r:id="rId23"/>
    <p:sldId id="280" r:id="rId24"/>
    <p:sldId id="281" r:id="rId25"/>
    <p:sldId id="297" r:id="rId26"/>
    <p:sldId id="294" r:id="rId27"/>
    <p:sldId id="295" r:id="rId28"/>
    <p:sldId id="296" r:id="rId29"/>
    <p:sldId id="277" r:id="rId30"/>
    <p:sldId id="282" r:id="rId31"/>
    <p:sldId id="278"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8A443A"/>
    <a:srgbClr val="6732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D4971F9-4ACF-4A7B-BF53-354BBA20BBDE}" type="datetimeFigureOut">
              <a:rPr lang="ar-SA" smtClean="0"/>
              <a:t>11/05/35</a:t>
            </a:fld>
            <a:endParaRPr lang="ar-SA"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C56561E-44DB-4A64-9DB0-B015B0BC6B92}" type="slidenum">
              <a:rPr lang="ar-SA" smtClean="0"/>
              <a:t>‹#›</a:t>
            </a:fld>
            <a:endParaRPr lang="ar-SA" dirty="0"/>
          </a:p>
        </p:txBody>
      </p:sp>
    </p:spTree>
    <p:extLst>
      <p:ext uri="{BB962C8B-B14F-4D97-AF65-F5344CB8AC3E}">
        <p14:creationId xmlns:p14="http://schemas.microsoft.com/office/powerpoint/2010/main" val="252692459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AC56561E-44DB-4A64-9DB0-B015B0BC6B92}" type="slidenum">
              <a:rPr lang="ar-SA" smtClean="0"/>
              <a:t>29</a:t>
            </a:fld>
            <a:endParaRPr lang="ar-SA" dirty="0"/>
          </a:p>
        </p:txBody>
      </p:sp>
    </p:spTree>
    <p:extLst>
      <p:ext uri="{BB962C8B-B14F-4D97-AF65-F5344CB8AC3E}">
        <p14:creationId xmlns:p14="http://schemas.microsoft.com/office/powerpoint/2010/main" val="3121120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1B8ABB09-4A1D-463E-8065-109CC2B7EFAA}" type="datetimeFigureOut">
              <a:rPr lang="ar-SA" smtClean="0"/>
              <a:t>11/05/35</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a:xfrm>
            <a:off x="7991475" y="6429375"/>
            <a:ext cx="876300" cy="292100"/>
          </a:xfrm>
        </p:spPr>
        <p:txBody>
          <a:bodyPr/>
          <a:lstStyle/>
          <a:p>
            <a:fld id="{0B34F065-1154-456A-91E3-76DE8E75E17B}" type="slidenum">
              <a:rPr lang="ar-SA" smtClean="0"/>
              <a:t>‹#›</a:t>
            </a:fld>
            <a:endParaRPr lang="ar-SA" dirty="0"/>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ar-SA" smtClean="0"/>
              <a:t>انقر لتحرير نمط العنوان الرئيسي</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11/05/35</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dirty="0"/>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1B8ABB09-4A1D-463E-8065-109CC2B7EFAA}" type="datetimeFigureOut">
              <a:rPr lang="ar-SA" smtClean="0"/>
              <a:t>11/05/35</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dirty="0"/>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ar-SA" smtClean="0"/>
              <a:t>انقر لتحرير نمط العنوان الرئيسي</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B8ABB09-4A1D-463E-8065-109CC2B7EFAA}" type="datetimeFigureOut">
              <a:rPr lang="ar-SA" smtClean="0"/>
              <a:t>11/05/35</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dirty="0"/>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B8ABB09-4A1D-463E-8065-109CC2B7EFAA}" type="datetimeFigureOut">
              <a:rPr lang="ar-SA" smtClean="0"/>
              <a:t>11/05/35</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dirty="0"/>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1B8ABB09-4A1D-463E-8065-109CC2B7EFAA}" type="datetimeFigureOut">
              <a:rPr lang="ar-SA" smtClean="0"/>
              <a:t>11/05/35</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dirty="0"/>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11/05/35</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1B8ABB09-4A1D-463E-8065-109CC2B7EFAA}" type="datetimeFigureOut">
              <a:rPr lang="ar-SA" smtClean="0"/>
              <a:t>11/05/35</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dirty="0"/>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ar-SA" smtClean="0"/>
              <a:t>انقر لتحرير نمط العنوان الرئيسي</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dirty="0" smtClean="0"/>
              <a:t>انقر فوق الأيقونة لإضافة صورة</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1B8ABB09-4A1D-463E-8065-109CC2B7EFAA}" type="datetimeFigureOut">
              <a:rPr lang="ar-SA" smtClean="0"/>
              <a:t>11/05/35</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dirty="0"/>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ar-SA" smtClean="0"/>
              <a:t>انقر لتحرير نمط العنوان الرئيسي</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11/05/35</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11/05/35</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1B8ABB09-4A1D-463E-8065-109CC2B7EFAA}" type="datetimeFigureOut">
              <a:rPr lang="ar-SA" smtClean="0"/>
              <a:t>11/05/35</a:t>
            </a:fld>
            <a:endParaRPr lang="ar-SA" dirty="0"/>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ar-SA" dirty="0"/>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0B34F065-1154-456A-91E3-76DE8E75E17B}" type="slidenum">
              <a:rPr lang="ar-SA" smtClean="0"/>
              <a:t>‹#›</a:t>
            </a:fld>
            <a:endParaRPr lang="ar-SA" dirty="0"/>
          </a:p>
        </p:txBody>
      </p:sp>
    </p:spTree>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p:txStyles>
    <p:titleStyle>
      <a:lvl1pPr algn="l" defTabSz="914400" rtl="1"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r" defTabSz="914400" rtl="1"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r" defTabSz="914400" rtl="1"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r" defTabSz="914400" rtl="1"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r" defTabSz="914400" rtl="1"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r" defTabSz="914400" rtl="1"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3851920" y="548680"/>
            <a:ext cx="4861124" cy="959717"/>
          </a:xfrm>
        </p:spPr>
        <p:txBody>
          <a:bodyPr>
            <a:normAutofit/>
          </a:bodyPr>
          <a:lstStyle/>
          <a:p>
            <a:pPr algn="ctr"/>
            <a:r>
              <a:rPr lang="ar-SA" sz="4400" b="1" dirty="0" smtClean="0">
                <a:cs typeface="DecoType Naskh Variants" pitchFamily="2" charset="-78"/>
              </a:rPr>
              <a:t>المحاضرة الخامسة </a:t>
            </a:r>
            <a:endParaRPr lang="ar-SA" sz="4400" b="1" dirty="0">
              <a:cs typeface="DecoType Naskh Variants" pitchFamily="2" charset="-78"/>
            </a:endParaRPr>
          </a:p>
        </p:txBody>
      </p:sp>
      <p:sp>
        <p:nvSpPr>
          <p:cNvPr id="3" name="عنوان 2"/>
          <p:cNvSpPr>
            <a:spLocks noGrp="1"/>
          </p:cNvSpPr>
          <p:nvPr>
            <p:ph type="title"/>
          </p:nvPr>
        </p:nvSpPr>
        <p:spPr>
          <a:xfrm>
            <a:off x="3491880" y="1916832"/>
            <a:ext cx="5508104" cy="4032448"/>
          </a:xfrm>
        </p:spPr>
        <p:txBody>
          <a:bodyPr>
            <a:noAutofit/>
          </a:bodyPr>
          <a:lstStyle/>
          <a:p>
            <a:pPr algn="r"/>
            <a:r>
              <a:rPr lang="ar-SA" sz="2500" dirty="0" smtClean="0"/>
              <a:t>المبحث الثاني والثلاثون :</a:t>
            </a:r>
            <a:br>
              <a:rPr lang="ar-SA" sz="2500" dirty="0" smtClean="0"/>
            </a:br>
            <a:r>
              <a:rPr lang="ar-SA" sz="2500" dirty="0" smtClean="0">
                <a:solidFill>
                  <a:srgbClr val="8A443A"/>
                </a:solidFill>
              </a:rPr>
              <a:t>هجرة الرسول صلى الله عليه وسلم إلى الطائف </a:t>
            </a:r>
            <a:r>
              <a:rPr lang="ar-SA" sz="2500" dirty="0" smtClean="0"/>
              <a:t/>
            </a:r>
            <a:br>
              <a:rPr lang="ar-SA" sz="2500" dirty="0" smtClean="0"/>
            </a:br>
            <a:r>
              <a:rPr lang="ar-SA" sz="2500" dirty="0" smtClean="0"/>
              <a:t>المبحث الثالث والثلاثون :</a:t>
            </a:r>
            <a:br>
              <a:rPr lang="ar-SA" sz="2500" dirty="0" smtClean="0"/>
            </a:br>
            <a:r>
              <a:rPr lang="ar-SA" sz="2500" dirty="0" smtClean="0">
                <a:solidFill>
                  <a:srgbClr val="8A443A"/>
                </a:solidFill>
              </a:rPr>
              <a:t>الإسراء والمعراج </a:t>
            </a:r>
            <a:r>
              <a:rPr lang="ar-SA" sz="2500" dirty="0" smtClean="0"/>
              <a:t/>
            </a:r>
            <a:br>
              <a:rPr lang="ar-SA" sz="2500" dirty="0" smtClean="0"/>
            </a:br>
            <a:r>
              <a:rPr lang="ar-SA" sz="2500" dirty="0" smtClean="0"/>
              <a:t>المبحث الرابع والثلاثون :</a:t>
            </a:r>
            <a:br>
              <a:rPr lang="ar-SA" sz="2500" dirty="0" smtClean="0"/>
            </a:br>
            <a:r>
              <a:rPr lang="ar-SA" sz="2500" dirty="0" smtClean="0">
                <a:solidFill>
                  <a:srgbClr val="8A443A"/>
                </a:solidFill>
              </a:rPr>
              <a:t>عرض الرسول صلى الله عليه وسلم نفسه على القبائل </a:t>
            </a:r>
            <a:r>
              <a:rPr lang="ar-SA" sz="2500" dirty="0" smtClean="0"/>
              <a:t/>
            </a:r>
            <a:br>
              <a:rPr lang="ar-SA" sz="2500" dirty="0" smtClean="0"/>
            </a:br>
            <a:r>
              <a:rPr lang="ar-SA" sz="2500" dirty="0" smtClean="0"/>
              <a:t>المبحث الخامس والثلاثون :</a:t>
            </a:r>
            <a:br>
              <a:rPr lang="ar-SA" sz="2500" dirty="0" smtClean="0"/>
            </a:br>
            <a:r>
              <a:rPr lang="ar-SA" sz="2500" dirty="0" smtClean="0">
                <a:solidFill>
                  <a:srgbClr val="8A443A"/>
                </a:solidFill>
              </a:rPr>
              <a:t>بيعة العقبة الأولى</a:t>
            </a:r>
            <a:r>
              <a:rPr lang="ar-SA" sz="2500" dirty="0" smtClean="0"/>
              <a:t/>
            </a:r>
            <a:br>
              <a:rPr lang="ar-SA" sz="2500" dirty="0" smtClean="0"/>
            </a:br>
            <a:r>
              <a:rPr lang="ar-SA" sz="2500" dirty="0" smtClean="0"/>
              <a:t>المبحث السادس والثلاثون :</a:t>
            </a:r>
            <a:br>
              <a:rPr lang="ar-SA" sz="2500" dirty="0" smtClean="0"/>
            </a:br>
            <a:r>
              <a:rPr lang="ar-SA" sz="2500" dirty="0" smtClean="0">
                <a:solidFill>
                  <a:srgbClr val="8A443A"/>
                </a:solidFill>
              </a:rPr>
              <a:t>بيعة العقبة الثانية</a:t>
            </a:r>
            <a:endParaRPr lang="ar-SA" sz="2500" dirty="0">
              <a:solidFill>
                <a:srgbClr val="8A443A"/>
              </a:solidFill>
            </a:endParaRPr>
          </a:p>
        </p:txBody>
      </p:sp>
    </p:spTree>
    <p:extLst>
      <p:ext uri="{BB962C8B-B14F-4D97-AF65-F5344CB8AC3E}">
        <p14:creationId xmlns:p14="http://schemas.microsoft.com/office/powerpoint/2010/main" val="203799413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707904" y="1916832"/>
            <a:ext cx="5120640" cy="2304288"/>
          </a:xfrm>
        </p:spPr>
        <p:txBody>
          <a:bodyPr>
            <a:normAutofit/>
          </a:bodyPr>
          <a:lstStyle/>
          <a:p>
            <a:pPr algn="ctr"/>
            <a:r>
              <a:rPr lang="ar-SA" sz="4800" b="1" dirty="0">
                <a:solidFill>
                  <a:srgbClr val="8A443A"/>
                </a:solidFill>
                <a:latin typeface="Andalus" pitchFamily="18" charset="-78"/>
                <a:cs typeface="DecoType Naskh Variants" pitchFamily="2" charset="-78"/>
              </a:rPr>
              <a:t>هجرة </a:t>
            </a:r>
            <a:br>
              <a:rPr lang="ar-SA" sz="4800" b="1" dirty="0">
                <a:solidFill>
                  <a:srgbClr val="8A443A"/>
                </a:solidFill>
                <a:latin typeface="Andalus" pitchFamily="18" charset="-78"/>
                <a:cs typeface="DecoType Naskh Variants" pitchFamily="2" charset="-78"/>
              </a:rPr>
            </a:br>
            <a:r>
              <a:rPr lang="ar-SA" sz="4800" b="1" dirty="0">
                <a:solidFill>
                  <a:srgbClr val="8A443A"/>
                </a:solidFill>
                <a:latin typeface="Andalus" pitchFamily="18" charset="-78"/>
                <a:cs typeface="DecoType Naskh Variants" pitchFamily="2" charset="-78"/>
              </a:rPr>
              <a:t>الرسول صلى الله عليه وسلم </a:t>
            </a:r>
            <a:r>
              <a:rPr lang="ar-SA" sz="4800" b="1" dirty="0" smtClean="0">
                <a:solidFill>
                  <a:srgbClr val="8A443A"/>
                </a:solidFill>
                <a:latin typeface="Andalus" pitchFamily="18" charset="-78"/>
                <a:cs typeface="DecoType Naskh Variants" pitchFamily="2" charset="-78"/>
              </a:rPr>
              <a:t/>
            </a:r>
            <a:br>
              <a:rPr lang="ar-SA" sz="4800" b="1" dirty="0" smtClean="0">
                <a:solidFill>
                  <a:srgbClr val="8A443A"/>
                </a:solidFill>
                <a:latin typeface="Andalus" pitchFamily="18" charset="-78"/>
                <a:cs typeface="DecoType Naskh Variants" pitchFamily="2" charset="-78"/>
              </a:rPr>
            </a:br>
            <a:r>
              <a:rPr lang="ar-SA" sz="4800" b="1" dirty="0" smtClean="0">
                <a:solidFill>
                  <a:srgbClr val="8A443A"/>
                </a:solidFill>
                <a:latin typeface="Andalus" pitchFamily="18" charset="-78"/>
                <a:cs typeface="DecoType Naskh Variants" pitchFamily="2" charset="-78"/>
              </a:rPr>
              <a:t>إلى </a:t>
            </a:r>
            <a:r>
              <a:rPr lang="ar-SA" sz="4800" b="1" dirty="0">
                <a:solidFill>
                  <a:srgbClr val="8A443A"/>
                </a:solidFill>
                <a:latin typeface="Andalus" pitchFamily="18" charset="-78"/>
                <a:cs typeface="DecoType Naskh Variants" pitchFamily="2" charset="-78"/>
              </a:rPr>
              <a:t>الطائف</a:t>
            </a:r>
          </a:p>
        </p:txBody>
      </p:sp>
      <p:sp>
        <p:nvSpPr>
          <p:cNvPr id="3" name="مربع نص 2"/>
          <p:cNvSpPr txBox="1"/>
          <p:nvPr/>
        </p:nvSpPr>
        <p:spPr>
          <a:xfrm>
            <a:off x="4572000" y="1340768"/>
            <a:ext cx="3096344" cy="523220"/>
          </a:xfrm>
          <a:prstGeom prst="rect">
            <a:avLst/>
          </a:prstGeom>
          <a:noFill/>
        </p:spPr>
        <p:txBody>
          <a:bodyPr wrap="square" rtlCol="1">
            <a:spAutoFit/>
          </a:bodyPr>
          <a:lstStyle/>
          <a:p>
            <a:pPr algn="ctr"/>
            <a:r>
              <a:rPr lang="ar-SA" sz="2800" dirty="0" smtClean="0"/>
              <a:t>المبحث الثاني والثلاثون :</a:t>
            </a:r>
            <a:endParaRPr lang="ar-SA" sz="2800" dirty="0"/>
          </a:p>
        </p:txBody>
      </p:sp>
    </p:spTree>
    <p:extLst>
      <p:ext uri="{BB962C8B-B14F-4D97-AF65-F5344CB8AC3E}">
        <p14:creationId xmlns:p14="http://schemas.microsoft.com/office/powerpoint/2010/main" val="323134248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31640" y="404664"/>
            <a:ext cx="6408712" cy="890737"/>
          </a:xfrm>
          <a:ln w="28575">
            <a:solidFill>
              <a:schemeClr val="accent1"/>
            </a:solidFill>
          </a:ln>
        </p:spPr>
        <p:txBody>
          <a:bodyPr>
            <a:normAutofit/>
          </a:bodyPr>
          <a:lstStyle/>
          <a:p>
            <a:pPr algn="ctr"/>
            <a:r>
              <a:rPr lang="ar-SA" sz="4000" b="1" dirty="0">
                <a:solidFill>
                  <a:srgbClr val="8A443A"/>
                </a:solidFill>
                <a:latin typeface="Andalus" pitchFamily="18" charset="-78"/>
                <a:cs typeface="DecoType Naskh Variants" pitchFamily="2" charset="-78"/>
              </a:rPr>
              <a:t>هجرة </a:t>
            </a:r>
            <a:r>
              <a:rPr lang="ar-SA" sz="4000" b="1" dirty="0" smtClean="0">
                <a:solidFill>
                  <a:srgbClr val="8A443A"/>
                </a:solidFill>
                <a:latin typeface="Andalus" pitchFamily="18" charset="-78"/>
                <a:cs typeface="DecoType Naskh Variants" pitchFamily="2" charset="-78"/>
              </a:rPr>
              <a:t> الرسول </a:t>
            </a:r>
            <a:r>
              <a:rPr lang="ar-SA" sz="4000" b="1" dirty="0">
                <a:solidFill>
                  <a:srgbClr val="8A443A"/>
                </a:solidFill>
                <a:latin typeface="Andalus" pitchFamily="18" charset="-78"/>
                <a:cs typeface="DecoType Naskh Variants" pitchFamily="2" charset="-78"/>
              </a:rPr>
              <a:t>صلى الله عليه وسلم </a:t>
            </a:r>
            <a:r>
              <a:rPr lang="ar-SA" sz="4000" b="1" dirty="0" smtClean="0">
                <a:solidFill>
                  <a:srgbClr val="8A443A"/>
                </a:solidFill>
                <a:latin typeface="Andalus" pitchFamily="18" charset="-78"/>
                <a:cs typeface="DecoType Naskh Variants" pitchFamily="2" charset="-78"/>
              </a:rPr>
              <a:t> إلى </a:t>
            </a:r>
            <a:r>
              <a:rPr lang="ar-SA" sz="4000" b="1" dirty="0">
                <a:solidFill>
                  <a:srgbClr val="8A443A"/>
                </a:solidFill>
                <a:latin typeface="Andalus" pitchFamily="18" charset="-78"/>
                <a:cs typeface="DecoType Naskh Variants" pitchFamily="2" charset="-78"/>
              </a:rPr>
              <a:t>الطائف</a:t>
            </a:r>
            <a:endParaRPr lang="ar-SA" sz="4000" dirty="0"/>
          </a:p>
        </p:txBody>
      </p:sp>
      <p:sp>
        <p:nvSpPr>
          <p:cNvPr id="3" name="عنصر نائب للمحتوى 2"/>
          <p:cNvSpPr>
            <a:spLocks noGrp="1"/>
          </p:cNvSpPr>
          <p:nvPr>
            <p:ph sz="quarter" idx="13"/>
          </p:nvPr>
        </p:nvSpPr>
        <p:spPr>
          <a:xfrm>
            <a:off x="251520" y="1700808"/>
            <a:ext cx="8595360" cy="4464496"/>
          </a:xfrm>
        </p:spPr>
        <p:txBody>
          <a:bodyPr>
            <a:noAutofit/>
          </a:bodyPr>
          <a:lstStyle/>
          <a:p>
            <a:r>
              <a:rPr lang="ar-SA" sz="1900" dirty="0"/>
              <a:t>لما مات عمة ابو طالب ونالت قريش من الرسول صلى الله علية وسلم مالم تكن تنال منة في حياة عمة خرج رسول الله صلى الله علية وسلم الى الطائف يلتمس النصرة من اهل ثقيف المنعة بهم من قومة ورجاء أن يقبلوا منة الاسلام.</a:t>
            </a:r>
          </a:p>
          <a:p>
            <a:endParaRPr lang="ar-SA" sz="1900" dirty="0"/>
          </a:p>
          <a:p>
            <a:r>
              <a:rPr lang="ar-SA" sz="1900" dirty="0"/>
              <a:t> وروى ابن حبيب انه خرج الى الطائف بعد وفاة خديجة بثلاثة اشهر وروى ابن اسحاق أن الرسول عندما ذهب الى الطائف والتقى سادة ثقيف ابناء عمرو بن عمير الثلاثة عبد يا ليل ومسعود وحبيب عرض عليهم الاسلام فلم يقبلوا منة وسخروا منة وعندما يئس منهم طلب منهم أن يكتموا عنة ما دار بينهم حتى لا يثيروا علية الناس ولكنهم لم يفعلوا ذللك واغروا به سفهاءهم وعبيدهم فاخذو في سبة والصياح به حتى اجتمع علية الناس والجؤوة الى حائط لعتبة وشيبة ابني ربيعة وهما فية ورجع عنة من كان يتبعه من سفهاء ثقيف وجلس في ظل شجرة العنب وابناء ربيعة ينظرون الية ويريان مالقي من سفهاء الطائف. </a:t>
            </a:r>
          </a:p>
        </p:txBody>
      </p:sp>
    </p:spTree>
    <p:extLst>
      <p:ext uri="{BB962C8B-B14F-4D97-AF65-F5344CB8AC3E}">
        <p14:creationId xmlns:p14="http://schemas.microsoft.com/office/powerpoint/2010/main" val="317741919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51520" y="620688"/>
            <a:ext cx="8595360" cy="5760640"/>
          </a:xfrm>
        </p:spPr>
        <p:txBody>
          <a:bodyPr>
            <a:normAutofit/>
          </a:bodyPr>
          <a:lstStyle/>
          <a:p>
            <a:r>
              <a:rPr lang="ar-SA" sz="1900" dirty="0"/>
              <a:t> فلما اطمن في جلوسه قال ((اللهم اليك اشكو ضعف قوتي وقلة حيلتي وهواني على الناس ياارحم الراحمين انت رب المستضعفين انت ربي الى من تكلني الى بعيد يتجهمني  ام عدو ملكته امري أن لم يكن بك علي غضب فلا ابالي ولكن عافيتك هي اوسع لي اعوذ بنور وجهك الذي اشرقت له الظلمات وصلح علية امر الدنيا والاخرة من أن تنزل بي غضبك او يحل علي سخطك لك العتبى حتى ترضى ولا حول ولاقوة الابك)).</a:t>
            </a:r>
          </a:p>
          <a:p>
            <a:endParaRPr lang="ar-SA" sz="1900" dirty="0"/>
          </a:p>
          <a:p>
            <a:r>
              <a:rPr lang="ar-SA" sz="1900" dirty="0"/>
              <a:t>وعندما راه ابنا ربيعة حال الرسول صلى الله علية وسلم تحركت فيهما عاطفة الرحم فامر غلاما نصرانيا يدعى عداسا أن يقدم له العنب تعجب عداس من قول الرسول صلى الله علية وسلم بسم الله فاخذ يقبل راس لنبي صلى الله علية وسلم ويده وقدميه وحاو ابنا ربيعة أن يصدونه عن الرسول صلى الله علية وسلم قائلين ((لا يصرفنك عن دينك فان دينك خير من دينه)).</a:t>
            </a:r>
          </a:p>
          <a:p>
            <a:endParaRPr lang="ar-SA" sz="1900" dirty="0"/>
          </a:p>
          <a:p>
            <a:r>
              <a:rPr lang="ar-SA" sz="1900" dirty="0"/>
              <a:t> وعندما لاقي الرسول صلى الله عليه وسلم ما لاقي من الابتلاء والشدة في الطائف عاد الى مكة مهموما وعندما بلغ قرن الثعالب بعث الله الية جبريل ومعه ملك الجبال جعلة رهن أشارته واذا اراد اطبق الاخشبين على اهل الطائف فقال الرسول صلى الله علية وسلم بل ارجو من الله أن يخرج من اصلابهم من يعبد الله وحدة ولا يشرك به شيئا وكان هذا دعم معنويا كبيرا له.</a:t>
            </a:r>
          </a:p>
          <a:p>
            <a:endParaRPr lang="ar-SA" dirty="0"/>
          </a:p>
        </p:txBody>
      </p:sp>
    </p:spTree>
    <p:extLst>
      <p:ext uri="{BB962C8B-B14F-4D97-AF65-F5344CB8AC3E}">
        <p14:creationId xmlns:p14="http://schemas.microsoft.com/office/powerpoint/2010/main" val="105763831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51520" y="692696"/>
            <a:ext cx="8595360" cy="5616624"/>
          </a:xfrm>
        </p:spPr>
        <p:txBody>
          <a:bodyPr>
            <a:normAutofit lnSpcReduction="10000"/>
          </a:bodyPr>
          <a:lstStyle/>
          <a:p>
            <a:r>
              <a:rPr lang="ar-SA" sz="1900" dirty="0"/>
              <a:t> وجاءه دعم معنوي اخر قبل أن يصل الى مكة هو ايمان بعض الجن برسالته في وادي نخلة قرب مكة اقام النبي صلى الله علية وسلم فية اياما وخلال هذه الاقامة بعث الله اليه نفرا من الجن استمعوا الى القران فامنوا به وقد ذكر الله ذلك في سورتي الاحقاف والجن (</a:t>
            </a:r>
            <a:r>
              <a:rPr lang="ar-SA" sz="1900" dirty="0">
                <a:solidFill>
                  <a:srgbClr val="006600"/>
                </a:solidFill>
              </a:rPr>
              <a:t>قل اوحي الى انه استمع نفرا من الجن فقالوا انا سمعنا قرءانا عجبا (1) يهدي الى الرشد فأمنا به ولن نشرك بربنا احدا</a:t>
            </a:r>
            <a:r>
              <a:rPr lang="ar-SA" sz="1900" dirty="0"/>
              <a:t>)</a:t>
            </a:r>
          </a:p>
          <a:p>
            <a:endParaRPr lang="ar-SA" sz="1900" dirty="0"/>
          </a:p>
          <a:p>
            <a:r>
              <a:rPr lang="ar-SA" sz="1900" dirty="0"/>
              <a:t>لقد شد الله ازر نبيه بهاتين الحادثتين فقام نشطا في الدعوة الى الله فعندما عزم دخول مكة في عودته من الطائف قال له زيد (( كيف تدخل عليهم يا رسول الله وهم اخرجوك فقال أن الله يا زيد جاعل لما ترى فرجا ومخرجا وان الله ناصر دينه ومظهر نبيه)).</a:t>
            </a:r>
          </a:p>
          <a:p>
            <a:endParaRPr lang="ar-SA" sz="1900" dirty="0"/>
          </a:p>
          <a:p>
            <a:r>
              <a:rPr lang="ar-SA" sz="1900" dirty="0"/>
              <a:t>وارسل في طلب جوار الاخنس بن شريق فجبن وتعلل بانه حليف والحليف لا يجير وطلب بجوار سهيل بن عمرة فرفض بحجة أن بني عمرو لا تجير علي بني كعب واخير ارسل في جوار المطعم بن عدي فستجاب لذلك وتهيا هو لحماية الرسول صلى الله علية وسلم.</a:t>
            </a:r>
          </a:p>
          <a:p>
            <a:endParaRPr lang="ar-SA" sz="1900" dirty="0"/>
          </a:p>
          <a:p>
            <a:r>
              <a:rPr lang="ar-SA" sz="1900" dirty="0"/>
              <a:t>وحفظ رسول الله صلى الله عليه وسلم للمطعم هذا الصنع ومن قبلة صنيعة في نقض صحيفة المقاطعة فقال يوم اسرى بدر ((لو كان المطعم بن عدي حيا ثم كلمني في هؤلاء النتنى لتركتهم له )) </a:t>
            </a:r>
          </a:p>
          <a:p>
            <a:endParaRPr lang="ar-SA" dirty="0"/>
          </a:p>
        </p:txBody>
      </p:sp>
    </p:spTree>
    <p:extLst>
      <p:ext uri="{BB962C8B-B14F-4D97-AF65-F5344CB8AC3E}">
        <p14:creationId xmlns:p14="http://schemas.microsoft.com/office/powerpoint/2010/main" val="197116162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323528" y="908720"/>
            <a:ext cx="8595360" cy="5472608"/>
          </a:xfrm>
        </p:spPr>
        <p:txBody>
          <a:bodyPr/>
          <a:lstStyle/>
          <a:p>
            <a:r>
              <a:rPr lang="ar-SA" sz="2000" dirty="0"/>
              <a:t> ولم يقيد هذا الجوار حركة الرسول صلى الله علية وسلم الى الدعوة الى الاسلام فعندما هاجر بعض المسلمين الى الحبشة خرج ابو بكر فيمن خرج مهاجرا إليها حتى إذا بلغ برك الغماد لقيه ابن الدغنه سيد القارة وعن ابن اسحاق سيد الاحباش فردة الى مكة وادخله في جواره قائلا ((مثلك يا ابا بكر لا يخرج ولا يخرج...)). واشترطت علية قريش أن يأمر ابا بكر فيعبد الله دي داخل جاره ففعل ابو بكر وبنى مسجدا في فناء دارة ليصلي فية فكان اذا صلي وقرا القران وقف علية النساء والمشركين وابناؤهم يعجبون منه لأنه يبكي وهو يقرا القران فافزع ذلك قريش خشية ايمان الناس فطلبوا من ابن الدغنة أن يطلب من ابي بكر عباده الله في داخل داره حيث لا يسمعه احد فجاءه ابن الدغنة وقال له ((فأما أن تقتصر على ذلك واما أن ترد ذمتي...)). فرد علية ابو بكر قائلا ((فأني ارد عليك جوارك وارضي بجوار الله ورسوله)).</a:t>
            </a:r>
          </a:p>
          <a:p>
            <a:endParaRPr lang="ar-SA" dirty="0"/>
          </a:p>
        </p:txBody>
      </p:sp>
    </p:spTree>
    <p:extLst>
      <p:ext uri="{BB962C8B-B14F-4D97-AF65-F5344CB8AC3E}">
        <p14:creationId xmlns:p14="http://schemas.microsoft.com/office/powerpoint/2010/main" val="11610043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74320" y="1196752"/>
            <a:ext cx="8595360" cy="5328592"/>
          </a:xfrm>
        </p:spPr>
        <p:txBody>
          <a:bodyPr>
            <a:noAutofit/>
          </a:bodyPr>
          <a:lstStyle/>
          <a:p>
            <a:pPr marL="0" indent="0">
              <a:buNone/>
            </a:pPr>
            <a:r>
              <a:rPr lang="ar-SA" sz="1900" dirty="0"/>
              <a:t>1- ان اختيار الرسول صلى الله علية وسلم الثلاثة الذين كانوا من سادة ثقيف دليل على اهميه دعوة الزعماء الذين ينساق وراءهم الناس.  </a:t>
            </a:r>
          </a:p>
          <a:p>
            <a:pPr marL="0" indent="0">
              <a:buNone/>
            </a:pPr>
            <a:endParaRPr lang="ar-SA" sz="200" dirty="0"/>
          </a:p>
          <a:p>
            <a:pPr marL="0" indent="0">
              <a:buNone/>
            </a:pPr>
            <a:r>
              <a:rPr lang="ar-SA" sz="1900" dirty="0"/>
              <a:t>2- أن صبر الرسول صلى الله عليه وسلم على معارضيه قد بلغ حدا عظيما فمع ما واجهه من سوء المعاملة من اهل الطائف لم يطلب من الله أن يعاقبهم بل دعا الله أن يهديهم. </a:t>
            </a:r>
          </a:p>
          <a:p>
            <a:pPr marL="0" indent="0">
              <a:buNone/>
            </a:pPr>
            <a:endParaRPr lang="ar-SA" sz="200" dirty="0"/>
          </a:p>
          <a:p>
            <a:pPr marL="0" indent="0">
              <a:buNone/>
            </a:pPr>
            <a:r>
              <a:rPr lang="ar-SA" sz="1900" dirty="0"/>
              <a:t>3- أن لقاء بعض الجن بالرسول صلى الله عليه وسلم وايمانهم به فيه عظة وعبرة للبشر الذين لا يؤمنون. </a:t>
            </a:r>
          </a:p>
          <a:p>
            <a:pPr marL="0" indent="0">
              <a:buNone/>
            </a:pPr>
            <a:endParaRPr lang="ar-SA" sz="200" dirty="0"/>
          </a:p>
          <a:p>
            <a:pPr marL="0" indent="0">
              <a:buNone/>
            </a:pPr>
            <a:r>
              <a:rPr lang="ar-SA" sz="1900" dirty="0"/>
              <a:t>4- لقد كان ايمان الجن برسول صلى الله علية وسلم بعد ما ناله من اهل ثقيف تسلية من الله له أنسته الامه. </a:t>
            </a:r>
          </a:p>
          <a:p>
            <a:pPr marL="0" indent="0">
              <a:buNone/>
            </a:pPr>
            <a:endParaRPr lang="ar-SA" sz="200" dirty="0"/>
          </a:p>
          <a:p>
            <a:pPr marL="0" indent="0">
              <a:buNone/>
            </a:pPr>
            <a:r>
              <a:rPr lang="ar-SA" sz="1900" dirty="0"/>
              <a:t>5- أن من مآثر الجاهلية ذلك المعروف الذي كانوا يحترمونه الا وهو الجوار. </a:t>
            </a:r>
          </a:p>
          <a:p>
            <a:pPr marL="0" indent="0">
              <a:buNone/>
            </a:pPr>
            <a:endParaRPr lang="ar-SA" sz="200" dirty="0"/>
          </a:p>
          <a:p>
            <a:pPr marL="0" indent="0">
              <a:buNone/>
            </a:pPr>
            <a:r>
              <a:rPr lang="ar-SA" sz="1900" dirty="0"/>
              <a:t>6- أن اسلام عداس دليل على أن الرسول صلى الله علية وسلم لم يرجع من الطائف دون نتائج ايجابية. </a:t>
            </a:r>
          </a:p>
          <a:p>
            <a:pPr marL="0" indent="0">
              <a:buNone/>
            </a:pPr>
            <a:endParaRPr lang="ar-SA" sz="200" dirty="0"/>
          </a:p>
          <a:p>
            <a:pPr marL="0" indent="0">
              <a:buNone/>
            </a:pPr>
            <a:r>
              <a:rPr lang="ar-SA" sz="1900" dirty="0"/>
              <a:t>7- أن في قصة هجرته الى الطائف وما لاقاه من اذى من اهل ثقيف عظة وعبرة للدعاة الذين يتاسون بسيرة الرسول صلى الله علية وسلم. </a:t>
            </a:r>
          </a:p>
          <a:p>
            <a:pPr marL="0" indent="0">
              <a:buNone/>
            </a:pPr>
            <a:endParaRPr lang="ar-SA" sz="1900" dirty="0"/>
          </a:p>
        </p:txBody>
      </p:sp>
      <p:sp>
        <p:nvSpPr>
          <p:cNvPr id="5" name="مربع نص 4"/>
          <p:cNvSpPr txBox="1"/>
          <p:nvPr/>
        </p:nvSpPr>
        <p:spPr>
          <a:xfrm>
            <a:off x="5724128" y="332656"/>
            <a:ext cx="3036510" cy="769441"/>
          </a:xfrm>
          <a:prstGeom prst="rect">
            <a:avLst/>
          </a:prstGeom>
          <a:noFill/>
          <a:ln w="28575">
            <a:solidFill>
              <a:schemeClr val="tx1"/>
            </a:solidFill>
          </a:ln>
        </p:spPr>
        <p:txBody>
          <a:bodyPr wrap="square" rtlCol="1">
            <a:spAutoFit/>
          </a:bodyPr>
          <a:lstStyle/>
          <a:p>
            <a:r>
              <a:rPr lang="ar-SA" sz="4400" b="1" dirty="0" smtClean="0">
                <a:solidFill>
                  <a:srgbClr val="8A443A"/>
                </a:solidFill>
                <a:latin typeface="+mj-lt"/>
                <a:ea typeface="+mj-ea"/>
                <a:cs typeface="DecoType Naskh Variants" pitchFamily="2" charset="-78"/>
              </a:rPr>
              <a:t>عـظـــــات  وعـبـــر </a:t>
            </a:r>
            <a:r>
              <a:rPr lang="ar-SA" sz="4400" b="1" dirty="0">
                <a:solidFill>
                  <a:srgbClr val="8A443A"/>
                </a:solidFill>
                <a:latin typeface="+mj-lt"/>
                <a:ea typeface="+mj-ea"/>
                <a:cs typeface="DecoType Naskh Variants" pitchFamily="2" charset="-78"/>
              </a:rPr>
              <a:t>:</a:t>
            </a:r>
          </a:p>
        </p:txBody>
      </p:sp>
    </p:spTree>
    <p:extLst>
      <p:ext uri="{BB962C8B-B14F-4D97-AF65-F5344CB8AC3E}">
        <p14:creationId xmlns:p14="http://schemas.microsoft.com/office/powerpoint/2010/main" val="401457027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Effect transition="in" filter="fade">
                                      <p:cBhvr>
                                        <p:cTn id="56" dur="1000"/>
                                        <p:tgtEl>
                                          <p:spTgt spid="3">
                                            <p:txEl>
                                              <p:pRg st="12" end="12"/>
                                            </p:txEl>
                                          </p:spTgt>
                                        </p:tgtEl>
                                      </p:cBhvr>
                                    </p:animEffect>
                                    <p:anim calcmode="lin" valueType="num">
                                      <p:cBhvr>
                                        <p:cTn id="57"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779912" y="2276872"/>
            <a:ext cx="5120640" cy="955284"/>
          </a:xfrm>
        </p:spPr>
        <p:txBody>
          <a:bodyPr>
            <a:normAutofit/>
          </a:bodyPr>
          <a:lstStyle/>
          <a:p>
            <a:pPr algn="ctr"/>
            <a:r>
              <a:rPr lang="ar-SA" sz="4800" b="1" dirty="0" smtClean="0">
                <a:solidFill>
                  <a:srgbClr val="8A443A"/>
                </a:solidFill>
                <a:cs typeface="DecoType Naskh Variants" pitchFamily="2" charset="-78"/>
              </a:rPr>
              <a:t>الإســـراء والمـعـــراج </a:t>
            </a:r>
            <a:endParaRPr lang="ar-SA" sz="4800" b="1" dirty="0">
              <a:solidFill>
                <a:srgbClr val="8A443A"/>
              </a:solidFill>
              <a:cs typeface="DecoType Naskh Variants" pitchFamily="2" charset="-78"/>
            </a:endParaRPr>
          </a:p>
        </p:txBody>
      </p:sp>
      <p:sp>
        <p:nvSpPr>
          <p:cNvPr id="2" name="مربع نص 1"/>
          <p:cNvSpPr txBox="1"/>
          <p:nvPr/>
        </p:nvSpPr>
        <p:spPr>
          <a:xfrm>
            <a:off x="4368102" y="1511206"/>
            <a:ext cx="3744416" cy="523220"/>
          </a:xfrm>
          <a:prstGeom prst="rect">
            <a:avLst/>
          </a:prstGeom>
          <a:noFill/>
        </p:spPr>
        <p:txBody>
          <a:bodyPr wrap="square" rtlCol="1">
            <a:spAutoFit/>
          </a:bodyPr>
          <a:lstStyle/>
          <a:p>
            <a:pPr algn="ctr"/>
            <a:r>
              <a:rPr lang="ar-SA" sz="2800" dirty="0" smtClean="0"/>
              <a:t>المبحث الثالث والثلاثون :</a:t>
            </a:r>
            <a:endParaRPr lang="ar-SA" sz="2800" dirty="0"/>
          </a:p>
        </p:txBody>
      </p:sp>
    </p:spTree>
    <p:extLst>
      <p:ext uri="{BB962C8B-B14F-4D97-AF65-F5344CB8AC3E}">
        <p14:creationId xmlns:p14="http://schemas.microsoft.com/office/powerpoint/2010/main" val="174817877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55776" y="476672"/>
            <a:ext cx="3672408" cy="818729"/>
          </a:xfrm>
          <a:ln w="28575">
            <a:solidFill>
              <a:schemeClr val="tx1"/>
            </a:solidFill>
          </a:ln>
        </p:spPr>
        <p:txBody>
          <a:bodyPr>
            <a:normAutofit/>
          </a:bodyPr>
          <a:lstStyle/>
          <a:p>
            <a:pPr algn="ctr"/>
            <a:r>
              <a:rPr lang="ar-SA" sz="4400" b="1" dirty="0" smtClean="0">
                <a:solidFill>
                  <a:srgbClr val="8A443A"/>
                </a:solidFill>
                <a:cs typeface="DecoType Naskh Variants" pitchFamily="2" charset="-78"/>
              </a:rPr>
              <a:t>الإسراء والمعراج </a:t>
            </a:r>
            <a:endParaRPr lang="ar-SA" sz="4400" b="1" dirty="0">
              <a:solidFill>
                <a:srgbClr val="8A443A"/>
              </a:solidFill>
              <a:cs typeface="DecoType Naskh Variants" pitchFamily="2" charset="-78"/>
            </a:endParaRPr>
          </a:p>
        </p:txBody>
      </p:sp>
      <p:sp>
        <p:nvSpPr>
          <p:cNvPr id="3" name="عنصر نائب للمحتوى 2"/>
          <p:cNvSpPr>
            <a:spLocks noGrp="1"/>
          </p:cNvSpPr>
          <p:nvPr>
            <p:ph sz="quarter" idx="13"/>
          </p:nvPr>
        </p:nvSpPr>
        <p:spPr>
          <a:xfrm>
            <a:off x="274320" y="1556792"/>
            <a:ext cx="8595360" cy="4824536"/>
          </a:xfrm>
        </p:spPr>
        <p:txBody>
          <a:bodyPr>
            <a:normAutofit/>
          </a:bodyPr>
          <a:lstStyle/>
          <a:p>
            <a:r>
              <a:rPr lang="ar-SA" sz="1900" dirty="0"/>
              <a:t>تأتي هذه المعجزة تكريماً وتثبيتاً للرسول صلى الله عليه وسلم بعد وفاة عمه الذي كان يحميه وزوجته التي كانت تواسيه, وبعدما أصابه في الطائف ومكة ما أصابه من الأذى. </a:t>
            </a:r>
            <a:endParaRPr lang="ar-SA" sz="1900" dirty="0" smtClean="0"/>
          </a:p>
          <a:p>
            <a:endParaRPr lang="ar-SA" sz="400" dirty="0"/>
          </a:p>
          <a:p>
            <a:r>
              <a:rPr lang="ar-SA" sz="1900" dirty="0" smtClean="0"/>
              <a:t>فقد ذكر موسى بن عقبة عن الزهري </a:t>
            </a:r>
            <a:r>
              <a:rPr lang="en-US" sz="1400" dirty="0" smtClean="0"/>
              <a:t>]</a:t>
            </a:r>
            <a:r>
              <a:rPr lang="ar-SA" sz="1400" dirty="0" smtClean="0"/>
              <a:t>مغازي عروة</a:t>
            </a:r>
            <a:r>
              <a:rPr lang="en-US" sz="1400" dirty="0" smtClean="0"/>
              <a:t>[</a:t>
            </a:r>
            <a:r>
              <a:rPr lang="ar-SA" sz="1900" dirty="0" smtClean="0"/>
              <a:t> وعروة بن الزبير </a:t>
            </a:r>
            <a:r>
              <a:rPr lang="en-US" sz="1400" dirty="0" smtClean="0"/>
              <a:t>]</a:t>
            </a:r>
            <a:r>
              <a:rPr lang="ar-SA" sz="1400" dirty="0" smtClean="0"/>
              <a:t>مغازي عروة</a:t>
            </a:r>
            <a:r>
              <a:rPr lang="en-US" sz="1400" dirty="0" smtClean="0"/>
              <a:t>[</a:t>
            </a:r>
            <a:r>
              <a:rPr lang="ar-SA" sz="1900" dirty="0" smtClean="0"/>
              <a:t> أن الإسراء إلى بيت المقدس كان قبل خروج النبي صلى الله عليه وسلم إلى المدينة بسنة. ومما لا جدال فيه أن الإسراء والمعراج ثابت بالقرآن والسنة. </a:t>
            </a:r>
          </a:p>
          <a:p>
            <a:endParaRPr lang="ar-SA" sz="400" dirty="0" smtClean="0"/>
          </a:p>
          <a:p>
            <a:r>
              <a:rPr lang="ar-SA" sz="1900" dirty="0" smtClean="0"/>
              <a:t>فقد أشار القرآن الكريم إلى الإسراء والمعراج في سورتي الإسراء والنجم. ففي السورة الأولى ذكر قصة الإسراء وحكمته, في قوله: </a:t>
            </a:r>
            <a:r>
              <a:rPr lang="ar-SA" sz="1900" dirty="0" smtClean="0">
                <a:solidFill>
                  <a:srgbClr val="006600"/>
                </a:solidFill>
                <a:sym typeface="AGA Arabesque"/>
              </a:rPr>
              <a:t> </a:t>
            </a:r>
            <a:r>
              <a:rPr lang="ar-SA" sz="1900" dirty="0" smtClean="0">
                <a:solidFill>
                  <a:srgbClr val="006600"/>
                </a:solidFill>
              </a:rPr>
              <a:t>سُبْحَانَ </a:t>
            </a:r>
            <a:r>
              <a:rPr lang="ar-SA" sz="1900" dirty="0">
                <a:solidFill>
                  <a:srgbClr val="006600"/>
                </a:solidFill>
              </a:rPr>
              <a:t>الَّذِي أَسْرَى بِعَبْدِهِ لَيْلًا مِنَ الْمَسْجِدِ الْحَرَامِ إِلَى الْمَسْجِدِ الأَقْصَى الَّذِي بَارَكْنَا حَوْلَهُ لِنُرِيَهُ مِنْ آيَاتِنَا إِنَّه هُوَ السَّمِيعُ </a:t>
            </a:r>
            <a:r>
              <a:rPr lang="ar-SA" sz="1900" dirty="0" smtClean="0">
                <a:solidFill>
                  <a:srgbClr val="006600"/>
                </a:solidFill>
              </a:rPr>
              <a:t>الْبَصِيرُ </a:t>
            </a:r>
            <a:r>
              <a:rPr lang="ar-SA" sz="2000" dirty="0" smtClean="0">
                <a:solidFill>
                  <a:srgbClr val="006600"/>
                </a:solidFill>
                <a:sym typeface="AGA Arabesque"/>
              </a:rPr>
              <a:t> </a:t>
            </a:r>
            <a:r>
              <a:rPr lang="ar-SA" sz="1400" dirty="0" smtClean="0"/>
              <a:t>[</a:t>
            </a:r>
            <a:r>
              <a:rPr lang="ar-SA" sz="1400" dirty="0"/>
              <a:t>الإسراء:1</a:t>
            </a:r>
            <a:r>
              <a:rPr lang="ar-SA" sz="1400" dirty="0" smtClean="0"/>
              <a:t>]. </a:t>
            </a:r>
          </a:p>
          <a:p>
            <a:endParaRPr lang="ar-SA" sz="400" dirty="0"/>
          </a:p>
          <a:p>
            <a:r>
              <a:rPr lang="ar-SA" sz="1900" dirty="0" smtClean="0"/>
              <a:t>وذكر في الصورة الثانية قصة المعراج وثمرته, في قوله: </a:t>
            </a:r>
            <a:r>
              <a:rPr lang="ar-SA" sz="1900" dirty="0">
                <a:solidFill>
                  <a:srgbClr val="006600"/>
                </a:solidFill>
                <a:sym typeface="AGA Arabesque"/>
              </a:rPr>
              <a:t></a:t>
            </a:r>
            <a:r>
              <a:rPr lang="ar-SA" sz="1900" dirty="0" smtClean="0"/>
              <a:t> </a:t>
            </a:r>
            <a:r>
              <a:rPr lang="ar-SA" sz="1900" dirty="0" smtClean="0">
                <a:solidFill>
                  <a:srgbClr val="006600"/>
                </a:solidFill>
              </a:rPr>
              <a:t>وَلَقَدْ رَءاهُ </a:t>
            </a:r>
            <a:r>
              <a:rPr lang="ar-SA" sz="1900" dirty="0">
                <a:solidFill>
                  <a:srgbClr val="006600"/>
                </a:solidFill>
              </a:rPr>
              <a:t>نَزْلَةً </a:t>
            </a:r>
            <a:r>
              <a:rPr lang="ar-SA" sz="1900" dirty="0" smtClean="0">
                <a:solidFill>
                  <a:srgbClr val="006600"/>
                </a:solidFill>
              </a:rPr>
              <a:t>أُخْرَى(13)‏ </a:t>
            </a:r>
            <a:r>
              <a:rPr lang="ar-SA" sz="1900" dirty="0">
                <a:solidFill>
                  <a:srgbClr val="006600"/>
                </a:solidFill>
              </a:rPr>
              <a:t>عِندَ سِدْرَةِ </a:t>
            </a:r>
            <a:r>
              <a:rPr lang="ar-SA" sz="1900" dirty="0" smtClean="0">
                <a:solidFill>
                  <a:srgbClr val="006600"/>
                </a:solidFill>
              </a:rPr>
              <a:t>المُنتَهَى(14) </a:t>
            </a:r>
            <a:r>
              <a:rPr lang="ar-SA" sz="1900" dirty="0">
                <a:solidFill>
                  <a:srgbClr val="006600"/>
                </a:solidFill>
              </a:rPr>
              <a:t>عِندَهَا جَنَّةُ المَأْوَى</a:t>
            </a:r>
            <a:r>
              <a:rPr lang="ar-SA" sz="1900" dirty="0" smtClean="0">
                <a:solidFill>
                  <a:srgbClr val="006600"/>
                </a:solidFill>
              </a:rPr>
              <a:t>‏(15)‏ </a:t>
            </a:r>
            <a:r>
              <a:rPr lang="ar-SA" sz="1900" dirty="0">
                <a:solidFill>
                  <a:srgbClr val="006600"/>
                </a:solidFill>
              </a:rPr>
              <a:t>إِذْ يَغْشَى السِّدْرَةَ مَا </a:t>
            </a:r>
            <a:r>
              <a:rPr lang="ar-SA" sz="1900" dirty="0" smtClean="0">
                <a:solidFill>
                  <a:srgbClr val="006600"/>
                </a:solidFill>
              </a:rPr>
              <a:t>يَغْشَى(16)‏ </a:t>
            </a:r>
            <a:r>
              <a:rPr lang="ar-SA" sz="1900" dirty="0">
                <a:solidFill>
                  <a:srgbClr val="006600"/>
                </a:solidFill>
              </a:rPr>
              <a:t>مَا زَاغَ </a:t>
            </a:r>
            <a:r>
              <a:rPr lang="ar-SA" sz="1900" dirty="0" smtClean="0">
                <a:solidFill>
                  <a:srgbClr val="006600"/>
                </a:solidFill>
              </a:rPr>
              <a:t>البَصَرُ وَمَا طَغَى(17) </a:t>
            </a:r>
            <a:r>
              <a:rPr lang="ar-SA" sz="1900" dirty="0">
                <a:solidFill>
                  <a:srgbClr val="006600"/>
                </a:solidFill>
              </a:rPr>
              <a:t>لَقَدْ رَأَى مِنْ </a:t>
            </a:r>
            <a:r>
              <a:rPr lang="ar-SA" sz="1900" dirty="0" smtClean="0">
                <a:solidFill>
                  <a:srgbClr val="006600"/>
                </a:solidFill>
              </a:rPr>
              <a:t>ءايَاتِ </a:t>
            </a:r>
            <a:r>
              <a:rPr lang="ar-SA" sz="1900" dirty="0">
                <a:solidFill>
                  <a:srgbClr val="006600"/>
                </a:solidFill>
              </a:rPr>
              <a:t>رَبِّهِ </a:t>
            </a:r>
            <a:r>
              <a:rPr lang="ar-SA" sz="1900" dirty="0" smtClean="0">
                <a:solidFill>
                  <a:srgbClr val="006600"/>
                </a:solidFill>
              </a:rPr>
              <a:t>الكُبْرَى(18) </a:t>
            </a:r>
            <a:r>
              <a:rPr lang="ar-SA" sz="1800" dirty="0" smtClean="0">
                <a:solidFill>
                  <a:srgbClr val="006600"/>
                </a:solidFill>
                <a:sym typeface="AGA Arabesque"/>
              </a:rPr>
              <a:t> </a:t>
            </a:r>
            <a:r>
              <a:rPr lang="en-US" sz="1400" dirty="0">
                <a:sym typeface="AGA Arabesque"/>
              </a:rPr>
              <a:t>]</a:t>
            </a:r>
            <a:r>
              <a:rPr lang="ar-SA" sz="1400" dirty="0">
                <a:sym typeface="AGA Arabesque"/>
              </a:rPr>
              <a:t>النجم: 13-18</a:t>
            </a:r>
            <a:r>
              <a:rPr lang="en-US" sz="1400" dirty="0">
                <a:sym typeface="AGA Arabesque"/>
              </a:rPr>
              <a:t>[</a:t>
            </a:r>
            <a:r>
              <a:rPr lang="ar-SA" sz="1400" dirty="0">
                <a:sym typeface="AGA Arabesque"/>
              </a:rPr>
              <a:t>. </a:t>
            </a:r>
            <a:endParaRPr lang="ar-SA" sz="1400" dirty="0"/>
          </a:p>
        </p:txBody>
      </p:sp>
    </p:spTree>
    <p:extLst>
      <p:ext uri="{BB962C8B-B14F-4D97-AF65-F5344CB8AC3E}">
        <p14:creationId xmlns:p14="http://schemas.microsoft.com/office/powerpoint/2010/main" val="112711089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31840" y="476672"/>
            <a:ext cx="3168353" cy="818729"/>
          </a:xfrm>
          <a:ln w="28575">
            <a:solidFill>
              <a:schemeClr val="tx1"/>
            </a:solidFill>
          </a:ln>
        </p:spPr>
        <p:txBody>
          <a:bodyPr>
            <a:normAutofit/>
          </a:bodyPr>
          <a:lstStyle/>
          <a:p>
            <a:pPr algn="ctr"/>
            <a:r>
              <a:rPr lang="ar-SA" sz="4400" b="1" dirty="0" smtClean="0">
                <a:solidFill>
                  <a:srgbClr val="8A443A"/>
                </a:solidFill>
                <a:cs typeface="DecoType Naskh Variants" pitchFamily="2" charset="-78"/>
              </a:rPr>
              <a:t>شــق الـصــدر </a:t>
            </a:r>
            <a:endParaRPr lang="ar-SA" sz="4400" b="1" dirty="0">
              <a:solidFill>
                <a:srgbClr val="8A443A"/>
              </a:solidFill>
              <a:cs typeface="DecoType Naskh Variants" pitchFamily="2" charset="-78"/>
            </a:endParaRPr>
          </a:p>
        </p:txBody>
      </p:sp>
      <p:sp>
        <p:nvSpPr>
          <p:cNvPr id="3" name="عنصر نائب للمحتوى 2"/>
          <p:cNvSpPr>
            <a:spLocks noGrp="1"/>
          </p:cNvSpPr>
          <p:nvPr>
            <p:ph sz="quarter" idx="13"/>
          </p:nvPr>
        </p:nvSpPr>
        <p:spPr>
          <a:xfrm>
            <a:off x="251520" y="1484784"/>
            <a:ext cx="8595360" cy="1296144"/>
          </a:xfrm>
        </p:spPr>
        <p:txBody>
          <a:bodyPr/>
          <a:lstStyle/>
          <a:p>
            <a:r>
              <a:rPr lang="ar-SA" sz="1900" dirty="0"/>
              <a:t>بعد صلاة العشاء من تلك الليلة المباركة نزل جبريل عليه السلام وفرج عن سقف بيت الرسول صلى الله عليه وسلم بمكة, وشق صدره ثم غسله بماء زمزم, ثم جاء بطست من ذهب ممتلئ حكمة وإيماناً فأفرغه في صدره, ثم أطبقه ثم أخذ بيده فعرج به </a:t>
            </a:r>
            <a:r>
              <a:rPr lang="en-US" sz="1400" dirty="0"/>
              <a:t>]</a:t>
            </a:r>
            <a:r>
              <a:rPr lang="ar-SA" sz="1400" dirty="0"/>
              <a:t>البخاري ومسلم وغيرها</a:t>
            </a:r>
            <a:r>
              <a:rPr lang="en-US" sz="1400" dirty="0"/>
              <a:t>[</a:t>
            </a:r>
            <a:endParaRPr lang="ar-SA" sz="1400" dirty="0"/>
          </a:p>
        </p:txBody>
      </p:sp>
      <p:sp>
        <p:nvSpPr>
          <p:cNvPr id="4" name="مربع نص 3"/>
          <p:cNvSpPr txBox="1"/>
          <p:nvPr/>
        </p:nvSpPr>
        <p:spPr>
          <a:xfrm>
            <a:off x="3131838" y="3212976"/>
            <a:ext cx="3168353" cy="769441"/>
          </a:xfrm>
          <a:prstGeom prst="rect">
            <a:avLst/>
          </a:prstGeom>
          <a:noFill/>
          <a:ln w="28575">
            <a:solidFill>
              <a:schemeClr val="tx1"/>
            </a:solidFill>
          </a:ln>
        </p:spPr>
        <p:txBody>
          <a:bodyPr wrap="square" rtlCol="1">
            <a:spAutoFit/>
          </a:bodyPr>
          <a:lstStyle/>
          <a:p>
            <a:pPr algn="ctr"/>
            <a:r>
              <a:rPr lang="ar-SA" sz="4400" b="1" dirty="0" smtClean="0">
                <a:solidFill>
                  <a:srgbClr val="8A443A"/>
                </a:solidFill>
                <a:latin typeface="+mj-lt"/>
                <a:ea typeface="+mj-ea"/>
                <a:cs typeface="DecoType Naskh Variants" pitchFamily="2" charset="-78"/>
              </a:rPr>
              <a:t>الإســراء</a:t>
            </a:r>
            <a:endParaRPr lang="ar-SA" sz="4400" b="1" dirty="0">
              <a:solidFill>
                <a:srgbClr val="8A443A"/>
              </a:solidFill>
              <a:latin typeface="+mj-lt"/>
              <a:ea typeface="+mj-ea"/>
              <a:cs typeface="DecoType Naskh Variants" pitchFamily="2" charset="-78"/>
            </a:endParaRPr>
          </a:p>
        </p:txBody>
      </p:sp>
      <p:sp>
        <p:nvSpPr>
          <p:cNvPr id="5" name="مربع نص 4"/>
          <p:cNvSpPr txBox="1"/>
          <p:nvPr/>
        </p:nvSpPr>
        <p:spPr>
          <a:xfrm>
            <a:off x="395536" y="4149080"/>
            <a:ext cx="8280920" cy="2431435"/>
          </a:xfrm>
          <a:prstGeom prst="rect">
            <a:avLst/>
          </a:prstGeom>
          <a:noFill/>
        </p:spPr>
        <p:txBody>
          <a:bodyPr wrap="square" rtlCol="1">
            <a:spAutoFit/>
          </a:bodyPr>
          <a:lstStyle/>
          <a:p>
            <a:pPr marL="171450" indent="-173736">
              <a:spcBef>
                <a:spcPts val="600"/>
              </a:spcBef>
              <a:buClr>
                <a:schemeClr val="accent1"/>
              </a:buClr>
              <a:buFont typeface="Arial" pitchFamily="34" charset="0"/>
              <a:buChar char="•"/>
            </a:pPr>
            <a:r>
              <a:rPr lang="ar-SA" sz="1900" spc="30" dirty="0">
                <a:solidFill>
                  <a:schemeClr val="tx2"/>
                </a:solidFill>
                <a:cs typeface="Tahoma" pitchFamily="34" charset="0"/>
              </a:rPr>
              <a:t>عن أنس أن رسول الله صلى الله عليه وسلم قال: </a:t>
            </a:r>
            <a:r>
              <a:rPr lang="ar-SA" sz="1900" spc="30" dirty="0">
                <a:solidFill>
                  <a:srgbClr val="8A443A"/>
                </a:solidFill>
                <a:cs typeface="Tahoma" pitchFamily="34" charset="0"/>
              </a:rPr>
              <a:t>((أتيت بالبراق وهو دابة أبيض فوق الحمار ودون البغل, يضع حافره عند منتهى طرفه, فركبته, فسار بي حتى أتيت بيت المقدس, فربطت الدابة بالحلقة التي يربط فيها الأنبياء, ثم دخلت فصليت فيه ركعتين, ثم خرجت, فأتاني جبريل بإناء من خمر, وإناء من لبن, فاخترت اللبن, فقال جبريل: أصبت الفطرة. قال: ثم عرج بي</a:t>
            </a:r>
            <a:r>
              <a:rPr lang="ar-SA" sz="1900" spc="30" dirty="0" smtClean="0">
                <a:solidFill>
                  <a:srgbClr val="8A443A"/>
                </a:solidFill>
                <a:cs typeface="Tahoma" pitchFamily="34" charset="0"/>
              </a:rPr>
              <a:t>...)) </a:t>
            </a:r>
            <a:r>
              <a:rPr lang="en-US" sz="1400" spc="30" dirty="0">
                <a:solidFill>
                  <a:schemeClr val="tx2"/>
                </a:solidFill>
                <a:cs typeface="Tahoma" pitchFamily="34" charset="0"/>
              </a:rPr>
              <a:t>]</a:t>
            </a:r>
            <a:r>
              <a:rPr lang="ar-SA" sz="1400" spc="30" dirty="0">
                <a:solidFill>
                  <a:schemeClr val="tx2"/>
                </a:solidFill>
                <a:cs typeface="Tahoma" pitchFamily="34" charset="0"/>
              </a:rPr>
              <a:t>متفق عليه</a:t>
            </a:r>
            <a:r>
              <a:rPr lang="en-US" sz="1400" spc="30" dirty="0">
                <a:solidFill>
                  <a:schemeClr val="tx2"/>
                </a:solidFill>
                <a:cs typeface="Tahoma" pitchFamily="34" charset="0"/>
              </a:rPr>
              <a:t>[</a:t>
            </a:r>
            <a:r>
              <a:rPr lang="ar-SA" sz="1400" spc="30" dirty="0" smtClean="0">
                <a:solidFill>
                  <a:schemeClr val="tx2"/>
                </a:solidFill>
                <a:cs typeface="Tahoma" pitchFamily="34" charset="0"/>
              </a:rPr>
              <a:t>. </a:t>
            </a:r>
            <a:r>
              <a:rPr lang="ar-SA" sz="1900" spc="30" dirty="0" smtClean="0">
                <a:solidFill>
                  <a:schemeClr val="tx2"/>
                </a:solidFill>
                <a:cs typeface="Tahoma" pitchFamily="34" charset="0"/>
              </a:rPr>
              <a:t>وفي رواية أخرى أنه صلى بالأنبياء قبل المعراج, ثم بُعِث له آدم فمن دونه من الأنبياء عليهم السلام فأمهم رسول الله صلى الله عليه وسلم تلك الليلة. </a:t>
            </a:r>
            <a:r>
              <a:rPr lang="en-US" sz="1400" spc="30" dirty="0">
                <a:solidFill>
                  <a:schemeClr val="tx2"/>
                </a:solidFill>
                <a:cs typeface="Tahoma" pitchFamily="34" charset="0"/>
              </a:rPr>
              <a:t>]</a:t>
            </a:r>
            <a:r>
              <a:rPr lang="ar-SA" sz="1400" spc="30" dirty="0">
                <a:solidFill>
                  <a:schemeClr val="tx2"/>
                </a:solidFill>
                <a:cs typeface="Tahoma" pitchFamily="34" charset="0"/>
              </a:rPr>
              <a:t>البيهقي: الدلائل</a:t>
            </a:r>
            <a:r>
              <a:rPr lang="en-US" sz="1400" spc="30" dirty="0">
                <a:solidFill>
                  <a:schemeClr val="tx2"/>
                </a:solidFill>
                <a:cs typeface="Tahoma" pitchFamily="34" charset="0"/>
              </a:rPr>
              <a:t>[</a:t>
            </a:r>
            <a:r>
              <a:rPr lang="ar-SA" sz="1400" spc="30" dirty="0">
                <a:solidFill>
                  <a:schemeClr val="tx2"/>
                </a:solidFill>
                <a:cs typeface="Tahoma" pitchFamily="34" charset="0"/>
              </a:rPr>
              <a:t>.</a:t>
            </a:r>
          </a:p>
        </p:txBody>
      </p:sp>
    </p:spTree>
    <p:extLst>
      <p:ext uri="{BB962C8B-B14F-4D97-AF65-F5344CB8AC3E}">
        <p14:creationId xmlns:p14="http://schemas.microsoft.com/office/powerpoint/2010/main" val="309251698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87824" y="548680"/>
            <a:ext cx="3168352" cy="850777"/>
          </a:xfrm>
          <a:ln w="28575">
            <a:solidFill>
              <a:schemeClr val="tx1"/>
            </a:solidFill>
          </a:ln>
        </p:spPr>
        <p:txBody>
          <a:bodyPr/>
          <a:lstStyle/>
          <a:p>
            <a:pPr algn="ctr"/>
            <a:r>
              <a:rPr lang="ar-SA" sz="4400" b="1" dirty="0" smtClean="0">
                <a:solidFill>
                  <a:srgbClr val="8A443A"/>
                </a:solidFill>
                <a:cs typeface="DecoType Naskh Variants" pitchFamily="2" charset="-78"/>
              </a:rPr>
              <a:t>المـعــــراج</a:t>
            </a:r>
            <a:r>
              <a:rPr lang="ar-SA" dirty="0" smtClean="0"/>
              <a:t> </a:t>
            </a:r>
            <a:endParaRPr lang="ar-SA" dirty="0"/>
          </a:p>
        </p:txBody>
      </p:sp>
      <p:sp>
        <p:nvSpPr>
          <p:cNvPr id="3" name="عنصر نائب للمحتوى 2"/>
          <p:cNvSpPr>
            <a:spLocks noGrp="1"/>
          </p:cNvSpPr>
          <p:nvPr>
            <p:ph sz="quarter" idx="13"/>
          </p:nvPr>
        </p:nvSpPr>
        <p:spPr>
          <a:xfrm>
            <a:off x="251520" y="1700808"/>
            <a:ext cx="8595360" cy="3786736"/>
          </a:xfrm>
        </p:spPr>
        <p:txBody>
          <a:bodyPr>
            <a:normAutofit/>
          </a:bodyPr>
          <a:lstStyle/>
          <a:p>
            <a:r>
              <a:rPr lang="ar-SA" sz="1900" dirty="0" smtClean="0"/>
              <a:t>ثم عرج به إلى السماوات, وفي كل سماء يستفتح جبريل, ثم يسأل, ومن معك؟ فيقول: ((محمد)) فيرحب به. فرأى في السماء الدنيا آدم, وفي الثانية عيسى ويحيى, وفي الثالثة يوسف, وفي الرابعة إدريس, وفي الخامسة هارون, وفي السادسة موسى, وفي السابعة إبراهيم, مستندا إلى البيت المعمور, ثم ذهب إلى سدرة المنتهى وفرض الله سبحانه وتعالى عليه وعلى أمته خمسين صلاة في اليوم والليلة. وفي طريق عودته من معراجه, انتهى إلى موسى, فسأله موسى: </a:t>
            </a:r>
            <a:r>
              <a:rPr lang="ar-SA" sz="1900" dirty="0" smtClean="0">
                <a:solidFill>
                  <a:srgbClr val="8A443A"/>
                </a:solidFill>
              </a:rPr>
              <a:t>((ما فرض ربك على أمتك؟)) </a:t>
            </a:r>
            <a:r>
              <a:rPr lang="ar-SA" sz="1900" dirty="0" smtClean="0"/>
              <a:t>فأخبره, فطلب منه موسى أن يرجع إلى ربه فيسأله التخفيف, ففعل وخفف الله عز وجل عنه خمس صلوات. ثم ما زال صاعداً ونازلاً بين ربه وموسى, وفي كل مره يطلب منه موسى أن يرجع لربه ليخفف عنه, حتى خففها الله تعالى, فأصبحت خمس صلوات بأجر خمسين صلاة. وعندما طلب منه موسى الرجوع بعد هذا, قال: </a:t>
            </a:r>
            <a:r>
              <a:rPr lang="ar-SA" sz="1900" dirty="0" smtClean="0">
                <a:solidFill>
                  <a:srgbClr val="8A443A"/>
                </a:solidFill>
              </a:rPr>
              <a:t>((قد سألت ربي حتى استحيت)) </a:t>
            </a:r>
            <a:r>
              <a:rPr lang="ar-SA" sz="1900" dirty="0" smtClean="0"/>
              <a:t>فنادى مناد: </a:t>
            </a:r>
            <a:r>
              <a:rPr lang="ar-SA" sz="1900" dirty="0" smtClean="0">
                <a:solidFill>
                  <a:srgbClr val="8A443A"/>
                </a:solidFill>
              </a:rPr>
              <a:t>((قد أمضيت فريضتي, وخففت عن عبادي)) </a:t>
            </a:r>
            <a:r>
              <a:rPr lang="en-US" sz="1400" dirty="0"/>
              <a:t>]</a:t>
            </a:r>
            <a:r>
              <a:rPr lang="ar-SA" sz="1400" dirty="0"/>
              <a:t>البخاري ومسلم وغيرهما</a:t>
            </a:r>
            <a:r>
              <a:rPr lang="en-US" sz="1400" dirty="0"/>
              <a:t>[</a:t>
            </a:r>
            <a:r>
              <a:rPr lang="ar-SA" sz="1400" dirty="0"/>
              <a:t>.</a:t>
            </a:r>
          </a:p>
        </p:txBody>
      </p:sp>
    </p:spTree>
    <p:extLst>
      <p:ext uri="{BB962C8B-B14F-4D97-AF65-F5344CB8AC3E}">
        <p14:creationId xmlns:p14="http://schemas.microsoft.com/office/powerpoint/2010/main" val="37230595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843808" y="620688"/>
            <a:ext cx="3312368" cy="674713"/>
          </a:xfrm>
          <a:ln w="28575">
            <a:solidFill>
              <a:schemeClr val="accent1"/>
            </a:solidFill>
          </a:ln>
        </p:spPr>
        <p:txBody>
          <a:bodyPr>
            <a:noAutofit/>
          </a:bodyPr>
          <a:lstStyle/>
          <a:p>
            <a:pPr algn="ctr"/>
            <a:r>
              <a:rPr lang="ar-SA" sz="4400" b="1" dirty="0">
                <a:solidFill>
                  <a:srgbClr val="8A443A"/>
                </a:solidFill>
                <a:cs typeface="DecoType Naskh Variants" pitchFamily="2" charset="-78"/>
              </a:rPr>
              <a:t>العودة</a:t>
            </a:r>
          </a:p>
        </p:txBody>
      </p:sp>
      <p:sp>
        <p:nvSpPr>
          <p:cNvPr id="3" name="عنصر نائب للمحتوى 2"/>
          <p:cNvSpPr>
            <a:spLocks noGrp="1"/>
          </p:cNvSpPr>
          <p:nvPr>
            <p:ph sz="quarter" idx="13"/>
          </p:nvPr>
        </p:nvSpPr>
        <p:spPr>
          <a:xfrm>
            <a:off x="274320" y="1484784"/>
            <a:ext cx="8595360" cy="792088"/>
          </a:xfrm>
        </p:spPr>
        <p:txBody>
          <a:bodyPr>
            <a:normAutofit/>
          </a:bodyPr>
          <a:lstStyle/>
          <a:p>
            <a:r>
              <a:rPr lang="ar-SA" sz="2000" dirty="0"/>
              <a:t>يتبين من الروايات أن طريق العودة كان من السماوات العلا إلى بيت المقدس ثم إلى مكة</a:t>
            </a:r>
            <a:r>
              <a:rPr lang="ar-SA" sz="2000" dirty="0" smtClean="0"/>
              <a:t>.</a:t>
            </a:r>
          </a:p>
          <a:p>
            <a:endParaRPr lang="ar-SA" sz="2000" dirty="0"/>
          </a:p>
        </p:txBody>
      </p:sp>
      <p:sp>
        <p:nvSpPr>
          <p:cNvPr id="4" name="مربع نص 3"/>
          <p:cNvSpPr txBox="1"/>
          <p:nvPr/>
        </p:nvSpPr>
        <p:spPr>
          <a:xfrm>
            <a:off x="1831752" y="2492895"/>
            <a:ext cx="5256584" cy="646331"/>
          </a:xfrm>
          <a:prstGeom prst="rect">
            <a:avLst/>
          </a:prstGeom>
          <a:noFill/>
          <a:ln w="28575">
            <a:solidFill>
              <a:schemeClr val="accent1"/>
            </a:solidFill>
          </a:ln>
        </p:spPr>
        <p:txBody>
          <a:bodyPr wrap="square" rtlCol="1">
            <a:spAutoFit/>
          </a:bodyPr>
          <a:lstStyle/>
          <a:p>
            <a:r>
              <a:rPr lang="ar-SA" sz="3600" b="1" dirty="0">
                <a:solidFill>
                  <a:srgbClr val="8A443A"/>
                </a:solidFill>
                <a:latin typeface="+mj-lt"/>
                <a:ea typeface="+mj-ea"/>
                <a:cs typeface="DecoType Naskh Variants" pitchFamily="2" charset="-78"/>
              </a:rPr>
              <a:t>موقف كفار قريش من الإسراء والمعراج</a:t>
            </a:r>
          </a:p>
        </p:txBody>
      </p:sp>
      <p:sp>
        <p:nvSpPr>
          <p:cNvPr id="5" name="مربع نص 4"/>
          <p:cNvSpPr txBox="1"/>
          <p:nvPr/>
        </p:nvSpPr>
        <p:spPr>
          <a:xfrm>
            <a:off x="611560" y="3284984"/>
            <a:ext cx="8064896" cy="2723823"/>
          </a:xfrm>
          <a:prstGeom prst="rect">
            <a:avLst/>
          </a:prstGeom>
          <a:noFill/>
        </p:spPr>
        <p:txBody>
          <a:bodyPr wrap="square" rtlCol="1">
            <a:spAutoFit/>
          </a:bodyPr>
          <a:lstStyle/>
          <a:p>
            <a:r>
              <a:rPr lang="ar-SA" sz="1900" spc="30" dirty="0">
                <a:solidFill>
                  <a:schemeClr val="tx2"/>
                </a:solidFill>
                <a:cs typeface="Tahoma" pitchFamily="34" charset="0"/>
              </a:rPr>
              <a:t>خشي الرسول صلى الله عليه وسلم أن يكذبه قومه, فأصبح في ذلك اليوم مهموماً. فجلس إليه أبو جهل وهو في هذه الحال, وسأله مستهزئاً, </a:t>
            </a:r>
            <a:r>
              <a:rPr lang="ar-SA" sz="1900" spc="30" dirty="0">
                <a:solidFill>
                  <a:srgbClr val="8A443A"/>
                </a:solidFill>
                <a:cs typeface="Tahoma" pitchFamily="34" charset="0"/>
              </a:rPr>
              <a:t>((هل كان من شيء؟)) </a:t>
            </a:r>
            <a:r>
              <a:rPr lang="ar-SA" sz="1900" spc="30" dirty="0">
                <a:solidFill>
                  <a:schemeClr val="tx2"/>
                </a:solidFill>
                <a:cs typeface="Tahoma" pitchFamily="34" charset="0"/>
              </a:rPr>
              <a:t>فأخبره النبي صلى الله عليه وسلم بالإسراء. فلم يشأ أن يكذبه ساعتئذ خشية أن يكتم ذلك أمام الناس, واكتفى بقوله: </a:t>
            </a:r>
            <a:r>
              <a:rPr lang="ar-SA" sz="1900" spc="30" dirty="0">
                <a:solidFill>
                  <a:srgbClr val="8A443A"/>
                </a:solidFill>
                <a:cs typeface="Tahoma" pitchFamily="34" charset="0"/>
              </a:rPr>
              <a:t>((أرأيت إن دعوت قومك إليك, أتحدثهم بما حدثتني؟))</a:t>
            </a:r>
            <a:r>
              <a:rPr lang="ar-SA" sz="1900" spc="30" dirty="0">
                <a:solidFill>
                  <a:schemeClr val="tx2"/>
                </a:solidFill>
                <a:cs typeface="Tahoma" pitchFamily="34" charset="0"/>
              </a:rPr>
              <a:t>, فقال رسول الله صلى الله عليه وسلم: </a:t>
            </a:r>
            <a:r>
              <a:rPr lang="ar-SA" sz="1900" spc="30" dirty="0">
                <a:solidFill>
                  <a:srgbClr val="8A443A"/>
                </a:solidFill>
                <a:cs typeface="Tahoma" pitchFamily="34" charset="0"/>
              </a:rPr>
              <a:t>((نعم))</a:t>
            </a:r>
            <a:r>
              <a:rPr lang="ar-SA" sz="1900" spc="30" dirty="0">
                <a:solidFill>
                  <a:schemeClr val="tx2"/>
                </a:solidFill>
                <a:cs typeface="Tahoma" pitchFamily="34" charset="0"/>
              </a:rPr>
              <a:t>, فأسرع إلى قومه, فدعاهم, فجاؤوا إليه, وطلب منه أبو جهل أن يحدثهم فحدثهم. فتعجبوا من حديثه. وطلب منه من رأى المسجد الأقصى أن يصفه لهم. فرفعه الله عز وجل له, وهو ينظر إليه, فقالوا: </a:t>
            </a:r>
            <a:r>
              <a:rPr lang="ar-SA" sz="1900" spc="30" dirty="0">
                <a:solidFill>
                  <a:srgbClr val="8A443A"/>
                </a:solidFill>
                <a:cs typeface="Tahoma" pitchFamily="34" charset="0"/>
              </a:rPr>
              <a:t>((أما النَّعتُ فقد والله أصاب)) </a:t>
            </a:r>
            <a:r>
              <a:rPr lang="en-US" sz="1400" spc="30" dirty="0">
                <a:solidFill>
                  <a:schemeClr val="tx2"/>
                </a:solidFill>
                <a:cs typeface="Tahoma" pitchFamily="34" charset="0"/>
              </a:rPr>
              <a:t>]</a:t>
            </a:r>
            <a:r>
              <a:rPr lang="ar-SA" sz="1400" spc="30" dirty="0">
                <a:solidFill>
                  <a:schemeClr val="tx2"/>
                </a:solidFill>
                <a:cs typeface="Tahoma" pitchFamily="34" charset="0"/>
              </a:rPr>
              <a:t>البخاري ومسلم وغيرهما</a:t>
            </a:r>
            <a:r>
              <a:rPr lang="en-US" sz="1400" spc="30" dirty="0">
                <a:solidFill>
                  <a:schemeClr val="tx2"/>
                </a:solidFill>
                <a:cs typeface="Tahoma" pitchFamily="34" charset="0"/>
              </a:rPr>
              <a:t>[</a:t>
            </a:r>
            <a:r>
              <a:rPr lang="ar-SA" sz="1400" spc="30" dirty="0">
                <a:solidFill>
                  <a:schemeClr val="tx2"/>
                </a:solidFill>
                <a:cs typeface="Tahoma" pitchFamily="34" charset="0"/>
              </a:rPr>
              <a:t>.</a:t>
            </a:r>
          </a:p>
        </p:txBody>
      </p:sp>
    </p:spTree>
    <p:extLst>
      <p:ext uri="{BB962C8B-B14F-4D97-AF65-F5344CB8AC3E}">
        <p14:creationId xmlns:p14="http://schemas.microsoft.com/office/powerpoint/2010/main" val="281098214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10579" y="692696"/>
            <a:ext cx="5544616" cy="746721"/>
          </a:xfrm>
          <a:ln w="28575">
            <a:solidFill>
              <a:schemeClr val="tx1"/>
            </a:solidFill>
          </a:ln>
        </p:spPr>
        <p:txBody>
          <a:bodyPr>
            <a:normAutofit/>
          </a:bodyPr>
          <a:lstStyle/>
          <a:p>
            <a:pPr algn="ctr"/>
            <a:r>
              <a:rPr lang="ar-SA" b="1" dirty="0">
                <a:solidFill>
                  <a:srgbClr val="8A443A"/>
                </a:solidFill>
                <a:cs typeface="DecoType Naskh Variants" pitchFamily="2" charset="-78"/>
              </a:rPr>
              <a:t>موقف كفار قريش من الإسراء </a:t>
            </a:r>
            <a:r>
              <a:rPr lang="ar-SA" b="1" dirty="0" smtClean="0">
                <a:solidFill>
                  <a:srgbClr val="8A443A"/>
                </a:solidFill>
                <a:cs typeface="DecoType Naskh Variants" pitchFamily="2" charset="-78"/>
              </a:rPr>
              <a:t>والمعراج</a:t>
            </a:r>
            <a:endParaRPr lang="ar-SA" dirty="0"/>
          </a:p>
        </p:txBody>
      </p:sp>
      <p:sp>
        <p:nvSpPr>
          <p:cNvPr id="3" name="عنصر نائب للمحتوى 2"/>
          <p:cNvSpPr>
            <a:spLocks noGrp="1"/>
          </p:cNvSpPr>
          <p:nvPr>
            <p:ph sz="quarter" idx="13"/>
          </p:nvPr>
        </p:nvSpPr>
        <p:spPr>
          <a:xfrm>
            <a:off x="251520" y="1844824"/>
            <a:ext cx="8595360" cy="4536504"/>
          </a:xfrm>
        </p:spPr>
        <p:txBody>
          <a:bodyPr>
            <a:normAutofit/>
          </a:bodyPr>
          <a:lstStyle/>
          <a:p>
            <a:pPr marL="0"/>
            <a:r>
              <a:rPr lang="ar-SA" sz="2000" dirty="0"/>
              <a:t>وفي رواية أنهم استنكروا أن يذهب الرسول صلى الله عليه وسلم إلى الشام ثم يعود في جزء من ليلة واحدة, وهم يذهبون ويعودون في مدة شهرين, ولذا ارتد ناس ممن كان قد أسلم </a:t>
            </a:r>
            <a:r>
              <a:rPr lang="en-US" sz="1400" dirty="0"/>
              <a:t>]</a:t>
            </a:r>
            <a:r>
              <a:rPr lang="ar-SA" sz="1400" dirty="0"/>
              <a:t>أحمد في المسند والحاكم بسند صحيح</a:t>
            </a:r>
            <a:r>
              <a:rPr lang="en-US" sz="1400" dirty="0"/>
              <a:t>[</a:t>
            </a:r>
            <a:r>
              <a:rPr lang="ar-SA" sz="1400" dirty="0" smtClean="0"/>
              <a:t>.</a:t>
            </a:r>
          </a:p>
          <a:p>
            <a:pPr marL="0" indent="0">
              <a:buNone/>
            </a:pPr>
            <a:endParaRPr lang="ar-SA" sz="2100" dirty="0"/>
          </a:p>
          <a:p>
            <a:pPr marL="0"/>
            <a:r>
              <a:rPr lang="ar-SA" sz="2000" dirty="0" smtClean="0"/>
              <a:t>أما أبو بكر فعندما أخبر بالخبر, صدقه دون تردد, قائلاً: </a:t>
            </a:r>
            <a:r>
              <a:rPr lang="ar-SA" sz="2000" dirty="0" smtClean="0">
                <a:solidFill>
                  <a:srgbClr val="8A443A"/>
                </a:solidFill>
              </a:rPr>
              <a:t>((والله لئن كان قاله لقد صدق, وما يعجبكم من ذلك! فو الله إنه ليخبرني أن الخبر ليأتيه من السماء إلى الأرض في ساعة من ليل أو نهار, فهذا أبعد مما تعجبون منه))</a:t>
            </a:r>
            <a:r>
              <a:rPr lang="ar-SA" sz="2000" dirty="0" smtClean="0"/>
              <a:t>, ثم أقبل على النبي صلى الله عليه وسلم يسأله عن وصفه, وكلما ذكر شيئاً قال: صدقت. أشهد إنك رسول الله... فقال النبي صلى الله عليه وسلم: </a:t>
            </a:r>
            <a:r>
              <a:rPr lang="ar-SA" sz="2000" dirty="0" smtClean="0">
                <a:solidFill>
                  <a:srgbClr val="8A443A"/>
                </a:solidFill>
              </a:rPr>
              <a:t>((وأنت يا أبا بكر الصدِّيق))</a:t>
            </a:r>
            <a:r>
              <a:rPr lang="ar-SA" sz="2000" dirty="0" smtClean="0"/>
              <a:t>, فيومئذ سمَّاه الصدِّيق. </a:t>
            </a:r>
            <a:r>
              <a:rPr lang="en-US" sz="1400" dirty="0"/>
              <a:t>]</a:t>
            </a:r>
            <a:r>
              <a:rPr lang="ar-SA" sz="1400" dirty="0"/>
              <a:t>الحاكم بسند صحيح</a:t>
            </a:r>
            <a:r>
              <a:rPr lang="en-US" sz="1400" dirty="0"/>
              <a:t>[</a:t>
            </a:r>
            <a:r>
              <a:rPr lang="ar-SA" sz="1400" dirty="0"/>
              <a:t>.</a:t>
            </a:r>
          </a:p>
        </p:txBody>
      </p:sp>
    </p:spTree>
    <p:extLst>
      <p:ext uri="{BB962C8B-B14F-4D97-AF65-F5344CB8AC3E}">
        <p14:creationId xmlns:p14="http://schemas.microsoft.com/office/powerpoint/2010/main" val="348719450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12811" y="404664"/>
            <a:ext cx="6912768" cy="818729"/>
          </a:xfrm>
          <a:ln w="28575">
            <a:solidFill>
              <a:schemeClr val="tx1"/>
            </a:solidFill>
          </a:ln>
        </p:spPr>
        <p:txBody>
          <a:bodyPr>
            <a:normAutofit/>
          </a:bodyPr>
          <a:lstStyle/>
          <a:p>
            <a:pPr algn="ctr"/>
            <a:r>
              <a:rPr lang="ar-SA" b="1" dirty="0">
                <a:solidFill>
                  <a:srgbClr val="8A443A"/>
                </a:solidFill>
                <a:cs typeface="DecoType Naskh Variants" pitchFamily="2" charset="-78"/>
              </a:rPr>
              <a:t>الأدلة على أن الإسراء </a:t>
            </a:r>
            <a:r>
              <a:rPr lang="ar-SA" b="1" dirty="0" smtClean="0">
                <a:solidFill>
                  <a:srgbClr val="8A443A"/>
                </a:solidFill>
                <a:cs typeface="DecoType Naskh Variants" pitchFamily="2" charset="-78"/>
              </a:rPr>
              <a:t>والمعراج  </a:t>
            </a:r>
            <a:r>
              <a:rPr lang="ar-SA" b="1" dirty="0">
                <a:solidFill>
                  <a:srgbClr val="8A443A"/>
                </a:solidFill>
                <a:cs typeface="DecoType Naskh Variants" pitchFamily="2" charset="-78"/>
              </a:rPr>
              <a:t>كانا بالروح والجسد </a:t>
            </a:r>
            <a:r>
              <a:rPr lang="ar-SA" b="1" dirty="0" smtClean="0">
                <a:solidFill>
                  <a:srgbClr val="8A443A"/>
                </a:solidFill>
                <a:cs typeface="DecoType Naskh Variants" pitchFamily="2" charset="-78"/>
              </a:rPr>
              <a:t>معاً</a:t>
            </a:r>
            <a:endParaRPr lang="ar-SA" dirty="0"/>
          </a:p>
        </p:txBody>
      </p:sp>
      <p:sp>
        <p:nvSpPr>
          <p:cNvPr id="3" name="عنصر نائب للمحتوى 2"/>
          <p:cNvSpPr>
            <a:spLocks noGrp="1"/>
          </p:cNvSpPr>
          <p:nvPr>
            <p:ph sz="quarter" idx="13"/>
          </p:nvPr>
        </p:nvSpPr>
        <p:spPr>
          <a:xfrm>
            <a:off x="271515" y="1340768"/>
            <a:ext cx="8595360" cy="4823432"/>
          </a:xfrm>
        </p:spPr>
        <p:txBody>
          <a:bodyPr>
            <a:normAutofit/>
          </a:bodyPr>
          <a:lstStyle/>
          <a:p>
            <a:r>
              <a:rPr lang="ar-SA" sz="1900" dirty="0" smtClean="0"/>
              <a:t>قال ابن حجر</a:t>
            </a:r>
            <a:r>
              <a:rPr lang="ar-SA" sz="1900" dirty="0"/>
              <a:t> </a:t>
            </a:r>
            <a:r>
              <a:rPr lang="en-US" sz="1400" dirty="0"/>
              <a:t>]</a:t>
            </a:r>
            <a:r>
              <a:rPr lang="ar-SA" sz="1400" dirty="0"/>
              <a:t>في الفتح</a:t>
            </a:r>
            <a:r>
              <a:rPr lang="en-US" sz="1400" dirty="0"/>
              <a:t>[</a:t>
            </a:r>
            <a:r>
              <a:rPr lang="ar-SA" sz="1900" dirty="0" smtClean="0"/>
              <a:t>: (( إن الإسراء والمعراج وقعا في ليلة واحدة في اليقظة بجسد النبي صلى الله عليه وسلم وروحه بعد البعث, وإلى هذا ذهب الجمهور من علماء المحدثين والفقهاء والمتكلمين, وتواردت عليه ظواهر الأخبار الصحيحة, ولا ينبغي العدول عن ذلك, إذ ليس في العقل ما يحيله حتى إلى تأويل..)).</a:t>
            </a:r>
          </a:p>
          <a:p>
            <a:endParaRPr lang="ar-SA" sz="1900" dirty="0"/>
          </a:p>
        </p:txBody>
      </p:sp>
      <p:sp>
        <p:nvSpPr>
          <p:cNvPr id="4" name="مربع نص 3"/>
          <p:cNvSpPr txBox="1"/>
          <p:nvPr/>
        </p:nvSpPr>
        <p:spPr>
          <a:xfrm>
            <a:off x="5285478" y="2796187"/>
            <a:ext cx="3456384" cy="707886"/>
          </a:xfrm>
          <a:prstGeom prst="rect">
            <a:avLst/>
          </a:prstGeom>
          <a:noFill/>
          <a:ln w="28575">
            <a:solidFill>
              <a:schemeClr val="tx1"/>
            </a:solidFill>
          </a:ln>
        </p:spPr>
        <p:txBody>
          <a:bodyPr wrap="square" rtlCol="1">
            <a:spAutoFit/>
          </a:bodyPr>
          <a:lstStyle/>
          <a:p>
            <a:r>
              <a:rPr lang="ar-SA" sz="4000" b="1" dirty="0">
                <a:solidFill>
                  <a:srgbClr val="8A443A"/>
                </a:solidFill>
                <a:latin typeface="+mj-lt"/>
                <a:ea typeface="+mj-ea"/>
                <a:cs typeface="DecoType Naskh Variants" pitchFamily="2" charset="-78"/>
              </a:rPr>
              <a:t>دلالات وعظات وعبر :</a:t>
            </a:r>
          </a:p>
        </p:txBody>
      </p:sp>
      <p:sp>
        <p:nvSpPr>
          <p:cNvPr id="5" name="مربع نص 4"/>
          <p:cNvSpPr txBox="1"/>
          <p:nvPr/>
        </p:nvSpPr>
        <p:spPr>
          <a:xfrm>
            <a:off x="389767" y="3504073"/>
            <a:ext cx="8358856" cy="3016210"/>
          </a:xfrm>
          <a:prstGeom prst="rect">
            <a:avLst/>
          </a:prstGeom>
          <a:noFill/>
        </p:spPr>
        <p:txBody>
          <a:bodyPr wrap="square" rtlCol="1">
            <a:spAutoFit/>
          </a:bodyPr>
          <a:lstStyle/>
          <a:p>
            <a:r>
              <a:rPr lang="ar-SA" sz="1900" spc="30" dirty="0">
                <a:solidFill>
                  <a:schemeClr val="tx2"/>
                </a:solidFill>
                <a:cs typeface="Tahoma" pitchFamily="34" charset="0"/>
              </a:rPr>
              <a:t>1- إن حديث الإسراء والمعراج متفق عليه بين أهل الحديث والمغازي, وثبت بآيات قرآنية وبأحاديث نبوية, فهو قطعي الثبوت</a:t>
            </a:r>
            <a:r>
              <a:rPr lang="ar-SA" sz="1900" spc="30" dirty="0" smtClean="0">
                <a:solidFill>
                  <a:schemeClr val="tx2"/>
                </a:solidFill>
                <a:cs typeface="Tahoma" pitchFamily="34" charset="0"/>
              </a:rPr>
              <a:t>.</a:t>
            </a:r>
          </a:p>
          <a:p>
            <a:endParaRPr lang="ar-SA" sz="1900" spc="30" dirty="0" smtClean="0">
              <a:solidFill>
                <a:schemeClr val="tx2"/>
              </a:solidFill>
              <a:cs typeface="Tahoma" pitchFamily="34" charset="0"/>
            </a:endParaRPr>
          </a:p>
          <a:p>
            <a:r>
              <a:rPr lang="ar-SA" sz="1900" spc="30" dirty="0" smtClean="0">
                <a:solidFill>
                  <a:schemeClr val="tx2"/>
                </a:solidFill>
                <a:cs typeface="Tahoma" pitchFamily="34" charset="0"/>
              </a:rPr>
              <a:t>2- جاءت هذه  المعجزة بعد المحن التي ابتلي بها الرسول صلى الله عليه وسلم لتجدد عزيمة الرسول صلى الله عليه وسلم ولتدلل على أن هذا الذي يلاقيه من قومه ليس سببه تخلي الله عز وجل عنه, وإنما هي سنة الله سبحانه وتعالى.</a:t>
            </a:r>
          </a:p>
          <a:p>
            <a:endParaRPr lang="ar-SA" sz="1900" spc="30" dirty="0">
              <a:solidFill>
                <a:schemeClr val="tx2"/>
              </a:solidFill>
              <a:cs typeface="Tahoma" pitchFamily="34" charset="0"/>
            </a:endParaRPr>
          </a:p>
          <a:p>
            <a:r>
              <a:rPr lang="ar-SA" sz="1900" spc="30" dirty="0" smtClean="0">
                <a:solidFill>
                  <a:schemeClr val="tx2"/>
                </a:solidFill>
                <a:cs typeface="Tahoma" pitchFamily="34" charset="0"/>
              </a:rPr>
              <a:t>3- أنه عندما أهدر اليهود كرامة الوحي وأسقطوا أحكام الله عز وجل, حلت بهم لعنة الله عز وجل, وتقرر تحويل النبوة عنهم إلى الأبد, ومن ثم كان مجيء الرسالة إلى محمد صلى الله عليه وسلم.</a:t>
            </a:r>
            <a:endParaRPr lang="ar-SA" sz="1900" spc="30" dirty="0">
              <a:solidFill>
                <a:schemeClr val="tx2"/>
              </a:solidFill>
              <a:cs typeface="Tahoma" pitchFamily="34" charset="0"/>
            </a:endParaRPr>
          </a:p>
        </p:txBody>
      </p:sp>
    </p:spTree>
    <p:extLst>
      <p:ext uri="{BB962C8B-B14F-4D97-AF65-F5344CB8AC3E}">
        <p14:creationId xmlns:p14="http://schemas.microsoft.com/office/powerpoint/2010/main" val="108911634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a:bodyPr>
          <a:lstStyle/>
          <a:p>
            <a:pPr marL="0" indent="0">
              <a:buNone/>
            </a:pPr>
            <a:r>
              <a:rPr lang="ar-SA" sz="1900" dirty="0" smtClean="0"/>
              <a:t>4- </a:t>
            </a:r>
            <a:r>
              <a:rPr lang="ar-SA" sz="1900" dirty="0"/>
              <a:t>إن وقوع مثل معجزة الإسراء والمعراج للرسول صلى الله عليه وسلم بعد مضي اثني عشر عاماً من مبعثه دل على أن الخوارق والمعجزات تأتي في طريق محمد صلى الله عليه وسلم ضرباً من التكريم والإيناس لشخصه</a:t>
            </a:r>
            <a:r>
              <a:rPr lang="ar-SA" sz="1900" dirty="0" smtClean="0"/>
              <a:t>.</a:t>
            </a:r>
          </a:p>
          <a:p>
            <a:pPr marL="0" indent="0">
              <a:buNone/>
            </a:pPr>
            <a:endParaRPr lang="ar-SA" sz="1900" dirty="0"/>
          </a:p>
          <a:p>
            <a:pPr marL="0" indent="0">
              <a:buNone/>
            </a:pPr>
            <a:r>
              <a:rPr lang="ar-SA" sz="1900" dirty="0" smtClean="0"/>
              <a:t>5- إن فرض الصلوات الخمس في ليلة المعراج دليل على أهمية هذا الركن من أركان الإسلام, الذي يجب أن يكون معراجاً يرقى بالناس كلما تدلت بهم شهوات النفوس وأغراض الدنيا </a:t>
            </a:r>
            <a:r>
              <a:rPr lang="en-US" sz="1400" dirty="0"/>
              <a:t>]</a:t>
            </a:r>
            <a:r>
              <a:rPr lang="ar-SA" sz="1400" dirty="0"/>
              <a:t>الغزالي</a:t>
            </a:r>
            <a:r>
              <a:rPr lang="en-US" sz="1400" dirty="0"/>
              <a:t>[</a:t>
            </a:r>
            <a:r>
              <a:rPr lang="ar-SA" sz="1400" dirty="0"/>
              <a:t>. </a:t>
            </a:r>
            <a:endParaRPr lang="ar-SA" sz="1400" dirty="0" smtClean="0"/>
          </a:p>
          <a:p>
            <a:pPr marL="0" indent="0">
              <a:buNone/>
            </a:pPr>
            <a:endParaRPr lang="ar-SA" sz="1400" dirty="0"/>
          </a:p>
          <a:p>
            <a:pPr marL="0" indent="0">
              <a:buNone/>
            </a:pPr>
            <a:endParaRPr lang="ar-SA" sz="1400" dirty="0" smtClean="0"/>
          </a:p>
          <a:p>
            <a:pPr marL="0" indent="0">
              <a:buNone/>
            </a:pPr>
            <a:endParaRPr lang="ar-SA" sz="1400" dirty="0"/>
          </a:p>
          <a:p>
            <a:pPr marL="0" indent="0">
              <a:buNone/>
            </a:pPr>
            <a:endParaRPr lang="ar-SA" sz="1400" dirty="0" smtClean="0"/>
          </a:p>
          <a:p>
            <a:pPr marL="0" indent="0">
              <a:buNone/>
            </a:pPr>
            <a:endParaRPr lang="ar-SA" sz="1400" dirty="0"/>
          </a:p>
          <a:p>
            <a:pPr marL="0" indent="0">
              <a:buNone/>
            </a:pPr>
            <a:endParaRPr lang="ar-SA" sz="1900" dirty="0" smtClean="0"/>
          </a:p>
          <a:p>
            <a:pPr marL="0" indent="0">
              <a:buNone/>
            </a:pPr>
            <a:r>
              <a:rPr lang="ar-SA" sz="1900" dirty="0" smtClean="0"/>
              <a:t>وصلى الله على نبينا محمد </a:t>
            </a:r>
          </a:p>
          <a:p>
            <a:pPr marL="0" indent="0">
              <a:buNone/>
            </a:pPr>
            <a:r>
              <a:rPr lang="ar-SA" sz="1900" dirty="0" smtClean="0"/>
              <a:t>وعلى اله وصحبه أجمعين..</a:t>
            </a:r>
            <a:endParaRPr lang="ar-SA" sz="1900" dirty="0"/>
          </a:p>
        </p:txBody>
      </p:sp>
      <p:sp>
        <p:nvSpPr>
          <p:cNvPr id="4" name="مربع نص 3"/>
          <p:cNvSpPr txBox="1"/>
          <p:nvPr/>
        </p:nvSpPr>
        <p:spPr>
          <a:xfrm>
            <a:off x="5436096" y="476672"/>
            <a:ext cx="3456384" cy="707886"/>
          </a:xfrm>
          <a:prstGeom prst="rect">
            <a:avLst/>
          </a:prstGeom>
          <a:noFill/>
          <a:ln w="28575">
            <a:solidFill>
              <a:schemeClr val="tx1"/>
            </a:solidFill>
          </a:ln>
        </p:spPr>
        <p:txBody>
          <a:bodyPr wrap="square" rtlCol="1">
            <a:spAutoFit/>
          </a:bodyPr>
          <a:lstStyle/>
          <a:p>
            <a:r>
              <a:rPr lang="ar-SA" sz="4000" b="1" dirty="0">
                <a:solidFill>
                  <a:srgbClr val="8A443A"/>
                </a:solidFill>
                <a:latin typeface="+mj-lt"/>
                <a:ea typeface="+mj-ea"/>
                <a:cs typeface="DecoType Naskh Variants" pitchFamily="2" charset="-78"/>
              </a:rPr>
              <a:t>دلالات وعظات وعبر :</a:t>
            </a:r>
          </a:p>
        </p:txBody>
      </p:sp>
    </p:spTree>
    <p:extLst>
      <p:ext uri="{BB962C8B-B14F-4D97-AF65-F5344CB8AC3E}">
        <p14:creationId xmlns:p14="http://schemas.microsoft.com/office/powerpoint/2010/main" val="162022441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703868" y="2132856"/>
            <a:ext cx="5120640" cy="2160240"/>
          </a:xfrm>
        </p:spPr>
        <p:txBody>
          <a:bodyPr>
            <a:noAutofit/>
          </a:bodyPr>
          <a:lstStyle/>
          <a:p>
            <a:pPr algn="ctr"/>
            <a:r>
              <a:rPr lang="ar-SA" sz="4800" b="1" dirty="0" smtClean="0">
                <a:solidFill>
                  <a:srgbClr val="8A443A"/>
                </a:solidFill>
                <a:cs typeface="DecoType Naskh Variants" pitchFamily="2" charset="-78"/>
              </a:rPr>
              <a:t>عرض </a:t>
            </a:r>
            <a:br>
              <a:rPr lang="ar-SA" sz="4800" b="1" dirty="0" smtClean="0">
                <a:solidFill>
                  <a:srgbClr val="8A443A"/>
                </a:solidFill>
                <a:cs typeface="DecoType Naskh Variants" pitchFamily="2" charset="-78"/>
              </a:rPr>
            </a:br>
            <a:r>
              <a:rPr lang="ar-SA" sz="4800" b="1" dirty="0" smtClean="0">
                <a:solidFill>
                  <a:srgbClr val="8A443A"/>
                </a:solidFill>
                <a:cs typeface="DecoType Naskh Variants" pitchFamily="2" charset="-78"/>
              </a:rPr>
              <a:t>الرسول صلى الله عليه وسلم </a:t>
            </a:r>
            <a:br>
              <a:rPr lang="ar-SA" sz="4800" b="1" dirty="0" smtClean="0">
                <a:solidFill>
                  <a:srgbClr val="8A443A"/>
                </a:solidFill>
                <a:cs typeface="DecoType Naskh Variants" pitchFamily="2" charset="-78"/>
              </a:rPr>
            </a:br>
            <a:r>
              <a:rPr lang="ar-SA" sz="4800" b="1" dirty="0" smtClean="0">
                <a:solidFill>
                  <a:srgbClr val="8A443A"/>
                </a:solidFill>
                <a:cs typeface="DecoType Naskh Variants" pitchFamily="2" charset="-78"/>
              </a:rPr>
              <a:t>نفسه على القبائل  </a:t>
            </a:r>
            <a:endParaRPr lang="ar-SA" sz="4800" b="1" dirty="0">
              <a:solidFill>
                <a:srgbClr val="8A443A"/>
              </a:solidFill>
              <a:cs typeface="DecoType Naskh Variants" pitchFamily="2" charset="-78"/>
            </a:endParaRPr>
          </a:p>
        </p:txBody>
      </p:sp>
      <p:sp>
        <p:nvSpPr>
          <p:cNvPr id="2" name="مربع نص 1"/>
          <p:cNvSpPr txBox="1"/>
          <p:nvPr/>
        </p:nvSpPr>
        <p:spPr>
          <a:xfrm>
            <a:off x="4572000" y="1313520"/>
            <a:ext cx="3384376" cy="523220"/>
          </a:xfrm>
          <a:prstGeom prst="rect">
            <a:avLst/>
          </a:prstGeom>
          <a:noFill/>
        </p:spPr>
        <p:txBody>
          <a:bodyPr wrap="square" rtlCol="1">
            <a:spAutoFit/>
          </a:bodyPr>
          <a:lstStyle/>
          <a:p>
            <a:pPr algn="ctr"/>
            <a:r>
              <a:rPr lang="ar-SA" sz="2800" dirty="0" smtClean="0"/>
              <a:t>المبحث الرابع والثلاثون :</a:t>
            </a:r>
            <a:endParaRPr lang="ar-SA" sz="2800" dirty="0"/>
          </a:p>
        </p:txBody>
      </p:sp>
    </p:spTree>
    <p:extLst>
      <p:ext uri="{BB962C8B-B14F-4D97-AF65-F5344CB8AC3E}">
        <p14:creationId xmlns:p14="http://schemas.microsoft.com/office/powerpoint/2010/main" val="359038918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51520" y="1628800"/>
            <a:ext cx="8595360" cy="4680520"/>
          </a:xfrm>
        </p:spPr>
        <p:txBody>
          <a:bodyPr>
            <a:normAutofit lnSpcReduction="10000"/>
          </a:bodyPr>
          <a:lstStyle/>
          <a:p>
            <a:r>
              <a:rPr lang="ar-SA" sz="2000" dirty="0"/>
              <a:t>امر الرسول اصحابه بالهجرة الى الحبشة </a:t>
            </a:r>
            <a:r>
              <a:rPr lang="ar-SA" sz="2000" dirty="0" smtClean="0"/>
              <a:t>وهجرته </a:t>
            </a:r>
            <a:r>
              <a:rPr lang="ar-SA" sz="2000" dirty="0"/>
              <a:t>هو الى الطائف </a:t>
            </a:r>
            <a:r>
              <a:rPr lang="ar-SA" sz="2000" dirty="0" smtClean="0"/>
              <a:t>ثم </a:t>
            </a:r>
            <a:r>
              <a:rPr lang="ar-SA" sz="2000" dirty="0"/>
              <a:t>عرض نفسه على القبائل وكان عرض </a:t>
            </a:r>
            <a:r>
              <a:rPr lang="ar-SA" sz="2000" dirty="0" smtClean="0"/>
              <a:t>الرسول نفسه </a:t>
            </a:r>
            <a:r>
              <a:rPr lang="ar-SA" sz="2000" dirty="0"/>
              <a:t>على القبائل </a:t>
            </a:r>
            <a:r>
              <a:rPr lang="ar-SA" sz="2000" dirty="0" smtClean="0"/>
              <a:t>بأمر </a:t>
            </a:r>
            <a:r>
              <a:rPr lang="ar-SA" sz="2000" dirty="0"/>
              <a:t>من الله . </a:t>
            </a:r>
            <a:endParaRPr lang="ar-SA" sz="2000" dirty="0" smtClean="0"/>
          </a:p>
          <a:p>
            <a:endParaRPr lang="ar-SA" sz="2000" dirty="0" smtClean="0"/>
          </a:p>
          <a:p>
            <a:r>
              <a:rPr lang="ar-SA" sz="2000" dirty="0" smtClean="0"/>
              <a:t>ويعرض </a:t>
            </a:r>
            <a:r>
              <a:rPr lang="ar-SA" sz="2000" dirty="0"/>
              <a:t>نفسه على القائل في مواسم الحج </a:t>
            </a:r>
            <a:r>
              <a:rPr lang="ar-SA" sz="2000" dirty="0" smtClean="0"/>
              <a:t>.</a:t>
            </a:r>
          </a:p>
          <a:p>
            <a:endParaRPr lang="ar-SA" sz="2000" dirty="0"/>
          </a:p>
          <a:p>
            <a:r>
              <a:rPr lang="ar-SA" sz="2000" dirty="0"/>
              <a:t>وكان يطلب من ذوي </a:t>
            </a:r>
            <a:r>
              <a:rPr lang="ar-SA" sz="2000" dirty="0" smtClean="0"/>
              <a:t>الشأن </a:t>
            </a:r>
            <a:r>
              <a:rPr lang="ar-SA" sz="2000" dirty="0"/>
              <a:t>ان </a:t>
            </a:r>
            <a:r>
              <a:rPr lang="ar-SA" sz="2000" dirty="0" smtClean="0"/>
              <a:t>يحموه </a:t>
            </a:r>
            <a:r>
              <a:rPr lang="ar-SA" sz="2000" dirty="0"/>
              <a:t>, دون ان يكرههم على </a:t>
            </a:r>
            <a:r>
              <a:rPr lang="ar-SA" sz="2000" dirty="0" smtClean="0"/>
              <a:t>دعوته .</a:t>
            </a:r>
          </a:p>
          <a:p>
            <a:endParaRPr lang="ar-SA" sz="2000" dirty="0"/>
          </a:p>
          <a:p>
            <a:r>
              <a:rPr lang="ar-SA" sz="2000" dirty="0"/>
              <a:t>ومما كان يقول الرسول في </a:t>
            </a:r>
            <a:r>
              <a:rPr lang="ar-SA" sz="2000" dirty="0" smtClean="0"/>
              <a:t>هذه </a:t>
            </a:r>
            <a:r>
              <a:rPr lang="ar-SA" sz="2000" dirty="0"/>
              <a:t>المواسم : هل من رجل </a:t>
            </a:r>
            <a:r>
              <a:rPr lang="ar-SA" sz="2000" dirty="0" smtClean="0"/>
              <a:t>يحملني </a:t>
            </a:r>
            <a:r>
              <a:rPr lang="ar-SA" sz="2000" dirty="0"/>
              <a:t>الى قومة , فان قريشا منعوني ان ابلغ كلام ربي </a:t>
            </a:r>
            <a:r>
              <a:rPr lang="ar-SA" sz="2000" dirty="0" smtClean="0"/>
              <a:t>.</a:t>
            </a:r>
            <a:endParaRPr lang="ar-SA" sz="2000" dirty="0"/>
          </a:p>
          <a:p>
            <a:r>
              <a:rPr lang="ar-SA" sz="2000" dirty="0"/>
              <a:t>ومن القبائل </a:t>
            </a:r>
            <a:r>
              <a:rPr lang="ar-SA" sz="2000" dirty="0" smtClean="0"/>
              <a:t>التي </a:t>
            </a:r>
            <a:r>
              <a:rPr lang="ar-SA" sz="2000" dirty="0"/>
              <a:t>عرض رسول الله نفسه عليها </a:t>
            </a:r>
            <a:r>
              <a:rPr lang="ar-SA" sz="2000" dirty="0" smtClean="0"/>
              <a:t>فأبوا </a:t>
            </a:r>
            <a:r>
              <a:rPr lang="ar-SA" sz="2000" dirty="0"/>
              <a:t>: بنو عبدالله , بنو </a:t>
            </a:r>
            <a:r>
              <a:rPr lang="ar-SA" sz="2000" dirty="0" smtClean="0"/>
              <a:t>حنيفة .</a:t>
            </a:r>
          </a:p>
          <a:p>
            <a:r>
              <a:rPr lang="ar-SA" sz="2000" dirty="0" smtClean="0"/>
              <a:t>كان أهل المدينة أكثر تجاوبا مع دعوة الرسول.</a:t>
            </a:r>
          </a:p>
          <a:p>
            <a:r>
              <a:rPr lang="ar-SA" sz="2000" dirty="0" smtClean="0"/>
              <a:t>في السنة الحادية عشرة من البعثة عرض الرسول نفسه على نفر </a:t>
            </a:r>
            <a:r>
              <a:rPr lang="ar-SA" sz="2000" smtClean="0"/>
              <a:t>من الخزرج.</a:t>
            </a:r>
            <a:endParaRPr lang="ar-SA" sz="2000" dirty="0" smtClean="0"/>
          </a:p>
          <a:p>
            <a:endParaRPr lang="ar-SA" sz="2000" dirty="0"/>
          </a:p>
          <a:p>
            <a:pPr marL="0" indent="0">
              <a:buNone/>
            </a:pPr>
            <a:endParaRPr lang="ar-SA" sz="1900" dirty="0"/>
          </a:p>
        </p:txBody>
      </p:sp>
      <p:sp>
        <p:nvSpPr>
          <p:cNvPr id="4" name="مربع نص 3"/>
          <p:cNvSpPr txBox="1"/>
          <p:nvPr/>
        </p:nvSpPr>
        <p:spPr>
          <a:xfrm>
            <a:off x="1115616" y="620688"/>
            <a:ext cx="7128792" cy="707886"/>
          </a:xfrm>
          <a:prstGeom prst="rect">
            <a:avLst/>
          </a:prstGeom>
          <a:noFill/>
          <a:ln w="28575">
            <a:solidFill>
              <a:schemeClr val="tx1"/>
            </a:solidFill>
          </a:ln>
        </p:spPr>
        <p:txBody>
          <a:bodyPr wrap="square" rtlCol="1">
            <a:spAutoFit/>
          </a:bodyPr>
          <a:lstStyle/>
          <a:p>
            <a:pPr algn="ctr"/>
            <a:r>
              <a:rPr lang="ar-SA" sz="4000" b="1" dirty="0">
                <a:solidFill>
                  <a:srgbClr val="8A443A"/>
                </a:solidFill>
                <a:cs typeface="DecoType Naskh Variants" pitchFamily="2" charset="-78"/>
              </a:rPr>
              <a:t>عرض </a:t>
            </a:r>
            <a:r>
              <a:rPr lang="ar-SA" sz="4000" b="1" dirty="0" smtClean="0">
                <a:solidFill>
                  <a:srgbClr val="8A443A"/>
                </a:solidFill>
                <a:cs typeface="DecoType Naskh Variants" pitchFamily="2" charset="-78"/>
              </a:rPr>
              <a:t> الرسول </a:t>
            </a:r>
            <a:r>
              <a:rPr lang="ar-SA" sz="4000" b="1" dirty="0">
                <a:solidFill>
                  <a:srgbClr val="8A443A"/>
                </a:solidFill>
                <a:cs typeface="DecoType Naskh Variants" pitchFamily="2" charset="-78"/>
              </a:rPr>
              <a:t>صلى الله عليه وسلم </a:t>
            </a:r>
            <a:r>
              <a:rPr lang="ar-SA" sz="4000" b="1" dirty="0" smtClean="0">
                <a:solidFill>
                  <a:srgbClr val="8A443A"/>
                </a:solidFill>
                <a:cs typeface="DecoType Naskh Variants" pitchFamily="2" charset="-78"/>
              </a:rPr>
              <a:t> نفسه </a:t>
            </a:r>
            <a:r>
              <a:rPr lang="ar-SA" sz="4000" b="1" dirty="0">
                <a:solidFill>
                  <a:srgbClr val="8A443A"/>
                </a:solidFill>
                <a:cs typeface="DecoType Naskh Variants" pitchFamily="2" charset="-78"/>
              </a:rPr>
              <a:t>على القبائل </a:t>
            </a:r>
            <a:endParaRPr lang="ar-SA" sz="4000" b="1" dirty="0">
              <a:solidFill>
                <a:srgbClr val="8A443A"/>
              </a:solidFill>
              <a:latin typeface="+mj-lt"/>
              <a:ea typeface="+mj-ea"/>
              <a:cs typeface="DecoType Naskh Variants" pitchFamily="2" charset="-78"/>
            </a:endParaRPr>
          </a:p>
        </p:txBody>
      </p:sp>
    </p:spTree>
    <p:extLst>
      <p:ext uri="{BB962C8B-B14F-4D97-AF65-F5344CB8AC3E}">
        <p14:creationId xmlns:p14="http://schemas.microsoft.com/office/powerpoint/2010/main" val="205300657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74320" y="692696"/>
            <a:ext cx="8595360" cy="5543512"/>
          </a:xfrm>
        </p:spPr>
        <p:txBody>
          <a:bodyPr>
            <a:normAutofit/>
          </a:bodyPr>
          <a:lstStyle/>
          <a:p>
            <a:r>
              <a:rPr lang="ar-SA" sz="1900" dirty="0"/>
              <a:t>فعرض نفسه على قبائل العرب، كما كان صنع في كل موسم. فبينما هو عند العقبة لقي رهطا من الخزرج أراد الله بهم خيرا، ولما لقيهم رسول الله صلى الله عليه وسلم قال لهم: من أنتم ؟ قالوا: نفر من الخزرج، قال: أمن موالي يهود ؟ قالوا: نعم قال: أفلا تجلسون أكلمكم ؟ قالوا: بلى. فجلسوا معه فدعاهم إلى الله عز وجل وعرض عليهم الإسلام وتلا عليهم القرآن، وكان مما صنع الله لهم به في الإسلام أن يهود كانوا معهم في بلادهم وكانوا أهل كتاب وعلم وكانوا هم أهل شرك وأصحاب أوثان وكانوا قد عزوهم ببلادهم فكانوا إذا كان بينهم شيء قالوا لهم: إن نبيا مبعوث الآن قد أظل زمانه نتبعه فنقتلكم معه قتل عاد وإرم، فلما كلم رسول الله صلى الله عليه وسلم أولئك النفر ودعاهم إلى الله قال بعضهم لبعض: يا قوم تعلموا والله إنه للنبي الذي توعدكم به يهود فلا تسبقنكم إليه. فأجابوه فيما دعاهم إليه بأن صدقوه وقبلوا منه ما عرض عليهم من الإسلام وقالوا: إنا قد تركنا قومنا، ولا قوم بينهم من العداوة والشر ما بينهم فروي أن يجمعهم الله بك، فسنقدم عليهم فندعوهم إلى أمرك، وتعرض عليهم الذي أجبناك إليه من هذا الدين فإن يجمعهم الله عليه فلا رجل أعز منك ثم انصرفوا عن رسول الله راجعين إلى بلادهم وقد آمنوا وصدقوا.</a:t>
            </a:r>
          </a:p>
          <a:p>
            <a:endParaRPr lang="ar-SA" dirty="0"/>
          </a:p>
        </p:txBody>
      </p:sp>
    </p:spTree>
    <p:extLst>
      <p:ext uri="{BB962C8B-B14F-4D97-AF65-F5344CB8AC3E}">
        <p14:creationId xmlns:p14="http://schemas.microsoft.com/office/powerpoint/2010/main" val="1203507446"/>
      </p:ext>
    </p:extLst>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739872" y="1988840"/>
            <a:ext cx="5120640" cy="940680"/>
          </a:xfrm>
        </p:spPr>
        <p:txBody>
          <a:bodyPr>
            <a:normAutofit/>
          </a:bodyPr>
          <a:lstStyle/>
          <a:p>
            <a:pPr algn="ctr"/>
            <a:r>
              <a:rPr lang="ar-SA" sz="4800" b="1" dirty="0" smtClean="0">
                <a:solidFill>
                  <a:srgbClr val="8A443A"/>
                </a:solidFill>
                <a:cs typeface="DecoType Naskh Variants" pitchFamily="2" charset="-78"/>
              </a:rPr>
              <a:t>بـيـعـــة الـعــقبـــة  الأولى </a:t>
            </a:r>
            <a:endParaRPr lang="ar-SA" sz="4800" b="1" dirty="0">
              <a:solidFill>
                <a:srgbClr val="8A443A"/>
              </a:solidFill>
              <a:cs typeface="DecoType Naskh Variants" pitchFamily="2" charset="-78"/>
            </a:endParaRPr>
          </a:p>
        </p:txBody>
      </p:sp>
      <p:sp>
        <p:nvSpPr>
          <p:cNvPr id="2" name="مربع نص 1"/>
          <p:cNvSpPr txBox="1"/>
          <p:nvPr/>
        </p:nvSpPr>
        <p:spPr>
          <a:xfrm>
            <a:off x="4644008" y="1340768"/>
            <a:ext cx="3312368" cy="523220"/>
          </a:xfrm>
          <a:prstGeom prst="rect">
            <a:avLst/>
          </a:prstGeom>
          <a:noFill/>
        </p:spPr>
        <p:txBody>
          <a:bodyPr wrap="square" rtlCol="1">
            <a:spAutoFit/>
          </a:bodyPr>
          <a:lstStyle/>
          <a:p>
            <a:pPr algn="ctr"/>
            <a:r>
              <a:rPr lang="ar-SA" sz="2800" dirty="0" smtClean="0"/>
              <a:t>المبحث الخامس والثلاثون :</a:t>
            </a:r>
            <a:endParaRPr lang="ar-SA" sz="2800" dirty="0"/>
          </a:p>
        </p:txBody>
      </p:sp>
    </p:spTree>
    <p:extLst>
      <p:ext uri="{BB962C8B-B14F-4D97-AF65-F5344CB8AC3E}">
        <p14:creationId xmlns:p14="http://schemas.microsoft.com/office/powerpoint/2010/main" val="1411253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323528" y="1412776"/>
            <a:ext cx="8595360" cy="5040560"/>
          </a:xfrm>
        </p:spPr>
        <p:txBody>
          <a:bodyPr>
            <a:normAutofit/>
          </a:bodyPr>
          <a:lstStyle/>
          <a:p>
            <a:r>
              <a:rPr lang="ar-SA" sz="1900" dirty="0"/>
              <a:t>في الموسم التالي من العام الثاني عشر للبعثة, جاء إلى أداء مناسك الحج اثنا عشر رجلاً من المسلمين من المدينة بعضهم ممن لقي النبي صلى الله عليه وسلم في الموسم السابق وآمن به فلقوا الرسول صلى الله عليه وسلم مع جماعة من أصحابه حتى بايعوه. وقد روى البخاري ومسلم وغيرهما, من حديث عبادة بن الصامت الذي كان ضمن حجاج المسلمين من المدينة, رووا صيغة هذه البيعة, وهي: </a:t>
            </a:r>
            <a:endParaRPr lang="ar-SA" sz="1900" dirty="0" smtClean="0"/>
          </a:p>
          <a:p>
            <a:endParaRPr lang="ar-SA" sz="1900" dirty="0"/>
          </a:p>
          <a:p>
            <a:r>
              <a:rPr lang="ar-SA" sz="1900" dirty="0"/>
              <a:t>قال عبادة: إن الرسول صلى الله عليه وسلم قال لهم: ((تعالوا بايعوني على ألا </a:t>
            </a:r>
            <a:r>
              <a:rPr lang="ar-SA" sz="1900" dirty="0" smtClean="0"/>
              <a:t>تشركوا </a:t>
            </a:r>
            <a:r>
              <a:rPr lang="ar-SA" sz="1900" dirty="0"/>
              <a:t>بالله شيئاً, </a:t>
            </a:r>
            <a:r>
              <a:rPr lang="ar-SA" sz="1900" dirty="0" smtClean="0"/>
              <a:t>ولا تسرقوا ولا تزنوا ولا تقتلوا أولادكم, ولا تأتوا ببهتان تفترونه بين أيديكم وأرجلكم, ولا تعصوني في معروف, فمن وفى منكم فأجره على الله, ومن أصاب شيئاً, فستره </a:t>
            </a:r>
            <a:r>
              <a:rPr lang="ar-SA" sz="1900" dirty="0"/>
              <a:t>الله فأمره إلى الله, إن شاء عاقبه وإن شاء عفا عنه)), فبايعوه على ذلك. </a:t>
            </a:r>
            <a:endParaRPr lang="ar-SA" sz="1900" dirty="0" smtClean="0"/>
          </a:p>
          <a:p>
            <a:endParaRPr lang="ar-SA" sz="1900" dirty="0"/>
          </a:p>
          <a:p>
            <a:r>
              <a:rPr lang="ar-SA" sz="1900" dirty="0"/>
              <a:t>قال عبادة بن الصامت في رواية ابن إسحاق </a:t>
            </a:r>
            <a:r>
              <a:rPr lang="en-US" sz="1400" dirty="0"/>
              <a:t>]</a:t>
            </a:r>
            <a:r>
              <a:rPr lang="ar-SA" sz="1400" dirty="0"/>
              <a:t>في السيرة بسند حسن</a:t>
            </a:r>
            <a:r>
              <a:rPr lang="en-US" sz="1400" dirty="0"/>
              <a:t>[</a:t>
            </a:r>
            <a:r>
              <a:rPr lang="ar-SA" sz="1400" dirty="0"/>
              <a:t> </a:t>
            </a:r>
            <a:r>
              <a:rPr lang="ar-SA" sz="1900" dirty="0"/>
              <a:t>((فبايعنا رسول الله صلى الله عليه وسلم على بيعة النساء, وذلك قبل أن تفرض الحرب)). </a:t>
            </a:r>
            <a:r>
              <a:rPr lang="en-US" sz="1400" dirty="0"/>
              <a:t>]</a:t>
            </a:r>
            <a:r>
              <a:rPr lang="ar-SA" sz="1400" dirty="0"/>
              <a:t>أي: على غرار بيعة النساء ثاني أيام فتح مكة, وليس فيها الجهاد</a:t>
            </a:r>
            <a:r>
              <a:rPr lang="en-US" sz="1400" dirty="0"/>
              <a:t>[</a:t>
            </a:r>
            <a:r>
              <a:rPr lang="ar-SA" sz="1400" dirty="0"/>
              <a:t>. </a:t>
            </a:r>
          </a:p>
        </p:txBody>
      </p:sp>
      <p:sp>
        <p:nvSpPr>
          <p:cNvPr id="4" name="مربع نص 3"/>
          <p:cNvSpPr txBox="1"/>
          <p:nvPr/>
        </p:nvSpPr>
        <p:spPr>
          <a:xfrm>
            <a:off x="2699792" y="458168"/>
            <a:ext cx="3600400" cy="769441"/>
          </a:xfrm>
          <a:prstGeom prst="rect">
            <a:avLst/>
          </a:prstGeom>
          <a:noFill/>
          <a:ln w="28575">
            <a:solidFill>
              <a:schemeClr val="tx1"/>
            </a:solidFill>
          </a:ln>
        </p:spPr>
        <p:txBody>
          <a:bodyPr wrap="square" rtlCol="1">
            <a:spAutoFit/>
          </a:bodyPr>
          <a:lstStyle/>
          <a:p>
            <a:pPr algn="ctr"/>
            <a:r>
              <a:rPr lang="ar-SA" sz="4400" b="1" dirty="0" smtClean="0">
                <a:solidFill>
                  <a:srgbClr val="8A443A"/>
                </a:solidFill>
                <a:latin typeface="+mj-lt"/>
                <a:ea typeface="+mj-ea"/>
                <a:cs typeface="DecoType Naskh Variants" pitchFamily="2" charset="-78"/>
              </a:rPr>
              <a:t>بـيـعــة  الــعـقـبـة  الأولــى</a:t>
            </a:r>
            <a:endParaRPr lang="ar-SA" sz="4400" b="1" dirty="0">
              <a:solidFill>
                <a:srgbClr val="8A443A"/>
              </a:solidFill>
              <a:latin typeface="+mj-lt"/>
              <a:ea typeface="+mj-ea"/>
              <a:cs typeface="DecoType Naskh Variants" pitchFamily="2" charset="-78"/>
            </a:endParaRPr>
          </a:p>
        </p:txBody>
      </p:sp>
    </p:spTree>
    <p:extLst>
      <p:ext uri="{BB962C8B-B14F-4D97-AF65-F5344CB8AC3E}">
        <p14:creationId xmlns:p14="http://schemas.microsoft.com/office/powerpoint/2010/main" val="218675914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51520" y="980728"/>
            <a:ext cx="8595360" cy="5328592"/>
          </a:xfrm>
        </p:spPr>
        <p:txBody>
          <a:bodyPr>
            <a:normAutofit/>
          </a:bodyPr>
          <a:lstStyle/>
          <a:p>
            <a:r>
              <a:rPr lang="ar-SA" sz="1900" dirty="0"/>
              <a:t>وعندما أرادوا العودة إلى بلادهم, بعث رسول الله صلى الله عليه وسلم مُصعب بن عُمير ليقرئهم القرآن ويعلمهم الإسلام ويفقههم في الدين, فكان يسمى ((مقرئ المدينة)). وكان منزله على أسعد بن زُرارة </a:t>
            </a:r>
            <a:r>
              <a:rPr lang="en-US" sz="1400" dirty="0"/>
              <a:t>]</a:t>
            </a:r>
            <a:r>
              <a:rPr lang="ar-SA" sz="1400" dirty="0"/>
              <a:t>رواه أئمة السيرة, وإسناد في الدلائل (438/2) مرسل حسن, ورجاله ثقات</a:t>
            </a:r>
            <a:r>
              <a:rPr lang="en-US" sz="1400" dirty="0"/>
              <a:t>[</a:t>
            </a:r>
            <a:r>
              <a:rPr lang="ar-SA" sz="1400" dirty="0"/>
              <a:t>.</a:t>
            </a:r>
          </a:p>
          <a:p>
            <a:endParaRPr lang="ar-SA" sz="1900" dirty="0" smtClean="0"/>
          </a:p>
          <a:p>
            <a:r>
              <a:rPr lang="ar-SA" sz="1900" dirty="0" smtClean="0"/>
              <a:t>روى </a:t>
            </a:r>
            <a:r>
              <a:rPr lang="ar-SA" sz="1900" dirty="0"/>
              <a:t>أبو داود وابن إسحاق </a:t>
            </a:r>
            <a:r>
              <a:rPr lang="en-US" sz="1400" dirty="0"/>
              <a:t>]</a:t>
            </a:r>
            <a:r>
              <a:rPr lang="ar-SA" sz="1400" dirty="0"/>
              <a:t>في السيرة بسند حسن</a:t>
            </a:r>
            <a:r>
              <a:rPr lang="en-US" sz="1400" dirty="0"/>
              <a:t>[</a:t>
            </a:r>
            <a:r>
              <a:rPr lang="ar-SA" sz="1900" dirty="0"/>
              <a:t>, وغيرهما من طريق عبد الرحمن بن كعب بن مالك أن أول من أقام صلاة الجمعة بالمدينة هو أسعد بن زرارة, وكانوا أربعين رجلاً أمهم مصعب بن عمير. فقد كتب إليه الرسول ليجمع بهم</a:t>
            </a:r>
            <a:r>
              <a:rPr lang="ar-SA" sz="1400" dirty="0"/>
              <a:t> </a:t>
            </a:r>
            <a:r>
              <a:rPr lang="en-US" sz="1400" dirty="0"/>
              <a:t>]</a:t>
            </a:r>
            <a:r>
              <a:rPr lang="ar-SA" sz="1400" dirty="0"/>
              <a:t>الدار قطني: السنن</a:t>
            </a:r>
            <a:r>
              <a:rPr lang="en-US" sz="1400" dirty="0"/>
              <a:t>[</a:t>
            </a:r>
            <a:r>
              <a:rPr lang="ar-SA" sz="1400" dirty="0" smtClean="0"/>
              <a:t>.</a:t>
            </a:r>
          </a:p>
          <a:p>
            <a:endParaRPr lang="ar-SA" sz="1400" dirty="0"/>
          </a:p>
          <a:p>
            <a:r>
              <a:rPr lang="ar-SA" sz="1900" dirty="0"/>
              <a:t>أسلم خلق كثير </a:t>
            </a:r>
            <a:r>
              <a:rPr lang="ar-SA" sz="1900" dirty="0" smtClean="0"/>
              <a:t>من </a:t>
            </a:r>
            <a:r>
              <a:rPr lang="ar-SA" sz="1900" dirty="0"/>
              <a:t>الأنصار على يد مصعب بمعاونة أسعد بن زرارة, وممن أسلم من أشرافهم</a:t>
            </a:r>
            <a:r>
              <a:rPr lang="ar-SA" sz="1400" dirty="0"/>
              <a:t> </a:t>
            </a:r>
            <a:r>
              <a:rPr lang="en-US" sz="1400" dirty="0"/>
              <a:t>]</a:t>
            </a:r>
            <a:r>
              <a:rPr lang="ar-SA" sz="1400" dirty="0"/>
              <a:t>كما روى ابن إسحاق في السيرة بسند مرسل حسن</a:t>
            </a:r>
            <a:r>
              <a:rPr lang="en-US" sz="1400" dirty="0"/>
              <a:t>[</a:t>
            </a:r>
            <a:r>
              <a:rPr lang="ar-SA" sz="1900" dirty="0"/>
              <a:t>: أسيد بن الحضير وسعد بن معاذ, وأسلم بإسلامهما يومئذ جميع بني عبد الأشهل الرجال والنساء, إلا أُصيرم عمرو بن ثابت بن وقش, فإنه تأخر إسلامه إلى يوم أحد, وأسلم حينئذ وقاتل فقتل قبل أن يسجد لله سجدة واحدة, فأخبر عنه النبي صلى الله عليه وسلم, فقال: ((عَمِلَ قليلاً, وأُجِرَ كثيراً))</a:t>
            </a:r>
            <a:r>
              <a:rPr lang="ar-SA" sz="1400" dirty="0"/>
              <a:t> </a:t>
            </a:r>
            <a:r>
              <a:rPr lang="en-US" sz="1400" dirty="0"/>
              <a:t>]</a:t>
            </a:r>
            <a:r>
              <a:rPr lang="ar-SA" sz="1400" dirty="0"/>
              <a:t>البخاري وابن إسحاق في السيرة بسند مرسل حسن</a:t>
            </a:r>
            <a:r>
              <a:rPr lang="en-US" sz="1400" dirty="0"/>
              <a:t>[</a:t>
            </a:r>
            <a:r>
              <a:rPr lang="ar-SA" sz="1400" dirty="0"/>
              <a:t>. </a:t>
            </a:r>
          </a:p>
        </p:txBody>
      </p:sp>
    </p:spTree>
    <p:extLst>
      <p:ext uri="{BB962C8B-B14F-4D97-AF65-F5344CB8AC3E}">
        <p14:creationId xmlns:p14="http://schemas.microsoft.com/office/powerpoint/2010/main" val="7776824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lstStyle/>
          <a:p>
            <a:r>
              <a:rPr lang="ar-SA" sz="1900" dirty="0"/>
              <a:t>ولم تبق دار من دور الأنصار إلا وفيها رجال ونساء مسلمون, إلا ما كان من دار بني أمية بن زيد وخطمة ووائل وواقف ((وتلك أوس الله)) وهم الأوس ابن حارثة؛ وذلك أنه كان فيهم أبو قيس بن الأسلت الشاعر – وكانوا يطيعونه – فوقف بهم الإسلام حتى كان عام الخندق سنة خمس من الهجرة </a:t>
            </a:r>
            <a:r>
              <a:rPr lang="en-US" sz="1400" dirty="0"/>
              <a:t>]</a:t>
            </a:r>
            <a:r>
              <a:rPr lang="ar-SA" sz="1400" dirty="0"/>
              <a:t>ابن اسحاق: السيرة, مرسلاً</a:t>
            </a:r>
            <a:r>
              <a:rPr lang="en-US" sz="1400" dirty="0"/>
              <a:t>[</a:t>
            </a:r>
            <a:r>
              <a:rPr lang="ar-SA" sz="1400" dirty="0"/>
              <a:t>. </a:t>
            </a:r>
          </a:p>
          <a:p>
            <a:endParaRPr lang="ar-SA" sz="1900" dirty="0"/>
          </a:p>
          <a:p>
            <a:r>
              <a:rPr lang="ar-SA" sz="1900" dirty="0"/>
              <a:t>وقبل حلول موسم الحج التالي – أي حج السنة الثالثة عشرة – عاد مصعب بن عمير إلى مكة ليبشر الرسول صلى الله عليه وسلم بنجاح مهمته, بتوفيق الله تعالى</a:t>
            </a:r>
            <a:r>
              <a:rPr lang="ar-SA" sz="1400" dirty="0"/>
              <a:t> </a:t>
            </a:r>
            <a:r>
              <a:rPr lang="en-US" sz="1400" dirty="0"/>
              <a:t>]</a:t>
            </a:r>
            <a:r>
              <a:rPr lang="ar-SA" sz="1400" dirty="0"/>
              <a:t>ابن اسحاق: السيرة</a:t>
            </a:r>
            <a:r>
              <a:rPr lang="en-US" sz="1400" dirty="0"/>
              <a:t>[</a:t>
            </a:r>
            <a:r>
              <a:rPr lang="ar-SA" sz="1400" dirty="0"/>
              <a:t>. </a:t>
            </a:r>
          </a:p>
          <a:p>
            <a:endParaRPr lang="ar-SA" sz="1400" dirty="0"/>
          </a:p>
        </p:txBody>
      </p:sp>
    </p:spTree>
    <p:extLst>
      <p:ext uri="{BB962C8B-B14F-4D97-AF65-F5344CB8AC3E}">
        <p14:creationId xmlns:p14="http://schemas.microsoft.com/office/powerpoint/2010/main" val="2730634512"/>
      </p:ext>
    </p:extLst>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499992" y="1196752"/>
            <a:ext cx="3496400" cy="715536"/>
          </a:xfrm>
        </p:spPr>
        <p:txBody>
          <a:bodyPr>
            <a:normAutofit/>
          </a:bodyPr>
          <a:lstStyle/>
          <a:p>
            <a:pPr algn="ctr"/>
            <a:r>
              <a:rPr lang="ar-SA" sz="2800" dirty="0" smtClean="0">
                <a:cs typeface="+mn-cs"/>
              </a:rPr>
              <a:t>المبحث السادس والثلاثون :</a:t>
            </a:r>
            <a:endParaRPr lang="ar-SA" sz="2800" dirty="0">
              <a:cs typeface="+mn-cs"/>
            </a:endParaRPr>
          </a:p>
        </p:txBody>
      </p:sp>
      <p:sp>
        <p:nvSpPr>
          <p:cNvPr id="4" name="مربع نص 3"/>
          <p:cNvSpPr txBox="1"/>
          <p:nvPr/>
        </p:nvSpPr>
        <p:spPr>
          <a:xfrm>
            <a:off x="4211960" y="2232584"/>
            <a:ext cx="4104456" cy="830997"/>
          </a:xfrm>
          <a:prstGeom prst="rect">
            <a:avLst/>
          </a:prstGeom>
          <a:noFill/>
        </p:spPr>
        <p:txBody>
          <a:bodyPr wrap="square" rtlCol="1">
            <a:spAutoFit/>
          </a:bodyPr>
          <a:lstStyle/>
          <a:p>
            <a:pPr algn="ctr"/>
            <a:r>
              <a:rPr lang="ar-SA" sz="4800" b="1" dirty="0" smtClean="0">
                <a:solidFill>
                  <a:srgbClr val="8A443A"/>
                </a:solidFill>
                <a:cs typeface="DecoType Naskh Variants" pitchFamily="2" charset="-78"/>
              </a:rPr>
              <a:t>بـيـعــة الـعــقـبــة الثـانـيــة </a:t>
            </a:r>
            <a:endParaRPr lang="ar-SA" sz="4800" b="1" dirty="0">
              <a:solidFill>
                <a:srgbClr val="8A443A"/>
              </a:solidFill>
              <a:cs typeface="DecoType Naskh Variants" pitchFamily="2" charset="-78"/>
            </a:endParaRPr>
          </a:p>
        </p:txBody>
      </p:sp>
    </p:spTree>
    <p:extLst>
      <p:ext uri="{BB962C8B-B14F-4D97-AF65-F5344CB8AC3E}">
        <p14:creationId xmlns:p14="http://schemas.microsoft.com/office/powerpoint/2010/main" val="97581701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38316" y="1340768"/>
            <a:ext cx="8595360" cy="5112568"/>
          </a:xfrm>
        </p:spPr>
        <p:txBody>
          <a:bodyPr>
            <a:normAutofit fontScale="92500" lnSpcReduction="20000"/>
          </a:bodyPr>
          <a:lstStyle/>
          <a:p>
            <a:r>
              <a:rPr lang="ar-SA" sz="2000" dirty="0"/>
              <a:t>قال ابن إسحاق: ثم إن مصعب بن عمير رجع إلى مكة ، وخرج من خرج من الأنصار المسلمين إلى الموسم </a:t>
            </a:r>
            <a:r>
              <a:rPr lang="ar-SA" sz="2000" dirty="0" smtClean="0"/>
              <a:t>مع حجاج </a:t>
            </a:r>
            <a:r>
              <a:rPr lang="ar-SA" sz="2000" dirty="0"/>
              <a:t>قومهم من أهل الشرك حتى قدموا مكة، فواعدوا رسول الله صلى الله عليه وسلم العقبة، من أوسط أيام التشريق </a:t>
            </a:r>
            <a:r>
              <a:rPr lang="ar-SA" sz="2000" dirty="0" smtClean="0"/>
              <a:t>حين </a:t>
            </a:r>
            <a:r>
              <a:rPr lang="ar-SA" sz="2000" dirty="0"/>
              <a:t>أراد الله بهم ما أراد من كرامته والنصر لنبيه وإعزاز الإسلام وأهله وإذلال الشرك وأهله.، وبعد مضيِّ عامٍ على </a:t>
            </a:r>
            <a:r>
              <a:rPr lang="ar-SA" sz="2000" dirty="0" smtClean="0"/>
              <a:t>هذا </a:t>
            </a:r>
            <a:r>
              <a:rPr lang="ar-SA" sz="2000" dirty="0"/>
              <a:t>الحادث، جاء إِلى مكّة ثلاثة وسبعون شخصاً من أهالي يثرب، والتقَوا برسول الله صلّى الله عليه وآله في </a:t>
            </a:r>
            <a:r>
              <a:rPr lang="ar-SA" sz="2000" dirty="0" smtClean="0"/>
              <a:t>نفس المنطقة</a:t>
            </a:r>
            <a:r>
              <a:rPr lang="ar-SA" sz="2000" dirty="0"/>
              <a:t>، وأسلموا على يديه، فكانت بيعةُ العقبةِ الثَّانية، وحمل مصعب رضي الله عنه الأمانة مستعينا بما أنعم الله </a:t>
            </a:r>
            <a:r>
              <a:rPr lang="ar-SA" sz="2000" dirty="0" smtClean="0"/>
              <a:t>عليه </a:t>
            </a:r>
            <a:r>
              <a:rPr lang="ar-SA" sz="2000" dirty="0"/>
              <a:t>من عقل راجح وخلق كريم، فنجح بمهمته ودخل أهل المدينة بالإسلام، واستجابوا لله ولرسوله، وعاد إلى </a:t>
            </a:r>
            <a:r>
              <a:rPr lang="ar-SA" sz="2000" dirty="0" smtClean="0"/>
              <a:t>الرسول </a:t>
            </a:r>
            <a:r>
              <a:rPr lang="ar-SA" sz="2000" dirty="0"/>
              <a:t>صلى الله عليه واله وسلم في موسم الحج التالي لبيعة العقبة الأولى على رأس وفد عدد أعضائه سبعين </a:t>
            </a:r>
            <a:r>
              <a:rPr lang="ar-SA" sz="2000" dirty="0" smtClean="0"/>
              <a:t>مؤمنا ومؤمنة</a:t>
            </a:r>
            <a:r>
              <a:rPr lang="ar-SA" sz="2000" dirty="0"/>
              <a:t>، بايعوا الرسول الكريم صلى الله عليه واله وسلم ببيعة العقبة الثانية</a:t>
            </a:r>
            <a:r>
              <a:rPr lang="ar-SA" sz="2000" dirty="0" smtClean="0"/>
              <a:t>.</a:t>
            </a:r>
          </a:p>
          <a:p>
            <a:endParaRPr lang="ar-SA" sz="2000" dirty="0"/>
          </a:p>
          <a:p>
            <a:r>
              <a:rPr lang="ar-SA" sz="2000" dirty="0"/>
              <a:t>بيعه العقبه الثانية  :</a:t>
            </a:r>
          </a:p>
          <a:p>
            <a:r>
              <a:rPr lang="ar-SA" sz="2000" dirty="0"/>
              <a:t>في العام الثالث عشر للبعثه قدم مكة لاداء مناسك الحج مجموعه </a:t>
            </a:r>
            <a:r>
              <a:rPr lang="ar-SA" sz="2000" dirty="0" smtClean="0"/>
              <a:t>كبيره من </a:t>
            </a:r>
            <a:r>
              <a:rPr lang="ar-SA" sz="2000" dirty="0"/>
              <a:t>مسلمي المدينة وضمن حجاج كثيرين من مشركي المدينة وكان </a:t>
            </a:r>
            <a:r>
              <a:rPr lang="ar-SA" sz="2000" dirty="0" smtClean="0"/>
              <a:t>زعيمهم </a:t>
            </a:r>
            <a:r>
              <a:rPr lang="ar-SA" sz="2000" dirty="0"/>
              <a:t>البراء بن </a:t>
            </a:r>
            <a:r>
              <a:rPr lang="ar-SA" sz="2000" dirty="0" smtClean="0"/>
              <a:t>مغرور.</a:t>
            </a:r>
          </a:p>
          <a:p>
            <a:endParaRPr lang="ar-SA" sz="2000" dirty="0"/>
          </a:p>
          <a:p>
            <a:r>
              <a:rPr lang="ar-SA" sz="2000" dirty="0"/>
              <a:t>بنود البيعه:</a:t>
            </a:r>
            <a:br>
              <a:rPr lang="ar-SA" sz="2000" dirty="0"/>
            </a:br>
            <a:r>
              <a:rPr lang="ar-SA" sz="2000" dirty="0"/>
              <a:t>وقد روى الإمام أحمد عن جابر مفصلا </a:t>
            </a:r>
            <a:br>
              <a:rPr lang="ar-SA" sz="2000" dirty="0"/>
            </a:br>
            <a:r>
              <a:rPr lang="ar-SA" sz="2000" dirty="0"/>
              <a:t>قال جابر: لنا: يارسول الله على ما نبايعك؟ </a:t>
            </a:r>
          </a:p>
        </p:txBody>
      </p:sp>
      <p:sp>
        <p:nvSpPr>
          <p:cNvPr id="4" name="مربع نص 3"/>
          <p:cNvSpPr txBox="1"/>
          <p:nvPr/>
        </p:nvSpPr>
        <p:spPr>
          <a:xfrm>
            <a:off x="2627784" y="458168"/>
            <a:ext cx="3816424" cy="769441"/>
          </a:xfrm>
          <a:prstGeom prst="rect">
            <a:avLst/>
          </a:prstGeom>
          <a:noFill/>
          <a:ln w="28575">
            <a:solidFill>
              <a:schemeClr val="tx1"/>
            </a:solidFill>
          </a:ln>
        </p:spPr>
        <p:txBody>
          <a:bodyPr wrap="square" rtlCol="1">
            <a:spAutoFit/>
          </a:bodyPr>
          <a:lstStyle/>
          <a:p>
            <a:pPr algn="ctr"/>
            <a:r>
              <a:rPr lang="ar-SA" sz="4400" b="1" dirty="0" smtClean="0">
                <a:solidFill>
                  <a:srgbClr val="8A443A"/>
                </a:solidFill>
                <a:latin typeface="+mj-lt"/>
                <a:ea typeface="+mj-ea"/>
                <a:cs typeface="DecoType Naskh Variants" pitchFamily="2" charset="-78"/>
              </a:rPr>
              <a:t>بـيـعــة  الــعـقـبـة  الـثـــانـيــة</a:t>
            </a:r>
            <a:endParaRPr lang="ar-SA" sz="4400" b="1" dirty="0">
              <a:solidFill>
                <a:srgbClr val="8A443A"/>
              </a:solidFill>
              <a:latin typeface="+mj-lt"/>
              <a:ea typeface="+mj-ea"/>
              <a:cs typeface="DecoType Naskh Variants" pitchFamily="2" charset="-78"/>
            </a:endParaRPr>
          </a:p>
        </p:txBody>
      </p:sp>
      <p:sp>
        <p:nvSpPr>
          <p:cNvPr id="2" name="مربع نص 1"/>
          <p:cNvSpPr txBox="1"/>
          <p:nvPr/>
        </p:nvSpPr>
        <p:spPr>
          <a:xfrm>
            <a:off x="1496689" y="458168"/>
            <a:ext cx="1116124" cy="323165"/>
          </a:xfrm>
          <a:prstGeom prst="rect">
            <a:avLst/>
          </a:prstGeom>
          <a:noFill/>
        </p:spPr>
        <p:txBody>
          <a:bodyPr wrap="square" rtlCol="1">
            <a:spAutoFit/>
          </a:bodyPr>
          <a:lstStyle/>
          <a:p>
            <a:r>
              <a:rPr lang="ar-SA" sz="1500" b="1" dirty="0" smtClean="0"/>
              <a:t>الجزء الأول</a:t>
            </a:r>
            <a:endParaRPr lang="ar-SA" sz="1500" b="1" dirty="0"/>
          </a:p>
        </p:txBody>
      </p:sp>
    </p:spTree>
    <p:extLst>
      <p:ext uri="{BB962C8B-B14F-4D97-AF65-F5344CB8AC3E}">
        <p14:creationId xmlns:p14="http://schemas.microsoft.com/office/powerpoint/2010/main" val="102331030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74320" y="764704"/>
            <a:ext cx="8595360" cy="5471504"/>
          </a:xfrm>
        </p:spPr>
        <p:txBody>
          <a:bodyPr>
            <a:normAutofit fontScale="85000" lnSpcReduction="20000"/>
          </a:bodyPr>
          <a:lstStyle/>
          <a:p>
            <a:r>
              <a:rPr lang="ar-SA" sz="2400" dirty="0"/>
              <a:t>قال:</a:t>
            </a:r>
            <a:br>
              <a:rPr lang="ar-SA" sz="2400" dirty="0"/>
            </a:br>
            <a:r>
              <a:rPr lang="ar-SA" sz="2400" dirty="0"/>
              <a:t>1/على السمع والطاعه في النشاط والكسل</a:t>
            </a:r>
            <a:br>
              <a:rPr lang="ar-SA" sz="2400" dirty="0"/>
            </a:br>
            <a:r>
              <a:rPr lang="ar-SA" sz="2400" dirty="0"/>
              <a:t>2/وعلى النفقه في العسر واليسر</a:t>
            </a:r>
            <a:br>
              <a:rPr lang="ar-SA" sz="2400" dirty="0"/>
            </a:br>
            <a:r>
              <a:rPr lang="ar-SA" sz="2400" dirty="0"/>
              <a:t>3/وعلى الأمر بالمعروف والنهي عن المنكر</a:t>
            </a:r>
            <a:br>
              <a:rPr lang="ar-SA" sz="2400" dirty="0"/>
            </a:br>
            <a:r>
              <a:rPr lang="ar-SA" sz="2400" dirty="0"/>
              <a:t>4/وعلى أن تقوموا في الله لاتأخذكم في الله لومة لائم</a:t>
            </a:r>
            <a:br>
              <a:rPr lang="ar-SA" sz="2400" dirty="0"/>
            </a:br>
            <a:r>
              <a:rPr lang="ar-SA" sz="2400" dirty="0"/>
              <a:t>5/وعلى أن تنصروني إذا قدمت إليكم وتمنعوني مما تمنعون منه أنفسكم وأزواجكم وأبنائكم ولكم الجنــه.</a:t>
            </a:r>
          </a:p>
          <a:p>
            <a:endParaRPr lang="ar-SA" sz="2400" dirty="0"/>
          </a:p>
          <a:p>
            <a:r>
              <a:rPr lang="ar-SA" sz="2400" dirty="0"/>
              <a:t>وفي رواية كعب-التي رواها ابن إسحاق- البند الأخير فقط من هذه البنود ففيه قال </a:t>
            </a:r>
            <a:r>
              <a:rPr lang="ar-SA" sz="2400" dirty="0" smtClean="0"/>
              <a:t>كعب: فتكلم </a:t>
            </a:r>
            <a:r>
              <a:rPr lang="ar-SA" sz="2400" dirty="0"/>
              <a:t>رسول الله صلى الله عليه وسلم فتلا القرآن ودعا إلى الله ورغب في الإسلام ثم قال:((أبايعكم على أن </a:t>
            </a:r>
            <a:r>
              <a:rPr lang="ar-SA" sz="2400" dirty="0" smtClean="0"/>
              <a:t>تمنعوني مما </a:t>
            </a:r>
            <a:r>
              <a:rPr lang="ar-SA" sz="2400" dirty="0"/>
              <a:t>تمنعون منه نسائكم وأبنائكم))</a:t>
            </a:r>
            <a:br>
              <a:rPr lang="ar-SA" sz="2400" dirty="0"/>
            </a:br>
            <a:r>
              <a:rPr lang="ar-SA" sz="2400" dirty="0"/>
              <a:t>فأخذ البراء بن معرور يده ثم قال : نعم والذي بعثك بالحق نبيا لنمنعك مما نمنع أزرنا منه فبايعنا يارسول الله </a:t>
            </a:r>
            <a:r>
              <a:rPr lang="ar-SA" sz="2400" dirty="0" smtClean="0"/>
              <a:t>فنحن </a:t>
            </a:r>
            <a:r>
              <a:rPr lang="ar-SA" sz="2400" dirty="0"/>
              <a:t>والله أبناء الحرب وأهل الحلقه ورثناها كابرا عن </a:t>
            </a:r>
            <a:r>
              <a:rPr lang="ar-SA" sz="2400" dirty="0" smtClean="0"/>
              <a:t>كابر قال</a:t>
            </a:r>
            <a:r>
              <a:rPr lang="ar-SA" sz="2400" dirty="0"/>
              <a:t>: فاعترض القول-والبراء يكلم رسول الله صلى الله عليه وسلم- أبو الهيثم ابن التيهان فقال: يارسول الله </a:t>
            </a:r>
            <a:r>
              <a:rPr lang="ar-SA" sz="2400" dirty="0" smtClean="0"/>
              <a:t>إن </a:t>
            </a:r>
            <a:r>
              <a:rPr lang="ar-SA" sz="2400" dirty="0"/>
              <a:t>بيننا وبين الرجال حبالا وإنا قاطعوها-يعني اليهود- فهل عسيت إن نحن فعلنا ذلك؟ ثم أظهرك الله أن ترجع </a:t>
            </a:r>
            <a:r>
              <a:rPr lang="ar-SA" sz="2400" dirty="0" smtClean="0"/>
              <a:t>إلى </a:t>
            </a:r>
            <a:r>
              <a:rPr lang="ar-SA" sz="2400" dirty="0"/>
              <a:t>قومك وتدعنا؟</a:t>
            </a:r>
            <a:br>
              <a:rPr lang="ar-SA" sz="2400" dirty="0"/>
            </a:br>
            <a:r>
              <a:rPr lang="ar-SA" sz="2400" dirty="0"/>
              <a:t>قال: فتبسم رسول الله صلى الله عليه وسلم ثم قال: (( بل الدم الدم </a:t>
            </a:r>
            <a:r>
              <a:rPr lang="ar-SA" sz="2400" dirty="0" smtClean="0"/>
              <a:t>والهدم الهدم </a:t>
            </a:r>
            <a:r>
              <a:rPr lang="ar-SA" sz="2400" dirty="0"/>
              <a:t>أنا منكم وأنتم مني أحارب من حاربتم وأسالم من </a:t>
            </a:r>
            <a:r>
              <a:rPr lang="ar-SA" sz="2400" dirty="0" smtClean="0"/>
              <a:t>سالمتم)).</a:t>
            </a:r>
            <a:r>
              <a:rPr lang="ar-SA" sz="1800" dirty="0"/>
              <a:t/>
            </a:r>
            <a:br>
              <a:rPr lang="ar-SA" sz="1800" dirty="0"/>
            </a:br>
            <a:endParaRPr lang="ar-SA" dirty="0"/>
          </a:p>
          <a:p>
            <a:endParaRPr lang="ar-SA" dirty="0"/>
          </a:p>
        </p:txBody>
      </p:sp>
    </p:spTree>
    <p:extLst>
      <p:ext uri="{BB962C8B-B14F-4D97-AF65-F5344CB8AC3E}">
        <p14:creationId xmlns:p14="http://schemas.microsoft.com/office/powerpoint/2010/main" val="1813568183"/>
      </p:ext>
    </p:extLst>
  </p:cSld>
  <p:clrMapOvr>
    <a:masterClrMapping/>
  </p:clrMapOvr>
  <p:transition spd="slow">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46069" y="1246113"/>
            <a:ext cx="8595360" cy="5328592"/>
          </a:xfrm>
        </p:spPr>
        <p:txBody>
          <a:bodyPr>
            <a:normAutofit/>
          </a:bodyPr>
          <a:lstStyle/>
          <a:p>
            <a:r>
              <a:rPr lang="ar-SA" sz="1900" dirty="0"/>
              <a:t>وبعد أن تمت البيعة وتعين النقباء كان القوم على وشك مغادرة المكان فاذا بالشيطان يكتشف هذا اللقاء وليتمكن زعماء المشركين من المجيء والقبض على المسلمين قبل أن ينفضوا صرخ الشيطان على العقبة قائلا يا اهل الجباجب هل لكم في مذمم والصباة معه قد اجتمعو على حربكم فقال رسول الله صلى الله علية وسلم هذا ازب العقبة اما والله لافرغن لك ثم قال الرسول صلى الله علية وسلم ارفضوا الى رحالكم </a:t>
            </a:r>
          </a:p>
          <a:p>
            <a:endParaRPr lang="ar-SA" sz="1900" dirty="0"/>
          </a:p>
          <a:p>
            <a:r>
              <a:rPr lang="ar-SA" sz="1900" dirty="0"/>
              <a:t>عند سمع قول الشيطان قال العباس بن عبادة والذي بعثك بالحق أن شئت لنميلن على اهل منى غدا باسيافنا فقال الرسول صلى الله علية وسلم لم نؤمر بذلك ولكن ارجعوا الى رحالكم فرجعوا وناموا حتى اصبحوا </a:t>
            </a:r>
          </a:p>
          <a:p>
            <a:endParaRPr lang="ar-SA" sz="1900" dirty="0"/>
          </a:p>
          <a:p>
            <a:r>
              <a:rPr lang="ar-SA" sz="1900" dirty="0"/>
              <a:t>وقال كعب بن مالك ((فلما اصبحنا غدت علينا جلية قريش حتة جاؤونا في منازلنا فقالوا يامعشر الخزرج انه قد بلغنا انكم جئتم الى صاحبنا هذا تستخرجونه من بين اظهرنا وتبايعونه على  حربنا وانه والله مامن حي من العرب ابغض الينا أن تشب الحرب بيننا وبينهم منكم قال فانبعث من هناك من مشركي قومنا يحلفون بالله وماكان من هذا الشى وما علمناه قال وقد صدقوا لم يعلموه قال وبعضنا ينظر الى بعض قال ونفر الناس من منى فتنطس القوم الخبر فوجدوه قد كان)).</a:t>
            </a:r>
          </a:p>
          <a:p>
            <a:endParaRPr lang="ar-SA" dirty="0"/>
          </a:p>
        </p:txBody>
      </p:sp>
      <p:sp>
        <p:nvSpPr>
          <p:cNvPr id="4" name="مربع نص 3"/>
          <p:cNvSpPr txBox="1"/>
          <p:nvPr/>
        </p:nvSpPr>
        <p:spPr>
          <a:xfrm>
            <a:off x="2635537" y="476672"/>
            <a:ext cx="3816424" cy="769441"/>
          </a:xfrm>
          <a:prstGeom prst="rect">
            <a:avLst/>
          </a:prstGeom>
          <a:noFill/>
          <a:ln w="28575">
            <a:solidFill>
              <a:schemeClr val="tx1"/>
            </a:solidFill>
          </a:ln>
        </p:spPr>
        <p:txBody>
          <a:bodyPr wrap="square" rtlCol="1">
            <a:spAutoFit/>
          </a:bodyPr>
          <a:lstStyle/>
          <a:p>
            <a:pPr algn="ctr"/>
            <a:r>
              <a:rPr lang="ar-SA" sz="4400" b="1" dirty="0" smtClean="0">
                <a:solidFill>
                  <a:srgbClr val="8A443A"/>
                </a:solidFill>
                <a:latin typeface="+mj-lt"/>
                <a:ea typeface="+mj-ea"/>
                <a:cs typeface="DecoType Naskh Variants" pitchFamily="2" charset="-78"/>
              </a:rPr>
              <a:t>بـيـعــة  الــعـقـبـة  الـثـــانـيــة</a:t>
            </a:r>
            <a:endParaRPr lang="ar-SA" sz="4400" b="1" dirty="0">
              <a:solidFill>
                <a:srgbClr val="8A443A"/>
              </a:solidFill>
              <a:latin typeface="+mj-lt"/>
              <a:ea typeface="+mj-ea"/>
              <a:cs typeface="DecoType Naskh Variants" pitchFamily="2" charset="-78"/>
            </a:endParaRPr>
          </a:p>
        </p:txBody>
      </p:sp>
      <p:sp>
        <p:nvSpPr>
          <p:cNvPr id="2" name="مربع نص 1"/>
          <p:cNvSpPr txBox="1"/>
          <p:nvPr/>
        </p:nvSpPr>
        <p:spPr>
          <a:xfrm>
            <a:off x="1403648" y="476672"/>
            <a:ext cx="1231889" cy="323165"/>
          </a:xfrm>
          <a:prstGeom prst="rect">
            <a:avLst/>
          </a:prstGeom>
          <a:noFill/>
        </p:spPr>
        <p:txBody>
          <a:bodyPr wrap="square" rtlCol="1">
            <a:spAutoFit/>
          </a:bodyPr>
          <a:lstStyle/>
          <a:p>
            <a:r>
              <a:rPr lang="ar-SA" sz="1500" b="1" dirty="0" smtClean="0"/>
              <a:t>الجزء الثاني</a:t>
            </a:r>
            <a:endParaRPr lang="ar-SA" sz="1500" b="1" dirty="0"/>
          </a:p>
        </p:txBody>
      </p:sp>
    </p:spTree>
    <p:extLst>
      <p:ext uri="{BB962C8B-B14F-4D97-AF65-F5344CB8AC3E}">
        <p14:creationId xmlns:p14="http://schemas.microsoft.com/office/powerpoint/2010/main" val="419984433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51520" y="1772816"/>
            <a:ext cx="8595360" cy="4752528"/>
          </a:xfrm>
        </p:spPr>
        <p:txBody>
          <a:bodyPr>
            <a:normAutofit/>
          </a:bodyPr>
          <a:lstStyle/>
          <a:p>
            <a:pPr marL="0" indent="0">
              <a:buNone/>
            </a:pPr>
            <a:r>
              <a:rPr lang="ar-SA" sz="1900" dirty="0"/>
              <a:t>1- أن الانصار قد فهوا أن حماية الرسول صلى الله علية وسلم  سوف تعرضهم لعداوة من المشركين واليهود وهذا يعني الجهاد  وكانت بنود البيعة التصدي لمن يقف في طريق الدعوة الاسلامية </a:t>
            </a:r>
          </a:p>
          <a:p>
            <a:pPr marL="0" indent="0">
              <a:buNone/>
            </a:pPr>
            <a:endParaRPr lang="ar-SA" sz="1900" dirty="0"/>
          </a:p>
          <a:p>
            <a:pPr marL="0" indent="0">
              <a:buNone/>
            </a:pPr>
            <a:r>
              <a:rPr lang="ar-SA" sz="1900" dirty="0"/>
              <a:t>2- سعي مشركي مكة للقبض على مسلمي المدينة عندما اتضح لهم ثمة تدبير لحماية الرسو يدل على أن اعداء الاسلام في كل مكان </a:t>
            </a:r>
          </a:p>
          <a:p>
            <a:pPr marL="0" indent="0">
              <a:buNone/>
            </a:pPr>
            <a:endParaRPr lang="ar-SA" sz="1900" dirty="0"/>
          </a:p>
          <a:p>
            <a:pPr marL="0" indent="0">
              <a:buNone/>
            </a:pPr>
            <a:r>
              <a:rPr lang="ar-SA" sz="1900" dirty="0"/>
              <a:t>3- السرية التي احيطت بهذه البيعة وغيرها دليل على مشروعية اخذ الحيطة والحذر </a:t>
            </a:r>
          </a:p>
          <a:p>
            <a:pPr marL="0" indent="0">
              <a:buNone/>
            </a:pPr>
            <a:endParaRPr lang="ar-SA" sz="1900" dirty="0"/>
          </a:p>
          <a:p>
            <a:pPr marL="0" indent="0">
              <a:buNone/>
            </a:pPr>
            <a:r>
              <a:rPr lang="ar-SA" sz="1900" dirty="0"/>
              <a:t>4- لقد كانت هذه البيعة الاساس الذي هاجر علية المسلمون والرسول صلى الله علية وسلم الى المدينة المنورة </a:t>
            </a:r>
          </a:p>
          <a:p>
            <a:pPr marL="0" indent="0">
              <a:buNone/>
            </a:pPr>
            <a:endParaRPr lang="ar-SA" sz="1900" dirty="0"/>
          </a:p>
          <a:p>
            <a:pPr marL="0" indent="0">
              <a:buNone/>
            </a:pPr>
            <a:r>
              <a:rPr lang="ar-SA" sz="1900" dirty="0"/>
              <a:t>5- اضحى الاسلام عزيزا في المدينة فاستعلن بإسلامه من كان يخفيه </a:t>
            </a:r>
          </a:p>
        </p:txBody>
      </p:sp>
      <p:sp>
        <p:nvSpPr>
          <p:cNvPr id="4" name="مربع نص 3"/>
          <p:cNvSpPr txBox="1"/>
          <p:nvPr/>
        </p:nvSpPr>
        <p:spPr>
          <a:xfrm>
            <a:off x="5724128" y="620688"/>
            <a:ext cx="3036510" cy="769441"/>
          </a:xfrm>
          <a:prstGeom prst="rect">
            <a:avLst/>
          </a:prstGeom>
          <a:noFill/>
          <a:ln w="28575">
            <a:solidFill>
              <a:schemeClr val="tx1"/>
            </a:solidFill>
          </a:ln>
        </p:spPr>
        <p:txBody>
          <a:bodyPr wrap="square" rtlCol="1">
            <a:spAutoFit/>
          </a:bodyPr>
          <a:lstStyle/>
          <a:p>
            <a:r>
              <a:rPr lang="ar-SA" sz="4400" b="1" dirty="0" smtClean="0">
                <a:solidFill>
                  <a:srgbClr val="8A443A"/>
                </a:solidFill>
                <a:latin typeface="+mj-lt"/>
                <a:ea typeface="+mj-ea"/>
                <a:cs typeface="DecoType Naskh Variants" pitchFamily="2" charset="-78"/>
              </a:rPr>
              <a:t>عـظـــــات  وعـبـــر </a:t>
            </a:r>
            <a:r>
              <a:rPr lang="ar-SA" sz="4400" b="1" dirty="0">
                <a:solidFill>
                  <a:srgbClr val="8A443A"/>
                </a:solidFill>
                <a:latin typeface="+mj-lt"/>
                <a:ea typeface="+mj-ea"/>
                <a:cs typeface="DecoType Naskh Variants" pitchFamily="2" charset="-78"/>
              </a:rPr>
              <a:t>:</a:t>
            </a:r>
          </a:p>
        </p:txBody>
      </p:sp>
    </p:spTree>
    <p:extLst>
      <p:ext uri="{BB962C8B-B14F-4D97-AF65-F5344CB8AC3E}">
        <p14:creationId xmlns:p14="http://schemas.microsoft.com/office/powerpoint/2010/main" val="203261957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74320" y="620688"/>
            <a:ext cx="8595360" cy="5615520"/>
          </a:xfrm>
        </p:spPr>
        <p:txBody>
          <a:bodyPr>
            <a:normAutofit lnSpcReduction="10000"/>
          </a:bodyPr>
          <a:lstStyle/>
          <a:p>
            <a:pPr marL="0" indent="0">
              <a:buNone/>
            </a:pPr>
            <a:endParaRPr lang="ar-SA" sz="2100" dirty="0"/>
          </a:p>
          <a:p>
            <a:pPr marL="0" indent="0">
              <a:buNone/>
            </a:pPr>
            <a:r>
              <a:rPr lang="ar-SA" sz="2100" dirty="0"/>
              <a:t>6- ضيق كفار مكة الخناق على المسلمين عندما عرفوا خطة اتصالهم بمسلمي المدينة كان سببا في تعجيل الرسول صلى الله علية وسلم بأمر الهجرة الى المدينة </a:t>
            </a:r>
          </a:p>
          <a:p>
            <a:pPr marL="0" indent="0">
              <a:buNone/>
            </a:pPr>
            <a:endParaRPr lang="ar-SA" sz="2100" dirty="0"/>
          </a:p>
          <a:p>
            <a:pPr marL="0" indent="0">
              <a:buNone/>
            </a:pPr>
            <a:r>
              <a:rPr lang="ar-SA" sz="2100" dirty="0"/>
              <a:t>7- كانت هذه البيعة الاساس الذي قامت علية الدولة الاسلامية في المدينة المنورة </a:t>
            </a:r>
          </a:p>
          <a:p>
            <a:pPr marL="0" indent="0">
              <a:buNone/>
            </a:pPr>
            <a:endParaRPr lang="ar-SA" sz="2100" dirty="0"/>
          </a:p>
          <a:p>
            <a:pPr marL="0" indent="0">
              <a:buNone/>
            </a:pPr>
            <a:r>
              <a:rPr lang="ar-SA" sz="2100" dirty="0"/>
              <a:t>8- ان عداوة الشيطان للحق دائما مايغري اعدا الاسلام بالمؤمنين من اهل المدينة والرسول صلى الله علية وسلم </a:t>
            </a:r>
          </a:p>
          <a:p>
            <a:pPr marL="0" indent="0">
              <a:buNone/>
            </a:pPr>
            <a:endParaRPr lang="ar-SA" sz="2100" dirty="0"/>
          </a:p>
          <a:p>
            <a:pPr marL="0" indent="0">
              <a:buNone/>
            </a:pPr>
            <a:r>
              <a:rPr lang="ar-SA" sz="2100" dirty="0"/>
              <a:t>9- كانت بيعة العقبة الثانية شاملة للمبادئ التي سيتم مشروعيتها بعد الهجره الى المدينة </a:t>
            </a:r>
          </a:p>
          <a:p>
            <a:endParaRPr lang="ar-SA" sz="2100" dirty="0"/>
          </a:p>
          <a:p>
            <a:pPr marL="0" indent="0">
              <a:buNone/>
            </a:pPr>
            <a:r>
              <a:rPr lang="ar-SA" sz="2100" dirty="0"/>
              <a:t>10- اقتضت رحمة الله بعبادة أن لا يحملهم واجب القتال الى أن توجد لهم دار اسلام </a:t>
            </a:r>
          </a:p>
          <a:p>
            <a:endParaRPr lang="ar-SA" dirty="0"/>
          </a:p>
        </p:txBody>
      </p:sp>
    </p:spTree>
    <p:extLst>
      <p:ext uri="{BB962C8B-B14F-4D97-AF65-F5344CB8AC3E}">
        <p14:creationId xmlns:p14="http://schemas.microsoft.com/office/powerpoint/2010/main" val="850922931"/>
      </p:ext>
    </p:extLst>
  </p:cSld>
  <p:clrMapOvr>
    <a:masterClrMapping/>
  </p:clrMapOvr>
  <p:transition spd="slow">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800" b="1" dirty="0" smtClean="0">
                <a:solidFill>
                  <a:schemeClr val="tx1"/>
                </a:solidFill>
                <a:cs typeface="DecoType Naskh Variants" pitchFamily="2" charset="-78"/>
              </a:rPr>
              <a:t>أســئــلــــة</a:t>
            </a:r>
            <a:endParaRPr lang="ar-SA" sz="4800" b="1" dirty="0">
              <a:solidFill>
                <a:schemeClr val="tx1"/>
              </a:solidFill>
              <a:cs typeface="DecoType Naskh Variants" pitchFamily="2" charset="-78"/>
            </a:endParaRPr>
          </a:p>
        </p:txBody>
      </p:sp>
      <p:sp>
        <p:nvSpPr>
          <p:cNvPr id="3" name="عنصر نائب للمحتوى 2"/>
          <p:cNvSpPr>
            <a:spLocks noGrp="1"/>
          </p:cNvSpPr>
          <p:nvPr>
            <p:ph sz="quarter" idx="13"/>
          </p:nvPr>
        </p:nvSpPr>
        <p:spPr>
          <a:xfrm>
            <a:off x="276225" y="1412776"/>
            <a:ext cx="4295775" cy="2232248"/>
          </a:xfrm>
          <a:ln>
            <a:solidFill>
              <a:schemeClr val="tx1"/>
            </a:solidFill>
          </a:ln>
        </p:spPr>
        <p:txBody>
          <a:bodyPr>
            <a:noAutofit/>
          </a:bodyPr>
          <a:lstStyle/>
          <a:p>
            <a:pPr marL="0" indent="0">
              <a:buNone/>
            </a:pPr>
            <a:r>
              <a:rPr lang="ar-SA" sz="1900" dirty="0" smtClean="0"/>
              <a:t>ارسل الرسول صلى الله عليه وسلم </a:t>
            </a:r>
            <a:r>
              <a:rPr lang="ar-SA" sz="1900" dirty="0"/>
              <a:t>في طلب </a:t>
            </a:r>
            <a:r>
              <a:rPr lang="ar-SA" sz="1900" dirty="0" smtClean="0"/>
              <a:t>جوار عدد من الرجال فستجاب </a:t>
            </a:r>
            <a:r>
              <a:rPr lang="ar-SA" sz="1900" dirty="0"/>
              <a:t>لذلك </a:t>
            </a:r>
            <a:r>
              <a:rPr lang="ar-SA" sz="1900" dirty="0" smtClean="0"/>
              <a:t>احدهم وتهيأ لحمايته:</a:t>
            </a:r>
          </a:p>
          <a:p>
            <a:pPr marL="0" indent="0">
              <a:buNone/>
            </a:pPr>
            <a:r>
              <a:rPr lang="ar-SA" sz="1900" dirty="0" smtClean="0"/>
              <a:t>أ)المطعم </a:t>
            </a:r>
            <a:r>
              <a:rPr lang="ar-SA" sz="1900" dirty="0"/>
              <a:t>بن عدي </a:t>
            </a:r>
            <a:r>
              <a:rPr lang="ar-SA" sz="1900" dirty="0" smtClean="0"/>
              <a:t> ب)الاخنس </a:t>
            </a:r>
            <a:r>
              <a:rPr lang="ar-SA" sz="1900" dirty="0"/>
              <a:t>بن شريق </a:t>
            </a:r>
          </a:p>
          <a:p>
            <a:pPr marL="0" indent="0">
              <a:buNone/>
            </a:pPr>
            <a:endParaRPr lang="ar-SA" sz="1900" dirty="0" smtClean="0"/>
          </a:p>
          <a:p>
            <a:pPr marL="0" indent="0">
              <a:buNone/>
            </a:pPr>
            <a:r>
              <a:rPr lang="ar-SA" sz="1900" dirty="0" smtClean="0"/>
              <a:t>ج</a:t>
            </a:r>
            <a:r>
              <a:rPr lang="ar-SA" sz="1900" dirty="0"/>
              <a:t>) سهيل بن </a:t>
            </a:r>
            <a:r>
              <a:rPr lang="ar-SA" sz="1900" dirty="0" smtClean="0"/>
              <a:t>عمرة   د)</a:t>
            </a:r>
            <a:r>
              <a:rPr lang="ar-SA" sz="1900" dirty="0"/>
              <a:t> مصعب بن عمير </a:t>
            </a:r>
          </a:p>
        </p:txBody>
      </p:sp>
      <p:sp>
        <p:nvSpPr>
          <p:cNvPr id="4" name="عنصر نائب للمحتوى 3"/>
          <p:cNvSpPr>
            <a:spLocks noGrp="1"/>
          </p:cNvSpPr>
          <p:nvPr>
            <p:ph sz="quarter" idx="14"/>
          </p:nvPr>
        </p:nvSpPr>
        <p:spPr>
          <a:xfrm>
            <a:off x="4716015" y="1412776"/>
            <a:ext cx="4151759" cy="2232248"/>
          </a:xfrm>
          <a:ln>
            <a:solidFill>
              <a:schemeClr val="tx1"/>
            </a:solidFill>
          </a:ln>
        </p:spPr>
        <p:txBody>
          <a:bodyPr>
            <a:normAutofit/>
          </a:bodyPr>
          <a:lstStyle/>
          <a:p>
            <a:pPr marL="0" indent="0">
              <a:buNone/>
            </a:pPr>
            <a:r>
              <a:rPr lang="ar-SA" dirty="0" smtClean="0"/>
              <a:t>قبل أن يصل رسول الله صلى الله عليه وسلم إلى </a:t>
            </a:r>
            <a:r>
              <a:rPr lang="ar-SA" dirty="0"/>
              <a:t>مكة </a:t>
            </a:r>
            <a:r>
              <a:rPr lang="ar-SA" dirty="0" smtClean="0"/>
              <a:t>آمن بعض </a:t>
            </a:r>
            <a:r>
              <a:rPr lang="ar-SA" dirty="0"/>
              <a:t>الجن برسالته </a:t>
            </a:r>
            <a:r>
              <a:rPr lang="ar-SA" dirty="0" smtClean="0"/>
              <a:t>في مكان قرب مكة:</a:t>
            </a:r>
          </a:p>
          <a:p>
            <a:pPr marL="0" indent="0">
              <a:buNone/>
            </a:pPr>
            <a:r>
              <a:rPr lang="ar-SA" dirty="0" smtClean="0"/>
              <a:t>أ)المدينة         ب)الحبشة </a:t>
            </a:r>
          </a:p>
          <a:p>
            <a:endParaRPr lang="ar-SA" dirty="0"/>
          </a:p>
          <a:p>
            <a:pPr marL="0" indent="0">
              <a:buNone/>
            </a:pPr>
            <a:r>
              <a:rPr lang="ar-SA" dirty="0" smtClean="0"/>
              <a:t>ج)</a:t>
            </a:r>
            <a:r>
              <a:rPr lang="ar-SA" dirty="0"/>
              <a:t> وادي نخلة </a:t>
            </a:r>
            <a:r>
              <a:rPr lang="ar-SA" dirty="0" smtClean="0"/>
              <a:t>   د)الطائف </a:t>
            </a:r>
            <a:endParaRPr lang="ar-SA" dirty="0"/>
          </a:p>
        </p:txBody>
      </p:sp>
      <p:sp>
        <p:nvSpPr>
          <p:cNvPr id="6" name="مربع نص 5"/>
          <p:cNvSpPr txBox="1"/>
          <p:nvPr/>
        </p:nvSpPr>
        <p:spPr>
          <a:xfrm>
            <a:off x="4732514" y="3953881"/>
            <a:ext cx="4133080" cy="2308324"/>
          </a:xfrm>
          <a:prstGeom prst="rect">
            <a:avLst/>
          </a:prstGeom>
          <a:noFill/>
          <a:ln>
            <a:solidFill>
              <a:schemeClr val="tx1"/>
            </a:solidFill>
          </a:ln>
        </p:spPr>
        <p:txBody>
          <a:bodyPr wrap="square" rtlCol="1">
            <a:spAutoFit/>
          </a:bodyPr>
          <a:lstStyle/>
          <a:p>
            <a:r>
              <a:rPr lang="ar-SA" sz="2000" spc="30" dirty="0">
                <a:solidFill>
                  <a:schemeClr val="tx2"/>
                </a:solidFill>
                <a:cs typeface="Tahoma" pitchFamily="34" charset="0"/>
              </a:rPr>
              <a:t>الإسراء إلى بيت المقدس كان قبل خروج النبي صلى الله عليه وسلم إلى المدينة :</a:t>
            </a:r>
          </a:p>
          <a:p>
            <a:endParaRPr lang="ar-SA" sz="2000" spc="30" dirty="0">
              <a:solidFill>
                <a:schemeClr val="tx2"/>
              </a:solidFill>
              <a:cs typeface="Tahoma" pitchFamily="34" charset="0"/>
            </a:endParaRPr>
          </a:p>
          <a:p>
            <a:r>
              <a:rPr lang="ar-SA" sz="2000" spc="30" dirty="0">
                <a:solidFill>
                  <a:schemeClr val="tx2"/>
                </a:solidFill>
                <a:cs typeface="Tahoma" pitchFamily="34" charset="0"/>
              </a:rPr>
              <a:t>أ) بـ 6 أشهر        ب) بسنه </a:t>
            </a:r>
          </a:p>
          <a:p>
            <a:endParaRPr lang="ar-SA" sz="2000" spc="30" dirty="0">
              <a:solidFill>
                <a:schemeClr val="tx2"/>
              </a:solidFill>
              <a:cs typeface="Tahoma" pitchFamily="34" charset="0"/>
            </a:endParaRPr>
          </a:p>
          <a:p>
            <a:r>
              <a:rPr lang="ar-SA" sz="2000" spc="30" dirty="0">
                <a:solidFill>
                  <a:schemeClr val="tx2"/>
                </a:solidFill>
                <a:cs typeface="Tahoma" pitchFamily="34" charset="0"/>
              </a:rPr>
              <a:t>ج) بسنتين            د) بثلاث سنوات</a:t>
            </a:r>
          </a:p>
        </p:txBody>
      </p:sp>
      <p:sp>
        <p:nvSpPr>
          <p:cNvPr id="7" name="مربع نص 6"/>
          <p:cNvSpPr txBox="1"/>
          <p:nvPr/>
        </p:nvSpPr>
        <p:spPr>
          <a:xfrm>
            <a:off x="251520" y="3953881"/>
            <a:ext cx="4320480" cy="2308324"/>
          </a:xfrm>
          <a:prstGeom prst="rect">
            <a:avLst/>
          </a:prstGeom>
          <a:noFill/>
          <a:ln>
            <a:solidFill>
              <a:schemeClr val="tx1"/>
            </a:solidFill>
          </a:ln>
        </p:spPr>
        <p:txBody>
          <a:bodyPr wrap="square" rtlCol="1">
            <a:spAutoFit/>
          </a:bodyPr>
          <a:lstStyle/>
          <a:p>
            <a:r>
              <a:rPr lang="ar-SA" sz="2000" spc="30" dirty="0">
                <a:solidFill>
                  <a:schemeClr val="tx2"/>
                </a:solidFill>
                <a:cs typeface="Tahoma" pitchFamily="34" charset="0"/>
              </a:rPr>
              <a:t>فرض الله سبحانه تعالى على </a:t>
            </a:r>
            <a:r>
              <a:rPr lang="ar-SA" sz="2000" spc="30" dirty="0" smtClean="0">
                <a:solidFill>
                  <a:schemeClr val="tx2"/>
                </a:solidFill>
                <a:cs typeface="Tahoma" pitchFamily="34" charset="0"/>
              </a:rPr>
              <a:t>أُمته </a:t>
            </a:r>
            <a:r>
              <a:rPr lang="ar-SA" sz="2000" spc="30" dirty="0">
                <a:solidFill>
                  <a:schemeClr val="tx2"/>
                </a:solidFill>
                <a:cs typeface="Tahoma" pitchFamily="34" charset="0"/>
              </a:rPr>
              <a:t>........... صلاة حتى خففها الله تعالى فأصبحت خمس صلوات </a:t>
            </a:r>
            <a:r>
              <a:rPr lang="ar-SA" sz="2000" spc="30" dirty="0" smtClean="0">
                <a:solidFill>
                  <a:schemeClr val="tx2"/>
                </a:solidFill>
                <a:cs typeface="Tahoma" pitchFamily="34" charset="0"/>
              </a:rPr>
              <a:t>:</a:t>
            </a:r>
            <a:endParaRPr lang="ar-SA" sz="2000" spc="30" dirty="0">
              <a:solidFill>
                <a:schemeClr val="tx2"/>
              </a:solidFill>
              <a:cs typeface="Tahoma" pitchFamily="34" charset="0"/>
            </a:endParaRPr>
          </a:p>
          <a:p>
            <a:endParaRPr lang="ar-SA" sz="2400" spc="30" dirty="0">
              <a:solidFill>
                <a:schemeClr val="tx2"/>
              </a:solidFill>
              <a:cs typeface="Tahoma" pitchFamily="34" charset="0"/>
            </a:endParaRPr>
          </a:p>
          <a:p>
            <a:r>
              <a:rPr lang="ar-SA" sz="2000" spc="30" dirty="0">
                <a:solidFill>
                  <a:schemeClr val="tx2"/>
                </a:solidFill>
                <a:cs typeface="Tahoma" pitchFamily="34" charset="0"/>
              </a:rPr>
              <a:t>أ) ثلاثون صلاة     ب) اربعون صلاة</a:t>
            </a:r>
          </a:p>
          <a:p>
            <a:endParaRPr lang="ar-SA" sz="2000" spc="30" dirty="0">
              <a:solidFill>
                <a:schemeClr val="tx2"/>
              </a:solidFill>
              <a:cs typeface="Tahoma" pitchFamily="34" charset="0"/>
            </a:endParaRPr>
          </a:p>
          <a:p>
            <a:r>
              <a:rPr lang="ar-SA" sz="2000" spc="30" dirty="0">
                <a:solidFill>
                  <a:schemeClr val="tx2"/>
                </a:solidFill>
                <a:cs typeface="Tahoma" pitchFamily="34" charset="0"/>
              </a:rPr>
              <a:t>ج) خمسون صلاة    د) ستون صلاة </a:t>
            </a:r>
          </a:p>
        </p:txBody>
      </p:sp>
    </p:spTree>
    <p:extLst>
      <p:ext uri="{BB962C8B-B14F-4D97-AF65-F5344CB8AC3E}">
        <p14:creationId xmlns:p14="http://schemas.microsoft.com/office/powerpoint/2010/main" val="70276261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bg/>
                                          </p:spTgt>
                                        </p:tgtEl>
                                        <p:attrNameLst>
                                          <p:attrName>style.visibility</p:attrName>
                                        </p:attrNameLst>
                                      </p:cBhvr>
                                      <p:to>
                                        <p:strVal val="visible"/>
                                      </p:to>
                                    </p:set>
                                    <p:animEffect transition="in" filter="fade">
                                      <p:cBhvr>
                                        <p:cTn id="14" dur="1000"/>
                                        <p:tgtEl>
                                          <p:spTgt spid="4">
                                            <p:bg/>
                                          </p:spTgt>
                                        </p:tgtEl>
                                      </p:cBhvr>
                                    </p:animEffect>
                                    <p:anim calcmode="lin" valueType="num">
                                      <p:cBhvr>
                                        <p:cTn id="15" dur="1000" fill="hold"/>
                                        <p:tgtEl>
                                          <p:spTgt spid="4">
                                            <p:bg/>
                                          </p:spTgt>
                                        </p:tgtEl>
                                        <p:attrNameLst>
                                          <p:attrName>ppt_x</p:attrName>
                                        </p:attrNameLst>
                                      </p:cBhvr>
                                      <p:tavLst>
                                        <p:tav tm="0">
                                          <p:val>
                                            <p:strVal val="#ppt_x"/>
                                          </p:val>
                                        </p:tav>
                                        <p:tav tm="100000">
                                          <p:val>
                                            <p:strVal val="#ppt_x"/>
                                          </p:val>
                                        </p:tav>
                                      </p:tavLst>
                                    </p:anim>
                                    <p:anim calcmode="lin" valueType="num">
                                      <p:cBhvr>
                                        <p:cTn id="16" dur="1000" fill="hold"/>
                                        <p:tgtEl>
                                          <p:spTgt spid="4">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1000"/>
                                        <p:tgtEl>
                                          <p:spTgt spid="4">
                                            <p:txEl>
                                              <p:pRg st="1" end="1"/>
                                            </p:txEl>
                                          </p:spTgt>
                                        </p:tgtEl>
                                      </p:cBhvr>
                                    </p:animEffect>
                                    <p:anim calcmode="lin" valueType="num">
                                      <p:cBhvr>
                                        <p:cTn id="2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bg/>
                                          </p:spTgt>
                                        </p:tgtEl>
                                        <p:attrNameLst>
                                          <p:attrName>style.visibility</p:attrName>
                                        </p:attrNameLst>
                                      </p:cBhvr>
                                      <p:to>
                                        <p:strVal val="visible"/>
                                      </p:to>
                                    </p:set>
                                    <p:animEffect transition="in" filter="fade">
                                      <p:cBhvr>
                                        <p:cTn id="42" dur="1000"/>
                                        <p:tgtEl>
                                          <p:spTgt spid="3">
                                            <p:bg/>
                                          </p:spTgt>
                                        </p:tgtEl>
                                      </p:cBhvr>
                                    </p:animEffect>
                                    <p:anim calcmode="lin" valueType="num">
                                      <p:cBhvr>
                                        <p:cTn id="43" dur="1000" fill="hold"/>
                                        <p:tgtEl>
                                          <p:spTgt spid="3">
                                            <p:bg/>
                                          </p:spTgt>
                                        </p:tgtEl>
                                        <p:attrNameLst>
                                          <p:attrName>ppt_x</p:attrName>
                                        </p:attrNameLst>
                                      </p:cBhvr>
                                      <p:tavLst>
                                        <p:tav tm="0">
                                          <p:val>
                                            <p:strVal val="#ppt_x"/>
                                          </p:val>
                                        </p:tav>
                                        <p:tav tm="100000">
                                          <p:val>
                                            <p:strVal val="#ppt_x"/>
                                          </p:val>
                                        </p:tav>
                                      </p:tavLst>
                                    </p:anim>
                                    <p:anim calcmode="lin" valueType="num">
                                      <p:cBhvr>
                                        <p:cTn id="44"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0" end="0"/>
                                            </p:txEl>
                                          </p:spTgt>
                                        </p:tgtEl>
                                        <p:attrNameLst>
                                          <p:attrName>style.visibility</p:attrName>
                                        </p:attrNameLst>
                                      </p:cBhvr>
                                      <p:to>
                                        <p:strVal val="visible"/>
                                      </p:to>
                                    </p:set>
                                    <p:animEffect transition="in" filter="fade">
                                      <p:cBhvr>
                                        <p:cTn id="49" dur="1000"/>
                                        <p:tgtEl>
                                          <p:spTgt spid="3">
                                            <p:txEl>
                                              <p:pRg st="0" end="0"/>
                                            </p:txEl>
                                          </p:spTgt>
                                        </p:tgtEl>
                                      </p:cBhvr>
                                    </p:animEffect>
                                    <p:anim calcmode="lin" valueType="num">
                                      <p:cBhvr>
                                        <p:cTn id="5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 end="1"/>
                                            </p:txEl>
                                          </p:spTgt>
                                        </p:tgtEl>
                                        <p:attrNameLst>
                                          <p:attrName>style.visibility</p:attrName>
                                        </p:attrNameLst>
                                      </p:cBhvr>
                                      <p:to>
                                        <p:strVal val="visible"/>
                                      </p:to>
                                    </p:set>
                                    <p:animEffect transition="in" filter="fade">
                                      <p:cBhvr>
                                        <p:cTn id="56" dur="1000"/>
                                        <p:tgtEl>
                                          <p:spTgt spid="3">
                                            <p:txEl>
                                              <p:pRg st="1" end="1"/>
                                            </p:txEl>
                                          </p:spTgt>
                                        </p:tgtEl>
                                      </p:cBhvr>
                                    </p:animEffect>
                                    <p:anim calcmode="lin" valueType="num">
                                      <p:cBhvr>
                                        <p:cTn id="5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3" end="3"/>
                                            </p:txEl>
                                          </p:spTgt>
                                        </p:tgtEl>
                                        <p:attrNameLst>
                                          <p:attrName>style.visibility</p:attrName>
                                        </p:attrNameLst>
                                      </p:cBhvr>
                                      <p:to>
                                        <p:strVal val="visible"/>
                                      </p:to>
                                    </p:set>
                                    <p:animEffect transition="in" filter="fade">
                                      <p:cBhvr>
                                        <p:cTn id="63" dur="1000"/>
                                        <p:tgtEl>
                                          <p:spTgt spid="3">
                                            <p:txEl>
                                              <p:pRg st="3" end="3"/>
                                            </p:txEl>
                                          </p:spTgt>
                                        </p:tgtEl>
                                      </p:cBhvr>
                                    </p:animEffect>
                                    <p:anim calcmode="lin" valueType="num">
                                      <p:cBhvr>
                                        <p:cTn id="6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fade">
                                      <p:cBhvr>
                                        <p:cTn id="70" dur="1000"/>
                                        <p:tgtEl>
                                          <p:spTgt spid="6"/>
                                        </p:tgtEl>
                                      </p:cBhvr>
                                    </p:animEffect>
                                    <p:anim calcmode="lin" valueType="num">
                                      <p:cBhvr>
                                        <p:cTn id="71" dur="1000" fill="hold"/>
                                        <p:tgtEl>
                                          <p:spTgt spid="6"/>
                                        </p:tgtEl>
                                        <p:attrNameLst>
                                          <p:attrName>ppt_x</p:attrName>
                                        </p:attrNameLst>
                                      </p:cBhvr>
                                      <p:tavLst>
                                        <p:tav tm="0">
                                          <p:val>
                                            <p:strVal val="#ppt_x"/>
                                          </p:val>
                                        </p:tav>
                                        <p:tav tm="100000">
                                          <p:val>
                                            <p:strVal val="#ppt_x"/>
                                          </p:val>
                                        </p:tav>
                                      </p:tavLst>
                                    </p:anim>
                                    <p:anim calcmode="lin" valueType="num">
                                      <p:cBhvr>
                                        <p:cTn id="7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fade">
                                      <p:cBhvr>
                                        <p:cTn id="77" dur="1000"/>
                                        <p:tgtEl>
                                          <p:spTgt spid="7"/>
                                        </p:tgtEl>
                                      </p:cBhvr>
                                    </p:animEffect>
                                    <p:anim calcmode="lin" valueType="num">
                                      <p:cBhvr>
                                        <p:cTn id="78" dur="1000" fill="hold"/>
                                        <p:tgtEl>
                                          <p:spTgt spid="7"/>
                                        </p:tgtEl>
                                        <p:attrNameLst>
                                          <p:attrName>ppt_x</p:attrName>
                                        </p:attrNameLst>
                                      </p:cBhvr>
                                      <p:tavLst>
                                        <p:tav tm="0">
                                          <p:val>
                                            <p:strVal val="#ppt_x"/>
                                          </p:val>
                                        </p:tav>
                                        <p:tav tm="100000">
                                          <p:val>
                                            <p:strVal val="#ppt_x"/>
                                          </p:val>
                                        </p:tav>
                                      </p:tavLst>
                                    </p:anim>
                                    <p:anim calcmode="lin" valueType="num">
                                      <p:cBhvr>
                                        <p:cTn id="7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800" b="1" dirty="0" smtClean="0">
                <a:solidFill>
                  <a:schemeClr val="tx1"/>
                </a:solidFill>
                <a:cs typeface="DecoType Naskh Variants" pitchFamily="2" charset="-78"/>
              </a:rPr>
              <a:t>أســئــلــــة</a:t>
            </a:r>
            <a:endParaRPr lang="ar-SA" sz="4800" b="1" dirty="0">
              <a:solidFill>
                <a:schemeClr val="tx1"/>
              </a:solidFill>
              <a:cs typeface="DecoType Naskh Variants" pitchFamily="2" charset="-78"/>
            </a:endParaRPr>
          </a:p>
        </p:txBody>
      </p:sp>
      <p:sp>
        <p:nvSpPr>
          <p:cNvPr id="3" name="عنصر نائب للمحتوى 2"/>
          <p:cNvSpPr>
            <a:spLocks noGrp="1"/>
          </p:cNvSpPr>
          <p:nvPr>
            <p:ph sz="quarter" idx="13"/>
          </p:nvPr>
        </p:nvSpPr>
        <p:spPr>
          <a:xfrm>
            <a:off x="251521" y="1412776"/>
            <a:ext cx="4320480" cy="2232248"/>
          </a:xfrm>
          <a:ln>
            <a:solidFill>
              <a:schemeClr val="tx1"/>
            </a:solidFill>
          </a:ln>
        </p:spPr>
        <p:txBody>
          <a:bodyPr>
            <a:normAutofit/>
          </a:bodyPr>
          <a:lstStyle/>
          <a:p>
            <a:pPr marL="0" indent="0">
              <a:buNone/>
            </a:pPr>
            <a:r>
              <a:rPr lang="ar-SA" dirty="0"/>
              <a:t>ومن القبائل التي عرض رسول الله نفسه عليها فأبوا :</a:t>
            </a:r>
          </a:p>
          <a:p>
            <a:endParaRPr lang="ar-SA" dirty="0"/>
          </a:p>
          <a:p>
            <a:pPr marL="0" indent="0">
              <a:buNone/>
            </a:pPr>
            <a:r>
              <a:rPr lang="ar-SA" dirty="0"/>
              <a:t>أ)بنو عبد المطلب     ب)بنو سعد</a:t>
            </a:r>
          </a:p>
          <a:p>
            <a:endParaRPr lang="ar-SA" dirty="0"/>
          </a:p>
          <a:p>
            <a:pPr marL="0" indent="0">
              <a:buNone/>
            </a:pPr>
            <a:r>
              <a:rPr lang="ar-SA" dirty="0" smtClean="0"/>
              <a:t>ج)بنو </a:t>
            </a:r>
            <a:r>
              <a:rPr lang="ar-SA" dirty="0"/>
              <a:t>عبدالله</a:t>
            </a:r>
            <a:r>
              <a:rPr lang="ar-SA" dirty="0" smtClean="0"/>
              <a:t>            د)بنو هاشم</a:t>
            </a:r>
            <a:endParaRPr lang="ar-SA" dirty="0"/>
          </a:p>
          <a:p>
            <a:pPr marL="0" indent="0">
              <a:buNone/>
            </a:pPr>
            <a:endParaRPr lang="ar-SA" dirty="0"/>
          </a:p>
        </p:txBody>
      </p:sp>
      <p:sp>
        <p:nvSpPr>
          <p:cNvPr id="4" name="عنصر نائب للمحتوى 3"/>
          <p:cNvSpPr>
            <a:spLocks noGrp="1"/>
          </p:cNvSpPr>
          <p:nvPr>
            <p:ph sz="quarter" idx="14"/>
          </p:nvPr>
        </p:nvSpPr>
        <p:spPr>
          <a:xfrm>
            <a:off x="4716015" y="1412776"/>
            <a:ext cx="4151759" cy="2232248"/>
          </a:xfrm>
          <a:ln>
            <a:solidFill>
              <a:schemeClr val="tx1"/>
            </a:solidFill>
          </a:ln>
        </p:spPr>
        <p:txBody>
          <a:bodyPr>
            <a:normAutofit/>
          </a:bodyPr>
          <a:lstStyle/>
          <a:p>
            <a:pPr marL="0" indent="0">
              <a:buNone/>
            </a:pPr>
            <a:r>
              <a:rPr lang="ar-SA" dirty="0"/>
              <a:t>من الذي طلب من الرسول أن يرجع إلى ربه فيسأله التخفيف من الصلاة :</a:t>
            </a:r>
          </a:p>
          <a:p>
            <a:pPr marL="0" indent="0">
              <a:buNone/>
            </a:pPr>
            <a:endParaRPr lang="ar-SA" dirty="0" smtClean="0"/>
          </a:p>
          <a:p>
            <a:pPr marL="0" indent="0">
              <a:buNone/>
            </a:pPr>
            <a:r>
              <a:rPr lang="ar-SA" dirty="0" smtClean="0"/>
              <a:t>أ)يحيى            ب)إبراهيم</a:t>
            </a:r>
          </a:p>
          <a:p>
            <a:pPr marL="0" indent="0">
              <a:buNone/>
            </a:pPr>
            <a:endParaRPr lang="ar-SA" dirty="0"/>
          </a:p>
          <a:p>
            <a:pPr marL="0" indent="0">
              <a:buNone/>
            </a:pPr>
            <a:r>
              <a:rPr lang="ar-SA" dirty="0" smtClean="0"/>
              <a:t>ج)عيسى            د)موسى</a:t>
            </a:r>
            <a:endParaRPr lang="ar-SA" dirty="0"/>
          </a:p>
        </p:txBody>
      </p:sp>
      <p:sp>
        <p:nvSpPr>
          <p:cNvPr id="6" name="مربع نص 5"/>
          <p:cNvSpPr txBox="1"/>
          <p:nvPr/>
        </p:nvSpPr>
        <p:spPr>
          <a:xfrm>
            <a:off x="4716016" y="3920030"/>
            <a:ext cx="4149578" cy="2246769"/>
          </a:xfrm>
          <a:prstGeom prst="rect">
            <a:avLst/>
          </a:prstGeom>
          <a:noFill/>
          <a:ln>
            <a:solidFill>
              <a:schemeClr val="tx1"/>
            </a:solidFill>
          </a:ln>
        </p:spPr>
        <p:txBody>
          <a:bodyPr wrap="square" rtlCol="1">
            <a:spAutoFit/>
          </a:bodyPr>
          <a:lstStyle/>
          <a:p>
            <a:endParaRPr lang="ar-SA" sz="2000" spc="30" dirty="0">
              <a:solidFill>
                <a:schemeClr val="tx2"/>
              </a:solidFill>
              <a:cs typeface="Tahoma" pitchFamily="34" charset="0"/>
            </a:endParaRPr>
          </a:p>
          <a:p>
            <a:r>
              <a:rPr lang="ar-SA" sz="2000" spc="30" dirty="0">
                <a:solidFill>
                  <a:schemeClr val="tx2"/>
                </a:solidFill>
                <a:cs typeface="Tahoma" pitchFamily="34" charset="0"/>
              </a:rPr>
              <a:t>كان يسمى ((مقرئ المدينة)):</a:t>
            </a:r>
          </a:p>
          <a:p>
            <a:endParaRPr lang="ar-SA" sz="2000" spc="30" dirty="0">
              <a:solidFill>
                <a:schemeClr val="tx2"/>
              </a:solidFill>
              <a:cs typeface="Tahoma" pitchFamily="34" charset="0"/>
            </a:endParaRPr>
          </a:p>
          <a:p>
            <a:r>
              <a:rPr lang="ar-SA" sz="2000" spc="30" dirty="0">
                <a:solidFill>
                  <a:schemeClr val="tx2"/>
                </a:solidFill>
                <a:cs typeface="Tahoma" pitchFamily="34" charset="0"/>
              </a:rPr>
              <a:t>أ)سعد بن معاذ </a:t>
            </a:r>
            <a:r>
              <a:rPr lang="ar-SA" sz="2000" spc="30" dirty="0" smtClean="0">
                <a:solidFill>
                  <a:schemeClr val="tx2"/>
                </a:solidFill>
                <a:cs typeface="Tahoma" pitchFamily="34" charset="0"/>
              </a:rPr>
              <a:t>  </a:t>
            </a:r>
            <a:r>
              <a:rPr lang="ar-SA" sz="2000" spc="30" dirty="0">
                <a:solidFill>
                  <a:schemeClr val="tx2"/>
                </a:solidFill>
                <a:cs typeface="Tahoma" pitchFamily="34" charset="0"/>
              </a:rPr>
              <a:t>ب</a:t>
            </a:r>
            <a:r>
              <a:rPr lang="ar-SA" sz="2000" spc="30" dirty="0" smtClean="0">
                <a:solidFill>
                  <a:schemeClr val="tx2"/>
                </a:solidFill>
                <a:cs typeface="Tahoma" pitchFamily="34" charset="0"/>
              </a:rPr>
              <a:t>)</a:t>
            </a:r>
            <a:r>
              <a:rPr lang="ar-SA" sz="2000" spc="30" dirty="0">
                <a:solidFill>
                  <a:schemeClr val="tx2"/>
                </a:solidFill>
                <a:cs typeface="Tahoma" pitchFamily="34" charset="0"/>
              </a:rPr>
              <a:t> مصعب بن عمير</a:t>
            </a:r>
          </a:p>
          <a:p>
            <a:endParaRPr lang="ar-SA" sz="2000" spc="30" dirty="0">
              <a:solidFill>
                <a:schemeClr val="tx2"/>
              </a:solidFill>
              <a:cs typeface="Tahoma" pitchFamily="34" charset="0"/>
            </a:endParaRPr>
          </a:p>
          <a:p>
            <a:r>
              <a:rPr lang="ar-SA" sz="2000" spc="30" dirty="0">
                <a:solidFill>
                  <a:schemeClr val="tx2"/>
                </a:solidFill>
                <a:cs typeface="Tahoma" pitchFamily="34" charset="0"/>
              </a:rPr>
              <a:t>ج)أسعد بن زرارة  </a:t>
            </a:r>
            <a:r>
              <a:rPr lang="ar-SA" sz="2000" spc="30" dirty="0" smtClean="0">
                <a:solidFill>
                  <a:schemeClr val="tx2"/>
                </a:solidFill>
                <a:cs typeface="Tahoma" pitchFamily="34" charset="0"/>
              </a:rPr>
              <a:t>د)أسيد بن الحضير</a:t>
            </a:r>
            <a:endParaRPr lang="ar-SA" sz="2000" spc="30" dirty="0">
              <a:solidFill>
                <a:schemeClr val="tx2"/>
              </a:solidFill>
              <a:cs typeface="Tahoma" pitchFamily="34" charset="0"/>
            </a:endParaRPr>
          </a:p>
          <a:p>
            <a:endParaRPr lang="ar-SA" sz="2000" spc="30" dirty="0">
              <a:solidFill>
                <a:schemeClr val="tx2"/>
              </a:solidFill>
              <a:cs typeface="Tahoma" pitchFamily="34" charset="0"/>
            </a:endParaRPr>
          </a:p>
        </p:txBody>
      </p:sp>
      <p:sp>
        <p:nvSpPr>
          <p:cNvPr id="7" name="مربع نص 6"/>
          <p:cNvSpPr txBox="1"/>
          <p:nvPr/>
        </p:nvSpPr>
        <p:spPr>
          <a:xfrm>
            <a:off x="251520" y="3933056"/>
            <a:ext cx="4320480" cy="2246769"/>
          </a:xfrm>
          <a:prstGeom prst="rect">
            <a:avLst/>
          </a:prstGeom>
          <a:noFill/>
          <a:ln>
            <a:solidFill>
              <a:schemeClr val="tx1"/>
            </a:solidFill>
          </a:ln>
        </p:spPr>
        <p:txBody>
          <a:bodyPr wrap="square" rtlCol="1">
            <a:spAutoFit/>
          </a:bodyPr>
          <a:lstStyle/>
          <a:p>
            <a:r>
              <a:rPr lang="ar-SA" sz="2000" spc="30" dirty="0" smtClean="0">
                <a:solidFill>
                  <a:schemeClr val="tx2"/>
                </a:solidFill>
                <a:cs typeface="Tahoma" pitchFamily="34" charset="0"/>
              </a:rPr>
              <a:t>أسلم حينئذ </a:t>
            </a:r>
            <a:r>
              <a:rPr lang="ar-SA" sz="2000" spc="30" dirty="0">
                <a:solidFill>
                  <a:schemeClr val="tx2"/>
                </a:solidFill>
                <a:cs typeface="Tahoma" pitchFamily="34" charset="0"/>
              </a:rPr>
              <a:t>وقاتل فقتل قبل أن يسجد لله سجدة واحدة :</a:t>
            </a:r>
          </a:p>
          <a:p>
            <a:endParaRPr lang="ar-SA" sz="2000" spc="30" dirty="0">
              <a:solidFill>
                <a:schemeClr val="tx2"/>
              </a:solidFill>
              <a:cs typeface="Tahoma" pitchFamily="34" charset="0"/>
            </a:endParaRPr>
          </a:p>
          <a:p>
            <a:r>
              <a:rPr lang="ar-SA" sz="2000" spc="30" dirty="0">
                <a:solidFill>
                  <a:schemeClr val="tx2"/>
                </a:solidFill>
                <a:cs typeface="Tahoma" pitchFamily="34" charset="0"/>
              </a:rPr>
              <a:t>أ)عمرو بن ثابت   </a:t>
            </a:r>
            <a:r>
              <a:rPr lang="ar-SA" sz="2000" spc="30" dirty="0" smtClean="0">
                <a:solidFill>
                  <a:schemeClr val="tx2"/>
                </a:solidFill>
                <a:cs typeface="Tahoma" pitchFamily="34" charset="0"/>
              </a:rPr>
              <a:t>ب)مصعب بن عمير</a:t>
            </a:r>
          </a:p>
          <a:p>
            <a:endParaRPr lang="ar-SA" sz="2000" spc="30" dirty="0">
              <a:solidFill>
                <a:schemeClr val="tx2"/>
              </a:solidFill>
              <a:cs typeface="Tahoma" pitchFamily="34" charset="0"/>
            </a:endParaRPr>
          </a:p>
          <a:p>
            <a:r>
              <a:rPr lang="ar-SA" sz="1900" spc="30" dirty="0">
                <a:solidFill>
                  <a:schemeClr val="tx2"/>
                </a:solidFill>
                <a:cs typeface="Tahoma" pitchFamily="34" charset="0"/>
              </a:rPr>
              <a:t>ج)</a:t>
            </a:r>
            <a:r>
              <a:rPr lang="ar-SA" sz="2000" spc="30" dirty="0">
                <a:solidFill>
                  <a:schemeClr val="tx2"/>
                </a:solidFill>
                <a:cs typeface="Tahoma" pitchFamily="34" charset="0"/>
              </a:rPr>
              <a:t>أبو قيس بن الأسلت </a:t>
            </a:r>
            <a:r>
              <a:rPr lang="ar-SA" sz="1900" spc="30" dirty="0" smtClean="0">
                <a:solidFill>
                  <a:schemeClr val="tx2"/>
                </a:solidFill>
                <a:cs typeface="Tahoma" pitchFamily="34" charset="0"/>
              </a:rPr>
              <a:t>د)</a:t>
            </a:r>
            <a:r>
              <a:rPr lang="ar-SA" sz="2000" spc="30" dirty="0" smtClean="0">
                <a:solidFill>
                  <a:schemeClr val="tx2"/>
                </a:solidFill>
                <a:cs typeface="Tahoma" pitchFamily="34" charset="0"/>
              </a:rPr>
              <a:t>سعد </a:t>
            </a:r>
            <a:r>
              <a:rPr lang="ar-SA" sz="2000" spc="30" dirty="0">
                <a:solidFill>
                  <a:schemeClr val="tx2"/>
                </a:solidFill>
                <a:cs typeface="Tahoma" pitchFamily="34" charset="0"/>
              </a:rPr>
              <a:t>بن زرارة</a:t>
            </a:r>
          </a:p>
          <a:p>
            <a:endParaRPr lang="ar-SA" sz="2000" spc="30" dirty="0">
              <a:solidFill>
                <a:schemeClr val="tx2"/>
              </a:solidFill>
              <a:cs typeface="Tahoma" pitchFamily="34" charset="0"/>
            </a:endParaRPr>
          </a:p>
        </p:txBody>
      </p:sp>
    </p:spTree>
    <p:extLst>
      <p:ext uri="{BB962C8B-B14F-4D97-AF65-F5344CB8AC3E}">
        <p14:creationId xmlns:p14="http://schemas.microsoft.com/office/powerpoint/2010/main" val="312042068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bg/>
                                          </p:spTgt>
                                        </p:tgtEl>
                                        <p:attrNameLst>
                                          <p:attrName>style.visibility</p:attrName>
                                        </p:attrNameLst>
                                      </p:cBhvr>
                                      <p:to>
                                        <p:strVal val="visible"/>
                                      </p:to>
                                    </p:set>
                                    <p:animEffect transition="in" filter="fade">
                                      <p:cBhvr>
                                        <p:cTn id="14" dur="1000"/>
                                        <p:tgtEl>
                                          <p:spTgt spid="4">
                                            <p:bg/>
                                          </p:spTgt>
                                        </p:tgtEl>
                                      </p:cBhvr>
                                    </p:animEffect>
                                    <p:anim calcmode="lin" valueType="num">
                                      <p:cBhvr>
                                        <p:cTn id="15" dur="1000" fill="hold"/>
                                        <p:tgtEl>
                                          <p:spTgt spid="4">
                                            <p:bg/>
                                          </p:spTgt>
                                        </p:tgtEl>
                                        <p:attrNameLst>
                                          <p:attrName>ppt_x</p:attrName>
                                        </p:attrNameLst>
                                      </p:cBhvr>
                                      <p:tavLst>
                                        <p:tav tm="0">
                                          <p:val>
                                            <p:strVal val="#ppt_x"/>
                                          </p:val>
                                        </p:tav>
                                        <p:tav tm="100000">
                                          <p:val>
                                            <p:strVal val="#ppt_x"/>
                                          </p:val>
                                        </p:tav>
                                      </p:tavLst>
                                    </p:anim>
                                    <p:anim calcmode="lin" valueType="num">
                                      <p:cBhvr>
                                        <p:cTn id="16" dur="1000" fill="hold"/>
                                        <p:tgtEl>
                                          <p:spTgt spid="4">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bg/>
                                          </p:spTgt>
                                        </p:tgtEl>
                                        <p:attrNameLst>
                                          <p:attrName>style.visibility</p:attrName>
                                        </p:attrNameLst>
                                      </p:cBhvr>
                                      <p:to>
                                        <p:strVal val="visible"/>
                                      </p:to>
                                    </p:set>
                                    <p:animEffect transition="in" filter="fade">
                                      <p:cBhvr>
                                        <p:cTn id="42" dur="1000"/>
                                        <p:tgtEl>
                                          <p:spTgt spid="3">
                                            <p:bg/>
                                          </p:spTgt>
                                        </p:tgtEl>
                                      </p:cBhvr>
                                    </p:animEffect>
                                    <p:anim calcmode="lin" valueType="num">
                                      <p:cBhvr>
                                        <p:cTn id="43" dur="1000" fill="hold"/>
                                        <p:tgtEl>
                                          <p:spTgt spid="3">
                                            <p:bg/>
                                          </p:spTgt>
                                        </p:tgtEl>
                                        <p:attrNameLst>
                                          <p:attrName>ppt_x</p:attrName>
                                        </p:attrNameLst>
                                      </p:cBhvr>
                                      <p:tavLst>
                                        <p:tav tm="0">
                                          <p:val>
                                            <p:strVal val="#ppt_x"/>
                                          </p:val>
                                        </p:tav>
                                        <p:tav tm="100000">
                                          <p:val>
                                            <p:strVal val="#ppt_x"/>
                                          </p:val>
                                        </p:tav>
                                      </p:tavLst>
                                    </p:anim>
                                    <p:anim calcmode="lin" valueType="num">
                                      <p:cBhvr>
                                        <p:cTn id="44"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0" end="0"/>
                                            </p:txEl>
                                          </p:spTgt>
                                        </p:tgtEl>
                                        <p:attrNameLst>
                                          <p:attrName>style.visibility</p:attrName>
                                        </p:attrNameLst>
                                      </p:cBhvr>
                                      <p:to>
                                        <p:strVal val="visible"/>
                                      </p:to>
                                    </p:set>
                                    <p:animEffect transition="in" filter="fade">
                                      <p:cBhvr>
                                        <p:cTn id="49" dur="1000"/>
                                        <p:tgtEl>
                                          <p:spTgt spid="3">
                                            <p:txEl>
                                              <p:pRg st="0" end="0"/>
                                            </p:txEl>
                                          </p:spTgt>
                                        </p:tgtEl>
                                      </p:cBhvr>
                                    </p:animEffect>
                                    <p:anim calcmode="lin" valueType="num">
                                      <p:cBhvr>
                                        <p:cTn id="5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2" end="2"/>
                                            </p:txEl>
                                          </p:spTgt>
                                        </p:tgtEl>
                                        <p:attrNameLst>
                                          <p:attrName>style.visibility</p:attrName>
                                        </p:attrNameLst>
                                      </p:cBhvr>
                                      <p:to>
                                        <p:strVal val="visible"/>
                                      </p:to>
                                    </p:set>
                                    <p:animEffect transition="in" filter="fade">
                                      <p:cBhvr>
                                        <p:cTn id="56" dur="1000"/>
                                        <p:tgtEl>
                                          <p:spTgt spid="3">
                                            <p:txEl>
                                              <p:pRg st="2" end="2"/>
                                            </p:txEl>
                                          </p:spTgt>
                                        </p:tgtEl>
                                      </p:cBhvr>
                                    </p:animEffect>
                                    <p:anim calcmode="lin" valueType="num">
                                      <p:cBhvr>
                                        <p:cTn id="5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4" end="4"/>
                                            </p:txEl>
                                          </p:spTgt>
                                        </p:tgtEl>
                                        <p:attrNameLst>
                                          <p:attrName>style.visibility</p:attrName>
                                        </p:attrNameLst>
                                      </p:cBhvr>
                                      <p:to>
                                        <p:strVal val="visible"/>
                                      </p:to>
                                    </p:set>
                                    <p:animEffect transition="in" filter="fade">
                                      <p:cBhvr>
                                        <p:cTn id="63" dur="1000"/>
                                        <p:tgtEl>
                                          <p:spTgt spid="3">
                                            <p:txEl>
                                              <p:pRg st="4" end="4"/>
                                            </p:txEl>
                                          </p:spTgt>
                                        </p:tgtEl>
                                      </p:cBhvr>
                                    </p:animEffect>
                                    <p:anim calcmode="lin" valueType="num">
                                      <p:cBhvr>
                                        <p:cTn id="6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fade">
                                      <p:cBhvr>
                                        <p:cTn id="70" dur="1000"/>
                                        <p:tgtEl>
                                          <p:spTgt spid="6"/>
                                        </p:tgtEl>
                                      </p:cBhvr>
                                    </p:animEffect>
                                    <p:anim calcmode="lin" valueType="num">
                                      <p:cBhvr>
                                        <p:cTn id="71" dur="1000" fill="hold"/>
                                        <p:tgtEl>
                                          <p:spTgt spid="6"/>
                                        </p:tgtEl>
                                        <p:attrNameLst>
                                          <p:attrName>ppt_x</p:attrName>
                                        </p:attrNameLst>
                                      </p:cBhvr>
                                      <p:tavLst>
                                        <p:tav tm="0">
                                          <p:val>
                                            <p:strVal val="#ppt_x"/>
                                          </p:val>
                                        </p:tav>
                                        <p:tav tm="100000">
                                          <p:val>
                                            <p:strVal val="#ppt_x"/>
                                          </p:val>
                                        </p:tav>
                                      </p:tavLst>
                                    </p:anim>
                                    <p:anim calcmode="lin" valueType="num">
                                      <p:cBhvr>
                                        <p:cTn id="7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fade">
                                      <p:cBhvr>
                                        <p:cTn id="77" dur="1000"/>
                                        <p:tgtEl>
                                          <p:spTgt spid="7"/>
                                        </p:tgtEl>
                                      </p:cBhvr>
                                    </p:animEffect>
                                    <p:anim calcmode="lin" valueType="num">
                                      <p:cBhvr>
                                        <p:cTn id="78" dur="1000" fill="hold"/>
                                        <p:tgtEl>
                                          <p:spTgt spid="7"/>
                                        </p:tgtEl>
                                        <p:attrNameLst>
                                          <p:attrName>ppt_x</p:attrName>
                                        </p:attrNameLst>
                                      </p:cBhvr>
                                      <p:tavLst>
                                        <p:tav tm="0">
                                          <p:val>
                                            <p:strVal val="#ppt_x"/>
                                          </p:val>
                                        </p:tav>
                                        <p:tav tm="100000">
                                          <p:val>
                                            <p:strVal val="#ppt_x"/>
                                          </p:val>
                                        </p:tav>
                                      </p:tavLst>
                                    </p:anim>
                                    <p:anim calcmode="lin" valueType="num">
                                      <p:cBhvr>
                                        <p:cTn id="7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5436096" y="1772816"/>
            <a:ext cx="3320440" cy="972319"/>
          </a:xfrm>
        </p:spPr>
        <p:txBody>
          <a:bodyPr>
            <a:normAutofit/>
          </a:bodyPr>
          <a:lstStyle/>
          <a:p>
            <a:pPr algn="r"/>
            <a:r>
              <a:rPr lang="ar-SA" sz="4400" dirty="0" smtClean="0">
                <a:latin typeface="Andalus" pitchFamily="18" charset="-78"/>
                <a:cs typeface="Farsi Simple Bold" pitchFamily="2" charset="-78"/>
              </a:rPr>
              <a:t>إعداد الطالبات :</a:t>
            </a:r>
            <a:endParaRPr lang="ar-SA" sz="4400" dirty="0">
              <a:latin typeface="Andalus" pitchFamily="18" charset="-78"/>
              <a:cs typeface="Farsi Simple Bold" pitchFamily="2" charset="-78"/>
            </a:endParaRPr>
          </a:p>
        </p:txBody>
      </p:sp>
      <p:sp>
        <p:nvSpPr>
          <p:cNvPr id="3" name="عنوان 2"/>
          <p:cNvSpPr>
            <a:spLocks noGrp="1"/>
          </p:cNvSpPr>
          <p:nvPr>
            <p:ph type="title"/>
          </p:nvPr>
        </p:nvSpPr>
        <p:spPr>
          <a:xfrm>
            <a:off x="3491880" y="2708920"/>
            <a:ext cx="5371463" cy="2736304"/>
          </a:xfrm>
        </p:spPr>
        <p:txBody>
          <a:bodyPr>
            <a:normAutofit/>
          </a:bodyPr>
          <a:lstStyle/>
          <a:p>
            <a:pPr algn="r"/>
            <a:r>
              <a:rPr lang="ar-SA" sz="2500" spc="30" dirty="0">
                <a:latin typeface="+mn-lt"/>
                <a:ea typeface="+mn-ea"/>
                <a:cs typeface="Tahoma" pitchFamily="34" charset="0"/>
              </a:rPr>
              <a:t>نوف حـزام الـدوسري </a:t>
            </a:r>
            <a:r>
              <a:rPr lang="ar-SA" sz="2500" spc="30" dirty="0" smtClean="0">
                <a:latin typeface="+mn-lt"/>
                <a:ea typeface="+mn-ea"/>
                <a:cs typeface="Tahoma" pitchFamily="34" charset="0"/>
              </a:rPr>
              <a:t/>
            </a:r>
            <a:br>
              <a:rPr lang="ar-SA" sz="2500" spc="30" dirty="0" smtClean="0">
                <a:latin typeface="+mn-lt"/>
                <a:ea typeface="+mn-ea"/>
                <a:cs typeface="Tahoma" pitchFamily="34" charset="0"/>
              </a:rPr>
            </a:br>
            <a:r>
              <a:rPr lang="ar-SA" sz="1500" spc="30" dirty="0" smtClean="0">
                <a:solidFill>
                  <a:srgbClr val="8A443A"/>
                </a:solidFill>
                <a:latin typeface="+mn-lt"/>
                <a:ea typeface="+mn-ea"/>
                <a:cs typeface="Tahoma" pitchFamily="34" charset="0"/>
              </a:rPr>
              <a:t>(الإسراء والمعراج) </a:t>
            </a:r>
            <a:br>
              <a:rPr lang="ar-SA" sz="1500" spc="30" dirty="0" smtClean="0">
                <a:solidFill>
                  <a:srgbClr val="8A443A"/>
                </a:solidFill>
                <a:latin typeface="+mn-lt"/>
                <a:ea typeface="+mn-ea"/>
                <a:cs typeface="Tahoma" pitchFamily="34" charset="0"/>
              </a:rPr>
            </a:br>
            <a:r>
              <a:rPr lang="en-US" sz="1500" spc="30" dirty="0" smtClean="0">
                <a:solidFill>
                  <a:srgbClr val="8A443A"/>
                </a:solidFill>
                <a:latin typeface="+mn-lt"/>
                <a:ea typeface="+mn-ea"/>
                <a:cs typeface="Tahoma" pitchFamily="34" charset="0"/>
              </a:rPr>
              <a:t>)</a:t>
            </a:r>
            <a:r>
              <a:rPr lang="ar-SA" sz="1500" spc="30" dirty="0" smtClean="0">
                <a:solidFill>
                  <a:srgbClr val="8A443A"/>
                </a:solidFill>
                <a:latin typeface="+mn-lt"/>
                <a:ea typeface="+mn-ea"/>
                <a:cs typeface="Tahoma" pitchFamily="34" charset="0"/>
              </a:rPr>
              <a:t>بيعة العقبة الأولى)</a:t>
            </a:r>
            <a:r>
              <a:rPr lang="ar-SA" sz="2500" spc="30" dirty="0">
                <a:latin typeface="+mn-lt"/>
                <a:ea typeface="+mn-ea"/>
                <a:cs typeface="Tahoma" pitchFamily="34" charset="0"/>
              </a:rPr>
              <a:t/>
            </a:r>
            <a:br>
              <a:rPr lang="ar-SA" sz="2500" spc="30" dirty="0">
                <a:latin typeface="+mn-lt"/>
                <a:ea typeface="+mn-ea"/>
                <a:cs typeface="Tahoma" pitchFamily="34" charset="0"/>
              </a:rPr>
            </a:br>
            <a:r>
              <a:rPr lang="ar-SA" sz="2500" spc="30" dirty="0">
                <a:latin typeface="+mn-lt"/>
                <a:ea typeface="+mn-ea"/>
                <a:cs typeface="Tahoma" pitchFamily="34" charset="0"/>
              </a:rPr>
              <a:t>مها غرم الله </a:t>
            </a:r>
            <a:r>
              <a:rPr lang="ar-SA" sz="2500" spc="30" dirty="0" smtClean="0">
                <a:latin typeface="+mn-lt"/>
                <a:ea typeface="+mn-ea"/>
                <a:cs typeface="Tahoma" pitchFamily="34" charset="0"/>
              </a:rPr>
              <a:t>الزهراني </a:t>
            </a:r>
            <a:br>
              <a:rPr lang="ar-SA" sz="2500" spc="30" dirty="0" smtClean="0">
                <a:latin typeface="+mn-lt"/>
                <a:ea typeface="+mn-ea"/>
                <a:cs typeface="Tahoma" pitchFamily="34" charset="0"/>
              </a:rPr>
            </a:br>
            <a:r>
              <a:rPr lang="ar-SA" sz="1500" spc="30" dirty="0" smtClean="0">
                <a:solidFill>
                  <a:srgbClr val="8A443A"/>
                </a:solidFill>
                <a:latin typeface="+mn-lt"/>
                <a:ea typeface="+mn-ea"/>
                <a:cs typeface="Tahoma" pitchFamily="34" charset="0"/>
              </a:rPr>
              <a:t>(هجرة الرسول صلى الله عليه وسلم إلى الطائف) </a:t>
            </a:r>
            <a:br>
              <a:rPr lang="ar-SA" sz="1500" spc="30" dirty="0" smtClean="0">
                <a:solidFill>
                  <a:srgbClr val="8A443A"/>
                </a:solidFill>
                <a:latin typeface="+mn-lt"/>
                <a:ea typeface="+mn-ea"/>
                <a:cs typeface="Tahoma" pitchFamily="34" charset="0"/>
              </a:rPr>
            </a:br>
            <a:r>
              <a:rPr lang="ar-SA" sz="1500" spc="30" dirty="0" smtClean="0">
                <a:solidFill>
                  <a:srgbClr val="8A443A"/>
                </a:solidFill>
                <a:latin typeface="+mn-lt"/>
                <a:ea typeface="+mn-ea"/>
                <a:cs typeface="Tahoma" pitchFamily="34" charset="0"/>
              </a:rPr>
              <a:t>(الجزء الثاني من بيعة العقبة الثانية)</a:t>
            </a:r>
            <a:r>
              <a:rPr lang="ar-SA" sz="2500" spc="30" dirty="0">
                <a:latin typeface="+mn-lt"/>
                <a:ea typeface="+mn-ea"/>
                <a:cs typeface="Tahoma" pitchFamily="34" charset="0"/>
              </a:rPr>
              <a:t/>
            </a:r>
            <a:br>
              <a:rPr lang="ar-SA" sz="2500" spc="30" dirty="0">
                <a:latin typeface="+mn-lt"/>
                <a:ea typeface="+mn-ea"/>
                <a:cs typeface="Tahoma" pitchFamily="34" charset="0"/>
              </a:rPr>
            </a:br>
            <a:r>
              <a:rPr lang="ar-SA" sz="2500" spc="30" dirty="0" smtClean="0">
                <a:latin typeface="+mn-lt"/>
                <a:ea typeface="+mn-ea"/>
                <a:cs typeface="Tahoma" pitchFamily="34" charset="0"/>
              </a:rPr>
              <a:t>منيره شبيب السبيعي </a:t>
            </a:r>
            <a:br>
              <a:rPr lang="ar-SA" sz="2500" spc="30" dirty="0" smtClean="0">
                <a:latin typeface="+mn-lt"/>
                <a:ea typeface="+mn-ea"/>
                <a:cs typeface="Tahoma" pitchFamily="34" charset="0"/>
              </a:rPr>
            </a:br>
            <a:r>
              <a:rPr lang="ar-SA" sz="1500" spc="30" dirty="0" smtClean="0">
                <a:solidFill>
                  <a:srgbClr val="8A443A"/>
                </a:solidFill>
                <a:latin typeface="+mn-lt"/>
                <a:ea typeface="+mn-ea"/>
                <a:cs typeface="Tahoma" pitchFamily="34" charset="0"/>
              </a:rPr>
              <a:t>(عرض الرسول صلى الله عليه وسلم نفسه على القبائل)</a:t>
            </a:r>
            <a:br>
              <a:rPr lang="ar-SA" sz="1500" spc="30" dirty="0" smtClean="0">
                <a:solidFill>
                  <a:srgbClr val="8A443A"/>
                </a:solidFill>
                <a:latin typeface="+mn-lt"/>
                <a:ea typeface="+mn-ea"/>
                <a:cs typeface="Tahoma" pitchFamily="34" charset="0"/>
              </a:rPr>
            </a:br>
            <a:r>
              <a:rPr lang="ar-SA" sz="1500" spc="30" dirty="0" smtClean="0">
                <a:solidFill>
                  <a:srgbClr val="8A443A"/>
                </a:solidFill>
                <a:latin typeface="+mn-lt"/>
                <a:ea typeface="+mn-ea"/>
                <a:cs typeface="Tahoma" pitchFamily="34" charset="0"/>
              </a:rPr>
              <a:t>(الجزء الأول من بيعة العقبة الثانية)</a:t>
            </a:r>
            <a:endParaRPr lang="ar-SA" sz="1500" spc="30" dirty="0">
              <a:solidFill>
                <a:srgbClr val="8A443A"/>
              </a:solidFill>
              <a:latin typeface="+mn-lt"/>
              <a:ea typeface="+mn-ea"/>
              <a:cs typeface="Tahoma" pitchFamily="34" charset="0"/>
            </a:endParaRPr>
          </a:p>
        </p:txBody>
      </p:sp>
    </p:spTree>
    <p:extLst>
      <p:ext uri="{BB962C8B-B14F-4D97-AF65-F5344CB8AC3E}">
        <p14:creationId xmlns:p14="http://schemas.microsoft.com/office/powerpoint/2010/main" val="281875224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673</TotalTime>
  <Words>3711</Words>
  <Application>Microsoft Office PowerPoint</Application>
  <PresentationFormat>On-screen Show (4:3)</PresentationFormat>
  <Paragraphs>193</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Soho</vt:lpstr>
      <vt:lpstr>المبحث الثاني والثلاثون : هجرة الرسول صلى الله عليه وسلم إلى الطائف  المبحث الثالث والثلاثون : الإسراء والمعراج  المبحث الرابع والثلاثون : عرض الرسول صلى الله عليه وسلم نفسه على القبائل  المبحث الخامس والثلاثون : بيعة العقبة الأولى المبحث السادس والثلاثون : بيعة العقبة الثانية</vt:lpstr>
      <vt:lpstr>هجرة  الرسول صلى الله عليه وسلم  إلى الطائف</vt:lpstr>
      <vt:lpstr>هجرة  الرسول صلى الله عليه وسلم  إلى الطائف</vt:lpstr>
      <vt:lpstr>PowerPoint Presentation</vt:lpstr>
      <vt:lpstr>PowerPoint Presentation</vt:lpstr>
      <vt:lpstr>PowerPoint Presentation</vt:lpstr>
      <vt:lpstr>PowerPoint Presentation</vt:lpstr>
      <vt:lpstr>الإســـراء والمـعـــراج </vt:lpstr>
      <vt:lpstr>الإسراء والمعراج </vt:lpstr>
      <vt:lpstr>شــق الـصــدر </vt:lpstr>
      <vt:lpstr>المـعــــراج </vt:lpstr>
      <vt:lpstr>العودة</vt:lpstr>
      <vt:lpstr>موقف كفار قريش من الإسراء والمعراج</vt:lpstr>
      <vt:lpstr>الأدلة على أن الإسراء والمعراج  كانا بالروح والجسد معاً</vt:lpstr>
      <vt:lpstr>PowerPoint Presentation</vt:lpstr>
      <vt:lpstr>عرض  الرسول صلى الله عليه وسلم  نفسه على القبائل  </vt:lpstr>
      <vt:lpstr>PowerPoint Presentation</vt:lpstr>
      <vt:lpstr>PowerPoint Presentation</vt:lpstr>
      <vt:lpstr>بـيـعـــة الـعــقبـــة  الأولى </vt:lpstr>
      <vt:lpstr>PowerPoint Presentation</vt:lpstr>
      <vt:lpstr>PowerPoint Presentation</vt:lpstr>
      <vt:lpstr>PowerPoint Presentation</vt:lpstr>
      <vt:lpstr>المبحث السادس والثلاثون :</vt:lpstr>
      <vt:lpstr>PowerPoint Presentation</vt:lpstr>
      <vt:lpstr>PowerPoint Presentation</vt:lpstr>
      <vt:lpstr>PowerPoint Presentation</vt:lpstr>
      <vt:lpstr>PowerPoint Presentation</vt:lpstr>
      <vt:lpstr>PowerPoint Presentation</vt:lpstr>
      <vt:lpstr>أســئــلــــة</vt:lpstr>
      <vt:lpstr>أســئــلــــة</vt:lpstr>
      <vt:lpstr>نوف حـزام الـدوسري  (الإسراء والمعراج)  )بيعة العقبة الأولى) مها غرم الله الزهراني  (هجرة الرسول صلى الله عليه وسلم إلى الطائف)  (الجزء الثاني من بيعة العقبة الثانية) منيره شبيب السبيعي  (عرض الرسول صلى الله عليه وسلم نفسه على القبائل) (الجزء الأول من بيعة العقبة الثانية)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Sarah Aziz Alshehri</cp:lastModifiedBy>
  <cp:revision>61</cp:revision>
  <dcterms:created xsi:type="dcterms:W3CDTF">2014-02-23T21:44:33Z</dcterms:created>
  <dcterms:modified xsi:type="dcterms:W3CDTF">2014-03-12T03:47:39Z</dcterms:modified>
</cp:coreProperties>
</file>