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80" r:id="rId23"/>
    <p:sldId id="281" r:id="rId24"/>
    <p:sldId id="282" r:id="rId25"/>
    <p:sldId id="283" r:id="rId26"/>
    <p:sldId id="284" r:id="rId27"/>
    <p:sldId id="285" r:id="rId28"/>
    <p:sldId id="286"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FA3CA28-EB00-4029-B130-84E09D291CBF}" type="datetimeFigureOut">
              <a:rPr lang="ar-SA" smtClean="0"/>
              <a:pPr/>
              <a:t>07/05/35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B3C32B0-A5FB-4540-A08C-54E4A7CB244B}" type="slidenum">
              <a:rPr lang="ar-SA" smtClean="0"/>
              <a:pPr/>
              <a:t>‹#›</a:t>
            </a:fld>
            <a:endParaRPr lang="ar-SA"/>
          </a:p>
        </p:txBody>
      </p:sp>
    </p:spTree>
    <p:extLst>
      <p:ext uri="{BB962C8B-B14F-4D97-AF65-F5344CB8AC3E}">
        <p14:creationId xmlns:p14="http://schemas.microsoft.com/office/powerpoint/2010/main" val="32856086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err="1" smtClean="0"/>
              <a:t>ؤشقس</a:t>
            </a:r>
            <a:endParaRPr lang="ar-SA" dirty="0" smtClean="0"/>
          </a:p>
          <a:p>
            <a:endParaRPr lang="ar-SA" dirty="0" smtClean="0"/>
          </a:p>
          <a:p>
            <a:endParaRPr lang="ar-SA" dirty="0" smtClean="0"/>
          </a:p>
          <a:p>
            <a:r>
              <a:rPr lang="ar-SA" dirty="0" err="1" smtClean="0"/>
              <a:t>كلقجدخةغمنةا</a:t>
            </a:r>
            <a:r>
              <a:rPr lang="ar-SA" dirty="0" smtClean="0"/>
              <a:t>=</a:t>
            </a:r>
            <a:r>
              <a:rPr lang="ar-SA" dirty="0" err="1" smtClean="0"/>
              <a:t>خنتثحت</a:t>
            </a:r>
            <a:endParaRPr lang="ar-SA" dirty="0" smtClean="0"/>
          </a:p>
          <a:p>
            <a:r>
              <a:rPr lang="ar-SA" dirty="0" smtClean="0"/>
              <a:t>ت</a:t>
            </a:r>
            <a:endParaRPr lang="ar-SA" dirty="0"/>
          </a:p>
        </p:txBody>
      </p:sp>
      <p:sp>
        <p:nvSpPr>
          <p:cNvPr id="4" name="عنصر نائب لرقم الشريحة 3"/>
          <p:cNvSpPr>
            <a:spLocks noGrp="1"/>
          </p:cNvSpPr>
          <p:nvPr>
            <p:ph type="sldNum" sz="quarter" idx="10"/>
          </p:nvPr>
        </p:nvSpPr>
        <p:spPr/>
        <p:txBody>
          <a:bodyPr/>
          <a:lstStyle/>
          <a:p>
            <a:fld id="{9B3C32B0-A5FB-4540-A08C-54E4A7CB244B}"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D24A4689-4E23-487E-A267-59ED922E159D}" type="datetimeFigureOut">
              <a:rPr lang="ar-SA" smtClean="0"/>
              <a:pPr/>
              <a:t>07/05/35</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8B0F174-B7F9-42C2-87F4-CCE237C6C227}"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D24A4689-4E23-487E-A267-59ED922E159D}" type="datetimeFigureOut">
              <a:rPr lang="ar-SA" smtClean="0"/>
              <a:pPr/>
              <a:t>07/05/35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28B0F174-B7F9-42C2-87F4-CCE237C6C227}"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D24A4689-4E23-487E-A267-59ED922E159D}" type="datetimeFigureOut">
              <a:rPr lang="ar-SA" smtClean="0"/>
              <a:pPr/>
              <a:t>07/05/35</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8B0F174-B7F9-42C2-87F4-CCE237C6C227}"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D24A4689-4E23-487E-A267-59ED922E159D}" type="datetimeFigureOut">
              <a:rPr lang="ar-SA" smtClean="0"/>
              <a:pPr/>
              <a:t>07/05/35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8B0F174-B7F9-42C2-87F4-CCE237C6C227}"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D24A4689-4E23-487E-A267-59ED922E159D}" type="datetimeFigureOut">
              <a:rPr lang="ar-SA" smtClean="0"/>
              <a:pPr/>
              <a:t>07/05/35</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28B0F174-B7F9-42C2-87F4-CCE237C6C227}"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D24A4689-4E23-487E-A267-59ED922E159D}" type="datetimeFigureOut">
              <a:rPr lang="ar-SA" smtClean="0"/>
              <a:pPr/>
              <a:t>07/05/35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28B0F174-B7F9-42C2-87F4-CCE237C6C22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D24A4689-4E23-487E-A267-59ED922E159D}" type="datetimeFigureOut">
              <a:rPr lang="ar-SA" smtClean="0"/>
              <a:pPr/>
              <a:t>07/05/35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8B0F174-B7F9-42C2-87F4-CCE237C6C22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8B0F174-B7F9-42C2-87F4-CCE237C6C227}"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D24A4689-4E23-487E-A267-59ED922E159D}" type="datetimeFigureOut">
              <a:rPr lang="ar-SA" smtClean="0"/>
              <a:pPr/>
              <a:t>07/05/35</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28B0F174-B7F9-42C2-87F4-CCE237C6C227}"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D24A4689-4E23-487E-A267-59ED922E159D}" type="datetimeFigureOut">
              <a:rPr lang="ar-SA" smtClean="0"/>
              <a:pPr/>
              <a:t>07/05/35</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24A4689-4E23-487E-A267-59ED922E159D}" type="datetimeFigureOut">
              <a:rPr lang="ar-SA" smtClean="0"/>
              <a:pPr/>
              <a:t>07/05/35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8B0F174-B7F9-42C2-87F4-CCE237C6C227}"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28B0F174-B7F9-42C2-87F4-CCE237C6C227}"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24A4689-4E23-487E-A267-59ED922E159D}" type="datetimeFigureOut">
              <a:rPr lang="ar-SA" smtClean="0"/>
              <a:pPr/>
              <a:t>07/05/35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24A4689-4E23-487E-A267-59ED922E159D}" type="datetimeFigureOut">
              <a:rPr lang="ar-SA" smtClean="0"/>
              <a:pPr/>
              <a:t>07/05/35</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8B0F174-B7F9-42C2-87F4-CCE237C6C227}"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071670" y="714356"/>
            <a:ext cx="8305800" cy="1143000"/>
          </a:xfrm>
        </p:spPr>
        <p:txBody>
          <a:bodyPr/>
          <a:lstStyle/>
          <a:p>
            <a:r>
              <a:rPr lang="ar-SA" sz="4400" b="1" dirty="0" smtClean="0"/>
              <a:t>الفصل الثاني</a:t>
            </a:r>
            <a:endParaRPr lang="ar-SA" sz="4400" b="1" dirty="0"/>
          </a:p>
        </p:txBody>
      </p:sp>
      <p:sp>
        <p:nvSpPr>
          <p:cNvPr id="2" name="عنوان 1"/>
          <p:cNvSpPr>
            <a:spLocks noGrp="1"/>
          </p:cNvSpPr>
          <p:nvPr>
            <p:ph type="ctrTitle"/>
          </p:nvPr>
        </p:nvSpPr>
        <p:spPr>
          <a:xfrm>
            <a:off x="428596" y="1571612"/>
            <a:ext cx="8305800" cy="1981200"/>
          </a:xfrm>
        </p:spPr>
        <p:txBody>
          <a:bodyPr>
            <a:normAutofit/>
          </a:bodyPr>
          <a:lstStyle/>
          <a:p>
            <a:r>
              <a:rPr lang="ar-SA" sz="8800" dirty="0" smtClean="0">
                <a:solidFill>
                  <a:schemeClr val="accent2">
                    <a:lumMod val="75000"/>
                  </a:schemeClr>
                </a:solidFill>
                <a:cs typeface="Akhbar MT" pitchFamily="2" charset="-78"/>
              </a:rPr>
              <a:t>الهجرة إلى المدينة </a:t>
            </a:r>
            <a:endParaRPr lang="ar-SA" sz="8800" dirty="0">
              <a:solidFill>
                <a:schemeClr val="accent2">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chemeClr val="accent2">
                    <a:lumMod val="75000"/>
                  </a:schemeClr>
                </a:solidFill>
                <a:cs typeface="Akhbar MT" pitchFamily="2" charset="-78"/>
              </a:rPr>
              <a:t>المبحث الأول : أسبابها</a:t>
            </a:r>
            <a:endParaRPr lang="ar-SA" b="1" dirty="0">
              <a:solidFill>
                <a:schemeClr val="accent2">
                  <a:lumMod val="75000"/>
                </a:schemeClr>
              </a:solidFill>
              <a:cs typeface="Akhbar MT" pitchFamily="2" charset="-78"/>
            </a:endParaRPr>
          </a:p>
        </p:txBody>
      </p:sp>
      <p:sp>
        <p:nvSpPr>
          <p:cNvPr id="3" name="عنصر نائب للمحتوى 2"/>
          <p:cNvSpPr>
            <a:spLocks noGrp="1"/>
          </p:cNvSpPr>
          <p:nvPr>
            <p:ph sz="quarter" idx="1"/>
          </p:nvPr>
        </p:nvSpPr>
        <p:spPr/>
        <p:txBody>
          <a:bodyPr/>
          <a:lstStyle/>
          <a:p>
            <a:r>
              <a:rPr lang="ar-SA" sz="3600" dirty="0" smtClean="0"/>
              <a:t>أولا: الابتلاء </a:t>
            </a:r>
            <a:r>
              <a:rPr lang="ar-SA" sz="3600" dirty="0" err="1" smtClean="0"/>
              <a:t>و</a:t>
            </a:r>
            <a:r>
              <a:rPr lang="ar-SA" sz="3600" dirty="0" smtClean="0"/>
              <a:t> الاضطهاد :</a:t>
            </a:r>
          </a:p>
          <a:p>
            <a:pPr>
              <a:buNone/>
            </a:pPr>
            <a:r>
              <a:rPr lang="ar-SA" sz="3200" dirty="0" smtClean="0">
                <a:solidFill>
                  <a:schemeClr val="accent4">
                    <a:lumMod val="75000"/>
                  </a:schemeClr>
                </a:solidFill>
                <a:cs typeface="Akhbar MT" pitchFamily="2" charset="-78"/>
              </a:rPr>
              <a:t>منذ أن أعلن الرسول صلى الله عليه </a:t>
            </a:r>
            <a:r>
              <a:rPr lang="ar-SA" sz="3200" dirty="0" smtClean="0">
                <a:solidFill>
                  <a:schemeClr val="accent4">
                    <a:lumMod val="75000"/>
                  </a:schemeClr>
                </a:solidFill>
                <a:cs typeface="Akhbar MT" pitchFamily="2" charset="-78"/>
              </a:rPr>
              <a:t>وسلم </a:t>
            </a:r>
            <a:r>
              <a:rPr lang="ar-SA" sz="3200" dirty="0" smtClean="0">
                <a:solidFill>
                  <a:schemeClr val="accent4">
                    <a:lumMod val="75000"/>
                  </a:schemeClr>
                </a:solidFill>
                <a:cs typeface="Akhbar MT" pitchFamily="2" charset="-78"/>
              </a:rPr>
              <a:t>الدعوة ظل يتعرض لشتى أنواع المضايقات هو </a:t>
            </a:r>
            <a:r>
              <a:rPr lang="ar-SA" sz="3200" dirty="0" smtClean="0">
                <a:solidFill>
                  <a:schemeClr val="accent4">
                    <a:lumMod val="75000"/>
                  </a:schemeClr>
                </a:solidFill>
                <a:cs typeface="Akhbar MT" pitchFamily="2" charset="-78"/>
              </a:rPr>
              <a:t>ومن </a:t>
            </a:r>
            <a:r>
              <a:rPr lang="ar-SA" sz="3200" dirty="0" smtClean="0">
                <a:solidFill>
                  <a:schemeClr val="accent4">
                    <a:lumMod val="75000"/>
                  </a:schemeClr>
                </a:solidFill>
                <a:cs typeface="Akhbar MT" pitchFamily="2" charset="-78"/>
              </a:rPr>
              <a:t>أسلم.</a:t>
            </a:r>
          </a:p>
          <a:p>
            <a:pPr>
              <a:buNone/>
            </a:pPr>
            <a:r>
              <a:rPr lang="ar-SA" sz="3200" dirty="0" smtClean="0">
                <a:solidFill>
                  <a:schemeClr val="accent4">
                    <a:lumMod val="75000"/>
                  </a:schemeClr>
                </a:solidFill>
                <a:cs typeface="Akhbar MT" pitchFamily="2" charset="-78"/>
              </a:rPr>
              <a:t>ومما </a:t>
            </a:r>
            <a:r>
              <a:rPr lang="ar-SA" sz="3200" dirty="0" smtClean="0">
                <a:solidFill>
                  <a:schemeClr val="accent4">
                    <a:lumMod val="75000"/>
                  </a:schemeClr>
                </a:solidFill>
                <a:cs typeface="Akhbar MT" pitchFamily="2" charset="-78"/>
              </a:rPr>
              <a:t>يؤكد أن الابتلاء و الاضطهاد كان من أسباب الهجرة قول بلال رضي الله عنه عندما هاجر : اللهم ألعن شيبة بن ربيعة, و عتبة بن ربيعة و أمية بن خلف كما أخرجونا من أرضنا الى أرض الوباء.</a:t>
            </a:r>
          </a:p>
          <a:p>
            <a:pPr>
              <a:buNone/>
            </a:pPr>
            <a:r>
              <a:rPr lang="ar-SA" sz="3200" dirty="0" smtClean="0">
                <a:solidFill>
                  <a:schemeClr val="accent4">
                    <a:lumMod val="75000"/>
                  </a:schemeClr>
                </a:solidFill>
                <a:cs typeface="Akhbar MT" pitchFamily="2" charset="-78"/>
              </a:rPr>
              <a:t>و ذكر ابن اسحاق في السيرة أن من أسباب الهجرة تعذيب المسلمين.</a:t>
            </a:r>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sz="4800" dirty="0" smtClean="0">
                <a:solidFill>
                  <a:schemeClr val="tx2">
                    <a:lumMod val="50000"/>
                  </a:schemeClr>
                </a:solidFill>
              </a:rPr>
              <a:t>ثانيا : </a:t>
            </a:r>
            <a:r>
              <a:rPr lang="ar-SA" sz="3600" dirty="0" smtClean="0">
                <a:solidFill>
                  <a:schemeClr val="accent2">
                    <a:lumMod val="60000"/>
                    <a:lumOff val="40000"/>
                  </a:schemeClr>
                </a:solidFill>
              </a:rPr>
              <a:t>وجود حماية للدعوة تمكنها من السير في طريقها.</a:t>
            </a:r>
            <a:endParaRPr lang="ar-SA" sz="5400" dirty="0">
              <a:solidFill>
                <a:schemeClr val="accent2">
                  <a:lumMod val="60000"/>
                  <a:lumOff val="40000"/>
                </a:schemeClr>
              </a:solidFill>
            </a:endParaRPr>
          </a:p>
        </p:txBody>
      </p:sp>
      <p:sp>
        <p:nvSpPr>
          <p:cNvPr id="3" name="عنصر نائب للمحتوى 2"/>
          <p:cNvSpPr>
            <a:spLocks noGrp="1"/>
          </p:cNvSpPr>
          <p:nvPr>
            <p:ph sz="quarter" idx="1"/>
          </p:nvPr>
        </p:nvSpPr>
        <p:spPr/>
        <p:txBody>
          <a:bodyPr>
            <a:normAutofit/>
          </a:bodyPr>
          <a:lstStyle/>
          <a:p>
            <a:r>
              <a:rPr lang="ar-SA" sz="4000" spc="-100" dirty="0" smtClean="0">
                <a:ln w="3200">
                  <a:solidFill>
                    <a:schemeClr val="bg2">
                      <a:shade val="75000"/>
                      <a:alpha val="25000"/>
                    </a:schemeClr>
                  </a:solidFill>
                  <a:prstDash val="solid"/>
                  <a:round/>
                </a:ln>
                <a:solidFill>
                  <a:schemeClr val="tx2">
                    <a:lumMod val="50000"/>
                  </a:schemeClr>
                </a:solidFill>
                <a:effectLst>
                  <a:innerShdw blurRad="50800" dist="25400" dir="13500000">
                    <a:prstClr val="black">
                      <a:alpha val="70000"/>
                    </a:prstClr>
                  </a:innerShdw>
                </a:effectLst>
                <a:latin typeface="+mj-lt"/>
                <a:ea typeface="+mj-ea"/>
                <a:cs typeface="+mj-cs"/>
              </a:rPr>
              <a:t>ثالثا : </a:t>
            </a:r>
            <a:r>
              <a:rPr lang="ar-SA" sz="3600" spc="-100" dirty="0"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rPr>
              <a:t>التكذيب </a:t>
            </a:r>
            <a:r>
              <a:rPr lang="ar-SA" sz="3600" spc="-100" dirty="0" err="1"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rPr>
              <a:t>و</a:t>
            </a:r>
            <a:r>
              <a:rPr lang="ar-SA" sz="3600" spc="-100" dirty="0"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rPr>
              <a:t> </a:t>
            </a:r>
            <a:r>
              <a:rPr lang="ar-SA" sz="3600" spc="-100" dirty="0" err="1"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rPr>
              <a:t>الاخراج</a:t>
            </a:r>
            <a:r>
              <a:rPr lang="ar-SA" sz="3600" spc="-100" dirty="0"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rPr>
              <a:t> </a:t>
            </a:r>
          </a:p>
          <a:p>
            <a:pPr>
              <a:buNone/>
            </a:pP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تكذيب كبار زعماء قريش </a:t>
            </a: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ومعظم </a:t>
            </a: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عامتهم الرسول صلى الله عليه و سلم فأجبروه أن يفكر في قوم آخرون يصدقونه .</a:t>
            </a:r>
          </a:p>
          <a:p>
            <a:pPr>
              <a:buNone/>
            </a:pP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و قد عبر سعد بن معاذ عن هذا المعنى في قوله: ”اللهم إنك تعلم أنه ليس أحد أحب إلي أن أجاهدهم فيك من قوم </a:t>
            </a: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كذبوا </a:t>
            </a: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رسولك صلى الله عليه وسلم </a:t>
            </a: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وأخرجوه </a:t>
            </a: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a:t>
            </a:r>
          </a:p>
          <a:p>
            <a:pPr>
              <a:buNone/>
            </a:pPr>
            <a:r>
              <a:rPr lang="ar-SA" sz="3200" spc="-100" dirty="0" smtClean="0">
                <a:ln w="3200">
                  <a:solidFill>
                    <a:schemeClr val="bg2">
                      <a:shade val="75000"/>
                      <a:alpha val="25000"/>
                    </a:schemeClr>
                  </a:solidFill>
                  <a:prstDash val="solid"/>
                  <a:round/>
                </a:ln>
                <a:solidFill>
                  <a:schemeClr val="accent4">
                    <a:lumMod val="75000"/>
                  </a:schemeClr>
                </a:solidFill>
                <a:effectLst>
                  <a:innerShdw blurRad="50800" dist="25400" dir="13500000">
                    <a:prstClr val="black">
                      <a:alpha val="70000"/>
                    </a:prstClr>
                  </a:innerShdw>
                </a:effectLst>
                <a:latin typeface="+mj-lt"/>
                <a:ea typeface="+mj-ea"/>
                <a:cs typeface="Akhbar MT" pitchFamily="2" charset="-78"/>
              </a:rPr>
              <a:t>و ذكر ابن اسحاق في السيرة من بين ما ذكر من أسباب أن تكذيب قريش للرسول صلى الله عليه و سلم كان من أسباب الهجرة.</a:t>
            </a:r>
          </a:p>
          <a:p>
            <a:endParaRPr lang="ar-SA" sz="3600" spc="-100" dirty="0"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endParaRPr>
          </a:p>
          <a:p>
            <a:endParaRPr lang="ar-SA" sz="3600" spc="-100" dirty="0" smtClean="0">
              <a:ln w="3200">
                <a:solidFill>
                  <a:schemeClr val="bg2">
                    <a:shade val="75000"/>
                    <a:alpha val="25000"/>
                  </a:schemeClr>
                </a:solidFill>
                <a:prstDash val="solid"/>
                <a:round/>
              </a:ln>
              <a:solidFill>
                <a:schemeClr val="accent2">
                  <a:lumMod val="60000"/>
                  <a:lumOff val="40000"/>
                </a:schemeClr>
              </a:solidFill>
              <a:effectLst>
                <a:innerShdw blurRad="50800" dist="25400" dir="13500000">
                  <a:prstClr val="black">
                    <a:alpha val="70000"/>
                  </a:prstClr>
                </a:innerShdw>
              </a:effectLst>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chemeClr val="tx2">
                    <a:lumMod val="25000"/>
                  </a:schemeClr>
                </a:solidFill>
              </a:rPr>
              <a:t>رابعا : </a:t>
            </a:r>
            <a:r>
              <a:rPr lang="ar-SA" sz="4000" dirty="0" smtClean="0">
                <a:solidFill>
                  <a:schemeClr val="accent2">
                    <a:lumMod val="75000"/>
                  </a:schemeClr>
                </a:solidFill>
              </a:rPr>
              <a:t>مخافة الفتنة في الدين </a:t>
            </a:r>
            <a:endParaRPr lang="ar-SA" dirty="0">
              <a:solidFill>
                <a:schemeClr val="accent2">
                  <a:lumMod val="75000"/>
                </a:schemeClr>
              </a:solidFill>
            </a:endParaRPr>
          </a:p>
        </p:txBody>
      </p:sp>
      <p:sp>
        <p:nvSpPr>
          <p:cNvPr id="3" name="عنصر نائب للمحتوى 2"/>
          <p:cNvSpPr>
            <a:spLocks noGrp="1"/>
          </p:cNvSpPr>
          <p:nvPr>
            <p:ph sz="quarter" idx="1"/>
          </p:nvPr>
        </p:nvSpPr>
        <p:spPr/>
        <p:txBody>
          <a:bodyPr>
            <a:normAutofit/>
          </a:bodyPr>
          <a:lstStyle/>
          <a:p>
            <a:pPr>
              <a:buNone/>
            </a:pPr>
            <a:r>
              <a:rPr lang="ar-SA" sz="3200" dirty="0" smtClean="0">
                <a:solidFill>
                  <a:schemeClr val="accent4">
                    <a:lumMod val="75000"/>
                  </a:schemeClr>
                </a:solidFill>
                <a:cs typeface="Akhbar MT" pitchFamily="2" charset="-78"/>
              </a:rPr>
              <a:t>و ذلك واضح من قول عائشة رضي الله عنها عندما سألت عن الهجرة : كان المؤمنون يفر أحدهم بدينه </a:t>
            </a:r>
            <a:r>
              <a:rPr lang="ar-SA" sz="3200" dirty="0" err="1" smtClean="0">
                <a:solidFill>
                  <a:schemeClr val="accent4">
                    <a:lumMod val="75000"/>
                  </a:schemeClr>
                </a:solidFill>
                <a:cs typeface="Akhbar MT" pitchFamily="2" charset="-78"/>
              </a:rPr>
              <a:t>الى</a:t>
            </a:r>
            <a:r>
              <a:rPr lang="ar-SA" sz="3200" dirty="0" smtClean="0">
                <a:solidFill>
                  <a:schemeClr val="accent4">
                    <a:lumMod val="75000"/>
                  </a:schemeClr>
                </a:solidFill>
                <a:cs typeface="Akhbar MT" pitchFamily="2" charset="-78"/>
              </a:rPr>
              <a:t> الله تعالى </a:t>
            </a:r>
            <a:r>
              <a:rPr lang="ar-SA" sz="3200" dirty="0" err="1" smtClean="0">
                <a:solidFill>
                  <a:schemeClr val="accent4">
                    <a:lumMod val="75000"/>
                  </a:schemeClr>
                </a:solidFill>
                <a:cs typeface="Akhbar MT" pitchFamily="2" charset="-78"/>
              </a:rPr>
              <a:t>و</a:t>
            </a:r>
            <a:r>
              <a:rPr lang="ar-SA" sz="3200" dirty="0" smtClean="0">
                <a:solidFill>
                  <a:schemeClr val="accent4">
                    <a:lumMod val="75000"/>
                  </a:schemeClr>
                </a:solidFill>
                <a:cs typeface="Akhbar MT" pitchFamily="2" charset="-78"/>
              </a:rPr>
              <a:t> إلى رسوله مخافة أن يفتن عليه.</a:t>
            </a:r>
          </a:p>
          <a:p>
            <a:pPr>
              <a:buNone/>
            </a:pPr>
            <a:r>
              <a:rPr lang="ar-SA" sz="3200" dirty="0" smtClean="0">
                <a:solidFill>
                  <a:schemeClr val="accent4">
                    <a:lumMod val="75000"/>
                  </a:schemeClr>
                </a:solidFill>
                <a:cs typeface="Akhbar MT" pitchFamily="2" charset="-78"/>
              </a:rPr>
              <a:t>و من قول ابن </a:t>
            </a:r>
            <a:r>
              <a:rPr lang="ar-SA" sz="3200" dirty="0" err="1" smtClean="0">
                <a:solidFill>
                  <a:schemeClr val="accent4">
                    <a:lumMod val="75000"/>
                  </a:schemeClr>
                </a:solidFill>
                <a:cs typeface="Akhbar MT" pitchFamily="2" charset="-78"/>
              </a:rPr>
              <a:t>اسحاق</a:t>
            </a:r>
            <a:r>
              <a:rPr lang="ar-SA" sz="3200" dirty="0" smtClean="0">
                <a:solidFill>
                  <a:schemeClr val="accent4">
                    <a:lumMod val="75000"/>
                  </a:schemeClr>
                </a:solidFill>
                <a:cs typeface="Akhbar MT" pitchFamily="2" charset="-78"/>
              </a:rPr>
              <a:t> في السيرة : وكانت قريش قد اضطهدت من اتبعه من المهاجرين حتى فتنوهم عن دينهم </a:t>
            </a:r>
            <a:r>
              <a:rPr lang="ar-SA" sz="3200" dirty="0" err="1" smtClean="0">
                <a:solidFill>
                  <a:schemeClr val="accent4">
                    <a:lumMod val="75000"/>
                  </a:schemeClr>
                </a:solidFill>
                <a:cs typeface="Akhbar MT" pitchFamily="2" charset="-78"/>
              </a:rPr>
              <a:t>و</a:t>
            </a:r>
            <a:r>
              <a:rPr lang="ar-SA" sz="3200" dirty="0" smtClean="0">
                <a:solidFill>
                  <a:schemeClr val="accent4">
                    <a:lumMod val="75000"/>
                  </a:schemeClr>
                </a:solidFill>
                <a:cs typeface="Akhbar MT" pitchFamily="2" charset="-78"/>
              </a:rPr>
              <a:t> نفوهم من بلادهم فهم من بين مفتون في دينه </a:t>
            </a:r>
            <a:r>
              <a:rPr lang="ar-SA" sz="3200" dirty="0" err="1" smtClean="0">
                <a:solidFill>
                  <a:schemeClr val="accent4">
                    <a:lumMod val="75000"/>
                  </a:schemeClr>
                </a:solidFill>
                <a:cs typeface="Akhbar MT" pitchFamily="2" charset="-78"/>
              </a:rPr>
              <a:t>و</a:t>
            </a:r>
            <a:r>
              <a:rPr lang="ar-SA" sz="3200" dirty="0" smtClean="0">
                <a:solidFill>
                  <a:schemeClr val="accent4">
                    <a:lumMod val="75000"/>
                  </a:schemeClr>
                </a:solidFill>
                <a:cs typeface="Akhbar MT" pitchFamily="2" charset="-78"/>
              </a:rPr>
              <a:t> من بين معذب في أيديهم </a:t>
            </a:r>
            <a:r>
              <a:rPr lang="ar-SA" sz="3200" dirty="0" err="1" smtClean="0">
                <a:solidFill>
                  <a:schemeClr val="accent4">
                    <a:lumMod val="75000"/>
                  </a:schemeClr>
                </a:solidFill>
                <a:cs typeface="Akhbar MT" pitchFamily="2" charset="-78"/>
              </a:rPr>
              <a:t>و</a:t>
            </a:r>
            <a:r>
              <a:rPr lang="ar-SA" sz="3200" dirty="0" smtClean="0">
                <a:solidFill>
                  <a:schemeClr val="accent4">
                    <a:lumMod val="75000"/>
                  </a:schemeClr>
                </a:solidFill>
                <a:cs typeface="Akhbar MT" pitchFamily="2" charset="-78"/>
              </a:rPr>
              <a:t> بين هارب في البلاد فراراً منهم.</a:t>
            </a:r>
            <a:endParaRPr lang="ar-SA" sz="3200" dirty="0">
              <a:solidFill>
                <a:schemeClr val="accent4">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chemeClr val="tx1">
                    <a:lumMod val="75000"/>
                  </a:schemeClr>
                </a:solidFill>
              </a:rPr>
              <a:t>خامساً: </a:t>
            </a:r>
            <a:r>
              <a:rPr lang="ar-SA" dirty="0" err="1" smtClean="0">
                <a:solidFill>
                  <a:schemeClr val="accent2">
                    <a:lumMod val="75000"/>
                  </a:schemeClr>
                </a:solidFill>
              </a:rPr>
              <a:t>الاذن</a:t>
            </a:r>
            <a:r>
              <a:rPr lang="ar-SA" dirty="0" smtClean="0">
                <a:solidFill>
                  <a:schemeClr val="accent2">
                    <a:lumMod val="75000"/>
                  </a:schemeClr>
                </a:solidFill>
              </a:rPr>
              <a:t> للمسلمين بالقتال </a:t>
            </a:r>
            <a:endParaRPr lang="ar-SA" dirty="0">
              <a:solidFill>
                <a:schemeClr val="accent2">
                  <a:lumMod val="75000"/>
                </a:schemeClr>
              </a:solidFill>
            </a:endParaRPr>
          </a:p>
        </p:txBody>
      </p:sp>
      <p:sp>
        <p:nvSpPr>
          <p:cNvPr id="3" name="عنصر نائب للمحتوى 2"/>
          <p:cNvSpPr>
            <a:spLocks noGrp="1"/>
          </p:cNvSpPr>
          <p:nvPr>
            <p:ph sz="quarter" idx="1"/>
          </p:nvPr>
        </p:nvSpPr>
        <p:spPr/>
        <p:txBody>
          <a:bodyPr>
            <a:normAutofit/>
          </a:bodyPr>
          <a:lstStyle/>
          <a:p>
            <a:pPr>
              <a:buNone/>
            </a:pPr>
            <a:r>
              <a:rPr lang="ar-SA" dirty="0" smtClean="0">
                <a:solidFill>
                  <a:schemeClr val="accent4">
                    <a:lumMod val="75000"/>
                  </a:schemeClr>
                </a:solidFill>
              </a:rPr>
              <a:t>ذكر ذلك ابن </a:t>
            </a:r>
            <a:r>
              <a:rPr lang="ar-SA" dirty="0" err="1" smtClean="0">
                <a:solidFill>
                  <a:schemeClr val="accent4">
                    <a:lumMod val="75000"/>
                  </a:schemeClr>
                </a:solidFill>
              </a:rPr>
              <a:t>اسحاق</a:t>
            </a:r>
            <a:r>
              <a:rPr lang="ar-SA" dirty="0" smtClean="0">
                <a:solidFill>
                  <a:schemeClr val="accent4">
                    <a:lumMod val="75000"/>
                  </a:schemeClr>
                </a:solidFill>
              </a:rPr>
              <a:t> في السيرة </a:t>
            </a:r>
            <a:r>
              <a:rPr lang="ar-SA" dirty="0" err="1" smtClean="0">
                <a:solidFill>
                  <a:schemeClr val="accent4">
                    <a:lumMod val="75000"/>
                  </a:schemeClr>
                </a:solidFill>
              </a:rPr>
              <a:t>و</a:t>
            </a:r>
            <a:r>
              <a:rPr lang="ar-SA" dirty="0" smtClean="0">
                <a:solidFill>
                  <a:schemeClr val="accent4">
                    <a:lumMod val="75000"/>
                  </a:schemeClr>
                </a:solidFill>
              </a:rPr>
              <a:t> قال إن الآيات (</a:t>
            </a:r>
            <a:r>
              <a:rPr lang="ar-SA" dirty="0" err="1" smtClean="0">
                <a:solidFill>
                  <a:schemeClr val="accent4">
                    <a:lumMod val="75000"/>
                  </a:schemeClr>
                </a:solidFill>
              </a:rPr>
              <a:t>اذن</a:t>
            </a:r>
            <a:r>
              <a:rPr lang="ar-SA" dirty="0" smtClean="0">
                <a:solidFill>
                  <a:schemeClr val="accent4">
                    <a:lumMod val="75000"/>
                  </a:schemeClr>
                </a:solidFill>
              </a:rPr>
              <a:t> للذين يقاتلون بأنهم ظلموا ) , هي أول آيات أنزلت في إذنه له بالحرب لمن بغى عليهم .</a:t>
            </a:r>
          </a:p>
          <a:p>
            <a:pPr>
              <a:buNone/>
            </a:pPr>
            <a:r>
              <a:rPr lang="ar-SA" dirty="0" smtClean="0">
                <a:solidFill>
                  <a:schemeClr val="accent4">
                    <a:lumMod val="75000"/>
                  </a:schemeClr>
                </a:solidFill>
              </a:rPr>
              <a:t>و في كل ذلك كان المسلمون يبتغون وجه الله تعالى و يتحملون في سبيله كل ما يقع عليهم من </a:t>
            </a:r>
            <a:r>
              <a:rPr lang="ar-SA" dirty="0" err="1" smtClean="0">
                <a:solidFill>
                  <a:schemeClr val="accent4">
                    <a:lumMod val="75000"/>
                  </a:schemeClr>
                </a:solidFill>
              </a:rPr>
              <a:t>الأيذاء</a:t>
            </a:r>
            <a:r>
              <a:rPr lang="ar-SA" dirty="0" smtClean="0">
                <a:solidFill>
                  <a:schemeClr val="accent4">
                    <a:lumMod val="75000"/>
                  </a:schemeClr>
                </a:solidFill>
              </a:rPr>
              <a:t> الحسي و المعنوي و مفارقة الأهل </a:t>
            </a:r>
            <a:r>
              <a:rPr lang="ar-SA" dirty="0" smtClean="0">
                <a:solidFill>
                  <a:schemeClr val="accent4">
                    <a:lumMod val="75000"/>
                  </a:schemeClr>
                </a:solidFill>
              </a:rPr>
              <a:t>والعشيرة والموطن</a:t>
            </a:r>
            <a:r>
              <a:rPr lang="ar-SA" dirty="0" smtClean="0">
                <a:solidFill>
                  <a:schemeClr val="accent4">
                    <a:lumMod val="75000"/>
                  </a:schemeClr>
                </a:solidFill>
              </a:rPr>
              <a:t>.</a:t>
            </a:r>
          </a:p>
          <a:p>
            <a:pPr>
              <a:buNone/>
            </a:pPr>
            <a:r>
              <a:rPr lang="ar-SA" dirty="0" smtClean="0">
                <a:solidFill>
                  <a:schemeClr val="accent4">
                    <a:lumMod val="75000"/>
                  </a:schemeClr>
                </a:solidFill>
              </a:rPr>
              <a:t>و في هذا يقول خباب رضي الله عنه ( هاجرنا مع رسول الله صلى الله عليه </a:t>
            </a:r>
            <a:r>
              <a:rPr lang="ar-SA" dirty="0" smtClean="0">
                <a:solidFill>
                  <a:schemeClr val="accent4">
                    <a:lumMod val="75000"/>
                  </a:schemeClr>
                </a:solidFill>
              </a:rPr>
              <a:t>وسلم </a:t>
            </a:r>
            <a:r>
              <a:rPr lang="ar-SA" dirty="0" smtClean="0">
                <a:solidFill>
                  <a:schemeClr val="accent4">
                    <a:lumMod val="75000"/>
                  </a:schemeClr>
                </a:solidFill>
              </a:rPr>
              <a:t>نلتمس وجه الله فوقع أجرنا على الله)</a:t>
            </a:r>
          </a:p>
          <a:p>
            <a:pPr>
              <a:buNone/>
            </a:pPr>
            <a:r>
              <a:rPr lang="ar-SA" dirty="0" smtClean="0">
                <a:solidFill>
                  <a:schemeClr val="accent4">
                    <a:lumMod val="75000"/>
                  </a:schemeClr>
                </a:solidFill>
              </a:rPr>
              <a:t>و قد أفاضت الأحاديث في فضل الهجرة </a:t>
            </a:r>
            <a:r>
              <a:rPr lang="ar-SA" dirty="0" smtClean="0">
                <a:solidFill>
                  <a:schemeClr val="accent4">
                    <a:lumMod val="75000"/>
                  </a:schemeClr>
                </a:solidFill>
              </a:rPr>
              <a:t>والمهاجرين </a:t>
            </a:r>
            <a:r>
              <a:rPr lang="ar-SA" dirty="0" smtClean="0">
                <a:solidFill>
                  <a:schemeClr val="accent4">
                    <a:lumMod val="75000"/>
                  </a:schemeClr>
                </a:solidFill>
              </a:rPr>
              <a:t>خاصة في الصحيحين, لأن الاسلام لا تقوم له قائمة الا بدولة تحميه ولا يتصور وجود دولة بدون أرض تقوم عليها و رعية تسمع و تطيع لحاكمها.</a:t>
            </a:r>
            <a:endParaRPr lang="ar-SA"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solidFill>
                  <a:schemeClr val="accent2">
                    <a:lumMod val="50000"/>
                  </a:schemeClr>
                </a:solidFill>
              </a:rPr>
              <a:t>أول المهاجرين </a:t>
            </a:r>
            <a:endParaRPr lang="ar-SA" dirty="0">
              <a:solidFill>
                <a:schemeClr val="accent2">
                  <a:lumMod val="50000"/>
                </a:schemeClr>
              </a:solidFill>
            </a:endParaRPr>
          </a:p>
        </p:txBody>
      </p:sp>
      <p:sp>
        <p:nvSpPr>
          <p:cNvPr id="2" name="عنصر نائب للمحتوى 1"/>
          <p:cNvSpPr>
            <a:spLocks noGrp="1"/>
          </p:cNvSpPr>
          <p:nvPr>
            <p:ph sz="quarter" idx="1"/>
          </p:nvPr>
        </p:nvSpPr>
        <p:spPr/>
        <p:txBody>
          <a:bodyPr>
            <a:normAutofit/>
          </a:bodyPr>
          <a:lstStyle/>
          <a:p>
            <a:r>
              <a:rPr lang="ar-SA" sz="2800" dirty="0" smtClean="0">
                <a:solidFill>
                  <a:schemeClr val="accent4">
                    <a:lumMod val="75000"/>
                  </a:schemeClr>
                </a:solidFill>
                <a:cs typeface="Akhbar MT" pitchFamily="2" charset="-78"/>
              </a:rPr>
              <a:t>ذكر البخاري أن أول من هاجر إلى المدينة مصعب بن </a:t>
            </a:r>
            <a:r>
              <a:rPr lang="ar-SA" sz="2800" dirty="0" err="1" smtClean="0">
                <a:solidFill>
                  <a:schemeClr val="accent4">
                    <a:lumMod val="75000"/>
                  </a:schemeClr>
                </a:solidFill>
                <a:cs typeface="Akhbar MT" pitchFamily="2" charset="-78"/>
              </a:rPr>
              <a:t>عمير</a:t>
            </a:r>
            <a:r>
              <a:rPr lang="ar-SA" sz="2800" dirty="0" smtClean="0">
                <a:solidFill>
                  <a:schemeClr val="accent4">
                    <a:lumMod val="75000"/>
                  </a:schemeClr>
                </a:solidFill>
                <a:cs typeface="Akhbar MT" pitchFamily="2" charset="-78"/>
              </a:rPr>
              <a:t> و </a:t>
            </a:r>
            <a:r>
              <a:rPr lang="ar-SA" sz="2800" dirty="0" err="1" smtClean="0">
                <a:solidFill>
                  <a:schemeClr val="accent4">
                    <a:lumMod val="75000"/>
                  </a:schemeClr>
                </a:solidFill>
                <a:cs typeface="Akhbar MT" pitchFamily="2" charset="-78"/>
              </a:rPr>
              <a:t>عبدالله</a:t>
            </a:r>
            <a:r>
              <a:rPr lang="ar-SA" sz="2800" dirty="0" smtClean="0">
                <a:solidFill>
                  <a:schemeClr val="accent4">
                    <a:lumMod val="75000"/>
                  </a:schemeClr>
                </a:solidFill>
                <a:cs typeface="Akhbar MT" pitchFamily="2" charset="-78"/>
              </a:rPr>
              <a:t> بن </a:t>
            </a:r>
            <a:r>
              <a:rPr lang="ar-SA" sz="2800" dirty="0" err="1" smtClean="0">
                <a:solidFill>
                  <a:schemeClr val="accent4">
                    <a:lumMod val="75000"/>
                  </a:schemeClr>
                </a:solidFill>
                <a:cs typeface="Akhbar MT" pitchFamily="2" charset="-78"/>
              </a:rPr>
              <a:t>ام</a:t>
            </a:r>
            <a:r>
              <a:rPr lang="ar-SA" sz="2800" dirty="0" smtClean="0">
                <a:solidFill>
                  <a:schemeClr val="accent4">
                    <a:lumMod val="75000"/>
                  </a:schemeClr>
                </a:solidFill>
                <a:cs typeface="Akhbar MT" pitchFamily="2" charset="-78"/>
              </a:rPr>
              <a:t> مكتوم , </a:t>
            </a:r>
            <a:r>
              <a:rPr lang="ar-SA" sz="2800" dirty="0" err="1" smtClean="0">
                <a:solidFill>
                  <a:schemeClr val="accent4">
                    <a:lumMod val="75000"/>
                  </a:schemeClr>
                </a:solidFill>
                <a:cs typeface="Akhbar MT" pitchFamily="2" charset="-78"/>
              </a:rPr>
              <a:t>و</a:t>
            </a:r>
            <a:r>
              <a:rPr lang="ar-SA" sz="2800" dirty="0" smtClean="0">
                <a:solidFill>
                  <a:schemeClr val="accent4">
                    <a:lumMod val="75000"/>
                  </a:schemeClr>
                </a:solidFill>
                <a:cs typeface="Akhbar MT" pitchFamily="2" charset="-78"/>
              </a:rPr>
              <a:t> ذكر ابن </a:t>
            </a:r>
            <a:r>
              <a:rPr lang="ar-SA" sz="2800" dirty="0" err="1" smtClean="0">
                <a:solidFill>
                  <a:schemeClr val="accent4">
                    <a:lumMod val="75000"/>
                  </a:schemeClr>
                </a:solidFill>
                <a:cs typeface="Akhbar MT" pitchFamily="2" charset="-78"/>
              </a:rPr>
              <a:t>اسحاق</a:t>
            </a:r>
            <a:r>
              <a:rPr lang="ar-SA" sz="2800" dirty="0" smtClean="0">
                <a:solidFill>
                  <a:schemeClr val="accent4">
                    <a:lumMod val="75000"/>
                  </a:schemeClr>
                </a:solidFill>
                <a:cs typeface="Akhbar MT" pitchFamily="2" charset="-78"/>
              </a:rPr>
              <a:t> في السيرة </a:t>
            </a:r>
            <a:r>
              <a:rPr lang="ar-SA" sz="2800" dirty="0" err="1" smtClean="0">
                <a:solidFill>
                  <a:schemeClr val="accent4">
                    <a:lumMod val="75000"/>
                  </a:schemeClr>
                </a:solidFill>
                <a:cs typeface="Akhbar MT" pitchFamily="2" charset="-78"/>
              </a:rPr>
              <a:t>و</a:t>
            </a:r>
            <a:r>
              <a:rPr lang="ar-SA" sz="2800" dirty="0" smtClean="0">
                <a:solidFill>
                  <a:schemeClr val="accent4">
                    <a:lumMod val="75000"/>
                  </a:schemeClr>
                </a:solidFill>
                <a:cs typeface="Akhbar MT" pitchFamily="2" charset="-78"/>
              </a:rPr>
              <a:t> ابن سعد أن </a:t>
            </a:r>
            <a:r>
              <a:rPr lang="ar-SA" sz="2800" dirty="0" err="1" smtClean="0">
                <a:solidFill>
                  <a:schemeClr val="accent4">
                    <a:lumMod val="75000"/>
                  </a:schemeClr>
                </a:solidFill>
                <a:cs typeface="Akhbar MT" pitchFamily="2" charset="-78"/>
              </a:rPr>
              <a:t>اول</a:t>
            </a:r>
            <a:r>
              <a:rPr lang="ar-SA" sz="2800" dirty="0" smtClean="0">
                <a:solidFill>
                  <a:schemeClr val="accent4">
                    <a:lumMod val="75000"/>
                  </a:schemeClr>
                </a:solidFill>
                <a:cs typeface="Akhbar MT" pitchFamily="2" charset="-78"/>
              </a:rPr>
              <a:t> من هاجر هو </a:t>
            </a:r>
            <a:r>
              <a:rPr lang="ar-SA" sz="2800" dirty="0" err="1" smtClean="0">
                <a:solidFill>
                  <a:schemeClr val="accent4">
                    <a:lumMod val="75000"/>
                  </a:schemeClr>
                </a:solidFill>
                <a:cs typeface="Akhbar MT" pitchFamily="2" charset="-78"/>
              </a:rPr>
              <a:t>ابو</a:t>
            </a:r>
            <a:r>
              <a:rPr lang="ar-SA" sz="2800" dirty="0" smtClean="0">
                <a:solidFill>
                  <a:schemeClr val="accent4">
                    <a:lumMod val="75000"/>
                  </a:schemeClr>
                </a:solidFill>
                <a:cs typeface="Akhbar MT" pitchFamily="2" charset="-78"/>
              </a:rPr>
              <a:t> </a:t>
            </a:r>
            <a:r>
              <a:rPr lang="ar-SA" sz="2800" dirty="0" err="1" smtClean="0">
                <a:solidFill>
                  <a:schemeClr val="accent4">
                    <a:lumMod val="75000"/>
                  </a:schemeClr>
                </a:solidFill>
                <a:cs typeface="Akhbar MT" pitchFamily="2" charset="-78"/>
              </a:rPr>
              <a:t>سلمة</a:t>
            </a:r>
            <a:r>
              <a:rPr lang="ar-SA" sz="2800" dirty="0" smtClean="0">
                <a:solidFill>
                  <a:schemeClr val="accent4">
                    <a:lumMod val="75000"/>
                  </a:schemeClr>
                </a:solidFill>
                <a:cs typeface="Akhbar MT" pitchFamily="2" charset="-78"/>
              </a:rPr>
              <a:t> بن عبد الأسد </a:t>
            </a:r>
            <a:r>
              <a:rPr lang="ar-SA" sz="2800" dirty="0" err="1" smtClean="0">
                <a:solidFill>
                  <a:schemeClr val="accent4">
                    <a:lumMod val="75000"/>
                  </a:schemeClr>
                </a:solidFill>
                <a:cs typeface="Akhbar MT" pitchFamily="2" charset="-78"/>
              </a:rPr>
              <a:t>و</a:t>
            </a:r>
            <a:r>
              <a:rPr lang="ar-SA" sz="2800" dirty="0" smtClean="0">
                <a:solidFill>
                  <a:schemeClr val="accent4">
                    <a:lumMod val="75000"/>
                  </a:schemeClr>
                </a:solidFill>
                <a:cs typeface="Akhbar MT" pitchFamily="2" charset="-78"/>
              </a:rPr>
              <a:t> جزم بذلك موسى بن عقبه كما رواه الذهبي في السيرة , </a:t>
            </a:r>
            <a:r>
              <a:rPr lang="ar-SA" sz="2800" dirty="0" err="1" smtClean="0">
                <a:solidFill>
                  <a:schemeClr val="accent4">
                    <a:lumMod val="75000"/>
                  </a:schemeClr>
                </a:solidFill>
                <a:cs typeface="Akhbar MT" pitchFamily="2" charset="-78"/>
              </a:rPr>
              <a:t>و</a:t>
            </a:r>
            <a:r>
              <a:rPr lang="ar-SA" sz="2800" dirty="0" smtClean="0">
                <a:solidFill>
                  <a:schemeClr val="accent4">
                    <a:lumMod val="75000"/>
                  </a:schemeClr>
                </a:solidFill>
                <a:cs typeface="Akhbar MT" pitchFamily="2" charset="-78"/>
              </a:rPr>
              <a:t> ذكر ابن حجر في الفتح أنه يمكن الجمع بين حديث أهل </a:t>
            </a:r>
            <a:r>
              <a:rPr lang="ar-SA" sz="2800" dirty="0" err="1" smtClean="0">
                <a:solidFill>
                  <a:schemeClr val="accent4">
                    <a:lumMod val="75000"/>
                  </a:schemeClr>
                </a:solidFill>
                <a:cs typeface="Akhbar MT" pitchFamily="2" charset="-78"/>
              </a:rPr>
              <a:t>المغازي</a:t>
            </a:r>
            <a:r>
              <a:rPr lang="ar-SA" sz="2800" dirty="0" smtClean="0">
                <a:solidFill>
                  <a:schemeClr val="accent4">
                    <a:lumMod val="75000"/>
                  </a:schemeClr>
                </a:solidFill>
                <a:cs typeface="Akhbar MT" pitchFamily="2" charset="-78"/>
              </a:rPr>
              <a:t> و السير </a:t>
            </a:r>
            <a:r>
              <a:rPr lang="ar-SA" sz="2800" dirty="0" err="1" smtClean="0">
                <a:solidFill>
                  <a:schemeClr val="accent4">
                    <a:lumMod val="75000"/>
                  </a:schemeClr>
                </a:solidFill>
                <a:cs typeface="Akhbar MT" pitchFamily="2" charset="-78"/>
              </a:rPr>
              <a:t>و</a:t>
            </a:r>
            <a:r>
              <a:rPr lang="ar-SA" sz="2800" dirty="0" smtClean="0">
                <a:solidFill>
                  <a:schemeClr val="accent4">
                    <a:lumMod val="75000"/>
                  </a:schemeClr>
                </a:solidFill>
                <a:cs typeface="Akhbar MT" pitchFamily="2" charset="-78"/>
              </a:rPr>
              <a:t> حديث البخاري بحمل الأولوية على صفة خاصة هي أن أبا سلمه خرج لا لقصد الإقامة بالمدينة , بخلاف مصعب , فكان عليه نية الإقامة </a:t>
            </a:r>
            <a:r>
              <a:rPr lang="ar-SA" sz="2800" dirty="0" err="1" smtClean="0">
                <a:solidFill>
                  <a:schemeClr val="accent4">
                    <a:lumMod val="75000"/>
                  </a:schemeClr>
                </a:solidFill>
                <a:cs typeface="Akhbar MT" pitchFamily="2" charset="-78"/>
              </a:rPr>
              <a:t>بها</a:t>
            </a:r>
            <a:r>
              <a:rPr lang="ar-SA" sz="2800" dirty="0" smtClean="0">
                <a:solidFill>
                  <a:schemeClr val="accent4">
                    <a:lumMod val="75000"/>
                  </a:schemeClr>
                </a:solidFill>
                <a:cs typeface="Akhbar MT" pitchFamily="2" charset="-78"/>
              </a:rPr>
              <a:t> ليعلم من أسلم من أهلها بأمر النبي صلى الله عليه </a:t>
            </a:r>
            <a:r>
              <a:rPr lang="ar-SA" sz="2800" dirty="0" err="1" smtClean="0">
                <a:solidFill>
                  <a:schemeClr val="accent4">
                    <a:lumMod val="75000"/>
                  </a:schemeClr>
                </a:solidFill>
                <a:cs typeface="Akhbar MT" pitchFamily="2" charset="-78"/>
              </a:rPr>
              <a:t>و</a:t>
            </a:r>
            <a:r>
              <a:rPr lang="ar-SA" sz="2800" dirty="0" smtClean="0">
                <a:solidFill>
                  <a:schemeClr val="accent4">
                    <a:lumMod val="75000"/>
                  </a:schemeClr>
                </a:solidFill>
                <a:cs typeface="Akhbar MT" pitchFamily="2" charset="-78"/>
              </a:rPr>
              <a:t> سلم , فلكل أولوية من جهة.</a:t>
            </a:r>
            <a:endParaRPr lang="ar-SA" sz="2800" dirty="0">
              <a:solidFill>
                <a:schemeClr val="accent4">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r>
              <a:rPr lang="ar-SA" dirty="0" smtClean="0"/>
              <a:t>ما وقع للمسلمين في سبيل الهجرة</a:t>
            </a:r>
            <a:endParaRPr lang="ar-SA" dirty="0"/>
          </a:p>
        </p:txBody>
      </p:sp>
      <p:sp>
        <p:nvSpPr>
          <p:cNvPr id="2" name="عنصر نائب للمحتوى 1"/>
          <p:cNvSpPr>
            <a:spLocks noGrp="1"/>
          </p:cNvSpPr>
          <p:nvPr>
            <p:ph sz="quarter" idx="1"/>
          </p:nvPr>
        </p:nvSpPr>
        <p:spPr>
          <a:xfrm>
            <a:off x="357158" y="1428736"/>
            <a:ext cx="8503920" cy="4572000"/>
          </a:xfrm>
        </p:spPr>
        <p:txBody>
          <a:bodyPr>
            <a:noAutofit/>
          </a:bodyPr>
          <a:lstStyle/>
          <a:p>
            <a:pPr>
              <a:buFont typeface="Wingdings" pitchFamily="2" charset="2"/>
              <a:buChar char="v"/>
            </a:pPr>
            <a:r>
              <a:rPr lang="ar-SA" sz="2800" dirty="0" smtClean="0">
                <a:solidFill>
                  <a:srgbClr val="3333CC"/>
                </a:solidFill>
                <a:cs typeface="Akhbar MT" pitchFamily="2" charset="-78"/>
              </a:rPr>
              <a:t>ذكرت أم سلمه رضي الله عنها أن زوجها أبا سلمه عندما أراد الهجرة حملها مع ابنه,فرآه أهلها فلحقوا به و قالو له :( هذه نفسك غلبتنا عليها, أرأيت صاحبتك هذه؟ علام نتركك تسير بها في البلاد؟) فانتزعوها منه و غضب عند ذلك رهط أبي سلمه فقالو : لا والله لا نترك ابننا عندها إذ نزعتموها من صاحبنا فتجاذبوا الطفل حتى </a:t>
            </a:r>
            <a:r>
              <a:rPr lang="ar-SA" sz="2800" dirty="0" smtClean="0">
                <a:solidFill>
                  <a:srgbClr val="3333CC"/>
                </a:solidFill>
                <a:cs typeface="Akhbar MT" pitchFamily="2" charset="-78"/>
              </a:rPr>
              <a:t>خلعوا </a:t>
            </a:r>
            <a:r>
              <a:rPr lang="ar-SA" sz="2800" dirty="0" smtClean="0">
                <a:solidFill>
                  <a:srgbClr val="3333CC"/>
                </a:solidFill>
                <a:cs typeface="Akhbar MT" pitchFamily="2" charset="-78"/>
              </a:rPr>
              <a:t>يده </a:t>
            </a:r>
            <a:r>
              <a:rPr lang="ar-SA" sz="2800" dirty="0" smtClean="0">
                <a:solidFill>
                  <a:srgbClr val="3333CC"/>
                </a:solidFill>
                <a:cs typeface="Akhbar MT" pitchFamily="2" charset="-78"/>
              </a:rPr>
              <a:t>وذهبوا </a:t>
            </a:r>
            <a:r>
              <a:rPr lang="ar-SA" sz="2800" dirty="0" smtClean="0">
                <a:solidFill>
                  <a:srgbClr val="3333CC"/>
                </a:solidFill>
                <a:cs typeface="Akhbar MT" pitchFamily="2" charset="-78"/>
              </a:rPr>
              <a:t>به و انطلق أبو سلمه وحده إلى المدينة.</a:t>
            </a:r>
          </a:p>
          <a:p>
            <a:pPr>
              <a:buFont typeface="Wingdings" pitchFamily="2" charset="2"/>
              <a:buChar char="v"/>
            </a:pPr>
            <a:r>
              <a:rPr lang="ar-SA" sz="2800" dirty="0" smtClean="0">
                <a:solidFill>
                  <a:srgbClr val="3333CC"/>
                </a:solidFill>
                <a:cs typeface="Akhbar MT" pitchFamily="2" charset="-78"/>
              </a:rPr>
              <a:t>و عندما أراد صهيب الهجرة قال له المشركون: ((أتيتنا صعلوكاً حقيراً , فكثر مالك عندنا </a:t>
            </a:r>
            <a:r>
              <a:rPr lang="ar-SA" sz="2800" dirty="0" smtClean="0">
                <a:solidFill>
                  <a:srgbClr val="3333CC"/>
                </a:solidFill>
                <a:cs typeface="Akhbar MT" pitchFamily="2" charset="-78"/>
              </a:rPr>
              <a:t>وبلغت </a:t>
            </a:r>
            <a:r>
              <a:rPr lang="ar-SA" sz="2800" dirty="0" smtClean="0">
                <a:solidFill>
                  <a:srgbClr val="3333CC"/>
                </a:solidFill>
                <a:cs typeface="Akhbar MT" pitchFamily="2" charset="-78"/>
              </a:rPr>
              <a:t>الذي بلغت ثم تريد أن تخرج بمالك و نفسك؟ والله </a:t>
            </a:r>
            <a:r>
              <a:rPr lang="ar-SA" sz="2800" dirty="0" err="1" smtClean="0">
                <a:solidFill>
                  <a:srgbClr val="3333CC"/>
                </a:solidFill>
                <a:cs typeface="Akhbar MT" pitchFamily="2" charset="-78"/>
              </a:rPr>
              <a:t>لايكون</a:t>
            </a:r>
            <a:r>
              <a:rPr lang="ar-SA" sz="2800" dirty="0" smtClean="0">
                <a:solidFill>
                  <a:srgbClr val="3333CC"/>
                </a:solidFill>
                <a:cs typeface="Akhbar MT" pitchFamily="2" charset="-78"/>
              </a:rPr>
              <a:t> ذلك)) فقال لهم صهيب: ((أرأيتهم إن جعلت لكم مالي أتخلون سبيلي؟)) قالو نعم قال ((فإني قد جعلت لكم مالي)).</a:t>
            </a:r>
          </a:p>
          <a:p>
            <a:pPr>
              <a:buFont typeface="Wingdings" pitchFamily="2" charset="2"/>
              <a:buChar char="v"/>
            </a:pPr>
            <a:r>
              <a:rPr lang="ar-SA" sz="2800" dirty="0" smtClean="0">
                <a:solidFill>
                  <a:srgbClr val="3333CC"/>
                </a:solidFill>
                <a:cs typeface="Akhbar MT" pitchFamily="2" charset="-78"/>
              </a:rPr>
              <a:t>و رويت عدة روايات مرسلة في أن الآية (( ومن الناس من يشري نفسه ابتغاء مرضات الله)) قد نزلت فيه بمناسبة قصة هجرته.</a:t>
            </a:r>
            <a:endParaRPr lang="ar-SA" sz="2800" dirty="0">
              <a:solidFill>
                <a:srgbClr val="3333CC"/>
              </a:solidFill>
              <a:cs typeface="Akhbar MT"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a:bodyPr>
          <a:lstStyle/>
          <a:p>
            <a:r>
              <a:rPr lang="ar-SA" sz="2800" dirty="0" smtClean="0"/>
              <a:t>هجرة عمر بن الخطاب رضي الله عنه </a:t>
            </a:r>
            <a:r>
              <a:rPr lang="ar-SA" sz="2800" dirty="0" err="1" smtClean="0"/>
              <a:t>و</a:t>
            </a:r>
            <a:r>
              <a:rPr lang="ar-SA" sz="2800" dirty="0" smtClean="0"/>
              <a:t> من معه من المسلمين</a:t>
            </a:r>
            <a:endParaRPr lang="ar-SA" sz="2800" dirty="0"/>
          </a:p>
        </p:txBody>
      </p:sp>
      <p:sp>
        <p:nvSpPr>
          <p:cNvPr id="2" name="عنصر نائب للمحتوى 1"/>
          <p:cNvSpPr>
            <a:spLocks noGrp="1"/>
          </p:cNvSpPr>
          <p:nvPr>
            <p:ph sz="quarter" idx="1"/>
          </p:nvPr>
        </p:nvSpPr>
        <p:spPr/>
        <p:txBody>
          <a:bodyPr>
            <a:normAutofit/>
          </a:bodyPr>
          <a:lstStyle/>
          <a:p>
            <a:pPr>
              <a:buFont typeface="Wingdings" pitchFamily="2" charset="2"/>
              <a:buChar char="v"/>
            </a:pPr>
            <a:r>
              <a:rPr lang="ar-SA" sz="3200" dirty="0" smtClean="0">
                <a:solidFill>
                  <a:srgbClr val="3333CC"/>
                </a:solidFill>
                <a:cs typeface="Akhbar MT" pitchFamily="2" charset="-78"/>
              </a:rPr>
              <a:t>روى ابن إسحاق في السيرة عن عمر رضي الله عنه أنه قال: ((</a:t>
            </a:r>
            <a:r>
              <a:rPr lang="ar-SA" sz="3200" dirty="0" err="1" smtClean="0">
                <a:solidFill>
                  <a:srgbClr val="3333CC"/>
                </a:solidFill>
                <a:cs typeface="Akhbar MT" pitchFamily="2" charset="-78"/>
              </a:rPr>
              <a:t>اتّعدت</a:t>
            </a:r>
            <a:r>
              <a:rPr lang="ar-SA" sz="3200" dirty="0" smtClean="0">
                <a:solidFill>
                  <a:srgbClr val="3333CC"/>
                </a:solidFill>
                <a:cs typeface="Akhbar MT" pitchFamily="2" charset="-78"/>
              </a:rPr>
              <a:t> لما أردنا الهجرة إلى المدينة أنا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a:t>
            </a:r>
            <a:r>
              <a:rPr lang="ar-SA" sz="3200" dirty="0" err="1" smtClean="0">
                <a:solidFill>
                  <a:srgbClr val="3333CC"/>
                </a:solidFill>
                <a:cs typeface="Akhbar MT" pitchFamily="2" charset="-78"/>
              </a:rPr>
              <a:t>عياش</a:t>
            </a:r>
            <a:r>
              <a:rPr lang="ar-SA" sz="3200" dirty="0" smtClean="0">
                <a:solidFill>
                  <a:srgbClr val="3333CC"/>
                </a:solidFill>
                <a:cs typeface="Akhbar MT" pitchFamily="2" charset="-78"/>
              </a:rPr>
              <a:t> بن أبي ربيعة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هشام بن العاص بن وائل السهمي </a:t>
            </a:r>
            <a:r>
              <a:rPr lang="ar-SA" sz="3200" dirty="0" err="1" smtClean="0">
                <a:solidFill>
                  <a:srgbClr val="3333CC"/>
                </a:solidFill>
                <a:cs typeface="Akhbar MT" pitchFamily="2" charset="-78"/>
              </a:rPr>
              <a:t>التناضب</a:t>
            </a:r>
            <a:r>
              <a:rPr lang="ar-SA" sz="3200" dirty="0" smtClean="0">
                <a:solidFill>
                  <a:srgbClr val="3333CC"/>
                </a:solidFill>
                <a:cs typeface="Akhbar MT" pitchFamily="2" charset="-78"/>
              </a:rPr>
              <a:t> من </a:t>
            </a:r>
            <a:r>
              <a:rPr lang="ar-SA" sz="3200" dirty="0" err="1" smtClean="0">
                <a:solidFill>
                  <a:srgbClr val="3333CC"/>
                </a:solidFill>
                <a:cs typeface="Akhbar MT" pitchFamily="2" charset="-78"/>
              </a:rPr>
              <a:t>أضاة</a:t>
            </a:r>
            <a:r>
              <a:rPr lang="ar-SA" sz="3200" dirty="0" smtClean="0">
                <a:solidFill>
                  <a:srgbClr val="3333CC"/>
                </a:solidFill>
                <a:cs typeface="Akhbar MT" pitchFamily="2" charset="-78"/>
              </a:rPr>
              <a:t> بني غفار ,و قلنا : أينا لم يصبح عندها فقد حبس, فليمض صاحباه, فأصبحت أنا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a:t>
            </a:r>
            <a:r>
              <a:rPr lang="ar-SA" sz="3200" dirty="0" err="1" smtClean="0">
                <a:solidFill>
                  <a:srgbClr val="3333CC"/>
                </a:solidFill>
                <a:cs typeface="Akhbar MT" pitchFamily="2" charset="-78"/>
              </a:rPr>
              <a:t>عياش</a:t>
            </a:r>
            <a:r>
              <a:rPr lang="ar-SA" sz="3200" dirty="0" smtClean="0">
                <a:solidFill>
                  <a:srgbClr val="3333CC"/>
                </a:solidFill>
                <a:cs typeface="Akhbar MT" pitchFamily="2" charset="-78"/>
              </a:rPr>
              <a:t> عند </a:t>
            </a:r>
            <a:r>
              <a:rPr lang="ar-SA" sz="3200" dirty="0" err="1" smtClean="0">
                <a:solidFill>
                  <a:srgbClr val="3333CC"/>
                </a:solidFill>
                <a:cs typeface="Akhbar MT" pitchFamily="2" charset="-78"/>
              </a:rPr>
              <a:t>التناضب</a:t>
            </a:r>
            <a:r>
              <a:rPr lang="ar-SA" sz="3200" dirty="0" smtClean="0">
                <a:solidFill>
                  <a:srgbClr val="3333CC"/>
                </a:solidFill>
                <a:cs typeface="Akhbar MT" pitchFamily="2" charset="-78"/>
              </a:rPr>
              <a:t> و حبس عنا هشام ,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فتن فافتتن)).</a:t>
            </a:r>
          </a:p>
          <a:p>
            <a:pPr>
              <a:buFont typeface="Wingdings" pitchFamily="2" charset="2"/>
              <a:buChar char="v"/>
            </a:pPr>
            <a:r>
              <a:rPr lang="ar-SA" sz="3200" dirty="0" smtClean="0">
                <a:solidFill>
                  <a:srgbClr val="3333CC"/>
                </a:solidFill>
                <a:cs typeface="Akhbar MT" pitchFamily="2" charset="-78"/>
              </a:rPr>
              <a:t>و قد ثبت أن الرسول صلى الله عليه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سلم كان يقنت في صلاته بعد الركوع  </a:t>
            </a:r>
            <a:r>
              <a:rPr lang="ar-SA" sz="3200" dirty="0" err="1" smtClean="0">
                <a:solidFill>
                  <a:srgbClr val="3333CC"/>
                </a:solidFill>
                <a:cs typeface="Akhbar MT" pitchFamily="2" charset="-78"/>
              </a:rPr>
              <a:t>الاخير</a:t>
            </a:r>
            <a:r>
              <a:rPr lang="ar-SA" sz="3200" dirty="0" smtClean="0">
                <a:solidFill>
                  <a:srgbClr val="3333CC"/>
                </a:solidFill>
                <a:cs typeface="Akhbar MT" pitchFamily="2" charset="-78"/>
              </a:rPr>
              <a:t> داعياً (( اللهم أنج الوليد بن الوليد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سلمه بن هشام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a:t>
            </a:r>
            <a:r>
              <a:rPr lang="ar-SA" sz="3200" dirty="0" err="1" smtClean="0">
                <a:solidFill>
                  <a:srgbClr val="3333CC"/>
                </a:solidFill>
                <a:cs typeface="Akhbar MT" pitchFamily="2" charset="-78"/>
              </a:rPr>
              <a:t>عياش</a:t>
            </a:r>
            <a:r>
              <a:rPr lang="ar-SA" sz="3200" dirty="0" smtClean="0">
                <a:solidFill>
                  <a:srgbClr val="3333CC"/>
                </a:solidFill>
                <a:cs typeface="Akhbar MT" pitchFamily="2" charset="-78"/>
              </a:rPr>
              <a:t> بن </a:t>
            </a:r>
            <a:r>
              <a:rPr lang="ar-SA" sz="3200" dirty="0" err="1" smtClean="0">
                <a:solidFill>
                  <a:srgbClr val="3333CC"/>
                </a:solidFill>
                <a:cs typeface="Akhbar MT" pitchFamily="2" charset="-78"/>
              </a:rPr>
              <a:t>ابي</a:t>
            </a:r>
            <a:r>
              <a:rPr lang="ar-SA" sz="3200" dirty="0" smtClean="0">
                <a:solidFill>
                  <a:srgbClr val="3333CC"/>
                </a:solidFill>
                <a:cs typeface="Akhbar MT" pitchFamily="2" charset="-78"/>
              </a:rPr>
              <a:t> ربيعة)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قد أنجى الله هؤلاء الثلاثة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غيرهم.</a:t>
            </a:r>
            <a:endParaRPr lang="ar-SA" sz="3200" dirty="0">
              <a:solidFill>
                <a:srgbClr val="3333CC"/>
              </a:solidFill>
              <a:cs typeface="Akhbar MT"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p:txBody>
          <a:bodyPr>
            <a:normAutofit/>
          </a:bodyPr>
          <a:lstStyle/>
          <a:p>
            <a:pPr>
              <a:buFont typeface="Wingdings" pitchFamily="2" charset="2"/>
              <a:buChar char="v"/>
            </a:pPr>
            <a:r>
              <a:rPr lang="ar-SA" sz="3200" dirty="0" smtClean="0">
                <a:solidFill>
                  <a:srgbClr val="3333CC"/>
                </a:solidFill>
                <a:cs typeface="Akhbar MT" pitchFamily="2" charset="-78"/>
              </a:rPr>
              <a:t>و روى البخاري أن عمر بن الخطاب قدم مهاجراً إلى المدينة في عشرين راكباً من أصحاب النبي صلى الله عليه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سلم.</a:t>
            </a:r>
          </a:p>
          <a:p>
            <a:pPr>
              <a:buFont typeface="Wingdings" pitchFamily="2" charset="2"/>
              <a:buChar char="v"/>
            </a:pPr>
            <a:r>
              <a:rPr lang="ar-SA" sz="3200" dirty="0" smtClean="0">
                <a:solidFill>
                  <a:srgbClr val="3333CC"/>
                </a:solidFill>
                <a:cs typeface="Akhbar MT" pitchFamily="2" charset="-78"/>
              </a:rPr>
              <a:t>أما أبو بكر الصديق رضي الله عنه فعندما أراد أن يهاجر استبقاه الرسول صلى الله عليه وسلم </a:t>
            </a:r>
            <a:r>
              <a:rPr lang="ar-SA" sz="3200" dirty="0" err="1" smtClean="0">
                <a:solidFill>
                  <a:srgbClr val="3333CC"/>
                </a:solidFill>
                <a:cs typeface="Akhbar MT" pitchFamily="2" charset="-78"/>
              </a:rPr>
              <a:t>ليصحبه</a:t>
            </a:r>
            <a:r>
              <a:rPr lang="ar-SA" sz="3200" dirty="0" smtClean="0">
                <a:solidFill>
                  <a:srgbClr val="3333CC"/>
                </a:solidFill>
                <a:cs typeface="Akhbar MT" pitchFamily="2" charset="-78"/>
              </a:rPr>
              <a:t> في هجرته عندما يؤذن له بذلك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ظل يستعد لذلك اليوم اشترى راحلتين </a:t>
            </a:r>
            <a:r>
              <a:rPr lang="ar-SA" sz="3200" dirty="0" err="1" smtClean="0">
                <a:solidFill>
                  <a:srgbClr val="3333CC"/>
                </a:solidFill>
                <a:cs typeface="Akhbar MT" pitchFamily="2" charset="-78"/>
              </a:rPr>
              <a:t>و</a:t>
            </a:r>
            <a:r>
              <a:rPr lang="ar-SA" sz="3200" dirty="0" smtClean="0">
                <a:solidFill>
                  <a:srgbClr val="3333CC"/>
                </a:solidFill>
                <a:cs typeface="Akhbar MT" pitchFamily="2" charset="-78"/>
              </a:rPr>
              <a:t> أخذ يعلفهما مدة 4 أشهر.</a:t>
            </a:r>
          </a:p>
          <a:p>
            <a:pPr>
              <a:buFont typeface="Wingdings" pitchFamily="2" charset="2"/>
              <a:buChar char="v"/>
            </a:pPr>
            <a:r>
              <a:rPr lang="ar-SA" sz="3200" dirty="0" smtClean="0">
                <a:solidFill>
                  <a:srgbClr val="3333CC"/>
                </a:solidFill>
                <a:cs typeface="Akhbar MT" pitchFamily="2" charset="-78"/>
              </a:rPr>
              <a:t>وكان آخر من بقي ممن هاجر </a:t>
            </a:r>
            <a:r>
              <a:rPr lang="ar-SA" sz="3200" dirty="0" err="1" smtClean="0">
                <a:solidFill>
                  <a:srgbClr val="3333CC"/>
                </a:solidFill>
                <a:cs typeface="Akhbar MT" pitchFamily="2" charset="-78"/>
              </a:rPr>
              <a:t>عبدالله</a:t>
            </a:r>
            <a:r>
              <a:rPr lang="ar-SA" sz="3200" dirty="0" smtClean="0">
                <a:solidFill>
                  <a:srgbClr val="3333CC"/>
                </a:solidFill>
                <a:cs typeface="Akhbar MT" pitchFamily="2" charset="-78"/>
              </a:rPr>
              <a:t> بن جحش رضي الله عنه.</a:t>
            </a:r>
            <a:endParaRPr lang="ar-SA" sz="3200" dirty="0">
              <a:solidFill>
                <a:srgbClr val="3333CC"/>
              </a:solidFill>
              <a:cs typeface="Akhbar MT"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714348" y="285728"/>
            <a:ext cx="8229600" cy="4572000"/>
          </a:xfrm>
        </p:spPr>
        <p:txBody>
          <a:bodyPr>
            <a:noAutofit/>
          </a:bodyPr>
          <a:lstStyle/>
          <a:p>
            <a:pPr>
              <a:buNone/>
            </a:pPr>
            <a:r>
              <a:rPr lang="ar-SA" sz="3600" dirty="0" smtClean="0">
                <a:solidFill>
                  <a:schemeClr val="accent4">
                    <a:lumMod val="50000"/>
                  </a:schemeClr>
                </a:solidFill>
                <a:cs typeface="Akhbar MT" pitchFamily="2" charset="-78"/>
              </a:rPr>
              <a:t>المبحث الثاني : هجرة الرسول صلى الله عليه وسلم إلى المدينة</a:t>
            </a:r>
            <a:r>
              <a:rPr lang="ar-SA" sz="1600" dirty="0" smtClean="0">
                <a:solidFill>
                  <a:schemeClr val="accent4">
                    <a:lumMod val="50000"/>
                  </a:schemeClr>
                </a:solidFill>
                <a:cs typeface="Akhbar MT" pitchFamily="2" charset="-78"/>
              </a:rPr>
              <a:t/>
            </a:r>
            <a:br>
              <a:rPr lang="ar-SA" sz="1600" dirty="0" smtClean="0">
                <a:solidFill>
                  <a:schemeClr val="accent4">
                    <a:lumMod val="50000"/>
                  </a:schemeClr>
                </a:solidFill>
                <a:cs typeface="Akhbar MT" pitchFamily="2" charset="-78"/>
              </a:rPr>
            </a:br>
            <a:endParaRPr lang="ar-SA" sz="1600" dirty="0" smtClean="0">
              <a:solidFill>
                <a:schemeClr val="accent4">
                  <a:lumMod val="50000"/>
                </a:schemeClr>
              </a:solidFill>
              <a:cs typeface="Akhbar MT" pitchFamily="2" charset="-78"/>
            </a:endParaRPr>
          </a:p>
          <a:p>
            <a:pPr>
              <a:buNone/>
            </a:pPr>
            <a:r>
              <a:rPr lang="ar-SA" sz="2000" b="1" dirty="0" smtClean="0">
                <a:solidFill>
                  <a:schemeClr val="accent2">
                    <a:lumMod val="75000"/>
                  </a:schemeClr>
                </a:solidFill>
                <a:cs typeface="Akhbar MT" pitchFamily="2" charset="-78"/>
              </a:rPr>
              <a:t>أولاً : تآمر قريش: </a:t>
            </a:r>
          </a:p>
          <a:p>
            <a:pPr>
              <a:buNone/>
            </a:pPr>
            <a:r>
              <a:rPr lang="ar-SA" sz="2000" b="1" dirty="0" smtClean="0">
                <a:solidFill>
                  <a:schemeClr val="accent2">
                    <a:lumMod val="75000"/>
                  </a:schemeClr>
                </a:solidFill>
                <a:cs typeface="Akhbar MT" pitchFamily="2" charset="-78"/>
              </a:rPr>
              <a:t>عندنا علم المشركون بما تم بين الرسول صلى الله عليه وسلم والأنصار في العقبة الثانية ، وعندما رأوا المسلمين يهاجرون إلى المدينة زرافات </a:t>
            </a:r>
            <a:r>
              <a:rPr lang="ar-SA" sz="2000" b="1" dirty="0" err="1" smtClean="0">
                <a:solidFill>
                  <a:schemeClr val="accent2">
                    <a:lumMod val="75000"/>
                  </a:schemeClr>
                </a:solidFill>
                <a:cs typeface="Akhbar MT" pitchFamily="2" charset="-78"/>
              </a:rPr>
              <a:t>و</a:t>
            </a:r>
            <a:r>
              <a:rPr lang="ar-SA" sz="2000" b="1" dirty="0" smtClean="0">
                <a:solidFill>
                  <a:schemeClr val="accent2">
                    <a:lumMod val="75000"/>
                  </a:schemeClr>
                </a:solidFill>
                <a:cs typeface="Akhbar MT" pitchFamily="2" charset="-78"/>
              </a:rPr>
              <a:t> وحداناً ، خشوا من تجمع المسلمين بالمدينة، وخروج الرسول صلى الله عليه وسلم إليهم ليقودهم نحو تحقيق </a:t>
            </a:r>
            <a:r>
              <a:rPr lang="ar-SA" sz="2000" b="1" dirty="0" err="1" smtClean="0">
                <a:solidFill>
                  <a:schemeClr val="accent2">
                    <a:lumMod val="75000"/>
                  </a:schemeClr>
                </a:solidFill>
                <a:cs typeface="Akhbar MT" pitchFamily="2" charset="-78"/>
              </a:rPr>
              <a:t>مايريد</a:t>
            </a:r>
            <a:r>
              <a:rPr lang="ar-SA" sz="2000" b="1" dirty="0" smtClean="0">
                <a:solidFill>
                  <a:schemeClr val="accent2">
                    <a:lumMod val="75000"/>
                  </a:schemeClr>
                </a:solidFill>
                <a:cs typeface="Akhbar MT" pitchFamily="2" charset="-78"/>
              </a:rPr>
              <a:t>، ولذا قرروا التخلص منه، فعقد زعمائهم اجتماعاً في دار الندوة، ليتشاوروا في أنجع الوسائل للتخلص من الرسول صلى الله عليه وسلم. </a:t>
            </a:r>
          </a:p>
          <a:p>
            <a:pPr>
              <a:buNone/>
            </a:pPr>
            <a:r>
              <a:rPr lang="ar-SA" sz="2000" b="1" dirty="0" smtClean="0">
                <a:solidFill>
                  <a:schemeClr val="accent2">
                    <a:lumMod val="75000"/>
                  </a:schemeClr>
                </a:solidFill>
                <a:cs typeface="Akhbar MT" pitchFamily="2" charset="-78"/>
              </a:rPr>
              <a:t>وقد ذكر القرآن الكريم مضمون الآراء المطروحة في ذلك الاجتماع، قال تعالى:</a:t>
            </a:r>
          </a:p>
          <a:p>
            <a:pPr>
              <a:buNone/>
            </a:pPr>
            <a:r>
              <a:rPr lang="ar-SA" sz="2000" b="1" dirty="0" smtClean="0">
                <a:solidFill>
                  <a:schemeClr val="accent2">
                    <a:lumMod val="75000"/>
                  </a:schemeClr>
                </a:solidFill>
                <a:cs typeface="Akhbar MT" pitchFamily="2" charset="-78"/>
              </a:rPr>
              <a:t> ( وَإِذ يَمٌكُرُ بِكَ اٌلَّذِينَ كَفَرُواْ لِيُثّبِتُوكَ أَوٌ يَقٌتُلُوكَ أَوٌ يُخٌرِجُوكَ وَيَمٌكُرُون وَيَمٌكُرُ اللهُ وَاللهُ خَيٌرُ </a:t>
            </a:r>
            <a:r>
              <a:rPr lang="ar-SA" sz="2000" b="1" dirty="0" err="1" smtClean="0">
                <a:solidFill>
                  <a:schemeClr val="accent2">
                    <a:lumMod val="75000"/>
                  </a:schemeClr>
                </a:solidFill>
                <a:cs typeface="Akhbar MT" pitchFamily="2" charset="-78"/>
              </a:rPr>
              <a:t>المَكِرِينَ</a:t>
            </a:r>
            <a:r>
              <a:rPr lang="ar-SA" sz="2000" b="1" dirty="0" smtClean="0">
                <a:solidFill>
                  <a:schemeClr val="accent2">
                    <a:lumMod val="75000"/>
                  </a:schemeClr>
                </a:solidFill>
                <a:cs typeface="Akhbar MT" pitchFamily="2" charset="-78"/>
              </a:rPr>
              <a:t>) </a:t>
            </a:r>
          </a:p>
          <a:p>
            <a:pPr>
              <a:buNone/>
            </a:pPr>
            <a:r>
              <a:rPr lang="ar-SA" sz="2000" b="1" dirty="0" smtClean="0">
                <a:solidFill>
                  <a:schemeClr val="accent2">
                    <a:lumMod val="75000"/>
                  </a:schemeClr>
                </a:solidFill>
                <a:cs typeface="Akhbar MT" pitchFamily="2" charset="-78"/>
              </a:rPr>
              <a:t>في رواية ابن عباس عند ابن </a:t>
            </a:r>
            <a:r>
              <a:rPr lang="ar-SA" sz="2000" b="1" dirty="0" err="1" smtClean="0">
                <a:solidFill>
                  <a:schemeClr val="accent2">
                    <a:lumMod val="75000"/>
                  </a:schemeClr>
                </a:solidFill>
                <a:cs typeface="Akhbar MT" pitchFamily="2" charset="-78"/>
              </a:rPr>
              <a:t>اسحاق</a:t>
            </a:r>
            <a:r>
              <a:rPr lang="ar-SA" sz="2000" b="1" dirty="0" smtClean="0">
                <a:solidFill>
                  <a:schemeClr val="accent2">
                    <a:lumMod val="75000"/>
                  </a:schemeClr>
                </a:solidFill>
                <a:cs typeface="Akhbar MT" pitchFamily="2" charset="-78"/>
              </a:rPr>
              <a:t> في سبب نزول الآية  ( وَإِذ يَمٌكُرُ بِكَ )  أنهم عندما اجتمعوا في دار الندوة للتشاور في أمر رسول الله صلى الله عليه وسلم جاءهم إبليس في صورة رجل شيخ، مدعياً أنه من أهل نجد، قال: إنه سمع بالذي اجتمعوا له، وأراد أن يشاركهم الرأي والنصيحة، فأذنوا له.</a:t>
            </a:r>
          </a:p>
          <a:p>
            <a:pPr>
              <a:buNone/>
            </a:pPr>
            <a:r>
              <a:rPr lang="ar-SA" sz="2000" b="1" dirty="0" smtClean="0">
                <a:solidFill>
                  <a:schemeClr val="accent2">
                    <a:lumMod val="75000"/>
                  </a:schemeClr>
                </a:solidFill>
                <a:cs typeface="Akhbar MT" pitchFamily="2" charset="-78"/>
              </a:rPr>
              <a:t>وعندما دارت المناقشة واقترح أحد المؤتمرين أن "١" يحبسوا الرسول صلى الله عليه وسلم، قال الشيخ النجدي: (لا والله، ما هذا لكم برأي، والله لئن حبستموه كما تقولون ليخرجن أمره من وراء الباب هذا الذي أغلقتم دونه إلى أصحابه، </a:t>
            </a:r>
            <a:r>
              <a:rPr lang="ar-SA" sz="2000" b="1" dirty="0" err="1" smtClean="0">
                <a:solidFill>
                  <a:schemeClr val="accent2">
                    <a:lumMod val="75000"/>
                  </a:schemeClr>
                </a:solidFill>
                <a:cs typeface="Akhbar MT" pitchFamily="2" charset="-78"/>
              </a:rPr>
              <a:t>فلأوشكوا</a:t>
            </a:r>
            <a:r>
              <a:rPr lang="ar-SA" sz="2000" b="1" dirty="0" smtClean="0">
                <a:solidFill>
                  <a:schemeClr val="accent2">
                    <a:lumMod val="75000"/>
                  </a:schemeClr>
                </a:solidFill>
                <a:cs typeface="Akhbar MT" pitchFamily="2" charset="-78"/>
              </a:rPr>
              <a:t> أن يثبوا عليكم فينتزعوه من أيديكم، ثم </a:t>
            </a:r>
            <a:r>
              <a:rPr lang="ar-SA" sz="2000" b="1" dirty="0" err="1" smtClean="0">
                <a:solidFill>
                  <a:schemeClr val="accent2">
                    <a:lumMod val="75000"/>
                  </a:schemeClr>
                </a:solidFill>
                <a:cs typeface="Akhbar MT" pitchFamily="2" charset="-78"/>
              </a:rPr>
              <a:t>يكاثروكم</a:t>
            </a:r>
            <a:r>
              <a:rPr lang="ar-SA" sz="2000" b="1" dirty="0" smtClean="0">
                <a:solidFill>
                  <a:schemeClr val="accent2">
                    <a:lumMod val="75000"/>
                  </a:schemeClr>
                </a:solidFill>
                <a:cs typeface="Akhbar MT" pitchFamily="2" charset="-78"/>
              </a:rPr>
              <a:t> </a:t>
            </a:r>
            <a:r>
              <a:rPr lang="ar-SA" sz="2000" b="1" dirty="0" err="1" smtClean="0">
                <a:solidFill>
                  <a:schemeClr val="accent2">
                    <a:lumMod val="75000"/>
                  </a:schemeClr>
                </a:solidFill>
                <a:cs typeface="Akhbar MT" pitchFamily="2" charset="-78"/>
              </a:rPr>
              <a:t>به</a:t>
            </a:r>
            <a:r>
              <a:rPr lang="ar-SA" sz="2000" b="1" dirty="0" smtClean="0">
                <a:solidFill>
                  <a:schemeClr val="accent2">
                    <a:lumMod val="75000"/>
                  </a:schemeClr>
                </a:solidFill>
                <a:cs typeface="Akhbar MT" pitchFamily="2" charset="-78"/>
              </a:rPr>
              <a:t> حتى يغلبوكم على أمركم...).</a:t>
            </a:r>
          </a:p>
          <a:p>
            <a:pPr>
              <a:buNone/>
            </a:pPr>
            <a:r>
              <a:rPr lang="ar-SA" sz="2000" b="1" dirty="0" smtClean="0">
                <a:solidFill>
                  <a:schemeClr val="accent2">
                    <a:lumMod val="75000"/>
                  </a:schemeClr>
                </a:solidFill>
                <a:cs typeface="Akhbar MT" pitchFamily="2" charset="-78"/>
              </a:rPr>
              <a:t>ثم اقترح أحدهم "٢" أن ينفوه. </a:t>
            </a:r>
            <a:r>
              <a:rPr lang="ar-SA" sz="2000" b="1" dirty="0" err="1" smtClean="0">
                <a:solidFill>
                  <a:schemeClr val="accent2">
                    <a:lumMod val="75000"/>
                  </a:schemeClr>
                </a:solidFill>
                <a:cs typeface="Akhbar MT" pitchFamily="2" charset="-78"/>
              </a:rPr>
              <a:t>فدحص</a:t>
            </a:r>
            <a:r>
              <a:rPr lang="ar-SA" sz="2000" b="1" dirty="0" smtClean="0">
                <a:solidFill>
                  <a:schemeClr val="accent2">
                    <a:lumMod val="75000"/>
                  </a:schemeClr>
                </a:solidFill>
                <a:cs typeface="Akhbar MT" pitchFamily="2" charset="-78"/>
              </a:rPr>
              <a:t> النجدي الاقتراح مبيناً أن حسن حديث الرسول صلى الله عليه وسلم ومنطقه وأسره القلوب سيجذب الناس إليه، ويغلب بهم قريشاً.</a:t>
            </a:r>
          </a:p>
          <a:p>
            <a:pPr>
              <a:buNone/>
            </a:pPr>
            <a:r>
              <a:rPr lang="ar-SA" sz="1800" b="1" dirty="0" smtClean="0">
                <a:solidFill>
                  <a:schemeClr val="accent2">
                    <a:lumMod val="75000"/>
                  </a:schemeClr>
                </a:solidFill>
                <a:cs typeface="Akhbar MT" pitchFamily="2" charset="-78"/>
              </a:rPr>
              <a:t> </a:t>
            </a:r>
          </a:p>
          <a:p>
            <a:pPr>
              <a:buNone/>
            </a:pPr>
            <a:endParaRPr lang="ar-SA" sz="1600" dirty="0">
              <a:solidFill>
                <a:schemeClr val="accent4">
                  <a:lumMod val="50000"/>
                </a:schemeClr>
              </a:solidFill>
              <a:cs typeface="Akhbar MT"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0" y="785794"/>
            <a:ext cx="9144000" cy="4572000"/>
          </a:xfrm>
        </p:spPr>
        <p:txBody>
          <a:bodyPr>
            <a:noAutofit/>
          </a:bodyPr>
          <a:lstStyle/>
          <a:p>
            <a:pPr>
              <a:buNone/>
            </a:pPr>
            <a:r>
              <a:rPr lang="ar-SA" sz="2000" b="1" dirty="0" smtClean="0">
                <a:solidFill>
                  <a:schemeClr val="accent2">
                    <a:lumMod val="50000"/>
                  </a:schemeClr>
                </a:solidFill>
                <a:cs typeface="Akhbar MT" pitchFamily="2" charset="-78"/>
              </a:rPr>
              <a:t>و أخيراً اقترح </a:t>
            </a:r>
            <a:r>
              <a:rPr lang="ar-SA" sz="2000" b="1" dirty="0" err="1" smtClean="0">
                <a:solidFill>
                  <a:schemeClr val="accent2">
                    <a:lumMod val="50000"/>
                  </a:schemeClr>
                </a:solidFill>
                <a:cs typeface="Akhbar MT" pitchFamily="2" charset="-78"/>
              </a:rPr>
              <a:t>ابو</a:t>
            </a:r>
            <a:r>
              <a:rPr lang="ar-SA" sz="2000" b="1" dirty="0" smtClean="0">
                <a:solidFill>
                  <a:schemeClr val="accent2">
                    <a:lumMod val="50000"/>
                  </a:schemeClr>
                </a:solidFill>
                <a:cs typeface="Akhbar MT" pitchFamily="2" charset="-78"/>
              </a:rPr>
              <a:t> جهل "٣" أن يأخذوا من كل قبيلة فتى شاباً نسيباً وسيطاً فيهم، ويعطى كل واحد منهم سيفاً صارماً، فيضربون جميعاً بأسيافهم محمداً ضربة رجل واحد، ليتفرق دمه بين القبائل، ولا يقدر بنو عبد مناف على حرب قومهم جميعاً، فيرضوا بالدية. </a:t>
            </a:r>
          </a:p>
          <a:p>
            <a:pPr>
              <a:buNone/>
            </a:pPr>
            <a:r>
              <a:rPr lang="ar-SA" sz="2000" b="1" dirty="0" smtClean="0">
                <a:solidFill>
                  <a:schemeClr val="accent2">
                    <a:lumMod val="50000"/>
                  </a:schemeClr>
                </a:solidFill>
                <a:cs typeface="Akhbar MT" pitchFamily="2" charset="-78"/>
              </a:rPr>
              <a:t>أيد النجدي هذا الاقتراح، </a:t>
            </a:r>
            <a:r>
              <a:rPr lang="ar-SA" sz="2000" b="1" dirty="0" err="1" smtClean="0">
                <a:solidFill>
                  <a:schemeClr val="accent2">
                    <a:lumMod val="50000"/>
                  </a:schemeClr>
                </a:solidFill>
                <a:cs typeface="Akhbar MT" pitchFamily="2" charset="-78"/>
              </a:rPr>
              <a:t>و</a:t>
            </a:r>
            <a:r>
              <a:rPr lang="ar-SA" sz="2000" b="1" dirty="0" smtClean="0">
                <a:solidFill>
                  <a:schemeClr val="accent2">
                    <a:lumMod val="50000"/>
                  </a:schemeClr>
                </a:solidFill>
                <a:cs typeface="Akhbar MT" pitchFamily="2" charset="-78"/>
              </a:rPr>
              <a:t> وافق عليه الجميع، وتفرقوا على ذلك، ولم يبق إلا التنفيذ. </a:t>
            </a:r>
          </a:p>
          <a:p>
            <a:pPr>
              <a:buNone/>
            </a:pPr>
            <a:r>
              <a:rPr lang="ar-SA" sz="3200" b="1" dirty="0" smtClean="0">
                <a:solidFill>
                  <a:schemeClr val="accent4">
                    <a:lumMod val="50000"/>
                  </a:schemeClr>
                </a:solidFill>
                <a:cs typeface="Akhbar MT" pitchFamily="2" charset="-78"/>
              </a:rPr>
              <a:t>ثانياً: الإذن بالهجرة، والتخطيط لها ثم الشروع فيها: </a:t>
            </a:r>
          </a:p>
          <a:p>
            <a:pPr>
              <a:buNone/>
            </a:pPr>
            <a:r>
              <a:rPr lang="ar-SA" sz="2000" b="1" dirty="0" smtClean="0">
                <a:solidFill>
                  <a:schemeClr val="accent2">
                    <a:lumMod val="50000"/>
                  </a:schemeClr>
                </a:solidFill>
                <a:cs typeface="Akhbar MT" pitchFamily="2" charset="-78"/>
              </a:rPr>
              <a:t>بعد اتخاذ هذا القرار، أتى جبريل عليه السلام رسول الله صلى الله عليه وسلم وأخبره </a:t>
            </a:r>
            <a:r>
              <a:rPr lang="ar-SA" sz="2000" b="1" dirty="0" err="1" smtClean="0">
                <a:solidFill>
                  <a:schemeClr val="accent2">
                    <a:lumMod val="50000"/>
                  </a:schemeClr>
                </a:solidFill>
                <a:cs typeface="Akhbar MT" pitchFamily="2" charset="-78"/>
              </a:rPr>
              <a:t>به</a:t>
            </a:r>
            <a:r>
              <a:rPr lang="ar-SA" sz="2000" b="1" dirty="0" smtClean="0">
                <a:solidFill>
                  <a:schemeClr val="accent2">
                    <a:lumMod val="50000"/>
                  </a:schemeClr>
                </a:solidFill>
                <a:cs typeface="Akhbar MT" pitchFamily="2" charset="-78"/>
              </a:rPr>
              <a:t>، وأمره بعدم المبيت على فراشه هذه الليلة، والهجرة. </a:t>
            </a:r>
          </a:p>
          <a:p>
            <a:pPr>
              <a:buNone/>
            </a:pPr>
            <a:r>
              <a:rPr lang="ar-SA" sz="2000" b="1" dirty="0" smtClean="0">
                <a:solidFill>
                  <a:schemeClr val="accent2">
                    <a:lumMod val="50000"/>
                  </a:schemeClr>
                </a:solidFill>
                <a:cs typeface="Akhbar MT" pitchFamily="2" charset="-78"/>
              </a:rPr>
              <a:t>روى البخاري والطبري من حديث ابن إسحاق أنه عندما أذن للرسول صلى الله عليه وسلم وأمر بالهجرة جاء متقنعاً إلى منزل أبي بكر رضي الله عنه في وقت لم يعتد أن يزوره فيه، في نحر الظهر -أول النهار- وهو أشد ما يكون في حرارة النهار. وعندما أخبر أبو بكر بقدومه علم أن قدومه في تلك الساعة وبتلك الكيفية، إنما هو لأمر خطير. </a:t>
            </a:r>
          </a:p>
          <a:p>
            <a:pPr>
              <a:buNone/>
            </a:pPr>
            <a:r>
              <a:rPr lang="ar-SA" sz="2000" b="1" dirty="0" smtClean="0">
                <a:solidFill>
                  <a:schemeClr val="accent2">
                    <a:lumMod val="50000"/>
                  </a:schemeClr>
                </a:solidFill>
                <a:cs typeface="Akhbar MT" pitchFamily="2" charset="-78"/>
              </a:rPr>
              <a:t>وعندما أذن له أبو بكر بالدخول طلب أن يخرج من عنده حتى لا يعرف </a:t>
            </a:r>
            <a:r>
              <a:rPr lang="ar-SA" sz="2000" b="1" dirty="0" err="1" smtClean="0">
                <a:solidFill>
                  <a:schemeClr val="accent2">
                    <a:lumMod val="50000"/>
                  </a:schemeClr>
                </a:solidFill>
                <a:cs typeface="Akhbar MT" pitchFamily="2" charset="-78"/>
              </a:rPr>
              <a:t>مايقول</a:t>
            </a:r>
            <a:r>
              <a:rPr lang="ar-SA" sz="2000" b="1" dirty="0" smtClean="0">
                <a:solidFill>
                  <a:schemeClr val="accent2">
                    <a:lumMod val="50000"/>
                  </a:schemeClr>
                </a:solidFill>
                <a:cs typeface="Akhbar MT" pitchFamily="2" charset="-78"/>
              </a:rPr>
              <a:t> له، وطمأنه أبو بكر بأن من عنده هم أهل رسول الله صلى الله عليه وسلم. ثم أخبر أبا بكر بأن الله قد أذن له بالهجرة، وطلب أبو بكر أن </a:t>
            </a:r>
            <a:r>
              <a:rPr lang="ar-SA" sz="2000" b="1" dirty="0" err="1" smtClean="0">
                <a:solidFill>
                  <a:schemeClr val="accent2">
                    <a:lumMod val="50000"/>
                  </a:schemeClr>
                </a:solidFill>
                <a:cs typeface="Akhbar MT" pitchFamily="2" charset="-78"/>
              </a:rPr>
              <a:t>يصحبه</a:t>
            </a:r>
            <a:r>
              <a:rPr lang="ar-SA" sz="2000" b="1" dirty="0" smtClean="0">
                <a:solidFill>
                  <a:schemeClr val="accent2">
                    <a:lumMod val="50000"/>
                  </a:schemeClr>
                </a:solidFill>
                <a:cs typeface="Akhbar MT" pitchFamily="2" charset="-78"/>
              </a:rPr>
              <a:t>، فأكد له ما سبق أن ألمح له </a:t>
            </a:r>
            <a:r>
              <a:rPr lang="ar-SA" sz="2000" b="1" dirty="0" err="1" smtClean="0">
                <a:solidFill>
                  <a:schemeClr val="accent2">
                    <a:lumMod val="50000"/>
                  </a:schemeClr>
                </a:solidFill>
                <a:cs typeface="Akhbar MT" pitchFamily="2" charset="-78"/>
              </a:rPr>
              <a:t>به</a:t>
            </a:r>
            <a:r>
              <a:rPr lang="ar-SA" sz="2000" b="1" dirty="0" smtClean="0">
                <a:solidFill>
                  <a:schemeClr val="accent2">
                    <a:lumMod val="50000"/>
                  </a:schemeClr>
                </a:solidFill>
                <a:cs typeface="Akhbar MT" pitchFamily="2" charset="-78"/>
              </a:rPr>
              <a:t> من قبل، وأراد أبو بكر من الرسول صلى الله عليه وسلم أن يأخذ إحدى </a:t>
            </a:r>
            <a:r>
              <a:rPr lang="ar-SA" sz="2000" b="1" dirty="0" err="1" smtClean="0">
                <a:solidFill>
                  <a:schemeClr val="accent2">
                    <a:lumMod val="50000"/>
                  </a:schemeClr>
                </a:solidFill>
                <a:cs typeface="Akhbar MT" pitchFamily="2" charset="-78"/>
              </a:rPr>
              <a:t>الراحلتيت</a:t>
            </a:r>
            <a:r>
              <a:rPr lang="ar-SA" sz="2000" b="1" dirty="0" smtClean="0">
                <a:solidFill>
                  <a:schemeClr val="accent2">
                    <a:lumMod val="50000"/>
                  </a:schemeClr>
                </a:solidFill>
                <a:cs typeface="Akhbar MT" pitchFamily="2" charset="-78"/>
              </a:rPr>
              <a:t>، فوافق الرسول صلى الله عليه وسلم، ولكن على أن يدفع ثمنها. </a:t>
            </a:r>
          </a:p>
          <a:p>
            <a:pPr>
              <a:buNone/>
            </a:pPr>
            <a:r>
              <a:rPr lang="ar-SA" sz="2000" b="1" dirty="0" smtClean="0">
                <a:solidFill>
                  <a:schemeClr val="accent2">
                    <a:lumMod val="50000"/>
                  </a:schemeClr>
                </a:solidFill>
                <a:cs typeface="Akhbar MT" pitchFamily="2" charset="-78"/>
              </a:rPr>
              <a:t>إن قول أبي بكر للرسول صلى الله عليه وسلم: إن من عنده هم أهل الرسول، يريد بذلك عائشة وأسماء وهما مسلمتان، وعائشة قد عقد عليها الرسول صلى الله عليه وسلم، فهي زوجته، فلا خوف منهما. وقد صرح بهذا المعنى موسى بن عقبة في روايته، فقال: (أخرج من عندك، قال: لا عين عليك، إنما هما ابنتاي). </a:t>
            </a:r>
          </a:p>
          <a:p>
            <a:pPr>
              <a:buNone/>
            </a:pPr>
            <a:endParaRPr lang="ar-SA" sz="1800" b="1" dirty="0" smtClean="0">
              <a:solidFill>
                <a:schemeClr val="accent2">
                  <a:lumMod val="50000"/>
                </a:schemeClr>
              </a:solidFill>
              <a:cs typeface="Akhbar MT"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571472" y="1000108"/>
            <a:ext cx="8229600" cy="4572000"/>
          </a:xfrm>
        </p:spPr>
        <p:txBody>
          <a:bodyPr>
            <a:noAutofit/>
          </a:bodyPr>
          <a:lstStyle/>
          <a:p>
            <a:r>
              <a:rPr lang="ar-SA" sz="2000" b="1" dirty="0" smtClean="0">
                <a:solidFill>
                  <a:schemeClr val="tx2">
                    <a:lumMod val="10000"/>
                  </a:schemeClr>
                </a:solidFill>
                <a:cs typeface="Akhbar MT" pitchFamily="2" charset="-78"/>
              </a:rPr>
              <a:t>عند لقاء الرسول صلى الله عليه وسلم بأبي بكر أخذا في وضع خطة للهجرة وإبطال كيد الكافرين. وكانت الخطة كالآتي، كما ذكرها البخاري وابن إسحاق: </a:t>
            </a:r>
          </a:p>
          <a:p>
            <a:r>
              <a:rPr lang="ar-SA" sz="1600" b="1" dirty="0" smtClean="0">
                <a:solidFill>
                  <a:schemeClr val="accent2">
                    <a:lumMod val="75000"/>
                  </a:schemeClr>
                </a:solidFill>
                <a:cs typeface="Akhbar MT" pitchFamily="2" charset="-78"/>
              </a:rPr>
              <a:t>١. أن يخرجا ليلاً إلى غار ثور في الجهة الجنوبية الغربية من مكة، وفي خذا تمويه على الكفار؛ لأن أنظارهم ستتجه للبحث عن الرسول في الجهة الشمالية - جهة المدينة. </a:t>
            </a:r>
          </a:p>
          <a:p>
            <a:r>
              <a:rPr lang="ar-SA" sz="1600" b="1" dirty="0" smtClean="0">
                <a:solidFill>
                  <a:schemeClr val="accent2">
                    <a:lumMod val="75000"/>
                  </a:schemeClr>
                </a:solidFill>
                <a:cs typeface="Akhbar MT" pitchFamily="2" charset="-78"/>
              </a:rPr>
              <a:t>٢. أن يمكثا في الغار مدة ثلاثة أيام، حتى يخف الطلب عنهما. </a:t>
            </a:r>
          </a:p>
          <a:p>
            <a:r>
              <a:rPr lang="ar-SA" sz="1600" b="1" dirty="0" smtClean="0">
                <a:solidFill>
                  <a:schemeClr val="accent2">
                    <a:lumMod val="75000"/>
                  </a:schemeClr>
                </a:solidFill>
                <a:cs typeface="Akhbar MT" pitchFamily="2" charset="-78"/>
              </a:rPr>
              <a:t>٣. استأجرا دليلاً ماهراً عارفاً بمسالك طرق الصحراء، ليقودهما إلى المدينة وهو (</a:t>
            </a:r>
            <a:r>
              <a:rPr lang="ar-SA" sz="1600" b="1" dirty="0" err="1" smtClean="0">
                <a:solidFill>
                  <a:schemeClr val="accent2">
                    <a:lumMod val="75000"/>
                  </a:schemeClr>
                </a:solidFill>
                <a:cs typeface="Akhbar MT" pitchFamily="2" charset="-78"/>
              </a:rPr>
              <a:t>عبدالله</a:t>
            </a:r>
            <a:r>
              <a:rPr lang="ar-SA" sz="1600" b="1" dirty="0" smtClean="0">
                <a:solidFill>
                  <a:schemeClr val="accent2">
                    <a:lumMod val="75000"/>
                  </a:schemeClr>
                </a:solidFill>
                <a:cs typeface="Akhbar MT" pitchFamily="2" charset="-78"/>
              </a:rPr>
              <a:t> بن أرقد). وكان مشركاً واستكتماه الخبر، واتفقا معه على أن يلحق </a:t>
            </a:r>
            <a:r>
              <a:rPr lang="ar-SA" sz="1600" b="1" dirty="0" err="1" smtClean="0">
                <a:solidFill>
                  <a:schemeClr val="accent2">
                    <a:lumMod val="75000"/>
                  </a:schemeClr>
                </a:solidFill>
                <a:cs typeface="Akhbar MT" pitchFamily="2" charset="-78"/>
              </a:rPr>
              <a:t>بهما</a:t>
            </a:r>
            <a:r>
              <a:rPr lang="ar-SA" sz="1600" b="1" dirty="0" smtClean="0">
                <a:solidFill>
                  <a:schemeClr val="accent2">
                    <a:lumMod val="75000"/>
                  </a:schemeClr>
                </a:solidFill>
                <a:cs typeface="Akhbar MT" pitchFamily="2" charset="-78"/>
              </a:rPr>
              <a:t> في غار ثور بعد ثلاثة أيام، ودفعا إليه بالراحلتين اللتين اشتراهما أبو بكر، وكان يعلفهما لهذا اليوم. </a:t>
            </a:r>
          </a:p>
          <a:p>
            <a:r>
              <a:rPr lang="ar-SA" sz="1600" b="1" dirty="0" smtClean="0">
                <a:solidFill>
                  <a:schemeClr val="accent2">
                    <a:lumMod val="75000"/>
                  </a:schemeClr>
                </a:solidFill>
                <a:cs typeface="Akhbar MT" pitchFamily="2" charset="-78"/>
              </a:rPr>
              <a:t>٤. أعدت لهما أسماء زاداً، </a:t>
            </a:r>
            <a:r>
              <a:rPr lang="ar-SA" sz="1600" b="1" dirty="0" err="1" smtClean="0">
                <a:solidFill>
                  <a:schemeClr val="accent2">
                    <a:lumMod val="75000"/>
                  </a:schemeClr>
                </a:solidFill>
                <a:cs typeface="Akhbar MT" pitchFamily="2" charset="-78"/>
              </a:rPr>
              <a:t>و</a:t>
            </a:r>
            <a:r>
              <a:rPr lang="ar-SA" sz="1600" b="1" dirty="0" smtClean="0">
                <a:solidFill>
                  <a:schemeClr val="accent2">
                    <a:lumMod val="75000"/>
                  </a:schemeClr>
                </a:solidFill>
                <a:cs typeface="Akhbar MT" pitchFamily="2" charset="-78"/>
              </a:rPr>
              <a:t> وضعته في جراب، وقطعت من نطاقها فربطت </a:t>
            </a:r>
            <a:r>
              <a:rPr lang="ar-SA" sz="1600" b="1" dirty="0" err="1" smtClean="0">
                <a:solidFill>
                  <a:schemeClr val="accent2">
                    <a:lumMod val="75000"/>
                  </a:schemeClr>
                </a:solidFill>
                <a:cs typeface="Akhbar MT" pitchFamily="2" charset="-78"/>
              </a:rPr>
              <a:t>به</a:t>
            </a:r>
            <a:r>
              <a:rPr lang="ar-SA" sz="1600" b="1" dirty="0" smtClean="0">
                <a:solidFill>
                  <a:schemeClr val="accent2">
                    <a:lumMod val="75000"/>
                  </a:schemeClr>
                </a:solidFill>
                <a:cs typeface="Akhbar MT" pitchFamily="2" charset="-78"/>
              </a:rPr>
              <a:t> على فم الجراب، فبذلك سميت ذات النطاق، وفي رواية: ذات النطاقين. </a:t>
            </a:r>
          </a:p>
          <a:p>
            <a:r>
              <a:rPr lang="ar-SA" sz="1600" b="1" dirty="0" smtClean="0">
                <a:solidFill>
                  <a:schemeClr val="accent2">
                    <a:lumMod val="75000"/>
                  </a:schemeClr>
                </a:solidFill>
                <a:cs typeface="Akhbar MT" pitchFamily="2" charset="-78"/>
              </a:rPr>
              <a:t>٥. أمر أبو بكر ابنه </a:t>
            </a:r>
            <a:r>
              <a:rPr lang="ar-SA" sz="1600" b="1" dirty="0" err="1" smtClean="0">
                <a:solidFill>
                  <a:schemeClr val="accent2">
                    <a:lumMod val="75000"/>
                  </a:schemeClr>
                </a:solidFill>
                <a:cs typeface="Akhbar MT" pitchFamily="2" charset="-78"/>
              </a:rPr>
              <a:t>عبدالله</a:t>
            </a:r>
            <a:r>
              <a:rPr lang="ar-SA" sz="1600" b="1" dirty="0" smtClean="0">
                <a:solidFill>
                  <a:schemeClr val="accent2">
                    <a:lumMod val="75000"/>
                  </a:schemeClr>
                </a:solidFill>
                <a:cs typeface="Akhbar MT" pitchFamily="2" charset="-78"/>
              </a:rPr>
              <a:t> أن يستمع لهما </a:t>
            </a:r>
            <a:r>
              <a:rPr lang="ar-SA" sz="1600" b="1" dirty="0" err="1" smtClean="0">
                <a:solidFill>
                  <a:schemeClr val="accent2">
                    <a:lumMod val="75000"/>
                  </a:schemeClr>
                </a:solidFill>
                <a:cs typeface="Akhbar MT" pitchFamily="2" charset="-78"/>
              </a:rPr>
              <a:t>مايقوله</a:t>
            </a:r>
            <a:r>
              <a:rPr lang="ar-SA" sz="1600" b="1" dirty="0" smtClean="0">
                <a:solidFill>
                  <a:schemeClr val="accent2">
                    <a:lumMod val="75000"/>
                  </a:schemeClr>
                </a:solidFill>
                <a:cs typeface="Akhbar MT" pitchFamily="2" charset="-78"/>
              </a:rPr>
              <a:t> الناس عنهما في النهار، فيأتيهما </a:t>
            </a:r>
            <a:r>
              <a:rPr lang="ar-SA" sz="1600" b="1" dirty="0" err="1" smtClean="0">
                <a:solidFill>
                  <a:schemeClr val="accent2">
                    <a:lumMod val="75000"/>
                  </a:schemeClr>
                </a:solidFill>
                <a:cs typeface="Akhbar MT" pitchFamily="2" charset="-78"/>
              </a:rPr>
              <a:t>به</a:t>
            </a:r>
            <a:r>
              <a:rPr lang="ar-SA" sz="1600" b="1" dirty="0" smtClean="0">
                <a:solidFill>
                  <a:schemeClr val="accent2">
                    <a:lumMod val="75000"/>
                  </a:schemeClr>
                </a:solidFill>
                <a:cs typeface="Akhbar MT" pitchFamily="2" charset="-78"/>
              </a:rPr>
              <a:t> بالليل في الغار، ثم يرجع إلى مكة في السَّحَر، ليصبح مع قريش.</a:t>
            </a:r>
          </a:p>
          <a:p>
            <a:r>
              <a:rPr lang="ar-SA" sz="1600" b="1" dirty="0" smtClean="0">
                <a:solidFill>
                  <a:schemeClr val="accent2">
                    <a:lumMod val="75000"/>
                  </a:schemeClr>
                </a:solidFill>
                <a:cs typeface="Akhbar MT" pitchFamily="2" charset="-78"/>
              </a:rPr>
              <a:t>٦. </a:t>
            </a:r>
            <a:r>
              <a:rPr lang="ar-SA" sz="1600" b="1" dirty="0" err="1" smtClean="0">
                <a:solidFill>
                  <a:schemeClr val="accent2">
                    <a:lumMod val="75000"/>
                  </a:schemeClr>
                </a:solidFill>
                <a:cs typeface="Akhbar MT" pitchFamily="2" charset="-78"/>
              </a:rPr>
              <a:t>أمو</a:t>
            </a:r>
            <a:r>
              <a:rPr lang="ar-SA" sz="1600" b="1" dirty="0" smtClean="0">
                <a:solidFill>
                  <a:schemeClr val="accent2">
                    <a:lumMod val="75000"/>
                  </a:schemeClr>
                </a:solidFill>
                <a:cs typeface="Akhbar MT" pitchFamily="2" charset="-78"/>
              </a:rPr>
              <a:t> مولاه عامر بن </a:t>
            </a:r>
            <a:r>
              <a:rPr lang="ar-SA" sz="1600" b="1" dirty="0" err="1" smtClean="0">
                <a:solidFill>
                  <a:schemeClr val="accent2">
                    <a:lumMod val="75000"/>
                  </a:schemeClr>
                </a:solidFill>
                <a:cs typeface="Akhbar MT" pitchFamily="2" charset="-78"/>
              </a:rPr>
              <a:t>فهيرة</a:t>
            </a:r>
            <a:r>
              <a:rPr lang="ar-SA" sz="1600" b="1" dirty="0" smtClean="0">
                <a:solidFill>
                  <a:schemeClr val="accent2">
                    <a:lumMod val="75000"/>
                  </a:schemeClr>
                </a:solidFill>
                <a:cs typeface="Akhbar MT" pitchFamily="2" charset="-78"/>
              </a:rPr>
              <a:t> أن يرعى غنمه نهاره، ثم </a:t>
            </a:r>
            <a:r>
              <a:rPr lang="ar-SA" sz="1600" b="1" dirty="0" err="1" smtClean="0">
                <a:solidFill>
                  <a:schemeClr val="accent2">
                    <a:lumMod val="75000"/>
                  </a:schemeClr>
                </a:solidFill>
                <a:cs typeface="Akhbar MT" pitchFamily="2" charset="-78"/>
              </a:rPr>
              <a:t>يريحمها</a:t>
            </a:r>
            <a:r>
              <a:rPr lang="ar-SA" sz="1600" b="1" dirty="0" smtClean="0">
                <a:solidFill>
                  <a:schemeClr val="accent2">
                    <a:lumMod val="75000"/>
                  </a:schemeClr>
                </a:solidFill>
                <a:cs typeface="Akhbar MT" pitchFamily="2" charset="-78"/>
              </a:rPr>
              <a:t> عليهما في الغار </a:t>
            </a:r>
            <a:r>
              <a:rPr lang="ar-SA" sz="1600" b="1" dirty="0" err="1" smtClean="0">
                <a:solidFill>
                  <a:schemeClr val="accent2">
                    <a:lumMod val="75000"/>
                  </a:schemeClr>
                </a:solidFill>
                <a:cs typeface="Akhbar MT" pitchFamily="2" charset="-78"/>
              </a:rPr>
              <a:t>اذا</a:t>
            </a:r>
            <a:r>
              <a:rPr lang="ar-SA" sz="1600" b="1" dirty="0" smtClean="0">
                <a:solidFill>
                  <a:schemeClr val="accent2">
                    <a:lumMod val="75000"/>
                  </a:schemeClr>
                </a:solidFill>
                <a:cs typeface="Akhbar MT" pitchFamily="2" charset="-78"/>
              </a:rPr>
              <a:t> أمسى، ليطعما من ألبانها، ويذبحا منها للأكل، ويزيل </a:t>
            </a:r>
            <a:r>
              <a:rPr lang="ar-SA" sz="1600" b="1" dirty="0" err="1" smtClean="0">
                <a:solidFill>
                  <a:schemeClr val="accent2">
                    <a:lumMod val="75000"/>
                  </a:schemeClr>
                </a:solidFill>
                <a:cs typeface="Akhbar MT" pitchFamily="2" charset="-78"/>
              </a:rPr>
              <a:t>بها</a:t>
            </a:r>
            <a:r>
              <a:rPr lang="ar-SA" sz="1600" b="1" dirty="0" smtClean="0">
                <a:solidFill>
                  <a:schemeClr val="accent2">
                    <a:lumMod val="75000"/>
                  </a:schemeClr>
                </a:solidFill>
                <a:cs typeface="Akhbar MT" pitchFamily="2" charset="-78"/>
              </a:rPr>
              <a:t> آثار أقدام </a:t>
            </a:r>
            <a:r>
              <a:rPr lang="ar-SA" sz="1600" b="1" dirty="0" err="1" smtClean="0">
                <a:solidFill>
                  <a:schemeClr val="accent2">
                    <a:lumMod val="75000"/>
                  </a:schemeClr>
                </a:solidFill>
                <a:cs typeface="Akhbar MT" pitchFamily="2" charset="-78"/>
              </a:rPr>
              <a:t>عبدالله</a:t>
            </a:r>
            <a:r>
              <a:rPr lang="ar-SA" sz="1600" b="1" dirty="0" smtClean="0">
                <a:solidFill>
                  <a:schemeClr val="accent2">
                    <a:lumMod val="75000"/>
                  </a:schemeClr>
                </a:solidFill>
                <a:cs typeface="Akhbar MT" pitchFamily="2" charset="-78"/>
              </a:rPr>
              <a:t> بن أبي بكر. </a:t>
            </a:r>
          </a:p>
          <a:p>
            <a:r>
              <a:rPr lang="ar-SA" sz="1600" b="1" dirty="0" smtClean="0">
                <a:solidFill>
                  <a:schemeClr val="accent2">
                    <a:lumMod val="75000"/>
                  </a:schemeClr>
                </a:solidFill>
                <a:cs typeface="Akhbar MT" pitchFamily="2" charset="-78"/>
              </a:rPr>
              <a:t>٧. أمر أسماء أن تأتيهما مت الطعام بما يصلحهما في كل مساء. </a:t>
            </a:r>
          </a:p>
          <a:p>
            <a:r>
              <a:rPr lang="ar-SA" sz="1600" b="1" dirty="0" smtClean="0">
                <a:solidFill>
                  <a:schemeClr val="accent2">
                    <a:lumMod val="75000"/>
                  </a:schemeClr>
                </a:solidFill>
                <a:cs typeface="Akhbar MT" pitchFamily="2" charset="-78"/>
              </a:rPr>
              <a:t>٨. وانطلق رسول الله صلى الله عليه وسلم إلى علي بن أبي طالب، فأمره أن يتخلف بعده بمكة ريثما يؤدي عن رسول الله صلى الله عليه وسلم الودائع التي كانت عنده للناس. إذ لم يكن أحد من أهل مكة له شيء يخشى عليه إلا استودعه عند رسول الله صلى الله عليه وسلم لما يعلمون من صدقه </a:t>
            </a:r>
            <a:r>
              <a:rPr lang="ar-SA" sz="1600" b="1" dirty="0" err="1" smtClean="0">
                <a:solidFill>
                  <a:schemeClr val="accent2">
                    <a:lumMod val="75000"/>
                  </a:schemeClr>
                </a:solidFill>
                <a:cs typeface="Akhbar MT" pitchFamily="2" charset="-78"/>
              </a:rPr>
              <a:t>و</a:t>
            </a:r>
            <a:r>
              <a:rPr lang="ar-SA" sz="1600" b="1" dirty="0" smtClean="0">
                <a:solidFill>
                  <a:schemeClr val="accent2">
                    <a:lumMod val="75000"/>
                  </a:schemeClr>
                </a:solidFill>
                <a:cs typeface="Akhbar MT" pitchFamily="2" charset="-78"/>
              </a:rPr>
              <a:t> أمانته. </a:t>
            </a:r>
          </a:p>
          <a:p>
            <a:r>
              <a:rPr lang="ar-SA" sz="1600" b="1" dirty="0" smtClean="0">
                <a:solidFill>
                  <a:schemeClr val="accent2">
                    <a:lumMod val="75000"/>
                  </a:schemeClr>
                </a:solidFill>
                <a:cs typeface="Akhbar MT" pitchFamily="2" charset="-78"/>
              </a:rPr>
              <a:t>٩. أمره أن ينام على فراشه، </a:t>
            </a:r>
            <a:r>
              <a:rPr lang="ar-SA" sz="1600" b="1" dirty="0" err="1" smtClean="0">
                <a:solidFill>
                  <a:schemeClr val="accent2">
                    <a:lumMod val="75000"/>
                  </a:schemeClr>
                </a:solidFill>
                <a:cs typeface="Akhbar MT" pitchFamily="2" charset="-78"/>
              </a:rPr>
              <a:t>ويتسجى</a:t>
            </a:r>
            <a:r>
              <a:rPr lang="ar-SA" sz="1600" b="1" dirty="0" smtClean="0">
                <a:solidFill>
                  <a:schemeClr val="accent2">
                    <a:lumMod val="75000"/>
                  </a:schemeClr>
                </a:solidFill>
                <a:cs typeface="Akhbar MT" pitchFamily="2" charset="-78"/>
              </a:rPr>
              <a:t> ببرده الحضرمي الأخضر الذي ينام فيه، وطمأنه بأنه لن يصل إليه منهم شيء يكرهه، وذلك للتمويه.</a:t>
            </a:r>
          </a:p>
          <a:p>
            <a:r>
              <a:rPr lang="ar-SA" sz="1600" b="1" dirty="0" smtClean="0">
                <a:solidFill>
                  <a:schemeClr val="accent2">
                    <a:lumMod val="75000"/>
                  </a:schemeClr>
                </a:solidFill>
                <a:cs typeface="Akhbar MT" pitchFamily="2" charset="-78"/>
              </a:rPr>
              <a:t>١٠. أمر أبو بكر (عامر بن </a:t>
            </a:r>
            <a:r>
              <a:rPr lang="ar-SA" sz="1600" b="1" dirty="0" err="1" smtClean="0">
                <a:solidFill>
                  <a:schemeClr val="accent2">
                    <a:lumMod val="75000"/>
                  </a:schemeClr>
                </a:solidFill>
                <a:cs typeface="Akhbar MT" pitchFamily="2" charset="-78"/>
              </a:rPr>
              <a:t>فهيرة</a:t>
            </a:r>
            <a:r>
              <a:rPr lang="ar-SA" sz="1600" b="1" dirty="0" smtClean="0">
                <a:solidFill>
                  <a:schemeClr val="accent2">
                    <a:lumMod val="75000"/>
                  </a:schemeClr>
                </a:solidFill>
                <a:cs typeface="Akhbar MT" pitchFamily="2" charset="-78"/>
              </a:rPr>
              <a:t>) أن </a:t>
            </a:r>
            <a:r>
              <a:rPr lang="ar-SA" sz="1600" b="1" dirty="0" err="1" smtClean="0">
                <a:solidFill>
                  <a:schemeClr val="accent2">
                    <a:lumMod val="75000"/>
                  </a:schemeClr>
                </a:solidFill>
                <a:cs typeface="Akhbar MT" pitchFamily="2" charset="-78"/>
              </a:rPr>
              <a:t>يصحبهما</a:t>
            </a:r>
            <a:r>
              <a:rPr lang="ar-SA" sz="1600" b="1" dirty="0" smtClean="0">
                <a:solidFill>
                  <a:schemeClr val="accent2">
                    <a:lumMod val="75000"/>
                  </a:schemeClr>
                </a:solidFill>
                <a:cs typeface="Akhbar MT" pitchFamily="2" charset="-78"/>
              </a:rPr>
              <a:t> في هجرتهما؛ ليخدمهما، ويعينهما في الطريق.</a:t>
            </a:r>
            <a:br>
              <a:rPr lang="ar-SA" sz="1600" b="1" dirty="0" smtClean="0">
                <a:solidFill>
                  <a:schemeClr val="accent2">
                    <a:lumMod val="75000"/>
                  </a:schemeClr>
                </a:solidFill>
                <a:cs typeface="Akhbar MT" pitchFamily="2" charset="-78"/>
              </a:rPr>
            </a:br>
            <a:endParaRPr lang="ar-SA" sz="1600" b="1" dirty="0" smtClean="0">
              <a:solidFill>
                <a:schemeClr val="accent2">
                  <a:lumMod val="75000"/>
                </a:schemeClr>
              </a:solidFill>
              <a:cs typeface="Akhbar MT" pitchFamily="2" charset="-78"/>
            </a:endParaRPr>
          </a:p>
          <a:p>
            <a:endParaRPr lang="ar-SA" sz="1600" b="1" dirty="0">
              <a:solidFill>
                <a:schemeClr val="accent2">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a:xfrm>
            <a:off x="571472" y="1214422"/>
            <a:ext cx="8229600" cy="4572000"/>
          </a:xfrm>
        </p:spPr>
        <p:txBody>
          <a:bodyPr>
            <a:noAutofit/>
          </a:bodyPr>
          <a:lstStyle/>
          <a:p>
            <a:pPr>
              <a:buNone/>
            </a:pPr>
            <a:r>
              <a:rPr lang="ar-SA" sz="2400" b="1" dirty="0" smtClean="0">
                <a:solidFill>
                  <a:schemeClr val="accent1">
                    <a:lumMod val="60000"/>
                    <a:lumOff val="40000"/>
                  </a:schemeClr>
                </a:solidFill>
                <a:cs typeface="Akhbar MT" pitchFamily="2" charset="-78"/>
              </a:rPr>
              <a:t>لقد أمر الرسول صلى الله عليه وسلم بهذه الهجرة بعد أن مكث في مكة ثلاث عشرة سنة (١٣سنة). وعندما أمره بالهجرة أنزل عليه قوله تعالى: (وَقُل رَّبِّ أَدْخِلْنِي مُدْخَلَ صِدْقٍ وَأَخْرِجْنِي مُخْرَجَ صِدْقٍ وَاجْعَل لِّي مِن لَّدُنكَ سُلْطَانًا نَّصِيرًا). </a:t>
            </a:r>
          </a:p>
          <a:p>
            <a:pPr>
              <a:buNone/>
            </a:pPr>
            <a:r>
              <a:rPr lang="ar-SA" sz="2400" b="1" dirty="0" smtClean="0">
                <a:solidFill>
                  <a:schemeClr val="accent1">
                    <a:lumMod val="60000"/>
                    <a:lumOff val="40000"/>
                  </a:schemeClr>
                </a:solidFill>
                <a:cs typeface="Akhbar MT" pitchFamily="2" charset="-78"/>
              </a:rPr>
              <a:t>وكان ما أراده الله له في هذا الدعاء الموجز المعبر، والذي اختاره له الله؛ ليجعله مفتاحاً للطمأنينة.</a:t>
            </a:r>
          </a:p>
          <a:p>
            <a:pPr>
              <a:buNone/>
            </a:pPr>
            <a:r>
              <a:rPr lang="ar-SA" sz="2400" b="1" dirty="0" smtClean="0">
                <a:solidFill>
                  <a:schemeClr val="accent1">
                    <a:lumMod val="60000"/>
                    <a:lumOff val="40000"/>
                  </a:schemeClr>
                </a:solidFill>
                <a:cs typeface="Akhbar MT" pitchFamily="2" charset="-78"/>
              </a:rPr>
              <a:t>أما في الجانب الآخر، فقد اختار زعماء قريش في ندوتهم أحد عشر زعيماً يمثلون قبائل قريش المعادية للإسلام، فقضوا نهار يومهم ذاك في الإعداد لتنفيذ القرار الذي اتخذوه في دار الندوة. </a:t>
            </a:r>
          </a:p>
          <a:p>
            <a:pPr>
              <a:buNone/>
            </a:pPr>
            <a:r>
              <a:rPr lang="ar-SA" sz="2400" b="1" dirty="0" smtClean="0">
                <a:solidFill>
                  <a:schemeClr val="accent1">
                    <a:lumMod val="60000"/>
                    <a:lumOff val="40000"/>
                  </a:schemeClr>
                </a:solidFill>
                <a:cs typeface="Akhbar MT" pitchFamily="2" charset="-78"/>
              </a:rPr>
              <a:t>ومع علم الرسول صلى الله عليه وسلم بعد القرار لم ينس أن يقوم بعمل إيماني بطولي، يعد بمفهومنا المادي اليوم "مغامرة"، بل قال عنه الذهبي "منكر"، أي غير منطقي. وهو أنه ذهب في تلك الليلة مع علي إلى الكعبة، وأمره أن يصعد على منكبه إلى فوق الكعبة، ليرمي صنم قريش الذي كان من نحاس </a:t>
            </a:r>
            <a:r>
              <a:rPr lang="ar-SA" sz="2400" b="1" dirty="0" err="1" smtClean="0">
                <a:solidFill>
                  <a:schemeClr val="accent1">
                    <a:lumMod val="60000"/>
                    <a:lumOff val="40000"/>
                  </a:schemeClr>
                </a:solidFill>
                <a:cs typeface="Akhbar MT" pitchFamily="2" charset="-78"/>
              </a:rPr>
              <a:t>وموتد</a:t>
            </a:r>
            <a:r>
              <a:rPr lang="ar-SA" sz="2400" b="1" dirty="0" smtClean="0">
                <a:solidFill>
                  <a:schemeClr val="accent1">
                    <a:lumMod val="60000"/>
                    <a:lumOff val="40000"/>
                  </a:schemeClr>
                </a:solidFill>
                <a:cs typeface="Akhbar MT" pitchFamily="2" charset="-78"/>
              </a:rPr>
              <a:t> بأوتاد من حديد. وعندما كان علي يعالج الصنم ليفكه، كان الرسول صلى الله عليه وسلم يقول: (جاء الحق </a:t>
            </a:r>
            <a:r>
              <a:rPr lang="ar-SA" sz="2400" b="1" dirty="0" err="1" smtClean="0">
                <a:solidFill>
                  <a:schemeClr val="accent1">
                    <a:lumMod val="60000"/>
                    <a:lumOff val="40000"/>
                  </a:schemeClr>
                </a:solidFill>
                <a:cs typeface="Akhbar MT" pitchFamily="2" charset="-78"/>
              </a:rPr>
              <a:t>و</a:t>
            </a:r>
            <a:r>
              <a:rPr lang="ar-SA" sz="2400" b="1" dirty="0" smtClean="0">
                <a:solidFill>
                  <a:schemeClr val="accent1">
                    <a:lumMod val="60000"/>
                    <a:lumOff val="40000"/>
                  </a:schemeClr>
                </a:solidFill>
                <a:cs typeface="Akhbar MT" pitchFamily="2" charset="-78"/>
              </a:rPr>
              <a:t> زهق الباطل، إن الباطل كان زهوقاً). </a:t>
            </a:r>
          </a:p>
          <a:p>
            <a:pPr>
              <a:buNone/>
            </a:pPr>
            <a:r>
              <a:rPr lang="ar-SA" sz="2400" b="1" dirty="0" smtClean="0">
                <a:solidFill>
                  <a:schemeClr val="accent1">
                    <a:lumMod val="60000"/>
                    <a:lumOff val="40000"/>
                  </a:schemeClr>
                </a:solidFill>
                <a:cs typeface="Akhbar MT" pitchFamily="2" charset="-78"/>
              </a:rPr>
              <a:t>وتمكن علي من فكه ورميه وتكسيره، وانطلقا، ولم يرهما أحد، ولم يرفع الصنم بعد ذلك. </a:t>
            </a:r>
          </a:p>
          <a:p>
            <a:pPr>
              <a:buNone/>
            </a:pPr>
            <a:r>
              <a:rPr lang="ar-SA" sz="2400" b="1" dirty="0" smtClean="0">
                <a:solidFill>
                  <a:schemeClr val="accent1">
                    <a:lumMod val="60000"/>
                    <a:lumOff val="40000"/>
                  </a:schemeClr>
                </a:solidFill>
                <a:cs typeface="Akhbar MT" pitchFamily="2" charset="-78"/>
              </a:rPr>
              <a:t>وهذا التصرف عندنا لمن المعجزات الدالة على عناية الله برسوله صلى الله عليه وسلم. </a:t>
            </a:r>
          </a:p>
          <a:p>
            <a:pPr>
              <a:buNone/>
            </a:pPr>
            <a:endParaRPr lang="ar-SA" sz="2400" b="1" dirty="0">
              <a:solidFill>
                <a:schemeClr val="accent1">
                  <a:lumMod val="60000"/>
                  <a:lumOff val="40000"/>
                </a:schemeClr>
              </a:solidFill>
              <a:cs typeface="Akhbar MT"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a:xfrm>
            <a:off x="571472" y="357166"/>
            <a:ext cx="8229600" cy="4572000"/>
          </a:xfrm>
        </p:spPr>
        <p:txBody>
          <a:bodyPr>
            <a:noAutofit/>
          </a:bodyPr>
          <a:lstStyle/>
          <a:p>
            <a:pPr>
              <a:buNone/>
            </a:pPr>
            <a:r>
              <a:rPr lang="ar-SA" sz="2400" b="1" dirty="0" smtClean="0">
                <a:cs typeface="Akhbar MT" pitchFamily="2" charset="-78"/>
              </a:rPr>
              <a:t>فلما كانت </a:t>
            </a:r>
            <a:r>
              <a:rPr lang="ar-SA" sz="2400" b="1" dirty="0" err="1" smtClean="0">
                <a:cs typeface="Akhbar MT" pitchFamily="2" charset="-78"/>
              </a:rPr>
              <a:t>عتمتة</a:t>
            </a:r>
            <a:r>
              <a:rPr lang="ar-SA" sz="2400" b="1" dirty="0" smtClean="0">
                <a:cs typeface="Akhbar MT" pitchFamily="2" charset="-78"/>
              </a:rPr>
              <a:t> من الليل اجتمع القوم المنوط بهم تنفيذ الخطة، على باب الرسول صلى الله </a:t>
            </a:r>
            <a:r>
              <a:rPr lang="ar-SA" sz="2400" b="1" dirty="0" err="1" smtClean="0">
                <a:cs typeface="Akhbar MT" pitchFamily="2" charset="-78"/>
              </a:rPr>
              <a:t>عليع</a:t>
            </a:r>
            <a:r>
              <a:rPr lang="ar-SA" sz="2400" b="1" dirty="0" smtClean="0">
                <a:cs typeface="Akhbar MT" pitchFamily="2" charset="-78"/>
              </a:rPr>
              <a:t> وسلم يترقبون نومه، ليثبوا عليه، وكان معهم أبو جهل، ليطمئن على سير الخطة، ويشجعهم على التنفيذ، ومما كان يفعله بهذا الصدد السخرية من محمد صلى الله عليه وسلم والتشكيك في دعوته، فتراه يقول لهم: (إن محمداً يزعم أنكم إذا تابعتموه على أمره كنتم ملوك العرب والعجم، ثم بعثتم من بعد موتكم، فجعلت لكم جنان كجنان الأردن، وإن لم تفعلوا كان فيكم ذبح، ثم بعثتم من بعد موتكم، ثم جعلت لكم ناراً تحرقون فيها). </a:t>
            </a:r>
          </a:p>
          <a:p>
            <a:pPr>
              <a:buNone/>
            </a:pPr>
            <a:r>
              <a:rPr lang="ar-SA" sz="2400" b="1" dirty="0" smtClean="0">
                <a:cs typeface="Akhbar MT" pitchFamily="2" charset="-78"/>
              </a:rPr>
              <a:t>وبينما هم على هذه الحالة خرج عليهم رسول الله صلى الله عليه وسلم، وقد سمع كلام أبي جهل، فأخذ حفنة من تراب، ثم قال: أنا أقول ذلك، أنت أحدهم، فجعل ينثر التراب على رؤوسهم، وهم لا يرونه؛ لأن الله قد أخذ على أبصارهم، وهو يتلو الآيات من سورة "يس": (وَجَعَلْنَا مِن بَيْنِ أَيْدِيهِمْ سَدًّا وَمِنْ خَلْفِهِمْ سَدًّا فَأَغْشَيْنَاهُمْ فَهُمْ لاَ يُبْصِرُونَ). وتركهم على هذه الحالة، ثم خرج. </a:t>
            </a:r>
          </a:p>
          <a:p>
            <a:pPr>
              <a:buNone/>
            </a:pPr>
            <a:r>
              <a:rPr lang="ar-SA" sz="2400" b="1" dirty="0" smtClean="0">
                <a:cs typeface="Akhbar MT" pitchFamily="2" charset="-78"/>
              </a:rPr>
              <a:t>قال </a:t>
            </a:r>
            <a:r>
              <a:rPr lang="ar-SA" sz="2400" b="1" dirty="0" err="1" smtClean="0">
                <a:cs typeface="Akhbar MT" pitchFamily="2" charset="-78"/>
              </a:rPr>
              <a:t>السهيلي</a:t>
            </a:r>
            <a:r>
              <a:rPr lang="ar-SA" sz="2400" b="1" dirty="0" smtClean="0">
                <a:cs typeface="Akhbar MT" pitchFamily="2" charset="-78"/>
              </a:rPr>
              <a:t>: (... فذكر بعض أهل التفسير السبب المانع لهم- أي الكفار - من </a:t>
            </a:r>
            <a:r>
              <a:rPr lang="ar-SA" sz="2400" b="1" dirty="0" err="1" smtClean="0">
                <a:cs typeface="Akhbar MT" pitchFamily="2" charset="-78"/>
              </a:rPr>
              <a:t>التقحم</a:t>
            </a:r>
            <a:r>
              <a:rPr lang="ar-SA" sz="2400" b="1" dirty="0" smtClean="0">
                <a:cs typeface="Akhbar MT" pitchFamily="2" charset="-78"/>
              </a:rPr>
              <a:t> عليه في الدار مع قصر الجدار، وأنهم إنما جاءوا لقتله، فذكر في الخبر أنهم هموا بالولوج عليه، فصاحت امرأة من الدار، فقال بعضهم لبعض: والله إنها للسبة في العرب أن يتحدث عنا أنا </a:t>
            </a:r>
            <a:r>
              <a:rPr lang="ar-SA" sz="2400" b="1" dirty="0" err="1" smtClean="0">
                <a:cs typeface="Akhbar MT" pitchFamily="2" charset="-78"/>
              </a:rPr>
              <a:t>تسورنا</a:t>
            </a:r>
            <a:r>
              <a:rPr lang="ar-SA" sz="2400" b="1" dirty="0" smtClean="0">
                <a:cs typeface="Akhbar MT" pitchFamily="2" charset="-78"/>
              </a:rPr>
              <a:t> الحيطان على بنات العم، وهتكنا ستر حرمتنا، فهذا هو الذي </a:t>
            </a:r>
            <a:r>
              <a:rPr lang="ar-SA" sz="2400" b="1" dirty="0" err="1" smtClean="0">
                <a:cs typeface="Akhbar MT" pitchFamily="2" charset="-78"/>
              </a:rPr>
              <a:t>أقامهم</a:t>
            </a:r>
            <a:r>
              <a:rPr lang="ar-SA" sz="2400" b="1" dirty="0" smtClean="0">
                <a:cs typeface="Akhbar MT" pitchFamily="2" charset="-78"/>
              </a:rPr>
              <a:t> بالباب حتى أصبحوا ينتظرون خروجه، ثم طمست أبصارهم عنه حين خرج..) </a:t>
            </a:r>
          </a:p>
          <a:p>
            <a:pPr>
              <a:buNone/>
            </a:pPr>
            <a:r>
              <a:rPr lang="ar-SA" sz="2400" b="1" dirty="0" smtClean="0">
                <a:cs typeface="Akhbar MT" pitchFamily="2" charset="-78"/>
              </a:rPr>
              <a:t>وعندما خرج أبو بكر كان يحمل معه كل ماله، وقدره خمسة آلاف أو ستة آلاف درهم. </a:t>
            </a:r>
          </a:p>
          <a:p>
            <a:pPr>
              <a:buNone/>
            </a:pPr>
            <a:r>
              <a:rPr lang="ar-SA" sz="2400" b="1" dirty="0" smtClean="0">
                <a:cs typeface="Akhbar MT" pitchFamily="2" charset="-78"/>
              </a:rPr>
              <a:t/>
            </a:r>
            <a:br>
              <a:rPr lang="ar-SA" sz="2400" b="1" dirty="0" smtClean="0">
                <a:cs typeface="Akhbar MT" pitchFamily="2" charset="-78"/>
              </a:rPr>
            </a:br>
            <a:endParaRPr lang="ar-SA" sz="2400" b="1" dirty="0" smtClean="0">
              <a:cs typeface="Akhbar MT" pitchFamily="2" charset="-78"/>
            </a:endParaRPr>
          </a:p>
          <a:p>
            <a:pPr>
              <a:buNone/>
            </a:pPr>
            <a:endParaRPr lang="ar-SA" sz="2400" b="1" dirty="0">
              <a:cs typeface="Akhbar M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a:xfrm>
            <a:off x="642910" y="214290"/>
            <a:ext cx="8229600" cy="4572000"/>
          </a:xfrm>
        </p:spPr>
        <p:txBody>
          <a:bodyPr>
            <a:noAutofit/>
          </a:bodyPr>
          <a:lstStyle/>
          <a:p>
            <a:pPr>
              <a:buNone/>
            </a:pPr>
            <a:r>
              <a:rPr lang="ar-SA" sz="2000" b="1" dirty="0" smtClean="0">
                <a:solidFill>
                  <a:schemeClr val="accent3">
                    <a:lumMod val="75000"/>
                  </a:schemeClr>
                </a:solidFill>
                <a:cs typeface="Akhbar MT" pitchFamily="2" charset="-78"/>
              </a:rPr>
              <a:t>وفي طريقهما إلى الغار، وقبل أن تختفي مكة عن الأنظار، نظر إليها الرسول صلى الله عليه وسلم بعاطفة مشحونة بالذكريات، تدل على حبه لها لما </a:t>
            </a:r>
            <a:r>
              <a:rPr lang="ar-SA" sz="2000" b="1" dirty="0" err="1" smtClean="0">
                <a:solidFill>
                  <a:schemeClr val="accent3">
                    <a:lumMod val="75000"/>
                  </a:schemeClr>
                </a:solidFill>
                <a:cs typeface="Akhbar MT" pitchFamily="2" charset="-78"/>
              </a:rPr>
              <a:t>بها</a:t>
            </a:r>
            <a:r>
              <a:rPr lang="ar-SA" sz="2000" b="1" dirty="0" smtClean="0">
                <a:solidFill>
                  <a:schemeClr val="accent3">
                    <a:lumMod val="75000"/>
                  </a:schemeClr>
                </a:solidFill>
                <a:cs typeface="Akhbar MT" pitchFamily="2" charset="-78"/>
              </a:rPr>
              <a:t> من رموز في حياته. فكيف لا يحبها، وقد أحبها الله عز وجل وجعل </a:t>
            </a:r>
            <a:r>
              <a:rPr lang="ar-SA" sz="2000" b="1" dirty="0" err="1" smtClean="0">
                <a:solidFill>
                  <a:schemeClr val="accent3">
                    <a:lumMod val="75000"/>
                  </a:schemeClr>
                </a:solidFill>
                <a:cs typeface="Akhbar MT" pitchFamily="2" charset="-78"/>
              </a:rPr>
              <a:t>بها</a:t>
            </a:r>
            <a:r>
              <a:rPr lang="ar-SA" sz="2000" b="1" dirty="0" smtClean="0">
                <a:solidFill>
                  <a:schemeClr val="accent3">
                    <a:lumMod val="75000"/>
                  </a:schemeClr>
                </a:solidFill>
                <a:cs typeface="Akhbar MT" pitchFamily="2" charset="-78"/>
              </a:rPr>
              <a:t> بيته المقدس، وفيها أرسله الله إلى العالمين؟! وقف ينظر إليها وهو يقول : (والله إنك لخير أرض الله وأحب أرض الله إلى الله، ولولا أني أخرجت منك لما خرجت). </a:t>
            </a:r>
          </a:p>
          <a:p>
            <a:pPr>
              <a:buNone/>
            </a:pPr>
            <a:r>
              <a:rPr lang="ar-SA" sz="2000" b="1" dirty="0" smtClean="0">
                <a:solidFill>
                  <a:schemeClr val="accent3">
                    <a:lumMod val="75000"/>
                  </a:schemeClr>
                </a:solidFill>
                <a:cs typeface="Akhbar MT" pitchFamily="2" charset="-78"/>
              </a:rPr>
              <a:t>وقال عنها في رواية أخرى: ( ما أطيبك من بلد وأحبك إلي! ولولا أن قومي أخرجوني منك ما سكنت غيرك). </a:t>
            </a:r>
          </a:p>
          <a:p>
            <a:pPr>
              <a:buNone/>
            </a:pPr>
            <a:r>
              <a:rPr lang="ar-SA" sz="2000" b="1" dirty="0" smtClean="0">
                <a:solidFill>
                  <a:schemeClr val="accent3">
                    <a:lumMod val="75000"/>
                  </a:schemeClr>
                </a:solidFill>
                <a:cs typeface="Akhbar MT" pitchFamily="2" charset="-78"/>
              </a:rPr>
              <a:t>أما المتآمرون فعندما رآهم أحد الناس أمام الباب، سألهم عن سبب وجودهم أمامه، فأخبروه الخبر، فأعلمهم أن النبي صلى الله عليه وسلم قد خرج فلم يصدقوه؛ لأنهم يرون علياً نائماً على فراش النبي صلى الله عليه وسلم، فظنوه محمداً صلى الله عليه وسلم ولم يكتشفوا الحقيقة إلا عندما قام علي من الفراش في الصباح. </a:t>
            </a:r>
          </a:p>
          <a:p>
            <a:pPr>
              <a:buNone/>
            </a:pPr>
            <a:r>
              <a:rPr lang="ar-SA" sz="2000" b="1" dirty="0" smtClean="0">
                <a:solidFill>
                  <a:schemeClr val="accent3">
                    <a:lumMod val="75000"/>
                  </a:schemeClr>
                </a:solidFill>
                <a:cs typeface="Akhbar MT" pitchFamily="2" charset="-78"/>
              </a:rPr>
              <a:t>وعند هذا أخذوا في وضع الخطط للعثور عليه، ومن ذلك : </a:t>
            </a:r>
          </a:p>
          <a:p>
            <a:pPr>
              <a:buNone/>
            </a:pPr>
            <a:r>
              <a:rPr lang="ar-SA" sz="2000" b="1" dirty="0" smtClean="0">
                <a:solidFill>
                  <a:schemeClr val="accent3">
                    <a:lumMod val="75000"/>
                  </a:schemeClr>
                </a:solidFill>
                <a:cs typeface="Akhbar MT" pitchFamily="2" charset="-78"/>
              </a:rPr>
              <a:t>١- إلقاء القبض فوراً على علي وضربه وسحبه إلى الكعبة، ثم اعتقاله بعضاً من الوقت، لحين التحقيق معه، للوصول إلى معلومات تفيدهم في العثور على الرسول صلى الله عليه وسلم. ولكنهم فشلوا معه.  </a:t>
            </a:r>
          </a:p>
          <a:p>
            <a:pPr>
              <a:buNone/>
            </a:pPr>
            <a:r>
              <a:rPr lang="ar-SA" sz="2000" b="1" dirty="0" smtClean="0">
                <a:solidFill>
                  <a:schemeClr val="accent3">
                    <a:lumMod val="75000"/>
                  </a:schemeClr>
                </a:solidFill>
                <a:cs typeface="Akhbar MT" pitchFamily="2" charset="-78"/>
              </a:rPr>
              <a:t>٢- جاء نفر منهم إلى منزل أبي بكر رضي الله عنه وفيهم أبو جهل، لعلهم يجدونه هناك، ويفعلون </a:t>
            </a:r>
            <a:r>
              <a:rPr lang="ar-SA" sz="2000" b="1" dirty="0" err="1" smtClean="0">
                <a:solidFill>
                  <a:schemeClr val="accent3">
                    <a:lumMod val="75000"/>
                  </a:schemeClr>
                </a:solidFill>
                <a:cs typeface="Akhbar MT" pitchFamily="2" charset="-78"/>
              </a:rPr>
              <a:t>به</a:t>
            </a:r>
            <a:r>
              <a:rPr lang="ar-SA" sz="2000" b="1" dirty="0" smtClean="0">
                <a:solidFill>
                  <a:schemeClr val="accent3">
                    <a:lumMod val="75000"/>
                  </a:schemeClr>
                </a:solidFill>
                <a:cs typeface="Akhbar MT" pitchFamily="2" charset="-78"/>
              </a:rPr>
              <a:t> مثلما فعلوا بعلي، فخرجت إليه ابنته أسماء، فسألوها عن والدها، فقالت: إنها لا تدري أين هو؟ </a:t>
            </a:r>
          </a:p>
          <a:p>
            <a:pPr>
              <a:buNone/>
            </a:pPr>
            <a:r>
              <a:rPr lang="ar-SA" sz="2000" b="1" dirty="0" smtClean="0">
                <a:solidFill>
                  <a:schemeClr val="accent3">
                    <a:lumMod val="75000"/>
                  </a:schemeClr>
                </a:solidFill>
                <a:cs typeface="Akhbar MT" pitchFamily="2" charset="-78"/>
              </a:rPr>
              <a:t>فغضب أبو جهل لهذا الجواب، فلطمها </a:t>
            </a:r>
            <a:r>
              <a:rPr lang="ar-SA" sz="2000" b="1" dirty="0" err="1" smtClean="0">
                <a:solidFill>
                  <a:schemeClr val="accent3">
                    <a:lumMod val="75000"/>
                  </a:schemeClr>
                </a:solidFill>
                <a:cs typeface="Akhbar MT" pitchFamily="2" charset="-78"/>
              </a:rPr>
              <a:t>لطمة</a:t>
            </a:r>
            <a:r>
              <a:rPr lang="ar-SA" sz="2000" b="1" dirty="0" smtClean="0">
                <a:solidFill>
                  <a:schemeClr val="accent3">
                    <a:lumMod val="75000"/>
                  </a:schemeClr>
                </a:solidFill>
                <a:cs typeface="Akhbar MT" pitchFamily="2" charset="-78"/>
              </a:rPr>
              <a:t> طرح منها قرطها. </a:t>
            </a:r>
          </a:p>
          <a:p>
            <a:pPr>
              <a:buNone/>
            </a:pPr>
            <a:r>
              <a:rPr lang="ar-SA" sz="2000" b="1" dirty="0" smtClean="0">
                <a:solidFill>
                  <a:schemeClr val="accent3">
                    <a:lumMod val="75000"/>
                  </a:schemeClr>
                </a:solidFill>
                <a:cs typeface="Akhbar MT" pitchFamily="2" charset="-78"/>
              </a:rPr>
              <a:t>٣- وضعوا جميع الطرق النافذة من مكة تحت المراقبة الدقيقة. </a:t>
            </a:r>
          </a:p>
          <a:p>
            <a:pPr>
              <a:buNone/>
            </a:pPr>
            <a:r>
              <a:rPr lang="ar-SA" sz="2000" b="1" dirty="0" smtClean="0">
                <a:solidFill>
                  <a:schemeClr val="accent3">
                    <a:lumMod val="75000"/>
                  </a:schemeClr>
                </a:solidFill>
                <a:cs typeface="Akhbar MT" pitchFamily="2" charset="-78"/>
              </a:rPr>
              <a:t>٤- قرروا منح جائزة مقدارها دية كل من الرسول صلى الله عليه وسلم وأبي بكر لمن يعثر عليهما حيين أو ميتين. </a:t>
            </a:r>
          </a:p>
          <a:p>
            <a:pPr>
              <a:buNone/>
            </a:pPr>
            <a:r>
              <a:rPr lang="ar-SA" sz="2000" b="1" dirty="0" smtClean="0">
                <a:solidFill>
                  <a:schemeClr val="accent3">
                    <a:lumMod val="75000"/>
                  </a:schemeClr>
                </a:solidFill>
                <a:cs typeface="Akhbar MT" pitchFamily="2" charset="-78"/>
              </a:rPr>
              <a:t>٥- استأجروا قصاص الآثار، ليتبعوا آثارهما حيثما حلا. ((ذكر أبو سعيد في (شرف المصطفى) أن المشركين كانوا استأجروا كرر بن </a:t>
            </a:r>
            <a:r>
              <a:rPr lang="ar-SA" sz="2000" b="1" dirty="0" err="1" smtClean="0">
                <a:solidFill>
                  <a:schemeClr val="accent3">
                    <a:lumMod val="75000"/>
                  </a:schemeClr>
                </a:solidFill>
                <a:cs typeface="Akhbar MT" pitchFamily="2" charset="-78"/>
              </a:rPr>
              <a:t>علقمة</a:t>
            </a:r>
            <a:r>
              <a:rPr lang="ar-SA" sz="2000" b="1" dirty="0" smtClean="0">
                <a:solidFill>
                  <a:schemeClr val="accent3">
                    <a:lumMod val="75000"/>
                  </a:schemeClr>
                </a:solidFill>
                <a:cs typeface="Akhbar MT" pitchFamily="2" charset="-78"/>
              </a:rPr>
              <a:t> لما خرج النبي صلى الله عليه وسلم </a:t>
            </a:r>
            <a:r>
              <a:rPr lang="ar-SA" sz="2000" b="1" dirty="0" err="1" smtClean="0">
                <a:solidFill>
                  <a:schemeClr val="accent3">
                    <a:lumMod val="75000"/>
                  </a:schemeClr>
                </a:solidFill>
                <a:cs typeface="Akhbar MT" pitchFamily="2" charset="-78"/>
              </a:rPr>
              <a:t>معاجراً</a:t>
            </a:r>
            <a:r>
              <a:rPr lang="ar-SA" sz="2000" b="1" dirty="0" smtClean="0">
                <a:solidFill>
                  <a:schemeClr val="accent3">
                    <a:lumMod val="75000"/>
                  </a:schemeClr>
                </a:solidFill>
                <a:cs typeface="Akhbar MT" pitchFamily="2" charset="-78"/>
              </a:rPr>
              <a:t>، فقفا أثره حتى انتهى إلى غار ثور، فرأى نسج العنكبوت على باب الغار فقال: (إلى هنا انتهى أثره، ثم لا أدري أخذ يميناً أو شمالاً، أو صعد الجبل؟). </a:t>
            </a:r>
          </a:p>
          <a:p>
            <a:pPr>
              <a:buNone/>
            </a:pPr>
            <a:r>
              <a:rPr lang="ar-SA" sz="2000" b="1" dirty="0" smtClean="0">
                <a:solidFill>
                  <a:schemeClr val="accent3">
                    <a:lumMod val="75000"/>
                  </a:schemeClr>
                </a:solidFill>
                <a:cs typeface="Akhbar MT" pitchFamily="2" charset="-78"/>
              </a:rPr>
              <a:t/>
            </a:r>
            <a:br>
              <a:rPr lang="ar-SA" sz="2000" b="1" dirty="0" smtClean="0">
                <a:solidFill>
                  <a:schemeClr val="accent3">
                    <a:lumMod val="75000"/>
                  </a:schemeClr>
                </a:solidFill>
                <a:cs typeface="Akhbar MT" pitchFamily="2" charset="-78"/>
              </a:rPr>
            </a:br>
            <a:endParaRPr lang="ar-SA" sz="2000" b="1" dirty="0" smtClean="0">
              <a:solidFill>
                <a:schemeClr val="accent3">
                  <a:lumMod val="75000"/>
                </a:schemeClr>
              </a:solidFill>
              <a:cs typeface="Akhbar MT" pitchFamily="2" charset="-78"/>
            </a:endParaRPr>
          </a:p>
          <a:p>
            <a:pPr>
              <a:buNone/>
            </a:pPr>
            <a:endParaRPr lang="ar-SA" sz="2000" b="1" dirty="0">
              <a:solidFill>
                <a:schemeClr val="accent3">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642910" y="714356"/>
            <a:ext cx="8229600" cy="4572000"/>
          </a:xfrm>
        </p:spPr>
        <p:txBody>
          <a:bodyPr>
            <a:noAutofit/>
          </a:bodyPr>
          <a:lstStyle/>
          <a:p>
            <a:pPr>
              <a:buNone/>
            </a:pPr>
            <a:r>
              <a:rPr lang="ar-SA" sz="4800" dirty="0" smtClean="0">
                <a:solidFill>
                  <a:schemeClr val="accent1">
                    <a:lumMod val="75000"/>
                  </a:schemeClr>
                </a:solidFill>
                <a:cs typeface="Akhbar MT" pitchFamily="2" charset="-78"/>
              </a:rPr>
              <a:t>الطريق إلى الغار :</a:t>
            </a:r>
            <a:endParaRPr lang="en-US" sz="4800" dirty="0" smtClean="0">
              <a:solidFill>
                <a:schemeClr val="accent1">
                  <a:lumMod val="75000"/>
                </a:schemeClr>
              </a:solidFill>
              <a:cs typeface="Akhbar MT" pitchFamily="2" charset="-78"/>
            </a:endParaRPr>
          </a:p>
          <a:p>
            <a:pPr>
              <a:buNone/>
            </a:pPr>
            <a:r>
              <a:rPr lang="ar-SA" sz="3200" b="1" dirty="0" smtClean="0">
                <a:solidFill>
                  <a:schemeClr val="accent4">
                    <a:lumMod val="75000"/>
                  </a:schemeClr>
                </a:solidFill>
                <a:cs typeface="Akhbar MT" pitchFamily="2" charset="-78"/>
              </a:rPr>
              <a:t>روى </a:t>
            </a:r>
            <a:r>
              <a:rPr lang="ar-SA" sz="3200" b="1" dirty="0" err="1" smtClean="0">
                <a:solidFill>
                  <a:schemeClr val="accent4">
                    <a:lumMod val="75000"/>
                  </a:schemeClr>
                </a:solidFill>
                <a:cs typeface="Akhbar MT" pitchFamily="2" charset="-78"/>
              </a:rPr>
              <a:t>البيهقي</a:t>
            </a:r>
            <a:r>
              <a:rPr lang="ar-SA" sz="3200" b="1" dirty="0" smtClean="0">
                <a:solidFill>
                  <a:schemeClr val="accent4">
                    <a:lumMod val="75000"/>
                  </a:schemeClr>
                </a:solidFill>
                <a:cs typeface="Akhbar MT" pitchFamily="2" charset="-78"/>
              </a:rPr>
              <a:t> [في الدلائل] وغيره[منهم الحاكم..... </a:t>
            </a:r>
            <a:endParaRPr lang="en-US" sz="3200" b="1" dirty="0" smtClean="0">
              <a:solidFill>
                <a:schemeClr val="accent4">
                  <a:lumMod val="75000"/>
                </a:schemeClr>
              </a:solidFill>
              <a:cs typeface="Akhbar MT" pitchFamily="2" charset="-78"/>
            </a:endParaRPr>
          </a:p>
          <a:p>
            <a:pPr>
              <a:buNone/>
            </a:pPr>
            <a:r>
              <a:rPr lang="ar-SA" sz="3200" b="1" dirty="0" err="1" smtClean="0">
                <a:solidFill>
                  <a:schemeClr val="accent4">
                    <a:lumMod val="75000"/>
                  </a:schemeClr>
                </a:solidFill>
                <a:cs typeface="Akhbar MT" pitchFamily="2" charset="-78"/>
              </a:rPr>
              <a:t>انهما</a:t>
            </a:r>
            <a:r>
              <a:rPr lang="ar-SA" sz="3200" b="1" dirty="0" smtClean="0">
                <a:solidFill>
                  <a:schemeClr val="accent4">
                    <a:lumMod val="75000"/>
                  </a:schemeClr>
                </a:solidFill>
                <a:cs typeface="Akhbar MT" pitchFamily="2" charset="-78"/>
              </a:rPr>
              <a:t> عندما انطلقا إلى الغار جعل </a:t>
            </a:r>
            <a:r>
              <a:rPr lang="ar-SA" sz="3200" b="1" dirty="0" err="1" smtClean="0">
                <a:solidFill>
                  <a:schemeClr val="accent4">
                    <a:lumMod val="75000"/>
                  </a:schemeClr>
                </a:solidFill>
                <a:cs typeface="Akhbar MT" pitchFamily="2" charset="-78"/>
              </a:rPr>
              <a:t>ابو</a:t>
            </a:r>
            <a:r>
              <a:rPr lang="ar-SA" sz="3200" b="1" dirty="0" smtClean="0">
                <a:solidFill>
                  <a:schemeClr val="accent4">
                    <a:lumMod val="75000"/>
                  </a:schemeClr>
                </a:solidFill>
                <a:cs typeface="Akhbar MT" pitchFamily="2" charset="-78"/>
              </a:rPr>
              <a:t> بكر يمشي ساعة بين يدي الرسول صلى الله عليه وسلم  وساعة خلفه, وعندما فطن له  سأله عن السبب </a:t>
            </a:r>
            <a:endParaRPr lang="en-US" sz="3200" b="1" dirty="0" smtClean="0">
              <a:solidFill>
                <a:schemeClr val="accent4">
                  <a:lumMod val="75000"/>
                </a:schemeClr>
              </a:solidFill>
              <a:cs typeface="Akhbar MT" pitchFamily="2" charset="-78"/>
            </a:endParaRPr>
          </a:p>
          <a:p>
            <a:pPr>
              <a:buNone/>
            </a:pPr>
            <a:r>
              <a:rPr lang="ar-SA" sz="3200" b="1" dirty="0" smtClean="0">
                <a:solidFill>
                  <a:schemeClr val="accent4">
                    <a:lumMod val="75000"/>
                  </a:schemeClr>
                </a:solidFill>
                <a:cs typeface="Akhbar MT" pitchFamily="2" charset="-78"/>
              </a:rPr>
              <a:t>قال </a:t>
            </a:r>
            <a:r>
              <a:rPr lang="ar-SA" sz="3200" b="1" dirty="0" err="1" smtClean="0">
                <a:solidFill>
                  <a:schemeClr val="accent4">
                    <a:lumMod val="75000"/>
                  </a:schemeClr>
                </a:solidFill>
                <a:cs typeface="Akhbar MT" pitchFamily="2" charset="-78"/>
              </a:rPr>
              <a:t>يارسول</a:t>
            </a:r>
            <a:r>
              <a:rPr lang="ar-SA" sz="3200" b="1" dirty="0" smtClean="0">
                <a:solidFill>
                  <a:schemeClr val="accent4">
                    <a:lumMod val="75000"/>
                  </a:schemeClr>
                </a:solidFill>
                <a:cs typeface="Akhbar MT" pitchFamily="2" charset="-78"/>
              </a:rPr>
              <a:t> الله:{{أذكر الطلب فأمشي خلفك،ثم أذكر الرصد فأمشي بين يديك}}،فقال له الرسول صلى الله عليه وسلم :{{</a:t>
            </a:r>
            <a:r>
              <a:rPr lang="ar-SA" sz="3200" b="1" dirty="0" err="1" smtClean="0">
                <a:solidFill>
                  <a:schemeClr val="accent4">
                    <a:lumMod val="75000"/>
                  </a:schemeClr>
                </a:solidFill>
                <a:cs typeface="Akhbar MT" pitchFamily="2" charset="-78"/>
              </a:rPr>
              <a:t>ياأبابكر</a:t>
            </a:r>
            <a:r>
              <a:rPr lang="ar-SA" sz="3200" b="1" dirty="0" smtClean="0">
                <a:solidFill>
                  <a:schemeClr val="accent4">
                    <a:lumMod val="75000"/>
                  </a:schemeClr>
                </a:solidFill>
                <a:cs typeface="Akhbar MT" pitchFamily="2" charset="-78"/>
              </a:rPr>
              <a:t>،لو كان شيء أحببت أن تكون </a:t>
            </a:r>
            <a:r>
              <a:rPr lang="ar-SA" sz="3200" b="1" dirty="0" err="1" smtClean="0">
                <a:solidFill>
                  <a:schemeClr val="accent4">
                    <a:lumMod val="75000"/>
                  </a:schemeClr>
                </a:solidFill>
                <a:cs typeface="Akhbar MT" pitchFamily="2" charset="-78"/>
              </a:rPr>
              <a:t>لك</a:t>
            </a:r>
            <a:r>
              <a:rPr lang="ar-SA" sz="3200" b="1" dirty="0" smtClean="0">
                <a:solidFill>
                  <a:schemeClr val="accent4">
                    <a:lumMod val="75000"/>
                  </a:schemeClr>
                </a:solidFill>
                <a:cs typeface="Akhbar MT" pitchFamily="2" charset="-78"/>
              </a:rPr>
              <a:t> دوني ؟}}،قال:نعم ,والذي بعثك بالحق </a:t>
            </a:r>
            <a:r>
              <a:rPr lang="ar-SA" sz="3200" b="1" dirty="0" err="1" smtClean="0">
                <a:solidFill>
                  <a:schemeClr val="accent4">
                    <a:lumMod val="75000"/>
                  </a:schemeClr>
                </a:solidFill>
                <a:cs typeface="Akhbar MT" pitchFamily="2" charset="-78"/>
              </a:rPr>
              <a:t>ماكان</a:t>
            </a:r>
            <a:r>
              <a:rPr lang="ar-SA" sz="3200" b="1" dirty="0" smtClean="0">
                <a:solidFill>
                  <a:schemeClr val="accent4">
                    <a:lumMod val="75000"/>
                  </a:schemeClr>
                </a:solidFill>
                <a:cs typeface="Akhbar MT" pitchFamily="2" charset="-78"/>
              </a:rPr>
              <a:t> لتكون </a:t>
            </a:r>
            <a:endParaRPr lang="en-US" sz="3200" b="1" dirty="0" smtClean="0">
              <a:solidFill>
                <a:schemeClr val="accent4">
                  <a:lumMod val="75000"/>
                </a:schemeClr>
              </a:solidFill>
              <a:cs typeface="Akhbar MT" pitchFamily="2" charset="-78"/>
            </a:endParaRPr>
          </a:p>
          <a:p>
            <a:pPr>
              <a:buNone/>
            </a:pPr>
            <a:r>
              <a:rPr lang="ar-SA" sz="3200" b="1" dirty="0" smtClean="0">
                <a:solidFill>
                  <a:schemeClr val="accent4">
                    <a:lumMod val="75000"/>
                  </a:schemeClr>
                </a:solidFill>
                <a:cs typeface="Akhbar MT" pitchFamily="2" charset="-78"/>
              </a:rPr>
              <a:t>من ملمة إلا أحببت  أن تكون لي دونك.</a:t>
            </a:r>
            <a:endParaRPr lang="en-US" sz="3200" b="1" dirty="0" smtClean="0">
              <a:solidFill>
                <a:schemeClr val="accent4">
                  <a:lumMod val="75000"/>
                </a:schemeClr>
              </a:solidFill>
              <a:cs typeface="Akhbar MT" pitchFamily="2" charset="-78"/>
            </a:endParaRPr>
          </a:p>
          <a:p>
            <a:pPr>
              <a:buNone/>
            </a:pPr>
            <a:endParaRPr lang="ar-SA" sz="3200" dirty="0">
              <a:cs typeface="Akhbar MT"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a:xfrm>
            <a:off x="642910" y="714388"/>
            <a:ext cx="8229600" cy="4572000"/>
          </a:xfrm>
        </p:spPr>
        <p:txBody>
          <a:bodyPr>
            <a:noAutofit/>
          </a:bodyPr>
          <a:lstStyle/>
          <a:p>
            <a:pPr>
              <a:buNone/>
            </a:pPr>
            <a:r>
              <a:rPr lang="ar-SA" sz="4400" b="1" dirty="0" smtClean="0">
                <a:solidFill>
                  <a:schemeClr val="accent1">
                    <a:lumMod val="75000"/>
                  </a:schemeClr>
                </a:solidFill>
                <a:cs typeface="Akhbar MT" pitchFamily="2" charset="-78"/>
              </a:rPr>
              <a:t>في الغار :</a:t>
            </a:r>
            <a:endParaRPr lang="en-US" sz="4400" b="1" dirty="0" smtClean="0">
              <a:solidFill>
                <a:schemeClr val="accent1">
                  <a:lumMod val="75000"/>
                </a:schemeClr>
              </a:solidFill>
              <a:cs typeface="Akhbar MT" pitchFamily="2" charset="-78"/>
            </a:endParaRPr>
          </a:p>
          <a:p>
            <a:pPr>
              <a:buNone/>
            </a:pPr>
            <a:r>
              <a:rPr lang="ar-SA" sz="2800" b="1" dirty="0" smtClean="0">
                <a:solidFill>
                  <a:schemeClr val="accent4">
                    <a:lumMod val="75000"/>
                  </a:schemeClr>
                </a:solidFill>
                <a:cs typeface="Akhbar MT" pitchFamily="2" charset="-78"/>
              </a:rPr>
              <a:t>و عندما وصلا إلى الغار قال أبو بكر للرسول صلى الله عليه وسلم :</a:t>
            </a:r>
            <a:endParaRPr lang="en-US" sz="2800" b="1" dirty="0" smtClean="0">
              <a:solidFill>
                <a:schemeClr val="accent4">
                  <a:lumMod val="75000"/>
                </a:schemeClr>
              </a:solidFill>
              <a:cs typeface="Akhbar MT" pitchFamily="2" charset="-78"/>
            </a:endParaRPr>
          </a:p>
          <a:p>
            <a:pPr>
              <a:buNone/>
            </a:pPr>
            <a:r>
              <a:rPr lang="ar-SA" sz="2800" b="1" dirty="0" smtClean="0">
                <a:solidFill>
                  <a:schemeClr val="accent4">
                    <a:lumMod val="75000"/>
                  </a:schemeClr>
                </a:solidFill>
                <a:cs typeface="Akhbar MT" pitchFamily="2" charset="-78"/>
              </a:rPr>
              <a:t>(مكانك-</a:t>
            </a:r>
            <a:r>
              <a:rPr lang="ar-SA" sz="2800" b="1" dirty="0" err="1" smtClean="0">
                <a:solidFill>
                  <a:schemeClr val="accent4">
                    <a:lumMod val="75000"/>
                  </a:schemeClr>
                </a:solidFill>
                <a:cs typeface="Akhbar MT" pitchFamily="2" charset="-78"/>
              </a:rPr>
              <a:t>يارسول</a:t>
            </a:r>
            <a:r>
              <a:rPr lang="ar-SA" sz="2800" b="1" dirty="0" smtClean="0">
                <a:solidFill>
                  <a:schemeClr val="accent4">
                    <a:lumMod val="75000"/>
                  </a:schemeClr>
                </a:solidFill>
                <a:cs typeface="Akhbar MT" pitchFamily="2" charset="-78"/>
              </a:rPr>
              <a:t> الله- حتى </a:t>
            </a:r>
            <a:r>
              <a:rPr lang="ar-SA" sz="2800" b="1" dirty="0" err="1" smtClean="0">
                <a:solidFill>
                  <a:schemeClr val="accent4">
                    <a:lumMod val="75000"/>
                  </a:schemeClr>
                </a:solidFill>
                <a:cs typeface="Akhbar MT" pitchFamily="2" charset="-78"/>
              </a:rPr>
              <a:t>استبرىء</a:t>
            </a:r>
            <a:r>
              <a:rPr lang="ar-SA" sz="2800" b="1" dirty="0" smtClean="0">
                <a:solidFill>
                  <a:schemeClr val="accent4">
                    <a:lumMod val="75000"/>
                  </a:schemeClr>
                </a:solidFill>
                <a:cs typeface="Akhbar MT" pitchFamily="2" charset="-78"/>
              </a:rPr>
              <a:t> </a:t>
            </a:r>
            <a:r>
              <a:rPr lang="ar-SA" sz="2800" b="1" dirty="0" err="1" smtClean="0">
                <a:solidFill>
                  <a:schemeClr val="accent4">
                    <a:lumMod val="75000"/>
                  </a:schemeClr>
                </a:solidFill>
                <a:cs typeface="Akhbar MT" pitchFamily="2" charset="-78"/>
              </a:rPr>
              <a:t>لك</a:t>
            </a:r>
            <a:r>
              <a:rPr lang="ar-SA" sz="2800" b="1" dirty="0" smtClean="0">
                <a:solidFill>
                  <a:schemeClr val="accent4">
                    <a:lumMod val="75000"/>
                  </a:schemeClr>
                </a:solidFill>
                <a:cs typeface="Akhbar MT" pitchFamily="2" charset="-78"/>
              </a:rPr>
              <a:t> الغار) فدخل </a:t>
            </a:r>
            <a:r>
              <a:rPr lang="ar-SA" sz="2800" b="1" dirty="0" err="1" smtClean="0">
                <a:solidFill>
                  <a:schemeClr val="accent4">
                    <a:lumMod val="75000"/>
                  </a:schemeClr>
                </a:solidFill>
                <a:cs typeface="Akhbar MT" pitchFamily="2" charset="-78"/>
              </a:rPr>
              <a:t>فاستبرأه</a:t>
            </a:r>
            <a:r>
              <a:rPr lang="ar-SA" sz="2800" b="1" dirty="0" smtClean="0">
                <a:solidFill>
                  <a:schemeClr val="accent4">
                    <a:lumMod val="75000"/>
                  </a:schemeClr>
                </a:solidFill>
                <a:cs typeface="Akhbar MT" pitchFamily="2" charset="-78"/>
              </a:rPr>
              <a:t> ,ثم تذكر</a:t>
            </a:r>
            <a:endParaRPr lang="en-US" sz="2800" b="1" dirty="0" smtClean="0">
              <a:solidFill>
                <a:schemeClr val="accent4">
                  <a:lumMod val="75000"/>
                </a:schemeClr>
              </a:solidFill>
              <a:cs typeface="Akhbar MT" pitchFamily="2" charset="-78"/>
            </a:endParaRPr>
          </a:p>
          <a:p>
            <a:pPr>
              <a:buNone/>
            </a:pPr>
            <a:r>
              <a:rPr lang="ar-SA" sz="2800" b="1" dirty="0" smtClean="0">
                <a:solidFill>
                  <a:schemeClr val="accent4">
                    <a:lumMod val="75000"/>
                  </a:schemeClr>
                </a:solidFill>
                <a:cs typeface="Akhbar MT" pitchFamily="2" charset="-78"/>
              </a:rPr>
              <a:t>انه لم </a:t>
            </a:r>
            <a:r>
              <a:rPr lang="ar-SA" sz="2800" b="1" dirty="0" err="1" smtClean="0">
                <a:solidFill>
                  <a:schemeClr val="accent4">
                    <a:lumMod val="75000"/>
                  </a:schemeClr>
                </a:solidFill>
                <a:cs typeface="Akhbar MT" pitchFamily="2" charset="-78"/>
              </a:rPr>
              <a:t>يستبرىء</a:t>
            </a:r>
            <a:r>
              <a:rPr lang="ar-SA" sz="2800" b="1" dirty="0" smtClean="0">
                <a:solidFill>
                  <a:schemeClr val="accent4">
                    <a:lumMod val="75000"/>
                  </a:schemeClr>
                </a:solidFill>
                <a:cs typeface="Akhbar MT" pitchFamily="2" charset="-78"/>
              </a:rPr>
              <a:t> الحجر </a:t>
            </a:r>
            <a:r>
              <a:rPr lang="ar-SA" sz="2800" b="1" dirty="0" err="1" smtClean="0">
                <a:solidFill>
                  <a:schemeClr val="accent4">
                    <a:lumMod val="75000"/>
                  </a:schemeClr>
                </a:solidFill>
                <a:cs typeface="Akhbar MT" pitchFamily="2" charset="-78"/>
              </a:rPr>
              <a:t>الي</a:t>
            </a:r>
            <a:r>
              <a:rPr lang="ar-SA" sz="2800" b="1" dirty="0" smtClean="0">
                <a:solidFill>
                  <a:schemeClr val="accent4">
                    <a:lumMod val="75000"/>
                  </a:schemeClr>
                </a:solidFill>
                <a:cs typeface="Akhbar MT" pitchFamily="2" charset="-78"/>
              </a:rPr>
              <a:t> فيه ,فقال : مكانك-</a:t>
            </a:r>
            <a:r>
              <a:rPr lang="ar-SA" sz="2800" b="1" dirty="0" err="1" smtClean="0">
                <a:solidFill>
                  <a:schemeClr val="accent4">
                    <a:lumMod val="75000"/>
                  </a:schemeClr>
                </a:solidFill>
                <a:cs typeface="Akhbar MT" pitchFamily="2" charset="-78"/>
              </a:rPr>
              <a:t>يارسول</a:t>
            </a:r>
            <a:r>
              <a:rPr lang="ar-SA" sz="2800" b="1" dirty="0" smtClean="0">
                <a:solidFill>
                  <a:schemeClr val="accent4">
                    <a:lumMod val="75000"/>
                  </a:schemeClr>
                </a:solidFill>
                <a:cs typeface="Akhbar MT" pitchFamily="2" charset="-78"/>
              </a:rPr>
              <a:t> الله- حتى </a:t>
            </a:r>
            <a:r>
              <a:rPr lang="ar-SA" sz="2800" b="1" dirty="0" err="1" smtClean="0">
                <a:solidFill>
                  <a:schemeClr val="accent4">
                    <a:lumMod val="75000"/>
                  </a:schemeClr>
                </a:solidFill>
                <a:cs typeface="Akhbar MT" pitchFamily="2" charset="-78"/>
              </a:rPr>
              <a:t>استبرىء</a:t>
            </a:r>
            <a:r>
              <a:rPr lang="ar-SA" sz="2800" b="1" dirty="0" smtClean="0">
                <a:solidFill>
                  <a:schemeClr val="accent4">
                    <a:lumMod val="75000"/>
                  </a:schemeClr>
                </a:solidFill>
                <a:cs typeface="Akhbar MT" pitchFamily="2" charset="-78"/>
              </a:rPr>
              <a:t>, فدخل </a:t>
            </a:r>
            <a:r>
              <a:rPr lang="ar-SA" sz="2800" b="1" dirty="0" err="1" smtClean="0">
                <a:solidFill>
                  <a:schemeClr val="accent4">
                    <a:lumMod val="75000"/>
                  </a:schemeClr>
                </a:solidFill>
                <a:cs typeface="Akhbar MT" pitchFamily="2" charset="-78"/>
              </a:rPr>
              <a:t>فاستبرأ</a:t>
            </a:r>
            <a:r>
              <a:rPr lang="ar-SA" sz="2800" b="1" dirty="0" smtClean="0">
                <a:solidFill>
                  <a:schemeClr val="accent4">
                    <a:lumMod val="75000"/>
                  </a:schemeClr>
                </a:solidFill>
                <a:cs typeface="Akhbar MT" pitchFamily="2" charset="-78"/>
              </a:rPr>
              <a:t> , ثم قال :انزل </a:t>
            </a:r>
            <a:r>
              <a:rPr lang="ar-SA" sz="2800" b="1" dirty="0" err="1" smtClean="0">
                <a:solidFill>
                  <a:schemeClr val="accent4">
                    <a:lumMod val="75000"/>
                  </a:schemeClr>
                </a:solidFill>
                <a:cs typeface="Akhbar MT" pitchFamily="2" charset="-78"/>
              </a:rPr>
              <a:t>يارسول</a:t>
            </a:r>
            <a:r>
              <a:rPr lang="ar-SA" sz="2800" b="1" dirty="0" smtClean="0">
                <a:solidFill>
                  <a:schemeClr val="accent4">
                    <a:lumMod val="75000"/>
                  </a:schemeClr>
                </a:solidFill>
                <a:cs typeface="Akhbar MT" pitchFamily="2" charset="-78"/>
              </a:rPr>
              <a:t> الله  , فنزل الرسول صلى الله عليه وسلم إلى الغار .</a:t>
            </a:r>
            <a:endParaRPr lang="en-US" sz="2800" b="1" dirty="0" smtClean="0">
              <a:solidFill>
                <a:schemeClr val="accent4">
                  <a:lumMod val="75000"/>
                </a:schemeClr>
              </a:solidFill>
              <a:cs typeface="Akhbar MT" pitchFamily="2" charset="-78"/>
            </a:endParaRPr>
          </a:p>
          <a:p>
            <a:pPr>
              <a:buNone/>
            </a:pPr>
            <a:r>
              <a:rPr lang="ar-SA" sz="2800" b="1" dirty="0" smtClean="0">
                <a:solidFill>
                  <a:schemeClr val="accent4">
                    <a:lumMod val="75000"/>
                  </a:schemeClr>
                </a:solidFill>
                <a:cs typeface="Akhbar MT" pitchFamily="2" charset="-78"/>
              </a:rPr>
              <a:t>وعندها كانت قريش شغلها الشاغل البحث عن الرسول صلى الله عليه وسلم </a:t>
            </a:r>
            <a:r>
              <a:rPr lang="ar-SA" sz="2800" b="1" dirty="0" err="1" smtClean="0">
                <a:solidFill>
                  <a:schemeClr val="accent4">
                    <a:lumMod val="75000"/>
                  </a:schemeClr>
                </a:solidFill>
                <a:cs typeface="Akhbar MT" pitchFamily="2" charset="-78"/>
              </a:rPr>
              <a:t>و</a:t>
            </a:r>
            <a:r>
              <a:rPr lang="ar-SA" sz="2800" b="1" dirty="0" smtClean="0">
                <a:solidFill>
                  <a:schemeClr val="accent4">
                    <a:lumMod val="75000"/>
                  </a:schemeClr>
                </a:solidFill>
                <a:cs typeface="Akhbar MT" pitchFamily="2" charset="-78"/>
              </a:rPr>
              <a:t> صاحبه , وبعثوا إلى </a:t>
            </a:r>
            <a:r>
              <a:rPr lang="ar-SA" sz="2800" b="1" dirty="0" err="1" smtClean="0">
                <a:solidFill>
                  <a:schemeClr val="accent4">
                    <a:lumMod val="75000"/>
                  </a:schemeClr>
                </a:solidFill>
                <a:cs typeface="Akhbar MT" pitchFamily="2" charset="-78"/>
              </a:rPr>
              <a:t>اهل</a:t>
            </a:r>
            <a:r>
              <a:rPr lang="ar-SA" sz="2800" b="1" dirty="0" smtClean="0">
                <a:solidFill>
                  <a:schemeClr val="accent4">
                    <a:lumMod val="75000"/>
                  </a:schemeClr>
                </a:solidFill>
                <a:cs typeface="Akhbar MT" pitchFamily="2" charset="-78"/>
              </a:rPr>
              <a:t> المياه  ويأمرونهم ,</a:t>
            </a:r>
            <a:r>
              <a:rPr lang="ar-SA" sz="2800" b="1" dirty="0" err="1" smtClean="0">
                <a:solidFill>
                  <a:schemeClr val="accent4">
                    <a:lumMod val="75000"/>
                  </a:schemeClr>
                </a:solidFill>
                <a:cs typeface="Akhbar MT" pitchFamily="2" charset="-78"/>
              </a:rPr>
              <a:t>وةيجعلون</a:t>
            </a:r>
            <a:r>
              <a:rPr lang="ar-SA" sz="2800" b="1" dirty="0" smtClean="0">
                <a:solidFill>
                  <a:schemeClr val="accent4">
                    <a:lumMod val="75000"/>
                  </a:schemeClr>
                </a:solidFill>
                <a:cs typeface="Akhbar MT" pitchFamily="2" charset="-78"/>
              </a:rPr>
              <a:t> لهم الجعل العظيم , وفي مهمة بحثهم وصلوا إلى جبل الثور الذي فيه الغار وفيه الرسول صلى الله عليه وسلم ,وطلعوا فوقه عندها سمع الرسول صلى الله عليه وسلم </a:t>
            </a:r>
            <a:r>
              <a:rPr lang="ar-SA" sz="2800" b="1" dirty="0" err="1" smtClean="0">
                <a:solidFill>
                  <a:schemeClr val="accent4">
                    <a:lumMod val="75000"/>
                  </a:schemeClr>
                </a:solidFill>
                <a:cs typeface="Akhbar MT" pitchFamily="2" charset="-78"/>
              </a:rPr>
              <a:t>وابو</a:t>
            </a:r>
            <a:r>
              <a:rPr lang="ar-SA" sz="2800" b="1" dirty="0" smtClean="0">
                <a:solidFill>
                  <a:schemeClr val="accent4">
                    <a:lumMod val="75000"/>
                  </a:schemeClr>
                </a:solidFill>
                <a:cs typeface="Akhbar MT" pitchFamily="2" charset="-78"/>
              </a:rPr>
              <a:t> بكر </a:t>
            </a:r>
            <a:r>
              <a:rPr lang="ar-SA" sz="2800" b="1" dirty="0" err="1" smtClean="0">
                <a:solidFill>
                  <a:schemeClr val="accent4">
                    <a:lumMod val="75000"/>
                  </a:schemeClr>
                </a:solidFill>
                <a:cs typeface="Akhbar MT" pitchFamily="2" charset="-78"/>
              </a:rPr>
              <a:t>اصواتهم</a:t>
            </a:r>
            <a:r>
              <a:rPr lang="ar-SA" sz="2800" b="1" dirty="0" smtClean="0">
                <a:solidFill>
                  <a:schemeClr val="accent4">
                    <a:lumMod val="75000"/>
                  </a:schemeClr>
                </a:solidFill>
                <a:cs typeface="Akhbar MT" pitchFamily="2" charset="-78"/>
              </a:rPr>
              <a:t> ,فأشفق </a:t>
            </a:r>
            <a:r>
              <a:rPr lang="ar-SA" sz="2800" b="1" dirty="0" err="1" smtClean="0">
                <a:solidFill>
                  <a:schemeClr val="accent4">
                    <a:lumMod val="75000"/>
                  </a:schemeClr>
                </a:solidFill>
                <a:cs typeface="Akhbar MT" pitchFamily="2" charset="-78"/>
              </a:rPr>
              <a:t>ابو</a:t>
            </a:r>
            <a:r>
              <a:rPr lang="ar-SA" sz="2800" b="1" dirty="0" smtClean="0">
                <a:solidFill>
                  <a:schemeClr val="accent4">
                    <a:lumMod val="75000"/>
                  </a:schemeClr>
                </a:solidFill>
                <a:cs typeface="Akhbar MT" pitchFamily="2" charset="-78"/>
              </a:rPr>
              <a:t> بكر,واقبل عليه الهم والخوف والحزن,وقال الرسول صلى الله عليه وسلم ليبث </a:t>
            </a:r>
            <a:r>
              <a:rPr lang="ar-SA" sz="2800" b="1" dirty="0" err="1" smtClean="0">
                <a:solidFill>
                  <a:schemeClr val="accent4">
                    <a:lumMod val="75000"/>
                  </a:schemeClr>
                </a:solidFill>
                <a:cs typeface="Akhbar MT" pitchFamily="2" charset="-78"/>
              </a:rPr>
              <a:t>الطمئنينة</a:t>
            </a:r>
            <a:r>
              <a:rPr lang="ar-SA" sz="2800" b="1" dirty="0" smtClean="0">
                <a:solidFill>
                  <a:schemeClr val="accent4">
                    <a:lumMod val="75000"/>
                  </a:schemeClr>
                </a:solidFill>
                <a:cs typeface="Akhbar MT" pitchFamily="2" charset="-78"/>
              </a:rPr>
              <a:t> في صدره *يا </a:t>
            </a:r>
            <a:r>
              <a:rPr lang="ar-SA" sz="2800" b="1" dirty="0" err="1" smtClean="0">
                <a:solidFill>
                  <a:schemeClr val="accent4">
                    <a:lumMod val="75000"/>
                  </a:schemeClr>
                </a:solidFill>
                <a:cs typeface="Akhbar MT" pitchFamily="2" charset="-78"/>
              </a:rPr>
              <a:t>ابابكر</a:t>
            </a:r>
            <a:r>
              <a:rPr lang="ar-SA" sz="2800" b="1" dirty="0" smtClean="0">
                <a:solidFill>
                  <a:schemeClr val="accent4">
                    <a:lumMod val="75000"/>
                  </a:schemeClr>
                </a:solidFill>
                <a:cs typeface="Akhbar MT" pitchFamily="2" charset="-78"/>
              </a:rPr>
              <a:t>,</a:t>
            </a:r>
            <a:r>
              <a:rPr lang="ar-SA" sz="2800" b="1" dirty="0" err="1" smtClean="0">
                <a:solidFill>
                  <a:schemeClr val="accent4">
                    <a:lumMod val="75000"/>
                  </a:schemeClr>
                </a:solidFill>
                <a:cs typeface="Akhbar MT" pitchFamily="2" charset="-78"/>
              </a:rPr>
              <a:t>ماضنك</a:t>
            </a:r>
            <a:r>
              <a:rPr lang="ar-SA" sz="2800" b="1" dirty="0" smtClean="0">
                <a:solidFill>
                  <a:schemeClr val="accent4">
                    <a:lumMod val="75000"/>
                  </a:schemeClr>
                </a:solidFill>
                <a:cs typeface="Akhbar MT" pitchFamily="2" charset="-78"/>
              </a:rPr>
              <a:t> باثنين,الله ثالثهما؟ *</a:t>
            </a:r>
            <a:endParaRPr lang="en-US" sz="2800" b="1" dirty="0" smtClean="0">
              <a:solidFill>
                <a:schemeClr val="accent4">
                  <a:lumMod val="75000"/>
                </a:schemeClr>
              </a:solidFill>
              <a:cs typeface="Akhbar MT" pitchFamily="2" charset="-78"/>
            </a:endParaRPr>
          </a:p>
          <a:p>
            <a:pPr>
              <a:buNone/>
            </a:pPr>
            <a:endParaRPr lang="ar-SA" sz="2400" b="1" dirty="0">
              <a:cs typeface="Akhbar M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571472" y="1500174"/>
            <a:ext cx="8229600" cy="4572000"/>
          </a:xfrm>
        </p:spPr>
        <p:txBody>
          <a:bodyPr>
            <a:normAutofit fontScale="85000" lnSpcReduction="20000"/>
          </a:bodyPr>
          <a:lstStyle/>
          <a:p>
            <a:pPr>
              <a:buNone/>
            </a:pPr>
            <a:r>
              <a:rPr lang="ar-SA" sz="3000" b="1" dirty="0" smtClean="0">
                <a:solidFill>
                  <a:schemeClr val="accent4">
                    <a:lumMod val="75000"/>
                  </a:schemeClr>
                </a:solidFill>
                <a:cs typeface="Akhbar MT" pitchFamily="2" charset="-78"/>
              </a:rPr>
              <a:t>وفي هذا نزل قول الله تعالى((إلا تنصروه فقد نصره الله إذا </a:t>
            </a:r>
            <a:r>
              <a:rPr lang="ar-SA" sz="3000" b="1" dirty="0" err="1" smtClean="0">
                <a:solidFill>
                  <a:schemeClr val="accent4">
                    <a:lumMod val="75000"/>
                  </a:schemeClr>
                </a:solidFill>
                <a:cs typeface="Akhbar MT" pitchFamily="2" charset="-78"/>
              </a:rPr>
              <a:t>اخرجه</a:t>
            </a:r>
            <a:r>
              <a:rPr lang="ar-SA" sz="3000" b="1" dirty="0" smtClean="0">
                <a:solidFill>
                  <a:schemeClr val="accent4">
                    <a:lumMod val="75000"/>
                  </a:schemeClr>
                </a:solidFill>
                <a:cs typeface="Akhbar MT" pitchFamily="2" charset="-78"/>
              </a:rPr>
              <a:t> الذين كفروا ثاني اثنين إذ هما بالغار إذ يقول لصاحبه لا تحزن أن الله معنا ))</a:t>
            </a:r>
            <a:endParaRPr lang="en-US" sz="3000" b="1" dirty="0" smtClean="0">
              <a:solidFill>
                <a:schemeClr val="accent4">
                  <a:lumMod val="75000"/>
                </a:schemeClr>
              </a:solidFill>
              <a:cs typeface="Akhbar MT" pitchFamily="2" charset="-78"/>
            </a:endParaRPr>
          </a:p>
          <a:p>
            <a:pPr>
              <a:buNone/>
            </a:pPr>
            <a:r>
              <a:rPr lang="ar-SA" sz="3000" b="1" dirty="0" smtClean="0">
                <a:solidFill>
                  <a:schemeClr val="accent4">
                    <a:lumMod val="75000"/>
                  </a:schemeClr>
                </a:solidFill>
                <a:cs typeface="Akhbar MT" pitchFamily="2" charset="-78"/>
              </a:rPr>
              <a:t> </a:t>
            </a:r>
            <a:endParaRPr lang="en-US" sz="3000" b="1" dirty="0" smtClean="0">
              <a:solidFill>
                <a:schemeClr val="accent4">
                  <a:lumMod val="75000"/>
                </a:schemeClr>
              </a:solidFill>
              <a:cs typeface="Akhbar MT" pitchFamily="2" charset="-78"/>
            </a:endParaRPr>
          </a:p>
          <a:p>
            <a:pPr>
              <a:buNone/>
            </a:pPr>
            <a:r>
              <a:rPr lang="ar-SA" sz="3000" b="1" dirty="0" smtClean="0">
                <a:solidFill>
                  <a:schemeClr val="accent4">
                    <a:lumMod val="75000"/>
                  </a:schemeClr>
                </a:solidFill>
                <a:cs typeface="Akhbar MT" pitchFamily="2" charset="-78"/>
              </a:rPr>
              <a:t>لنعلم ونكون على يقين تام وثقة بالله أنه مدبر أمورنا وخالقنا , وعليه حمى الله نبيه في الغار من كل سوء.</a:t>
            </a:r>
            <a:endParaRPr lang="en-US" sz="3000" b="1" dirty="0" smtClean="0">
              <a:solidFill>
                <a:schemeClr val="accent4">
                  <a:lumMod val="75000"/>
                </a:schemeClr>
              </a:solidFill>
              <a:cs typeface="Akhbar MT" pitchFamily="2" charset="-78"/>
            </a:endParaRPr>
          </a:p>
          <a:p>
            <a:pPr>
              <a:buNone/>
            </a:pPr>
            <a:r>
              <a:rPr lang="ar-SA" sz="3000" b="1" dirty="0" smtClean="0">
                <a:solidFill>
                  <a:schemeClr val="accent4">
                    <a:lumMod val="75000"/>
                  </a:schemeClr>
                </a:solidFill>
                <a:cs typeface="Akhbar MT" pitchFamily="2" charset="-78"/>
              </a:rPr>
              <a:t>ومن أدلة حماية الله له ولصاحبه : </a:t>
            </a:r>
            <a:r>
              <a:rPr lang="ar-SA" sz="3000" b="1" dirty="0" err="1" smtClean="0">
                <a:solidFill>
                  <a:schemeClr val="accent4">
                    <a:lumMod val="75000"/>
                  </a:schemeClr>
                </a:solidFill>
                <a:cs typeface="Akhbar MT" pitchFamily="2" charset="-78"/>
              </a:rPr>
              <a:t>ماروى</a:t>
            </a:r>
            <a:r>
              <a:rPr lang="ar-SA" sz="3000" b="1" dirty="0" smtClean="0">
                <a:solidFill>
                  <a:schemeClr val="accent4">
                    <a:lumMod val="75000"/>
                  </a:schemeClr>
                </a:solidFill>
                <a:cs typeface="Akhbar MT" pitchFamily="2" charset="-78"/>
              </a:rPr>
              <a:t> احمد *في المسند* </a:t>
            </a:r>
            <a:r>
              <a:rPr lang="ar-SA" sz="3000" b="1" dirty="0" err="1" smtClean="0">
                <a:solidFill>
                  <a:schemeClr val="accent4">
                    <a:lumMod val="75000"/>
                  </a:schemeClr>
                </a:solidFill>
                <a:cs typeface="Akhbar MT" pitchFamily="2" charset="-78"/>
              </a:rPr>
              <a:t>ان</a:t>
            </a:r>
            <a:r>
              <a:rPr lang="ar-SA" sz="3000" b="1" dirty="0" smtClean="0">
                <a:solidFill>
                  <a:schemeClr val="accent4">
                    <a:lumMod val="75000"/>
                  </a:schemeClr>
                </a:solidFill>
                <a:cs typeface="Akhbar MT" pitchFamily="2" charset="-78"/>
              </a:rPr>
              <a:t> قريشا اتفقوا أثرهما ,فلما </a:t>
            </a:r>
            <a:r>
              <a:rPr lang="ar-SA" sz="3000" b="1" dirty="0" err="1" smtClean="0">
                <a:solidFill>
                  <a:schemeClr val="accent4">
                    <a:lumMod val="75000"/>
                  </a:schemeClr>
                </a:solidFill>
                <a:cs typeface="Akhbar MT" pitchFamily="2" charset="-78"/>
              </a:rPr>
              <a:t>بلغوآ</a:t>
            </a:r>
            <a:r>
              <a:rPr lang="ar-SA" sz="3000" b="1" dirty="0" smtClean="0">
                <a:solidFill>
                  <a:schemeClr val="accent4">
                    <a:lumMod val="75000"/>
                  </a:schemeClr>
                </a:solidFill>
                <a:cs typeface="Akhbar MT" pitchFamily="2" charset="-78"/>
              </a:rPr>
              <a:t> الجبل اختلط عليهم </a:t>
            </a:r>
            <a:r>
              <a:rPr lang="ar-SA" sz="3000" b="1" dirty="0" err="1" smtClean="0">
                <a:solidFill>
                  <a:schemeClr val="accent4">
                    <a:lumMod val="75000"/>
                  </a:schemeClr>
                </a:solidFill>
                <a:cs typeface="Akhbar MT" pitchFamily="2" charset="-78"/>
              </a:rPr>
              <a:t>وفصعدوا</a:t>
            </a:r>
            <a:r>
              <a:rPr lang="ar-SA" sz="3000" b="1" dirty="0" smtClean="0">
                <a:solidFill>
                  <a:schemeClr val="accent4">
                    <a:lumMod val="75000"/>
                  </a:schemeClr>
                </a:solidFill>
                <a:cs typeface="Akhbar MT" pitchFamily="2" charset="-78"/>
              </a:rPr>
              <a:t> الجبل ,فمروا بالغار,فرأوا على بابه نسج العنكبوت ,فقالوا لو دخل هاهنا </a:t>
            </a:r>
            <a:r>
              <a:rPr lang="ar-SA" sz="3000" b="1" dirty="0" err="1" smtClean="0">
                <a:solidFill>
                  <a:schemeClr val="accent4">
                    <a:lumMod val="75000"/>
                  </a:schemeClr>
                </a:solidFill>
                <a:cs typeface="Akhbar MT" pitchFamily="2" charset="-78"/>
              </a:rPr>
              <a:t>احدلم</a:t>
            </a:r>
            <a:r>
              <a:rPr lang="ar-SA" sz="3000" b="1" dirty="0" smtClean="0">
                <a:solidFill>
                  <a:schemeClr val="accent4">
                    <a:lumMod val="75000"/>
                  </a:schemeClr>
                </a:solidFill>
                <a:cs typeface="Akhbar MT" pitchFamily="2" charset="-78"/>
              </a:rPr>
              <a:t> يكن نسج العنكبوت على بابه .</a:t>
            </a:r>
            <a:r>
              <a:rPr lang="ar-SA" sz="3000" b="1" dirty="0" err="1" smtClean="0">
                <a:solidFill>
                  <a:schemeClr val="accent4">
                    <a:lumMod val="75000"/>
                  </a:schemeClr>
                </a:solidFill>
                <a:cs typeface="Akhbar MT" pitchFamily="2" charset="-78"/>
              </a:rPr>
              <a:t>ورواى</a:t>
            </a:r>
            <a:r>
              <a:rPr lang="ar-SA" sz="3000" b="1" dirty="0" smtClean="0">
                <a:solidFill>
                  <a:schemeClr val="accent4">
                    <a:lumMod val="75000"/>
                  </a:schemeClr>
                </a:solidFill>
                <a:cs typeface="Akhbar MT" pitchFamily="2" charset="-78"/>
              </a:rPr>
              <a:t> مثله عن حسن البصري , وزاد </a:t>
            </a:r>
            <a:r>
              <a:rPr lang="ar-SA" sz="3000" b="1" dirty="0" err="1" smtClean="0">
                <a:solidFill>
                  <a:schemeClr val="accent4">
                    <a:lumMod val="75000"/>
                  </a:schemeClr>
                </a:solidFill>
                <a:cs typeface="Akhbar MT" pitchFamily="2" charset="-78"/>
              </a:rPr>
              <a:t>ان</a:t>
            </a:r>
            <a:r>
              <a:rPr lang="ar-SA" sz="3000" b="1" dirty="0" smtClean="0">
                <a:solidFill>
                  <a:schemeClr val="accent4">
                    <a:lumMod val="75000"/>
                  </a:schemeClr>
                </a:solidFill>
                <a:cs typeface="Akhbar MT" pitchFamily="2" charset="-78"/>
              </a:rPr>
              <a:t> النبي صلى الله عليه وسلم كان يصلي في تلك اللحظات ,وأبو بكر يرتقب .</a:t>
            </a:r>
            <a:endParaRPr lang="en-US" sz="3000" b="1" dirty="0" smtClean="0">
              <a:solidFill>
                <a:schemeClr val="accent4">
                  <a:lumMod val="75000"/>
                </a:schemeClr>
              </a:solidFill>
              <a:cs typeface="Akhbar MT" pitchFamily="2" charset="-78"/>
            </a:endParaRPr>
          </a:p>
          <a:p>
            <a:pPr>
              <a:buNone/>
            </a:pPr>
            <a:r>
              <a:rPr lang="ar-SA" sz="3000" b="1" dirty="0" smtClean="0">
                <a:solidFill>
                  <a:schemeClr val="accent4">
                    <a:lumMod val="75000"/>
                  </a:schemeClr>
                </a:solidFill>
                <a:cs typeface="Akhbar MT" pitchFamily="2" charset="-78"/>
              </a:rPr>
              <a:t>ومرت أيام الغار بسلام ,</a:t>
            </a:r>
            <a:r>
              <a:rPr lang="ar-SA" sz="3000" b="1" dirty="0" err="1" smtClean="0">
                <a:solidFill>
                  <a:schemeClr val="accent4">
                    <a:lumMod val="75000"/>
                  </a:schemeClr>
                </a:solidFill>
                <a:cs typeface="Akhbar MT" pitchFamily="2" charset="-78"/>
              </a:rPr>
              <a:t>إلاماذكر</a:t>
            </a:r>
            <a:r>
              <a:rPr lang="ar-SA" sz="3000" b="1" dirty="0" smtClean="0">
                <a:solidFill>
                  <a:schemeClr val="accent4">
                    <a:lumMod val="75000"/>
                  </a:schemeClr>
                </a:solidFill>
                <a:cs typeface="Akhbar MT" pitchFamily="2" charset="-78"/>
              </a:rPr>
              <a:t> </a:t>
            </a:r>
            <a:r>
              <a:rPr lang="ar-SA" sz="3000" b="1" dirty="0" err="1" smtClean="0">
                <a:solidFill>
                  <a:schemeClr val="accent4">
                    <a:lumMod val="75000"/>
                  </a:schemeClr>
                </a:solidFill>
                <a:cs typeface="Akhbar MT" pitchFamily="2" charset="-78"/>
              </a:rPr>
              <a:t>ان</a:t>
            </a:r>
            <a:r>
              <a:rPr lang="ar-SA" sz="3000" b="1" dirty="0" smtClean="0">
                <a:solidFill>
                  <a:schemeClr val="accent4">
                    <a:lumMod val="75000"/>
                  </a:schemeClr>
                </a:solidFill>
                <a:cs typeface="Akhbar MT" pitchFamily="2" charset="-78"/>
              </a:rPr>
              <a:t> حجرا أصاب يد الرسول صلى الله عليه وسلم فقال: *هل أنت إلا </a:t>
            </a:r>
            <a:r>
              <a:rPr lang="ar-SA" sz="3000" b="1" dirty="0" err="1" smtClean="0">
                <a:solidFill>
                  <a:schemeClr val="accent4">
                    <a:lumMod val="75000"/>
                  </a:schemeClr>
                </a:solidFill>
                <a:cs typeface="Akhbar MT" pitchFamily="2" charset="-78"/>
              </a:rPr>
              <a:t>اصبع</a:t>
            </a:r>
            <a:r>
              <a:rPr lang="ar-SA" sz="3000" b="1" dirty="0" smtClean="0">
                <a:solidFill>
                  <a:schemeClr val="accent4">
                    <a:lumMod val="75000"/>
                  </a:schemeClr>
                </a:solidFill>
                <a:cs typeface="Akhbar MT" pitchFamily="2" charset="-78"/>
              </a:rPr>
              <a:t> دميت ... وفي سبيل الله </a:t>
            </a:r>
            <a:r>
              <a:rPr lang="ar-SA" sz="3000" b="1" dirty="0" err="1" smtClean="0">
                <a:solidFill>
                  <a:schemeClr val="accent4">
                    <a:lumMod val="75000"/>
                  </a:schemeClr>
                </a:solidFill>
                <a:cs typeface="Akhbar MT" pitchFamily="2" charset="-78"/>
              </a:rPr>
              <a:t>مالقيت</a:t>
            </a:r>
            <a:r>
              <a:rPr lang="ar-SA" sz="3000" b="1" dirty="0" smtClean="0">
                <a:solidFill>
                  <a:schemeClr val="accent4">
                    <a:lumMod val="75000"/>
                  </a:schemeClr>
                </a:solidFill>
                <a:cs typeface="Akhbar MT" pitchFamily="2" charset="-78"/>
              </a:rPr>
              <a:t>*</a:t>
            </a:r>
            <a:endParaRPr lang="en-US" sz="3000" b="1" dirty="0" smtClean="0">
              <a:solidFill>
                <a:schemeClr val="accent4">
                  <a:lumMod val="75000"/>
                </a:schemeClr>
              </a:solidFill>
              <a:cs typeface="Akhbar MT" pitchFamily="2" charset="-78"/>
            </a:endParaRPr>
          </a:p>
          <a:p>
            <a:pPr>
              <a:buNone/>
            </a:pPr>
            <a:r>
              <a:rPr lang="ar-SA" sz="3000" b="1" dirty="0" smtClean="0">
                <a:solidFill>
                  <a:schemeClr val="accent4">
                    <a:lumMod val="75000"/>
                  </a:schemeClr>
                </a:solidFill>
                <a:cs typeface="Akhbar MT" pitchFamily="2" charset="-78"/>
              </a:rPr>
              <a:t> </a:t>
            </a:r>
            <a:endParaRPr lang="en-US" sz="3000" b="1" dirty="0" smtClean="0">
              <a:solidFill>
                <a:schemeClr val="accent4">
                  <a:lumMod val="75000"/>
                </a:schemeClr>
              </a:solidFill>
              <a:cs typeface="Akhbar MT" pitchFamily="2" charset="-78"/>
            </a:endParaRP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a:xfrm>
            <a:off x="571472" y="1571612"/>
            <a:ext cx="8229600" cy="4572000"/>
          </a:xfrm>
        </p:spPr>
        <p:txBody>
          <a:bodyPr>
            <a:normAutofit fontScale="92500" lnSpcReduction="20000"/>
          </a:bodyPr>
          <a:lstStyle/>
          <a:p>
            <a:pPr>
              <a:buNone/>
            </a:pPr>
            <a:r>
              <a:rPr lang="ar-SA" b="1" dirty="0" smtClean="0"/>
              <a:t>وقد رويت بعض </a:t>
            </a:r>
            <a:r>
              <a:rPr lang="ar-SA" b="1" dirty="0" err="1" smtClean="0"/>
              <a:t>الاخبار</a:t>
            </a:r>
            <a:r>
              <a:rPr lang="ar-SA" b="1" dirty="0" smtClean="0"/>
              <a:t> الواهية فيما يتعلق بفترة وجود النبي صلى الله عليه وسلم </a:t>
            </a:r>
            <a:r>
              <a:rPr lang="ar-SA" b="1" dirty="0" err="1" smtClean="0"/>
              <a:t>و</a:t>
            </a:r>
            <a:r>
              <a:rPr lang="ar-SA" b="1" dirty="0" smtClean="0"/>
              <a:t> </a:t>
            </a:r>
            <a:r>
              <a:rPr lang="ar-SA" b="1" dirty="0" err="1" smtClean="0"/>
              <a:t>ابي</a:t>
            </a:r>
            <a:r>
              <a:rPr lang="ar-SA" b="1" dirty="0" smtClean="0"/>
              <a:t> بكر بغار ثور ,من </a:t>
            </a:r>
            <a:r>
              <a:rPr lang="ar-SA" b="1" dirty="0" err="1" smtClean="0"/>
              <a:t>اشهرها</a:t>
            </a:r>
            <a:r>
              <a:rPr lang="ar-SA" b="1" dirty="0" smtClean="0"/>
              <a:t> : </a:t>
            </a:r>
            <a:endParaRPr lang="en-US" b="1" dirty="0" smtClean="0"/>
          </a:p>
          <a:p>
            <a:pPr lvl="0">
              <a:buNone/>
            </a:pPr>
            <a:r>
              <a:rPr lang="ar-SA" sz="2800" b="1" dirty="0" err="1" smtClean="0">
                <a:solidFill>
                  <a:schemeClr val="accent2">
                    <a:lumMod val="75000"/>
                  </a:schemeClr>
                </a:solidFill>
                <a:cs typeface="Akhbar MT" pitchFamily="2" charset="-78"/>
              </a:rPr>
              <a:t>مارواه</a:t>
            </a:r>
            <a:r>
              <a:rPr lang="ar-SA" sz="2800" b="1" dirty="0" smtClean="0">
                <a:solidFill>
                  <a:schemeClr val="accent2">
                    <a:lumMod val="75000"/>
                  </a:schemeClr>
                </a:solidFill>
                <a:cs typeface="Akhbar MT" pitchFamily="2" charset="-78"/>
              </a:rPr>
              <a:t> ابن سعد </a:t>
            </a:r>
            <a:r>
              <a:rPr lang="ar-SA" sz="2800" b="1" dirty="0" err="1" smtClean="0">
                <a:solidFill>
                  <a:schemeClr val="accent2">
                    <a:lumMod val="75000"/>
                  </a:schemeClr>
                </a:solidFill>
                <a:cs typeface="Akhbar MT" pitchFamily="2" charset="-78"/>
              </a:rPr>
              <a:t>والبزار</a:t>
            </a:r>
            <a:r>
              <a:rPr lang="ar-SA" sz="2800" b="1" dirty="0" smtClean="0">
                <a:solidFill>
                  <a:schemeClr val="accent2">
                    <a:lumMod val="75000"/>
                  </a:schemeClr>
                </a:solidFill>
                <a:cs typeface="Akhbar MT" pitchFamily="2" charset="-78"/>
              </a:rPr>
              <a:t> من </a:t>
            </a:r>
            <a:r>
              <a:rPr lang="ar-SA" sz="2800" b="1" dirty="0" err="1" smtClean="0">
                <a:solidFill>
                  <a:schemeClr val="accent2">
                    <a:lumMod val="75000"/>
                  </a:schemeClr>
                </a:solidFill>
                <a:cs typeface="Akhbar MT" pitchFamily="2" charset="-78"/>
              </a:rPr>
              <a:t>ان</a:t>
            </a:r>
            <a:r>
              <a:rPr lang="ar-SA" sz="2800" b="1" dirty="0" smtClean="0">
                <a:solidFill>
                  <a:schemeClr val="accent2">
                    <a:lumMod val="75000"/>
                  </a:schemeClr>
                </a:solidFill>
                <a:cs typeface="Akhbar MT" pitchFamily="2" charset="-78"/>
              </a:rPr>
              <a:t> الله أمر شجرة فنبتت في وجه النبي صلى الله عليه وسلم فسترته , وأمر الله العنكبوت , فنسجت على وجهه فسترته ,وأمر حمامتين وحشيتين فوقعتا بفم الغار , وأن فتيان قريش عندما وصلوا إلى قدر أربعين ذراعا من فم الغار , نظر </a:t>
            </a:r>
            <a:r>
              <a:rPr lang="ar-SA" sz="2800" b="1" dirty="0" err="1" smtClean="0">
                <a:solidFill>
                  <a:schemeClr val="accent2">
                    <a:lumMod val="75000"/>
                  </a:schemeClr>
                </a:solidFill>
                <a:cs typeface="Akhbar MT" pitchFamily="2" charset="-78"/>
              </a:rPr>
              <a:t>اولهما</a:t>
            </a:r>
            <a:r>
              <a:rPr lang="ar-SA" sz="2800" b="1" dirty="0" smtClean="0">
                <a:solidFill>
                  <a:schemeClr val="accent2">
                    <a:lumMod val="75000"/>
                  </a:schemeClr>
                </a:solidFill>
                <a:cs typeface="Akhbar MT" pitchFamily="2" charset="-78"/>
              </a:rPr>
              <a:t> فرأى الحمامتين ,فرجع فقال له </a:t>
            </a:r>
            <a:r>
              <a:rPr lang="ar-SA" sz="2800" b="1" dirty="0" err="1" smtClean="0">
                <a:solidFill>
                  <a:schemeClr val="accent2">
                    <a:lumMod val="75000"/>
                  </a:schemeClr>
                </a:solidFill>
                <a:cs typeface="Akhbar MT" pitchFamily="2" charset="-78"/>
              </a:rPr>
              <a:t>اصحابه</a:t>
            </a:r>
            <a:r>
              <a:rPr lang="ar-SA" sz="2800" b="1" dirty="0" smtClean="0">
                <a:solidFill>
                  <a:schemeClr val="accent2">
                    <a:lumMod val="75000"/>
                  </a:schemeClr>
                </a:solidFill>
                <a:cs typeface="Akhbar MT" pitchFamily="2" charset="-78"/>
              </a:rPr>
              <a:t> </a:t>
            </a:r>
            <a:r>
              <a:rPr lang="en-US" sz="2800" b="1" dirty="0" smtClean="0">
                <a:solidFill>
                  <a:schemeClr val="accent2">
                    <a:lumMod val="75000"/>
                  </a:schemeClr>
                </a:solidFill>
                <a:cs typeface="Akhbar MT" pitchFamily="2" charset="-78"/>
              </a:rPr>
              <a:t> )) </a:t>
            </a:r>
            <a:r>
              <a:rPr lang="ar-SA" sz="2800" b="1" dirty="0" smtClean="0">
                <a:solidFill>
                  <a:schemeClr val="accent2">
                    <a:lumMod val="75000"/>
                  </a:schemeClr>
                </a:solidFill>
                <a:cs typeface="Akhbar MT" pitchFamily="2" charset="-78"/>
              </a:rPr>
              <a:t> مالك لم تنظر في الغار؟))قال:رأيت حمامتين وحشيتين بفم الغار ,فعرفت أن ليس فيه احد فسمع النبي صلى الله عليه وسلم فوله,فعرف أن الله قد درأ عنه </a:t>
            </a:r>
            <a:r>
              <a:rPr lang="ar-SA" sz="2800" b="1" dirty="0" err="1" smtClean="0">
                <a:solidFill>
                  <a:schemeClr val="accent2">
                    <a:lumMod val="75000"/>
                  </a:schemeClr>
                </a:solidFill>
                <a:cs typeface="Akhbar MT" pitchFamily="2" charset="-78"/>
              </a:rPr>
              <a:t>بهما</a:t>
            </a:r>
            <a:r>
              <a:rPr lang="ar-SA" sz="2800" b="1" dirty="0" smtClean="0">
                <a:solidFill>
                  <a:schemeClr val="accent2">
                    <a:lumMod val="75000"/>
                  </a:schemeClr>
                </a:solidFill>
                <a:cs typeface="Akhbar MT" pitchFamily="2" charset="-78"/>
              </a:rPr>
              <a:t> فسمت (أي:بارك بالدعاء)عليهن وفرض جزاءهن وانحدرتا في حرم الله ,فأرخا ,وأن نسل حمام الحرم منها .</a:t>
            </a:r>
            <a:endParaRPr lang="en-US" sz="2800" b="1" dirty="0" smtClean="0">
              <a:solidFill>
                <a:schemeClr val="accent2">
                  <a:lumMod val="75000"/>
                </a:schemeClr>
              </a:solidFill>
              <a:cs typeface="Akhbar MT" pitchFamily="2" charset="-78"/>
            </a:endParaRPr>
          </a:p>
          <a:p>
            <a:pPr lvl="0">
              <a:buNone/>
            </a:pPr>
            <a:r>
              <a:rPr lang="ar-SA" sz="2800" b="1" dirty="0" smtClean="0">
                <a:solidFill>
                  <a:schemeClr val="accent2">
                    <a:lumMod val="75000"/>
                  </a:schemeClr>
                </a:solidFill>
                <a:cs typeface="Akhbar MT" pitchFamily="2" charset="-78"/>
              </a:rPr>
              <a:t>روى بعض </a:t>
            </a:r>
            <a:r>
              <a:rPr lang="ar-SA" sz="2800" b="1" dirty="0" err="1" smtClean="0">
                <a:solidFill>
                  <a:schemeClr val="accent2">
                    <a:lumMod val="75000"/>
                  </a:schemeClr>
                </a:solidFill>
                <a:cs typeface="Akhbar MT" pitchFamily="2" charset="-78"/>
              </a:rPr>
              <a:t>اهل</a:t>
            </a:r>
            <a:r>
              <a:rPr lang="ar-SA" sz="2800" b="1" dirty="0" smtClean="0">
                <a:solidFill>
                  <a:schemeClr val="accent2">
                    <a:lumMod val="75000"/>
                  </a:schemeClr>
                </a:solidFill>
                <a:cs typeface="Akhbar MT" pitchFamily="2" charset="-78"/>
              </a:rPr>
              <a:t> السير أن أبا بكر لما قال للرسول صلى الله عليه وسلم : (لو </a:t>
            </a:r>
            <a:r>
              <a:rPr lang="ar-SA" sz="2800" b="1" dirty="0" err="1" smtClean="0">
                <a:solidFill>
                  <a:schemeClr val="accent2">
                    <a:lumMod val="75000"/>
                  </a:schemeClr>
                </a:solidFill>
                <a:cs typeface="Akhbar MT" pitchFamily="2" charset="-78"/>
              </a:rPr>
              <a:t>ان</a:t>
            </a:r>
            <a:r>
              <a:rPr lang="ar-SA" sz="2800" b="1" dirty="0" smtClean="0">
                <a:solidFill>
                  <a:schemeClr val="accent2">
                    <a:lumMod val="75000"/>
                  </a:schemeClr>
                </a:solidFill>
                <a:cs typeface="Akhbar MT" pitchFamily="2" charset="-78"/>
              </a:rPr>
              <a:t> احدهم نظر تحت قدميه لأبصرنا تحت قدميه )قال  النبي صلى الله عليه وسلم ( لو </a:t>
            </a:r>
            <a:r>
              <a:rPr lang="ar-SA" sz="2800" b="1" dirty="0" err="1" smtClean="0">
                <a:solidFill>
                  <a:schemeClr val="accent2">
                    <a:lumMod val="75000"/>
                  </a:schemeClr>
                </a:solidFill>
                <a:cs typeface="Akhbar MT" pitchFamily="2" charset="-78"/>
              </a:rPr>
              <a:t>جاؤونا</a:t>
            </a:r>
            <a:r>
              <a:rPr lang="ar-SA" sz="2800" b="1" dirty="0" smtClean="0">
                <a:solidFill>
                  <a:schemeClr val="accent2">
                    <a:lumMod val="75000"/>
                  </a:schemeClr>
                </a:solidFill>
                <a:cs typeface="Akhbar MT" pitchFamily="2" charset="-78"/>
              </a:rPr>
              <a:t> من </a:t>
            </a:r>
            <a:r>
              <a:rPr lang="ar-SA" sz="2800" b="1" dirty="0" err="1" smtClean="0">
                <a:solidFill>
                  <a:schemeClr val="accent2">
                    <a:lumMod val="75000"/>
                  </a:schemeClr>
                </a:solidFill>
                <a:cs typeface="Akhbar MT" pitchFamily="2" charset="-78"/>
              </a:rPr>
              <a:t>ههنا</a:t>
            </a:r>
            <a:r>
              <a:rPr lang="ar-SA" sz="2800" b="1" dirty="0" smtClean="0">
                <a:solidFill>
                  <a:schemeClr val="accent2">
                    <a:lumMod val="75000"/>
                  </a:schemeClr>
                </a:solidFill>
                <a:cs typeface="Akhbar MT" pitchFamily="2" charset="-78"/>
              </a:rPr>
              <a:t> لذهبنا هنا )فنظر الصديق إلى الغار قد انفرج من الجانب الآخر ,</a:t>
            </a:r>
            <a:r>
              <a:rPr lang="ar-SA" sz="2800" b="1" dirty="0" err="1" smtClean="0">
                <a:solidFill>
                  <a:schemeClr val="accent2">
                    <a:lumMod val="75000"/>
                  </a:schemeClr>
                </a:solidFill>
                <a:cs typeface="Akhbar MT" pitchFamily="2" charset="-78"/>
              </a:rPr>
              <a:t>واذ</a:t>
            </a:r>
            <a:r>
              <a:rPr lang="ar-SA" sz="2800" b="1" dirty="0" smtClean="0">
                <a:solidFill>
                  <a:schemeClr val="accent2">
                    <a:lumMod val="75000"/>
                  </a:schemeClr>
                </a:solidFill>
                <a:cs typeface="Akhbar MT" pitchFamily="2" charset="-78"/>
              </a:rPr>
              <a:t> البحر اتصل </a:t>
            </a:r>
            <a:r>
              <a:rPr lang="ar-SA" sz="2800" b="1" dirty="0" err="1" smtClean="0">
                <a:solidFill>
                  <a:schemeClr val="accent2">
                    <a:lumMod val="75000"/>
                  </a:schemeClr>
                </a:solidFill>
                <a:cs typeface="Akhbar MT" pitchFamily="2" charset="-78"/>
              </a:rPr>
              <a:t>به</a:t>
            </a:r>
            <a:r>
              <a:rPr lang="ar-SA" sz="2800" b="1" dirty="0" smtClean="0">
                <a:solidFill>
                  <a:schemeClr val="accent2">
                    <a:lumMod val="75000"/>
                  </a:schemeClr>
                </a:solidFill>
                <a:cs typeface="Akhbar MT" pitchFamily="2" charset="-78"/>
              </a:rPr>
              <a:t> ,وسفينة مشدودة إلى جانبه . </a:t>
            </a:r>
            <a:endParaRPr lang="en-US" sz="2800" b="1" dirty="0" smtClean="0">
              <a:solidFill>
                <a:schemeClr val="accent2">
                  <a:lumMod val="75000"/>
                </a:schemeClr>
              </a:solidFill>
              <a:cs typeface="Akhbar MT" pitchFamily="2" charset="-78"/>
            </a:endParaRPr>
          </a:p>
          <a:p>
            <a:pPr>
              <a:buNone/>
            </a:pP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p:txBody>
          <a:bodyPr>
            <a:normAutofit/>
          </a:bodyPr>
          <a:lstStyle/>
          <a:p>
            <a:pPr lvl="0">
              <a:buNone/>
            </a:pPr>
            <a:r>
              <a:rPr lang="ar-SA" b="1" dirty="0" err="1" smtClean="0">
                <a:solidFill>
                  <a:schemeClr val="accent3">
                    <a:lumMod val="75000"/>
                  </a:schemeClr>
                </a:solidFill>
                <a:cs typeface="Akhbar MT" pitchFamily="2" charset="-78"/>
              </a:rPr>
              <a:t>ماروى</a:t>
            </a:r>
            <a:r>
              <a:rPr lang="ar-SA" b="1" dirty="0" smtClean="0">
                <a:solidFill>
                  <a:schemeClr val="accent3">
                    <a:lumMod val="75000"/>
                  </a:schemeClr>
                </a:solidFill>
                <a:cs typeface="Akhbar MT" pitchFamily="2" charset="-78"/>
              </a:rPr>
              <a:t> من أن أبا بكر قال لابنه:</a:t>
            </a:r>
            <a:r>
              <a:rPr lang="ar-SA" b="1" dirty="0" err="1" smtClean="0">
                <a:solidFill>
                  <a:schemeClr val="accent3">
                    <a:lumMod val="75000"/>
                  </a:schemeClr>
                </a:solidFill>
                <a:cs typeface="Akhbar MT" pitchFamily="2" charset="-78"/>
              </a:rPr>
              <a:t>يابني</a:t>
            </a:r>
            <a:r>
              <a:rPr lang="ar-SA" b="1" dirty="0" smtClean="0">
                <a:solidFill>
                  <a:schemeClr val="accent3">
                    <a:lumMod val="75000"/>
                  </a:schemeClr>
                </a:solidFill>
                <a:cs typeface="Akhbar MT" pitchFamily="2" charset="-78"/>
              </a:rPr>
              <a:t> إن حدث في الناس حدث </a:t>
            </a:r>
            <a:r>
              <a:rPr lang="ar-SA" b="1" dirty="0" err="1" smtClean="0">
                <a:solidFill>
                  <a:schemeClr val="accent3">
                    <a:lumMod val="75000"/>
                  </a:schemeClr>
                </a:solidFill>
                <a:cs typeface="Akhbar MT" pitchFamily="2" charset="-78"/>
              </a:rPr>
              <a:t>فأت</a:t>
            </a:r>
            <a:r>
              <a:rPr lang="ar-SA" b="1" dirty="0" smtClean="0">
                <a:solidFill>
                  <a:schemeClr val="accent3">
                    <a:lumMod val="75000"/>
                  </a:schemeClr>
                </a:solidFill>
                <a:cs typeface="Akhbar MT" pitchFamily="2" charset="-78"/>
              </a:rPr>
              <a:t> الغار الذي رأيتني اختبأت فيه </a:t>
            </a:r>
            <a:r>
              <a:rPr lang="ar-SA" b="1" dirty="0" err="1" smtClean="0">
                <a:solidFill>
                  <a:schemeClr val="accent3">
                    <a:lumMod val="75000"/>
                  </a:schemeClr>
                </a:solidFill>
                <a:cs typeface="Akhbar MT" pitchFamily="2" charset="-78"/>
              </a:rPr>
              <a:t>انا</a:t>
            </a:r>
            <a:r>
              <a:rPr lang="ar-SA" b="1" dirty="0" smtClean="0">
                <a:solidFill>
                  <a:schemeClr val="accent3">
                    <a:lumMod val="75000"/>
                  </a:schemeClr>
                </a:solidFill>
                <a:cs typeface="Akhbar MT" pitchFamily="2" charset="-78"/>
              </a:rPr>
              <a:t> ورسول الله صلى الله عليه وسلم فكن فيه ,فأنه سيأتيك فيه رزقك غدوة وعشية .</a:t>
            </a:r>
            <a:endParaRPr lang="en-US" b="1" dirty="0" smtClean="0">
              <a:solidFill>
                <a:schemeClr val="accent3">
                  <a:lumMod val="75000"/>
                </a:schemeClr>
              </a:solidFill>
              <a:cs typeface="Akhbar MT" pitchFamily="2" charset="-78"/>
            </a:endParaRPr>
          </a:p>
          <a:p>
            <a:pPr lvl="0">
              <a:buNone/>
            </a:pPr>
            <a:r>
              <a:rPr lang="ar-SA" b="1" dirty="0" err="1" smtClean="0">
                <a:solidFill>
                  <a:schemeClr val="accent3">
                    <a:lumMod val="75000"/>
                  </a:schemeClr>
                </a:solidFill>
                <a:cs typeface="Akhbar MT" pitchFamily="2" charset="-78"/>
              </a:rPr>
              <a:t>ماروي</a:t>
            </a:r>
            <a:r>
              <a:rPr lang="ar-SA" b="1" dirty="0" smtClean="0">
                <a:solidFill>
                  <a:schemeClr val="accent3">
                    <a:lumMod val="75000"/>
                  </a:schemeClr>
                </a:solidFill>
                <a:cs typeface="Akhbar MT" pitchFamily="2" charset="-78"/>
              </a:rPr>
              <a:t> من </a:t>
            </a:r>
            <a:r>
              <a:rPr lang="ar-SA" b="1" dirty="0" err="1" smtClean="0">
                <a:solidFill>
                  <a:schemeClr val="accent3">
                    <a:lumMod val="75000"/>
                  </a:schemeClr>
                </a:solidFill>
                <a:cs typeface="Akhbar MT" pitchFamily="2" charset="-78"/>
              </a:rPr>
              <a:t>ان</a:t>
            </a:r>
            <a:r>
              <a:rPr lang="ar-SA" b="1" dirty="0" smtClean="0">
                <a:solidFill>
                  <a:schemeClr val="accent3">
                    <a:lumMod val="75000"/>
                  </a:schemeClr>
                </a:solidFill>
                <a:cs typeface="Akhbar MT" pitchFamily="2" charset="-78"/>
              </a:rPr>
              <a:t> رجلا من المشركين جاء حتى استقبل رسول الله صلى الله عليه وسلم بعورته يبول , فقال أبو بكر : (</a:t>
            </a:r>
            <a:r>
              <a:rPr lang="ar-SA" b="1" dirty="0" err="1" smtClean="0">
                <a:solidFill>
                  <a:schemeClr val="accent3">
                    <a:lumMod val="75000"/>
                  </a:schemeClr>
                </a:solidFill>
                <a:cs typeface="Akhbar MT" pitchFamily="2" charset="-78"/>
              </a:rPr>
              <a:t>يارسول</a:t>
            </a:r>
            <a:r>
              <a:rPr lang="ar-SA" b="1" dirty="0" smtClean="0">
                <a:solidFill>
                  <a:schemeClr val="accent3">
                    <a:lumMod val="75000"/>
                  </a:schemeClr>
                </a:solidFill>
                <a:cs typeface="Akhbar MT" pitchFamily="2" charset="-78"/>
              </a:rPr>
              <a:t> الله :أليس الرجل يرانا؟ ) فقال لو رآنا لم يستقبلنا بعورته.</a:t>
            </a:r>
            <a:endParaRPr lang="en-US" b="1" dirty="0" smtClean="0">
              <a:solidFill>
                <a:schemeClr val="accent3">
                  <a:lumMod val="75000"/>
                </a:schemeClr>
              </a:solidFill>
              <a:cs typeface="Akhbar MT" pitchFamily="2" charset="-78"/>
            </a:endParaRPr>
          </a:p>
          <a:p>
            <a:pPr lvl="0">
              <a:buNone/>
            </a:pPr>
            <a:r>
              <a:rPr lang="ar-SA" b="1" dirty="0" err="1" smtClean="0">
                <a:solidFill>
                  <a:schemeClr val="accent3">
                    <a:lumMod val="75000"/>
                  </a:schemeClr>
                </a:solidFill>
                <a:cs typeface="Akhbar MT" pitchFamily="2" charset="-78"/>
              </a:rPr>
              <a:t>ماروي</a:t>
            </a:r>
            <a:r>
              <a:rPr lang="ar-SA" b="1" dirty="0" smtClean="0">
                <a:solidFill>
                  <a:schemeClr val="accent3">
                    <a:lumMod val="75000"/>
                  </a:schemeClr>
                </a:solidFill>
                <a:cs typeface="Akhbar MT" pitchFamily="2" charset="-78"/>
              </a:rPr>
              <a:t> أن أبا بكر عطش في  الغار ,فقال له رسول الله صلى الله عليه وسلم : (اذهب إلى صدر الغار فاشرب) فأنطلق أبو بكر إلى صدر الغار , فشرب منه ماء </a:t>
            </a:r>
            <a:r>
              <a:rPr lang="ar-SA" b="1" dirty="0" err="1" smtClean="0">
                <a:solidFill>
                  <a:schemeClr val="accent3">
                    <a:lumMod val="75000"/>
                  </a:schemeClr>
                </a:solidFill>
                <a:cs typeface="Akhbar MT" pitchFamily="2" charset="-78"/>
              </a:rPr>
              <a:t>احلى</a:t>
            </a:r>
            <a:r>
              <a:rPr lang="ar-SA" b="1" dirty="0" smtClean="0">
                <a:solidFill>
                  <a:schemeClr val="accent3">
                    <a:lumMod val="75000"/>
                  </a:schemeClr>
                </a:solidFill>
                <a:cs typeface="Akhbar MT" pitchFamily="2" charset="-78"/>
              </a:rPr>
              <a:t> من العسل وابيض من اللبن </a:t>
            </a:r>
            <a:r>
              <a:rPr lang="ar-SA" b="1" dirty="0" err="1" smtClean="0">
                <a:solidFill>
                  <a:schemeClr val="accent3">
                    <a:lumMod val="75000"/>
                  </a:schemeClr>
                </a:solidFill>
                <a:cs typeface="Akhbar MT" pitchFamily="2" charset="-78"/>
              </a:rPr>
              <a:t>واذكى</a:t>
            </a:r>
            <a:r>
              <a:rPr lang="ar-SA" b="1" dirty="0" smtClean="0">
                <a:solidFill>
                  <a:schemeClr val="accent3">
                    <a:lumMod val="75000"/>
                  </a:schemeClr>
                </a:solidFill>
                <a:cs typeface="Akhbar MT" pitchFamily="2" charset="-78"/>
              </a:rPr>
              <a:t> </a:t>
            </a:r>
            <a:r>
              <a:rPr lang="ar-SA" b="1" dirty="0" err="1" smtClean="0">
                <a:solidFill>
                  <a:schemeClr val="accent3">
                    <a:lumMod val="75000"/>
                  </a:schemeClr>
                </a:solidFill>
                <a:cs typeface="Akhbar MT" pitchFamily="2" charset="-78"/>
              </a:rPr>
              <a:t>رائحجة</a:t>
            </a:r>
            <a:r>
              <a:rPr lang="ar-SA" b="1" dirty="0" smtClean="0">
                <a:solidFill>
                  <a:schemeClr val="accent3">
                    <a:lumMod val="75000"/>
                  </a:schemeClr>
                </a:solidFill>
                <a:cs typeface="Akhbar MT" pitchFamily="2" charset="-78"/>
              </a:rPr>
              <a:t> من المسك ,ثم عاد فقال رسول الله صلى الله عليه وسلم (إن الله </a:t>
            </a:r>
            <a:r>
              <a:rPr lang="ar-SA" b="1" dirty="0" err="1" smtClean="0">
                <a:solidFill>
                  <a:schemeClr val="accent3">
                    <a:lumMod val="75000"/>
                  </a:schemeClr>
                </a:solidFill>
                <a:cs typeface="Akhbar MT" pitchFamily="2" charset="-78"/>
              </a:rPr>
              <a:t>امر</a:t>
            </a:r>
            <a:r>
              <a:rPr lang="ar-SA" b="1" dirty="0" smtClean="0">
                <a:solidFill>
                  <a:schemeClr val="accent3">
                    <a:lumMod val="75000"/>
                  </a:schemeClr>
                </a:solidFill>
                <a:cs typeface="Akhbar MT" pitchFamily="2" charset="-78"/>
              </a:rPr>
              <a:t> الملك الموكل بأنهار الجنة أن اخرق نهرا من جنة الفردوس إلى صدر الغار لنشرب ) .</a:t>
            </a:r>
            <a:endParaRPr lang="en-US" b="1" dirty="0" smtClean="0">
              <a:solidFill>
                <a:schemeClr val="accent3">
                  <a:lumMod val="75000"/>
                </a:schemeClr>
              </a:solidFill>
              <a:cs typeface="Akhbar MT" pitchFamily="2" charset="-78"/>
            </a:endParaRPr>
          </a:p>
          <a:p>
            <a:pPr>
              <a:buNone/>
            </a:pPr>
            <a:endParaRPr lang="ar-SA" b="1" dirty="0">
              <a:solidFill>
                <a:schemeClr val="accent3">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57200" y="285728"/>
            <a:ext cx="8401080" cy="6357982"/>
          </a:xfrm>
        </p:spPr>
        <p:txBody>
          <a:bodyPr>
            <a:normAutofit fontScale="85000" lnSpcReduction="20000"/>
          </a:bodyPr>
          <a:lstStyle/>
          <a:p>
            <a:pPr algn="ctr">
              <a:buNone/>
            </a:pPr>
            <a:r>
              <a:rPr lang="ar-SA" sz="4200" dirty="0" smtClean="0">
                <a:solidFill>
                  <a:schemeClr val="bg2">
                    <a:lumMod val="25000"/>
                  </a:schemeClr>
                </a:solidFill>
              </a:rPr>
              <a:t>التوجه إلى المدينة</a:t>
            </a:r>
            <a:r>
              <a:rPr lang="ar-SA" sz="4200" dirty="0" smtClean="0">
                <a:solidFill>
                  <a:schemeClr val="accent2">
                    <a:lumMod val="50000"/>
                  </a:schemeClr>
                </a:solidFill>
              </a:rPr>
              <a:t>:</a:t>
            </a:r>
            <a:r>
              <a:rPr lang="ar-SA" sz="2800" dirty="0" smtClean="0">
                <a:solidFill>
                  <a:schemeClr val="accent2">
                    <a:lumMod val="50000"/>
                  </a:schemeClr>
                </a:solidFill>
              </a:rPr>
              <a:t/>
            </a:r>
            <a:br>
              <a:rPr lang="ar-SA" sz="2800" dirty="0" smtClean="0">
                <a:solidFill>
                  <a:schemeClr val="accent2">
                    <a:lumMod val="50000"/>
                  </a:schemeClr>
                </a:solidFill>
              </a:rPr>
            </a:br>
            <a:r>
              <a:rPr lang="ar-SA" sz="2800" dirty="0" smtClean="0">
                <a:solidFill>
                  <a:schemeClr val="accent2">
                    <a:lumMod val="50000"/>
                  </a:schemeClr>
                </a:solidFill>
              </a:rPr>
              <a:t>ولما انقطع الطلب عنهما , جاءهما الدليل-ابن رقد-بعد ثلاث ليال من بقائهما في الغار ومعه الراحلتان . وكان معهما عامرة بن </a:t>
            </a:r>
            <a:r>
              <a:rPr lang="ar-SA" sz="2800" dirty="0" err="1" smtClean="0">
                <a:solidFill>
                  <a:schemeClr val="accent2">
                    <a:lumMod val="50000"/>
                  </a:schemeClr>
                </a:solidFill>
              </a:rPr>
              <a:t>فهيرة</a:t>
            </a:r>
            <a:r>
              <a:rPr lang="ar-SA" sz="2800" dirty="0" smtClean="0">
                <a:solidFill>
                  <a:schemeClr val="accent2">
                    <a:lumMod val="50000"/>
                  </a:schemeClr>
                </a:solidFill>
              </a:rPr>
              <a:t> انطلق الأربعة إلى المدينة , عن طريق الساحل.</a:t>
            </a:r>
            <a:br>
              <a:rPr lang="ar-SA" sz="2800" dirty="0" smtClean="0">
                <a:solidFill>
                  <a:schemeClr val="accent2">
                    <a:lumMod val="50000"/>
                  </a:schemeClr>
                </a:solidFill>
              </a:rPr>
            </a:br>
            <a:r>
              <a:rPr lang="ar-SA" sz="2800" dirty="0" smtClean="0">
                <a:solidFill>
                  <a:schemeClr val="accent2">
                    <a:lumMod val="50000"/>
                  </a:schemeClr>
                </a:solidFill>
              </a:rPr>
              <a:t>بعد أن اتخذ الرسول صلى الله عليه وسلم جميع الأسباب التي في مقدور البشر لينجو من الأعداء ,كان مطمئناً , ولسانه رطب بذكر الله , بالدعاء , بينما كان أبو بكر يكثر </a:t>
            </a:r>
            <a:br>
              <a:rPr lang="ar-SA" sz="2800" dirty="0" smtClean="0">
                <a:solidFill>
                  <a:schemeClr val="accent2">
                    <a:lumMod val="50000"/>
                  </a:schemeClr>
                </a:solidFill>
              </a:rPr>
            </a:br>
            <a:r>
              <a:rPr lang="ar-SA" sz="2800" dirty="0" smtClean="0">
                <a:solidFill>
                  <a:schemeClr val="accent2">
                    <a:lumMod val="50000"/>
                  </a:schemeClr>
                </a:solidFill>
              </a:rPr>
              <a:t/>
            </a:r>
            <a:br>
              <a:rPr lang="ar-SA" sz="2800" dirty="0" smtClean="0">
                <a:solidFill>
                  <a:schemeClr val="accent2">
                    <a:lumMod val="50000"/>
                  </a:schemeClr>
                </a:solidFill>
              </a:rPr>
            </a:br>
            <a:r>
              <a:rPr lang="ar-SA" sz="2800" dirty="0" smtClean="0">
                <a:solidFill>
                  <a:schemeClr val="accent2">
                    <a:lumMod val="50000"/>
                  </a:schemeClr>
                </a:solidFill>
              </a:rPr>
              <a:t>الالتفات ؛ حرصاً منه على سلامة الرسول صلى الله عليه وسلم.</a:t>
            </a:r>
            <a:br>
              <a:rPr lang="ar-SA" sz="2800" dirty="0" smtClean="0">
                <a:solidFill>
                  <a:schemeClr val="accent2">
                    <a:lumMod val="50000"/>
                  </a:schemeClr>
                </a:solidFill>
              </a:rPr>
            </a:br>
            <a:r>
              <a:rPr lang="ar-SA" sz="2800" dirty="0" smtClean="0">
                <a:solidFill>
                  <a:schemeClr val="accent2">
                    <a:lumMod val="50000"/>
                  </a:schemeClr>
                </a:solidFill>
              </a:rPr>
              <a:t>وعندما حانت ساعة المقيل في يومهم ذاك , وخلا الطريق , رفع الله لهم صخرة طويلة لها ظل , لم تأت عليها الشمس , فنزلوا عندها , وسوى أبو بكر بيده مكاناً تحتها, وبسط عليها </a:t>
            </a:r>
            <a:r>
              <a:rPr lang="ar-SA" sz="2800" dirty="0" err="1" smtClean="0">
                <a:solidFill>
                  <a:schemeClr val="accent2">
                    <a:lumMod val="50000"/>
                  </a:schemeClr>
                </a:solidFill>
              </a:rPr>
              <a:t>فروة</a:t>
            </a:r>
            <a:r>
              <a:rPr lang="ar-SA" sz="2800" dirty="0" smtClean="0">
                <a:solidFill>
                  <a:schemeClr val="accent2">
                    <a:lumMod val="50000"/>
                  </a:schemeClr>
                </a:solidFill>
              </a:rPr>
              <a:t> وطلب من الرسول صلى الله عليه سلم أن ينام , وخرج هو ليراقب المكان, فإذا هو براع مقبل بغنمه إلى الصخرة, ويريد منها مثل </a:t>
            </a:r>
            <a:r>
              <a:rPr lang="ar-SA" sz="2800" dirty="0" err="1" smtClean="0">
                <a:solidFill>
                  <a:schemeClr val="accent2">
                    <a:lumMod val="50000"/>
                  </a:schemeClr>
                </a:solidFill>
              </a:rPr>
              <a:t>مأرادوا</a:t>
            </a:r>
            <a:r>
              <a:rPr lang="ar-SA" sz="2800" dirty="0" smtClean="0">
                <a:solidFill>
                  <a:schemeClr val="accent2">
                    <a:lumMod val="50000"/>
                  </a:schemeClr>
                </a:solidFill>
              </a:rPr>
              <a:t> .</a:t>
            </a:r>
            <a:br>
              <a:rPr lang="ar-SA" sz="2800" dirty="0" smtClean="0">
                <a:solidFill>
                  <a:schemeClr val="accent2">
                    <a:lumMod val="50000"/>
                  </a:schemeClr>
                </a:solidFill>
              </a:rPr>
            </a:br>
            <a:r>
              <a:rPr lang="ar-SA" sz="2800" dirty="0" smtClean="0">
                <a:solidFill>
                  <a:schemeClr val="accent2">
                    <a:lumMod val="50000"/>
                  </a:schemeClr>
                </a:solidFill>
              </a:rPr>
              <a:t>وتكلم معه أبو بكر ليعرف أمره , فعرف إنه رجل من أعل </a:t>
            </a:r>
            <a:r>
              <a:rPr lang="ar-SA" sz="2800" dirty="0" err="1" smtClean="0">
                <a:solidFill>
                  <a:schemeClr val="accent2">
                    <a:lumMod val="50000"/>
                  </a:schemeClr>
                </a:solidFill>
              </a:rPr>
              <a:t>مكه</a:t>
            </a:r>
            <a:r>
              <a:rPr lang="ar-SA" sz="2800" dirty="0" smtClean="0">
                <a:solidFill>
                  <a:schemeClr val="accent2">
                    <a:lumMod val="50000"/>
                  </a:schemeClr>
                </a:solidFill>
              </a:rPr>
              <a:t> . ورضي أن يحلب لهم من شاة له . وطلب منه أبو بكر أن ينظف الضرع قبل الحليب, وكره أن يوقظ الرسول صلى الله عليه وسلم للشرب, فانتظره حتى استيقظ , فشرب حتى رضي أبو بكر , ثم أمر بالرحيل.</a:t>
            </a:r>
            <a:br>
              <a:rPr lang="ar-SA" sz="2800" dirty="0" smtClean="0">
                <a:solidFill>
                  <a:schemeClr val="accent2">
                    <a:lumMod val="50000"/>
                  </a:schemeClr>
                </a:solidFill>
              </a:rPr>
            </a:br>
            <a:r>
              <a:rPr lang="ar-SA" sz="2800" dirty="0" smtClean="0">
                <a:solidFill>
                  <a:schemeClr val="accent2">
                    <a:lumMod val="50000"/>
                  </a:schemeClr>
                </a:solidFill>
              </a:rPr>
              <a:t>وكان الرسول صلى الله عليه وسلم يردف أبا بكر معه على راحلته , وكان إذا سأل أحد أبا بكر في الطريق عن الرسول صلى الله عليه وسلم , يقول:هذا الرجل يهديني السبيل ,فيحسب السائل أنه يعني الطريق وإنما كان يعني سبيل الخير. </a:t>
            </a:r>
            <a:endParaRPr lang="ar-SA"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285720" y="0"/>
            <a:ext cx="8534400" cy="758952"/>
          </a:xfrm>
        </p:spPr>
        <p:txBody>
          <a:bodyPr/>
          <a:lstStyle/>
          <a:p>
            <a:endParaRPr lang="ar-SA" dirty="0"/>
          </a:p>
        </p:txBody>
      </p:sp>
      <p:sp>
        <p:nvSpPr>
          <p:cNvPr id="2" name="عنصر نائب للمحتوى 1"/>
          <p:cNvSpPr>
            <a:spLocks noGrp="1"/>
          </p:cNvSpPr>
          <p:nvPr>
            <p:ph sz="quarter" idx="1"/>
          </p:nvPr>
        </p:nvSpPr>
        <p:spPr>
          <a:xfrm>
            <a:off x="571472" y="1071546"/>
            <a:ext cx="8229600" cy="4572000"/>
          </a:xfrm>
        </p:spPr>
        <p:txBody>
          <a:bodyPr>
            <a:noAutofit/>
          </a:bodyPr>
          <a:lstStyle/>
          <a:p>
            <a:pPr>
              <a:buNone/>
            </a:pPr>
            <a:r>
              <a:rPr lang="ar-SA" sz="2800" b="1" dirty="0" smtClean="0">
                <a:solidFill>
                  <a:schemeClr val="accent1">
                    <a:lumMod val="75000"/>
                  </a:schemeClr>
                </a:solidFill>
                <a:cs typeface="Akhbar MT" pitchFamily="2" charset="-78"/>
              </a:rPr>
              <a:t>روي أن </a:t>
            </a:r>
            <a:r>
              <a:rPr lang="ar-SA" sz="2800" b="1" dirty="0" err="1" smtClean="0">
                <a:solidFill>
                  <a:schemeClr val="accent1">
                    <a:lumMod val="75000"/>
                  </a:schemeClr>
                </a:solidFill>
                <a:cs typeface="Akhbar MT" pitchFamily="2" charset="-78"/>
              </a:rPr>
              <a:t>أوساً</a:t>
            </a:r>
            <a:r>
              <a:rPr lang="ar-SA" sz="2800" b="1" dirty="0" smtClean="0">
                <a:solidFill>
                  <a:schemeClr val="accent1">
                    <a:lumMod val="75000"/>
                  </a:schemeClr>
                </a:solidFill>
                <a:cs typeface="Akhbar MT" pitchFamily="2" charset="-78"/>
              </a:rPr>
              <a:t> بن </a:t>
            </a:r>
            <a:r>
              <a:rPr lang="ar-SA" sz="2800" b="1" dirty="0" err="1" smtClean="0">
                <a:solidFill>
                  <a:schemeClr val="accent1">
                    <a:lumMod val="75000"/>
                  </a:schemeClr>
                </a:solidFill>
                <a:cs typeface="Akhbar MT" pitchFamily="2" charset="-78"/>
              </a:rPr>
              <a:t>عبدالله</a:t>
            </a:r>
            <a:r>
              <a:rPr lang="ar-SA" sz="2800" b="1" dirty="0" smtClean="0">
                <a:solidFill>
                  <a:schemeClr val="accent1">
                    <a:lumMod val="75000"/>
                  </a:schemeClr>
                </a:solidFill>
                <a:cs typeface="Akhbar MT" pitchFamily="2" charset="-78"/>
              </a:rPr>
              <a:t> بن حجر </a:t>
            </a:r>
            <a:r>
              <a:rPr lang="ar-SA" sz="2800" b="1" dirty="0" err="1" smtClean="0">
                <a:solidFill>
                  <a:schemeClr val="accent1">
                    <a:lumMod val="75000"/>
                  </a:schemeClr>
                </a:solidFill>
                <a:cs typeface="Akhbar MT" pitchFamily="2" charset="-78"/>
              </a:rPr>
              <a:t>الأسلمي</a:t>
            </a:r>
            <a:r>
              <a:rPr lang="ar-SA" sz="2800" b="1" dirty="0" smtClean="0">
                <a:solidFill>
                  <a:schemeClr val="accent1">
                    <a:lumMod val="75000"/>
                  </a:schemeClr>
                </a:solidFill>
                <a:cs typeface="Akhbar MT" pitchFamily="2" charset="-78"/>
              </a:rPr>
              <a:t> مر برسول الله صلى الله عليه وسلم ومعه أبو بكر ((</a:t>
            </a:r>
            <a:r>
              <a:rPr lang="ar-SA" sz="2800" b="1" dirty="0" err="1" smtClean="0">
                <a:solidFill>
                  <a:schemeClr val="accent1">
                    <a:lumMod val="75000"/>
                  </a:schemeClr>
                </a:solidFill>
                <a:cs typeface="Akhbar MT" pitchFamily="2" charset="-78"/>
              </a:rPr>
              <a:t>بحدوات</a:t>
            </a:r>
            <a:r>
              <a:rPr lang="ar-SA" sz="2800" b="1" dirty="0" smtClean="0">
                <a:solidFill>
                  <a:schemeClr val="accent1">
                    <a:lumMod val="75000"/>
                  </a:schemeClr>
                </a:solidFill>
                <a:cs typeface="Akhbar MT" pitchFamily="2" charset="-78"/>
              </a:rPr>
              <a:t>)) بين </a:t>
            </a:r>
            <a:r>
              <a:rPr lang="ar-SA" sz="2800" b="1" dirty="0" err="1" smtClean="0">
                <a:solidFill>
                  <a:schemeClr val="accent1">
                    <a:lumMod val="75000"/>
                  </a:schemeClr>
                </a:solidFill>
                <a:cs typeface="Akhbar MT" pitchFamily="2" charset="-78"/>
              </a:rPr>
              <a:t>الجحفة</a:t>
            </a:r>
            <a:r>
              <a:rPr lang="ar-SA" sz="2800" b="1" dirty="0" smtClean="0">
                <a:solidFill>
                  <a:schemeClr val="accent1">
                    <a:lumMod val="75000"/>
                  </a:schemeClr>
                </a:solidFill>
                <a:cs typeface="Akhbar MT" pitchFamily="2" charset="-78"/>
              </a:rPr>
              <a:t> </a:t>
            </a:r>
            <a:r>
              <a:rPr lang="ar-SA" sz="2800" b="1" dirty="0" err="1" smtClean="0">
                <a:solidFill>
                  <a:schemeClr val="accent1">
                    <a:lumMod val="75000"/>
                  </a:schemeClr>
                </a:solidFill>
                <a:cs typeface="Akhbar MT" pitchFamily="2" charset="-78"/>
              </a:rPr>
              <a:t>وهرشى</a:t>
            </a:r>
            <a:r>
              <a:rPr lang="ar-SA" sz="2800" b="1" dirty="0" smtClean="0">
                <a:solidFill>
                  <a:schemeClr val="accent1">
                    <a:lumMod val="75000"/>
                  </a:schemeClr>
                </a:solidFill>
                <a:cs typeface="Akhbar MT" pitchFamily="2" charset="-78"/>
              </a:rPr>
              <a:t> , وهما على جمل واحد متوجهين إلى المدينة ,فحملهما على فحل إبله ((ابن الرداء)) وبعث معهما </a:t>
            </a:r>
            <a:r>
              <a:rPr lang="ar-SA" sz="2800" b="1" dirty="0" err="1" smtClean="0">
                <a:solidFill>
                  <a:schemeClr val="accent1">
                    <a:lumMod val="75000"/>
                  </a:schemeClr>
                </a:solidFill>
                <a:cs typeface="Akhbar MT" pitchFamily="2" charset="-78"/>
              </a:rPr>
              <a:t>غلامة</a:t>
            </a:r>
            <a:r>
              <a:rPr lang="ar-SA" sz="2800" b="1" dirty="0" smtClean="0">
                <a:solidFill>
                  <a:schemeClr val="accent1">
                    <a:lumMod val="75000"/>
                  </a:schemeClr>
                </a:solidFill>
                <a:cs typeface="Akhbar MT" pitchFamily="2" charset="-78"/>
              </a:rPr>
              <a:t> مسعود , وطلب منه أن يسلك </a:t>
            </a:r>
            <a:r>
              <a:rPr lang="ar-SA" sz="2800" b="1" dirty="0" err="1" smtClean="0">
                <a:solidFill>
                  <a:schemeClr val="accent1">
                    <a:lumMod val="75000"/>
                  </a:schemeClr>
                </a:solidFill>
                <a:cs typeface="Akhbar MT" pitchFamily="2" charset="-78"/>
              </a:rPr>
              <a:t>بهما</a:t>
            </a:r>
            <a:r>
              <a:rPr lang="ar-SA" sz="2800" b="1" dirty="0" smtClean="0">
                <a:solidFill>
                  <a:schemeClr val="accent1">
                    <a:lumMod val="75000"/>
                  </a:schemeClr>
                </a:solidFill>
                <a:cs typeface="Akhbar MT" pitchFamily="2" charset="-78"/>
              </a:rPr>
              <a:t> حيث يعلم من الطريق , ولا يفارقهما حتى يقضيا حاجتهما منه ... فأوصلهما المدينة ثم عاد , وقد حمله وصية إلى سيدة , وهي أن يسم إبله على أعناقها . </a:t>
            </a:r>
            <a:br>
              <a:rPr lang="ar-SA" sz="2800" b="1" dirty="0" smtClean="0">
                <a:solidFill>
                  <a:schemeClr val="accent1">
                    <a:lumMod val="75000"/>
                  </a:schemeClr>
                </a:solidFill>
                <a:cs typeface="Akhbar MT" pitchFamily="2" charset="-78"/>
              </a:rPr>
            </a:br>
            <a:r>
              <a:rPr lang="ar-SA" sz="2800" b="1" dirty="0" smtClean="0">
                <a:solidFill>
                  <a:schemeClr val="accent1">
                    <a:lumMod val="75000"/>
                  </a:schemeClr>
                </a:solidFill>
                <a:cs typeface="Akhbar MT" pitchFamily="2" charset="-78"/>
              </a:rPr>
              <a:t>ولقي ركب الهجرة عند </a:t>
            </a:r>
            <a:r>
              <a:rPr lang="ar-SA" sz="2800" b="1" dirty="0" err="1" smtClean="0">
                <a:solidFill>
                  <a:schemeClr val="accent1">
                    <a:lumMod val="75000"/>
                  </a:schemeClr>
                </a:solidFill>
                <a:cs typeface="Akhbar MT" pitchFamily="2" charset="-78"/>
              </a:rPr>
              <a:t>الغميم</a:t>
            </a:r>
            <a:r>
              <a:rPr lang="ar-SA" sz="2800" b="1" dirty="0" smtClean="0">
                <a:solidFill>
                  <a:schemeClr val="accent1">
                    <a:lumMod val="75000"/>
                  </a:schemeClr>
                </a:solidFill>
                <a:cs typeface="Akhbar MT" pitchFamily="2" charset="-78"/>
              </a:rPr>
              <a:t> </a:t>
            </a:r>
            <a:r>
              <a:rPr lang="ar-SA" sz="2800" b="1" dirty="0" err="1" smtClean="0">
                <a:solidFill>
                  <a:schemeClr val="accent1">
                    <a:lumMod val="75000"/>
                  </a:schemeClr>
                </a:solidFill>
                <a:cs typeface="Akhbar MT" pitchFamily="2" charset="-78"/>
              </a:rPr>
              <a:t>بريدة</a:t>
            </a:r>
            <a:r>
              <a:rPr lang="ar-SA" sz="2800" b="1" dirty="0" smtClean="0">
                <a:solidFill>
                  <a:schemeClr val="accent1">
                    <a:lumMod val="75000"/>
                  </a:schemeClr>
                </a:solidFill>
                <a:cs typeface="Akhbar MT" pitchFamily="2" charset="-78"/>
              </a:rPr>
              <a:t> بن </a:t>
            </a:r>
            <a:r>
              <a:rPr lang="ar-SA" sz="2800" b="1" dirty="0" err="1" smtClean="0">
                <a:solidFill>
                  <a:schemeClr val="accent1">
                    <a:lumMod val="75000"/>
                  </a:schemeClr>
                </a:solidFill>
                <a:cs typeface="Akhbar MT" pitchFamily="2" charset="-78"/>
              </a:rPr>
              <a:t>الحصيب</a:t>
            </a:r>
            <a:r>
              <a:rPr lang="ar-SA" sz="2800" b="1" dirty="0" smtClean="0">
                <a:solidFill>
                  <a:schemeClr val="accent1">
                    <a:lumMod val="75000"/>
                  </a:schemeClr>
                </a:solidFill>
                <a:cs typeface="Akhbar MT" pitchFamily="2" charset="-78"/>
              </a:rPr>
              <a:t> </a:t>
            </a:r>
            <a:r>
              <a:rPr lang="ar-SA" sz="2800" b="1" dirty="0" err="1" smtClean="0">
                <a:solidFill>
                  <a:schemeClr val="accent1">
                    <a:lumMod val="75000"/>
                  </a:schemeClr>
                </a:solidFill>
                <a:cs typeface="Akhbar MT" pitchFamily="2" charset="-78"/>
              </a:rPr>
              <a:t>الأسلمي</a:t>
            </a:r>
            <a:r>
              <a:rPr lang="ar-SA" sz="2800" b="1" dirty="0" smtClean="0">
                <a:solidFill>
                  <a:schemeClr val="accent1">
                    <a:lumMod val="75000"/>
                  </a:schemeClr>
                </a:solidFill>
                <a:cs typeface="Akhbar MT" pitchFamily="2" charset="-78"/>
              </a:rPr>
              <a:t>-زعيم قومه-حينذاك وكان قد خرج في طلب النبي صلى الله عليه وسلم وأبو بكر, أملاً في الفوز بالجائزة المعلنة من قبل قريش . وعندما التقى برسول صلى الله عليه وسلم , وحدثه في أمر الإسلام , أسلم وأسلم معه زهاء ثمانين بيتاً من قومه, وقيل: سبعين .</a:t>
            </a:r>
            <a:br>
              <a:rPr lang="ar-SA" sz="2800" b="1" dirty="0" smtClean="0">
                <a:solidFill>
                  <a:schemeClr val="accent1">
                    <a:lumMod val="75000"/>
                  </a:schemeClr>
                </a:solidFill>
                <a:cs typeface="Akhbar MT" pitchFamily="2" charset="-78"/>
              </a:rPr>
            </a:br>
            <a:r>
              <a:rPr lang="ar-SA" sz="2800" b="1" dirty="0" smtClean="0">
                <a:solidFill>
                  <a:schemeClr val="accent1">
                    <a:lumMod val="75000"/>
                  </a:schemeClr>
                </a:solidFill>
                <a:cs typeface="Akhbar MT" pitchFamily="2" charset="-78"/>
              </a:rPr>
              <a:t>وبات </a:t>
            </a:r>
            <a:r>
              <a:rPr lang="ar-SA" sz="2800" b="1" dirty="0" err="1" smtClean="0">
                <a:solidFill>
                  <a:schemeClr val="accent1">
                    <a:lumMod val="75000"/>
                  </a:schemeClr>
                </a:solidFill>
                <a:cs typeface="Akhbar MT" pitchFamily="2" charset="-78"/>
              </a:rPr>
              <a:t>بريدة</a:t>
            </a:r>
            <a:r>
              <a:rPr lang="ar-SA" sz="2800" b="1" dirty="0" smtClean="0">
                <a:solidFill>
                  <a:schemeClr val="accent1">
                    <a:lumMod val="75000"/>
                  </a:schemeClr>
                </a:solidFill>
                <a:cs typeface="Akhbar MT" pitchFamily="2" charset="-78"/>
              </a:rPr>
              <a:t> من الرسول صلى الله عليه وسلم , وفي الصباح قال </a:t>
            </a:r>
            <a:r>
              <a:rPr lang="ar-SA" sz="2800" b="1" dirty="0" err="1" smtClean="0">
                <a:solidFill>
                  <a:schemeClr val="accent1">
                    <a:lumMod val="75000"/>
                  </a:schemeClr>
                </a:solidFill>
                <a:cs typeface="Akhbar MT" pitchFamily="2" charset="-78"/>
              </a:rPr>
              <a:t>بريدة</a:t>
            </a:r>
            <a:r>
              <a:rPr lang="ar-SA" sz="2800" b="1" dirty="0" smtClean="0">
                <a:solidFill>
                  <a:schemeClr val="accent1">
                    <a:lumMod val="75000"/>
                  </a:schemeClr>
                </a:solidFill>
                <a:cs typeface="Akhbar MT" pitchFamily="2" charset="-78"/>
              </a:rPr>
              <a:t> ((يا رسول الله:</a:t>
            </a:r>
            <a:r>
              <a:rPr lang="ar-SA" sz="2800" b="1" dirty="0" err="1" smtClean="0">
                <a:solidFill>
                  <a:schemeClr val="accent1">
                    <a:lumMod val="75000"/>
                  </a:schemeClr>
                </a:solidFill>
                <a:cs typeface="Akhbar MT" pitchFamily="2" charset="-78"/>
              </a:rPr>
              <a:t>لاتدخل</a:t>
            </a:r>
            <a:r>
              <a:rPr lang="ar-SA" sz="2800" b="1" dirty="0" smtClean="0">
                <a:solidFill>
                  <a:schemeClr val="accent1">
                    <a:lumMod val="75000"/>
                  </a:schemeClr>
                </a:solidFill>
                <a:cs typeface="Akhbar MT" pitchFamily="2" charset="-78"/>
              </a:rPr>
              <a:t> المدينة </a:t>
            </a:r>
            <a:r>
              <a:rPr lang="ar-SA" sz="2800" b="1" dirty="0" err="1" smtClean="0">
                <a:solidFill>
                  <a:schemeClr val="accent1">
                    <a:lumMod val="75000"/>
                  </a:schemeClr>
                </a:solidFill>
                <a:cs typeface="Akhbar MT" pitchFamily="2" charset="-78"/>
              </a:rPr>
              <a:t>إلامعك</a:t>
            </a:r>
            <a:r>
              <a:rPr lang="ar-SA" sz="2800" b="1" dirty="0" smtClean="0">
                <a:solidFill>
                  <a:schemeClr val="accent1">
                    <a:lumMod val="75000"/>
                  </a:schemeClr>
                </a:solidFill>
                <a:cs typeface="Akhbar MT" pitchFamily="2" charset="-78"/>
              </a:rPr>
              <a:t> لواء)) . فحمل عمامته ثم شدها في رمح ثم مشى بين يديه حتى دخل المدينة.</a:t>
            </a:r>
            <a:endParaRPr lang="ar-SA" sz="2800" b="1" dirty="0">
              <a:solidFill>
                <a:schemeClr val="accent1">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642910" y="857232"/>
            <a:ext cx="8229600" cy="4572000"/>
          </a:xfrm>
        </p:spPr>
        <p:txBody>
          <a:bodyPr>
            <a:noAutofit/>
          </a:bodyPr>
          <a:lstStyle/>
          <a:p>
            <a:pPr>
              <a:buNone/>
            </a:pPr>
            <a:r>
              <a:rPr lang="ar-SA" sz="3600" dirty="0" smtClean="0">
                <a:solidFill>
                  <a:schemeClr val="bg2">
                    <a:lumMod val="10000"/>
                  </a:schemeClr>
                </a:solidFill>
              </a:rPr>
              <a:t>*الوصول إلى المدينة:</a:t>
            </a:r>
            <a:endParaRPr lang="en-US" sz="3600" dirty="0" smtClean="0">
              <a:solidFill>
                <a:schemeClr val="bg2">
                  <a:lumMod val="10000"/>
                </a:schemeClr>
              </a:solidFill>
            </a:endParaRPr>
          </a:p>
          <a:p>
            <a:pPr>
              <a:buNone/>
            </a:pPr>
            <a:r>
              <a:rPr lang="ar-SA" sz="2000" i="1" dirty="0" smtClean="0">
                <a:solidFill>
                  <a:schemeClr val="accent3">
                    <a:lumMod val="50000"/>
                  </a:schemeClr>
                </a:solidFill>
              </a:rPr>
              <a:t>روى البخاري وابن إسحاق والحاكم وغيرهم انه عندما بلغ الأنصار مخرج رسول الله صلى الله عليه وسلم من مكة مهاجر إلى المدينة,كانوا يخرجون كل يوم إلى الحرة ينتظرونه أول النهار, فإذا اشتد الحر رجعوا إلى منازلهم.</a:t>
            </a:r>
            <a:endParaRPr lang="en-US" sz="2000" dirty="0" smtClean="0">
              <a:solidFill>
                <a:schemeClr val="accent3">
                  <a:lumMod val="50000"/>
                </a:schemeClr>
              </a:solidFill>
            </a:endParaRPr>
          </a:p>
          <a:p>
            <a:pPr>
              <a:buNone/>
            </a:pPr>
            <a:r>
              <a:rPr lang="ar-SA" sz="2000" i="1" dirty="0" smtClean="0">
                <a:solidFill>
                  <a:schemeClr val="accent3">
                    <a:lumMod val="50000"/>
                  </a:schemeClr>
                </a:solidFill>
              </a:rPr>
              <a:t>فلما كان يوم الاثنين 12\3\1ه خرجوا على عادتهم فلما حمي الحر رجعوا وصعد رجل من اليهود فرأى رسول الله صلى الله عليه وسلم وأصحابه فصرخ بأعلى صوته قائلا</a:t>
            </a:r>
            <a:r>
              <a:rPr lang="en-US" sz="2000" i="1" dirty="0" smtClean="0">
                <a:solidFill>
                  <a:schemeClr val="accent3">
                    <a:lumMod val="50000"/>
                  </a:schemeClr>
                </a:solidFill>
              </a:rPr>
              <a:t>:</a:t>
            </a:r>
            <a:r>
              <a:rPr lang="ar-SA" sz="2000" i="1" dirty="0" smtClean="0">
                <a:solidFill>
                  <a:schemeClr val="accent3">
                    <a:lumMod val="50000"/>
                  </a:schemeClr>
                </a:solidFill>
              </a:rPr>
              <a:t> (يا معشر العرب هذا جدكم الذي تنتظرون),فثار المسلمون إلى السلاح,فتلقوا رسول الله صلى عليه وسلم وسمعت الرجة </a:t>
            </a:r>
            <a:r>
              <a:rPr lang="ar-SA" sz="2000" i="1" dirty="0" err="1" smtClean="0">
                <a:solidFill>
                  <a:schemeClr val="accent3">
                    <a:lumMod val="50000"/>
                  </a:schemeClr>
                </a:solidFill>
              </a:rPr>
              <a:t>و</a:t>
            </a:r>
            <a:r>
              <a:rPr lang="ar-SA" sz="2000" i="1" dirty="0" smtClean="0">
                <a:solidFill>
                  <a:schemeClr val="accent3">
                    <a:lumMod val="50000"/>
                  </a:schemeClr>
                </a:solidFill>
              </a:rPr>
              <a:t> التكبير في بني عمرو بن عوف,وكبر المسلمون فرحا بقدومه فخرجوا للقائه وحيوه بتحية النبوة واحذقوا بهم </a:t>
            </a:r>
            <a:r>
              <a:rPr lang="ar-SA" sz="2000" i="1" dirty="0" err="1" smtClean="0">
                <a:solidFill>
                  <a:schemeClr val="accent3">
                    <a:lumMod val="50000"/>
                  </a:schemeClr>
                </a:solidFill>
              </a:rPr>
              <a:t>مطيفين</a:t>
            </a:r>
            <a:r>
              <a:rPr lang="ar-SA" sz="2000" i="1" dirty="0" smtClean="0">
                <a:solidFill>
                  <a:schemeClr val="accent3">
                    <a:lumMod val="50000"/>
                  </a:schemeClr>
                </a:solidFill>
              </a:rPr>
              <a:t> حوله </a:t>
            </a:r>
            <a:r>
              <a:rPr lang="ar-SA" sz="2000" i="1" dirty="0" err="1" smtClean="0">
                <a:solidFill>
                  <a:schemeClr val="accent3">
                    <a:lumMod val="50000"/>
                  </a:schemeClr>
                </a:solidFill>
              </a:rPr>
              <a:t>و</a:t>
            </a:r>
            <a:r>
              <a:rPr lang="ar-SA" sz="2000" i="1" dirty="0" smtClean="0">
                <a:solidFill>
                  <a:schemeClr val="accent3">
                    <a:lumMod val="50000"/>
                  </a:schemeClr>
                </a:solidFill>
              </a:rPr>
              <a:t> السكينة تغشاه والوحي ينزل عليه:{{فان الله هو مولاه وجبريل وصالح المؤمنين والملائكة بعد ظهير}}.</a:t>
            </a:r>
            <a:endParaRPr lang="en-US" sz="2000" dirty="0" smtClean="0">
              <a:solidFill>
                <a:schemeClr val="accent3">
                  <a:lumMod val="50000"/>
                </a:schemeClr>
              </a:solidFill>
            </a:endParaRPr>
          </a:p>
          <a:p>
            <a:pPr>
              <a:buNone/>
            </a:pPr>
            <a:r>
              <a:rPr lang="ar-SA" sz="2000" i="1" dirty="0" smtClean="0">
                <a:solidFill>
                  <a:schemeClr val="accent3">
                    <a:lumMod val="50000"/>
                  </a:schemeClr>
                </a:solidFill>
              </a:rPr>
              <a:t> </a:t>
            </a:r>
            <a:endParaRPr lang="en-US" sz="2000" dirty="0" smtClean="0">
              <a:solidFill>
                <a:schemeClr val="accent3">
                  <a:lumMod val="50000"/>
                </a:schemeClr>
              </a:solidFill>
            </a:endParaRPr>
          </a:p>
          <a:p>
            <a:pPr>
              <a:buNone/>
            </a:pPr>
            <a:r>
              <a:rPr lang="ar-SA" sz="2000" i="1" dirty="0" smtClean="0">
                <a:solidFill>
                  <a:schemeClr val="accent3">
                    <a:lumMod val="50000"/>
                  </a:schemeClr>
                </a:solidFill>
              </a:rPr>
              <a:t> </a:t>
            </a:r>
            <a:endParaRPr lang="en-US" sz="2000" dirty="0" smtClean="0">
              <a:solidFill>
                <a:schemeClr val="accent3">
                  <a:lumMod val="50000"/>
                </a:schemeClr>
              </a:solidFill>
            </a:endParaRPr>
          </a:p>
          <a:p>
            <a:pPr>
              <a:buNone/>
            </a:pPr>
            <a:r>
              <a:rPr lang="ar-SA" sz="2000" i="1" dirty="0" smtClean="0">
                <a:solidFill>
                  <a:schemeClr val="accent3">
                    <a:lumMod val="50000"/>
                  </a:schemeClr>
                </a:solidFill>
              </a:rPr>
              <a:t>فانشد المستقبلون من النساء والخدام والغلمان:</a:t>
            </a:r>
            <a:endParaRPr lang="en-US" sz="2000" dirty="0" smtClean="0">
              <a:solidFill>
                <a:schemeClr val="accent3">
                  <a:lumMod val="50000"/>
                </a:schemeClr>
              </a:solidFill>
            </a:endParaRPr>
          </a:p>
          <a:p>
            <a:pPr algn="ctr">
              <a:buNone/>
            </a:pPr>
            <a:r>
              <a:rPr lang="ar-SA" sz="2000" b="1" i="1" dirty="0" smtClean="0">
                <a:solidFill>
                  <a:schemeClr val="accent3">
                    <a:lumMod val="50000"/>
                  </a:schemeClr>
                </a:solidFill>
              </a:rPr>
              <a:t>طلع البدر علينا     من </a:t>
            </a:r>
            <a:r>
              <a:rPr lang="ar-SA" sz="2000" b="1" i="1" dirty="0" err="1" smtClean="0">
                <a:solidFill>
                  <a:schemeClr val="accent3">
                    <a:lumMod val="50000"/>
                  </a:schemeClr>
                </a:solidFill>
              </a:rPr>
              <a:t>ثنيات</a:t>
            </a:r>
            <a:r>
              <a:rPr lang="ar-SA" sz="2000" b="1" i="1" dirty="0" smtClean="0">
                <a:solidFill>
                  <a:schemeClr val="accent3">
                    <a:lumMod val="50000"/>
                  </a:schemeClr>
                </a:solidFill>
              </a:rPr>
              <a:t> الوداع</a:t>
            </a:r>
            <a:endParaRPr lang="en-US" sz="2000" i="1" dirty="0" smtClean="0">
              <a:solidFill>
                <a:schemeClr val="accent3">
                  <a:lumMod val="50000"/>
                </a:schemeClr>
              </a:solidFill>
            </a:endParaRPr>
          </a:p>
          <a:p>
            <a:pPr algn="ctr">
              <a:buNone/>
            </a:pPr>
            <a:r>
              <a:rPr lang="ar-SA" sz="2000" b="1" i="1" dirty="0" smtClean="0">
                <a:solidFill>
                  <a:schemeClr val="accent3">
                    <a:lumMod val="50000"/>
                  </a:schemeClr>
                </a:solidFill>
              </a:rPr>
              <a:t>وجب الشكر علينا   ما دعا لله داع</a:t>
            </a:r>
            <a:endParaRPr lang="en-US" sz="2000" dirty="0" smtClean="0">
              <a:solidFill>
                <a:schemeClr val="accent3">
                  <a:lumMod val="50000"/>
                </a:schemeClr>
              </a:solidFill>
            </a:endParaRPr>
          </a:p>
          <a:p>
            <a:pPr algn="ctr">
              <a:buNone/>
            </a:pPr>
            <a:r>
              <a:rPr lang="ar-SA" sz="2000" dirty="0" smtClean="0">
                <a:solidFill>
                  <a:schemeClr val="accent3">
                    <a:lumMod val="50000"/>
                  </a:schemeClr>
                </a:solidFill>
              </a:rPr>
              <a:t> </a:t>
            </a:r>
            <a:endParaRPr lang="en-US" sz="2000" dirty="0" smtClean="0">
              <a:solidFill>
                <a:schemeClr val="accent3">
                  <a:lumMod val="50000"/>
                </a:schemeClr>
              </a:solidFill>
            </a:endParaRPr>
          </a:p>
          <a:p>
            <a:pPr>
              <a:buNone/>
            </a:pPr>
            <a:endParaRPr lang="ar-SA" sz="20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28596" y="428604"/>
            <a:ext cx="8229600" cy="4572000"/>
          </a:xfrm>
        </p:spPr>
        <p:txBody>
          <a:bodyPr>
            <a:noAutofit/>
          </a:bodyPr>
          <a:lstStyle/>
          <a:p>
            <a:pPr>
              <a:lnSpc>
                <a:spcPct val="120000"/>
              </a:lnSpc>
              <a:buNone/>
            </a:pPr>
            <a:r>
              <a:rPr lang="ar-SA" sz="2000" b="1" dirty="0" smtClean="0">
                <a:solidFill>
                  <a:schemeClr val="accent2">
                    <a:lumMod val="50000"/>
                  </a:schemeClr>
                </a:solidFill>
                <a:cs typeface="Akhbar MT" pitchFamily="2" charset="-78"/>
              </a:rPr>
              <a:t>ثم سار حتى نزل حتى نزل قباء في بني عمرو بن عوف لمدة أربع عشر ليله فيها أسس مسجد قباء,وهو أول مسجد أسس بعد الهجرة.</a:t>
            </a:r>
            <a:endParaRPr lang="en-US" sz="2000" b="1" dirty="0" smtClean="0">
              <a:solidFill>
                <a:schemeClr val="accent2">
                  <a:lumMod val="50000"/>
                </a:schemeClr>
              </a:solidFill>
              <a:cs typeface="Akhbar MT" pitchFamily="2" charset="-78"/>
            </a:endParaRPr>
          </a:p>
          <a:p>
            <a:pPr>
              <a:lnSpc>
                <a:spcPct val="120000"/>
              </a:lnSpc>
              <a:buNone/>
            </a:pPr>
            <a:r>
              <a:rPr lang="ar-SA" sz="2000" b="1" dirty="0" smtClean="0">
                <a:solidFill>
                  <a:schemeClr val="accent2">
                    <a:lumMod val="50000"/>
                  </a:schemeClr>
                </a:solidFill>
                <a:cs typeface="Akhbar MT" pitchFamily="2" charset="-78"/>
              </a:rPr>
              <a:t>وبعد ذلك ركب رسول الله صلى الله عليه وسلم بأمر من الله وأرسل إلى  بني النجار فجاءوا متقلدين سيوفهم,فسار نحو المدينة,فأدركته الجمعة في بني سالم بن عوف ,فجمع بهم في المسجد النبوي الذي في بطن الوادي,وكانوا مئة رجل ,وكانت أول جمعة للنبي صلى الله عليه وسلم داخل المدينة. </a:t>
            </a:r>
            <a:endParaRPr lang="en-US" sz="2000" b="1" dirty="0" smtClean="0">
              <a:solidFill>
                <a:schemeClr val="accent2">
                  <a:lumMod val="50000"/>
                </a:schemeClr>
              </a:solidFill>
              <a:cs typeface="Akhbar MT" pitchFamily="2" charset="-78"/>
            </a:endParaRPr>
          </a:p>
          <a:p>
            <a:pPr>
              <a:lnSpc>
                <a:spcPct val="120000"/>
              </a:lnSpc>
              <a:buNone/>
            </a:pPr>
            <a:r>
              <a:rPr lang="ar-SA" sz="2000" b="1" dirty="0" smtClean="0">
                <a:solidFill>
                  <a:schemeClr val="accent2">
                    <a:lumMod val="50000"/>
                  </a:schemeClr>
                </a:solidFill>
                <a:cs typeface="Akhbar MT" pitchFamily="2" charset="-78"/>
              </a:rPr>
              <a:t>دخل رسول الله المدينة بعد الجمعة في جو مشحون بالفرح والسرور وكان لا يمر دار من دور الأنصار إلا اخذوا </a:t>
            </a:r>
            <a:r>
              <a:rPr lang="ar-SA" sz="2000" b="1" dirty="0" err="1" smtClean="0">
                <a:solidFill>
                  <a:schemeClr val="accent2">
                    <a:lumMod val="50000"/>
                  </a:schemeClr>
                </a:solidFill>
                <a:cs typeface="Akhbar MT" pitchFamily="2" charset="-78"/>
              </a:rPr>
              <a:t>خطام</a:t>
            </a:r>
            <a:r>
              <a:rPr lang="ar-SA" sz="2000" b="1" dirty="0" smtClean="0">
                <a:solidFill>
                  <a:schemeClr val="accent2">
                    <a:lumMod val="50000"/>
                  </a:schemeClr>
                </a:solidFill>
                <a:cs typeface="Akhbar MT" pitchFamily="2" charset="-78"/>
              </a:rPr>
              <a:t> راحلته فلم تزل تسير </a:t>
            </a:r>
            <a:r>
              <a:rPr lang="ar-SA" sz="2000" b="1" dirty="0" err="1" smtClean="0">
                <a:solidFill>
                  <a:schemeClr val="accent2">
                    <a:lumMod val="50000"/>
                  </a:schemeClr>
                </a:solidFill>
                <a:cs typeface="Akhbar MT" pitchFamily="2" charset="-78"/>
              </a:rPr>
              <a:t>به</a:t>
            </a:r>
            <a:r>
              <a:rPr lang="ar-SA" sz="2000" b="1" dirty="0" smtClean="0">
                <a:solidFill>
                  <a:schemeClr val="accent2">
                    <a:lumMod val="50000"/>
                  </a:schemeClr>
                </a:solidFill>
                <a:cs typeface="Akhbar MT" pitchFamily="2" charset="-78"/>
              </a:rPr>
              <a:t> حتى وصلت إلى موضع المسجد النبوي فبركت,فنزل عنها وذلك أمام دار أبي أيوب الأنصاري فادخله أبي أيوب بيته واخذ اسعد ين </a:t>
            </a:r>
            <a:r>
              <a:rPr lang="ar-SA" sz="2000" b="1" dirty="0" err="1" smtClean="0">
                <a:solidFill>
                  <a:schemeClr val="accent2">
                    <a:lumMod val="50000"/>
                  </a:schemeClr>
                </a:solidFill>
                <a:cs typeface="Akhbar MT" pitchFamily="2" charset="-78"/>
              </a:rPr>
              <a:t>زرارة</a:t>
            </a:r>
            <a:r>
              <a:rPr lang="ar-SA" sz="2000" b="1" dirty="0" smtClean="0">
                <a:solidFill>
                  <a:schemeClr val="accent2">
                    <a:lumMod val="50000"/>
                  </a:schemeClr>
                </a:solidFill>
                <a:cs typeface="Akhbar MT" pitchFamily="2" charset="-78"/>
              </a:rPr>
              <a:t> الراحلة.</a:t>
            </a:r>
            <a:endParaRPr lang="en-US" sz="2000" b="1" dirty="0" smtClean="0">
              <a:solidFill>
                <a:schemeClr val="accent2">
                  <a:lumMod val="50000"/>
                </a:schemeClr>
              </a:solidFill>
              <a:cs typeface="Akhbar MT" pitchFamily="2" charset="-78"/>
            </a:endParaRPr>
          </a:p>
          <a:p>
            <a:pPr>
              <a:lnSpc>
                <a:spcPct val="120000"/>
              </a:lnSpc>
              <a:buNone/>
            </a:pPr>
            <a:r>
              <a:rPr lang="ar-SA" sz="2000" b="1" dirty="0" smtClean="0">
                <a:solidFill>
                  <a:schemeClr val="accent2">
                    <a:lumMod val="50000"/>
                  </a:schemeClr>
                </a:solidFill>
                <a:cs typeface="Akhbar MT" pitchFamily="2" charset="-78"/>
              </a:rPr>
              <a:t>وكان أبي أيوب ينصع للنبي طعاما فإذا جيء </a:t>
            </a:r>
            <a:r>
              <a:rPr lang="ar-SA" sz="2000" b="1" dirty="0" err="1" smtClean="0">
                <a:solidFill>
                  <a:schemeClr val="accent2">
                    <a:lumMod val="50000"/>
                  </a:schemeClr>
                </a:solidFill>
                <a:cs typeface="Akhbar MT" pitchFamily="2" charset="-78"/>
              </a:rPr>
              <a:t>به</a:t>
            </a:r>
            <a:r>
              <a:rPr lang="ar-SA" sz="2000" b="1" dirty="0" smtClean="0">
                <a:solidFill>
                  <a:schemeClr val="accent2">
                    <a:lumMod val="50000"/>
                  </a:schemeClr>
                </a:solidFill>
                <a:cs typeface="Akhbar MT" pitchFamily="2" charset="-78"/>
              </a:rPr>
              <a:t> إليه سال عن موضع أصابعه فيتتبع موضع أصابعه, فصنع له طعاما فيه ثوم,فلما رد إليه سال موضع أصابع النبي فقيل له :لم يأكل,ففزع وصعد إليه فقال:"أحرام هو؟" فقال النبي صلى الله عليه وسلم:"لا,ولكني اكرهه",قال:"فاني اكره ما تكره..."؛وذلك لان النبي كانت تأتيه الملائكة.</a:t>
            </a:r>
            <a:endParaRPr lang="en-US" sz="2000" b="1" dirty="0" smtClean="0">
              <a:solidFill>
                <a:schemeClr val="accent2">
                  <a:lumMod val="50000"/>
                </a:schemeClr>
              </a:solidFill>
              <a:cs typeface="Akhbar MT" pitchFamily="2" charset="-78"/>
            </a:endParaRPr>
          </a:p>
          <a:p>
            <a:pPr>
              <a:lnSpc>
                <a:spcPct val="120000"/>
              </a:lnSpc>
              <a:buNone/>
            </a:pPr>
            <a:r>
              <a:rPr lang="ar-SA" sz="2000" b="1" dirty="0" smtClean="0">
                <a:solidFill>
                  <a:schemeClr val="accent2">
                    <a:lumMod val="50000"/>
                  </a:schemeClr>
                </a:solidFill>
                <a:cs typeface="Akhbar MT" pitchFamily="2" charset="-78"/>
              </a:rPr>
              <a:t>وكانت مدة إقامته في دار أبي أيوب شهرا واحدا ,وما كانت تمر ليله إلا على باب الرسول صلى الله عليه وسلم الثلاثة والأربعة من الأنصار,يتناوبون في حمل طعامهم إلى رسول الله صلى الله عليه وسلم ,حتى تول من منزل أبي أيوب إلى داره.</a:t>
            </a:r>
            <a:endParaRPr lang="en-US" sz="2000" b="1" dirty="0" smtClean="0">
              <a:solidFill>
                <a:schemeClr val="accent2">
                  <a:lumMod val="50000"/>
                </a:schemeClr>
              </a:solidFill>
              <a:cs typeface="Akhbar MT" pitchFamily="2" charset="-78"/>
            </a:endParaRPr>
          </a:p>
          <a:p>
            <a:pPr>
              <a:lnSpc>
                <a:spcPct val="120000"/>
              </a:lnSpc>
              <a:buNone/>
            </a:pPr>
            <a:r>
              <a:rPr lang="ar-SA" sz="2000" b="1" dirty="0" smtClean="0">
                <a:solidFill>
                  <a:schemeClr val="accent2">
                    <a:lumMod val="50000"/>
                  </a:schemeClr>
                </a:solidFill>
                <a:cs typeface="Akhbar MT" pitchFamily="2" charset="-78"/>
              </a:rPr>
              <a:t> </a:t>
            </a:r>
            <a:endParaRPr lang="en-US" sz="2000" b="1" dirty="0" smtClean="0">
              <a:solidFill>
                <a:schemeClr val="accent2">
                  <a:lumMod val="50000"/>
                </a:schemeClr>
              </a:solidFill>
              <a:cs typeface="Akhbar MT" pitchFamily="2" charset="-78"/>
            </a:endParaRPr>
          </a:p>
          <a:p>
            <a:pPr>
              <a:lnSpc>
                <a:spcPct val="120000"/>
              </a:lnSpc>
              <a:buNone/>
            </a:pPr>
            <a:endParaRPr lang="ar-SA" sz="2000" b="1" dirty="0">
              <a:solidFill>
                <a:schemeClr val="accent2">
                  <a:lumMod val="50000"/>
                </a:schemeClr>
              </a:solidFill>
              <a:cs typeface="Akhbar MT" pitchFamily="2"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28596" y="357166"/>
            <a:ext cx="8229600" cy="6143668"/>
          </a:xfrm>
        </p:spPr>
        <p:txBody>
          <a:bodyPr>
            <a:normAutofit fontScale="77500" lnSpcReduction="20000"/>
          </a:bodyPr>
          <a:lstStyle/>
          <a:p>
            <a:pPr algn="ctr">
              <a:buNone/>
            </a:pPr>
            <a:r>
              <a:rPr lang="ar-SA" sz="4100" i="1" dirty="0" smtClean="0">
                <a:solidFill>
                  <a:schemeClr val="bg2">
                    <a:lumMod val="10000"/>
                  </a:schemeClr>
                </a:solidFill>
              </a:rPr>
              <a:t>*الأحكام والدروس المستفادة من أحداث الهجرة إلى المدينة:</a:t>
            </a:r>
            <a:endParaRPr lang="en-US" sz="4100" dirty="0" smtClean="0">
              <a:solidFill>
                <a:schemeClr val="bg2">
                  <a:lumMod val="10000"/>
                </a:schemeClr>
              </a:solidFill>
            </a:endParaRPr>
          </a:p>
          <a:p>
            <a:pPr>
              <a:buFont typeface="Wingdings" pitchFamily="2" charset="2"/>
              <a:buChar char="v"/>
            </a:pPr>
            <a:r>
              <a:rPr lang="ar-SA" i="1" dirty="0" smtClean="0"/>
              <a:t> </a:t>
            </a:r>
            <a:endParaRPr lang="en-US" dirty="0" smtClean="0"/>
          </a:p>
          <a:p>
            <a:pPr lvl="0">
              <a:buFont typeface="Wingdings" pitchFamily="2" charset="2"/>
              <a:buChar char="v"/>
            </a:pPr>
            <a:r>
              <a:rPr lang="ar-SA" sz="3400" b="1" dirty="0" smtClean="0">
                <a:cs typeface="Akhbar MT" pitchFamily="2" charset="-78"/>
              </a:rPr>
              <a:t>أوضح النبي صلى الله عليه وسلم في خطبة له أيام فتح مكة,أن لا هجره بعد فتح مكة ولكن جهاد ونية فلم تعد الهجرة من مكة إلى  المدينة واجبا,فقد شرعت ليعبد المسلمون ربهم بأمان,ويقيموا كيان الدولة الإسلامية ويحموه,ثم يوسعوا رقعة الدولة الإسلامية ,والهجرة بعد فتح مكة لم تعد ضرورة؛؛لان كيان الإسلام قد قوي وصارت للمسلمين دوله.</a:t>
            </a:r>
            <a:endParaRPr lang="en-US" sz="3400" b="1" dirty="0" smtClean="0">
              <a:cs typeface="Akhbar MT" pitchFamily="2" charset="-78"/>
            </a:endParaRPr>
          </a:p>
          <a:p>
            <a:pPr>
              <a:buFont typeface="Wingdings" pitchFamily="2" charset="2"/>
              <a:buChar char="v"/>
            </a:pPr>
            <a:r>
              <a:rPr lang="ar-SA" sz="3400" b="1" dirty="0" smtClean="0">
                <a:cs typeface="Akhbar MT" pitchFamily="2" charset="-78"/>
              </a:rPr>
              <a:t>فأما الجهاد فماض إلى يوم القيامة ,ولذلك بايع النبي صلى الله عليه وسم المسلمين بعد الفتح على الاسم والإيمان والجهاد,ولم يبايعهم على الهجرة وفي ضوء هذا نقول انه ما دام في الدنيا دار كفر فالهجرة واجبه على من اسلم وخشي أن يفتن في دينه,وأما إذا كانت بلاد الكفر أعون للمسلم على ممارسة دينه والدعوة إليه,فهو أجدر بالإقامة فيه ولا تجب عليه الهجرة؛؛لان هذه البلاد أصبحت مثل دار الإسلام لما يترجى من دخول غيره في الإسلام.</a:t>
            </a:r>
            <a:endParaRPr lang="en-US" sz="3400" b="1" dirty="0" smtClean="0">
              <a:cs typeface="Akhbar MT" pitchFamily="2" charset="-78"/>
            </a:endParaRPr>
          </a:p>
          <a:p>
            <a:pPr>
              <a:buFont typeface="Wingdings" pitchFamily="2" charset="2"/>
              <a:buChar char="v"/>
            </a:pPr>
            <a:r>
              <a:rPr lang="ar-SA" sz="3400" b="1" dirty="0" smtClean="0">
                <a:cs typeface="Akhbar MT" pitchFamily="2" charset="-78"/>
              </a:rPr>
              <a:t> </a:t>
            </a:r>
            <a:endParaRPr lang="en-US" sz="3400" b="1" dirty="0" smtClean="0">
              <a:cs typeface="Akhbar MT" pitchFamily="2" charset="-78"/>
            </a:endParaRPr>
          </a:p>
          <a:p>
            <a:pPr lvl="0">
              <a:buFont typeface="Wingdings" pitchFamily="2" charset="2"/>
              <a:buChar char="v"/>
            </a:pPr>
            <a:r>
              <a:rPr lang="ar-SA" sz="3400" b="1" dirty="0" smtClean="0">
                <a:cs typeface="Akhbar MT" pitchFamily="2" charset="-78"/>
              </a:rPr>
              <a:t>استخدم الرسول صلى الله عليه وسلم كل الأسباب والوسائل المادية التي يهتدي إليها العقل البشري في مثل هذا العمل ,وليس ذلك بسبب خوف على نفسه أو شك في إمكان وقوعه في قبضة المشركين ؛؛وإنما هو تشريع للأمة؛؛ليتأسى الناس </a:t>
            </a:r>
            <a:r>
              <a:rPr lang="ar-SA" sz="3400" b="1" dirty="0" err="1" smtClean="0">
                <a:cs typeface="Akhbar MT" pitchFamily="2" charset="-78"/>
              </a:rPr>
              <a:t>به</a:t>
            </a:r>
            <a:r>
              <a:rPr lang="ar-SA" sz="3400" b="1" dirty="0" smtClean="0">
                <a:cs typeface="Akhbar MT" pitchFamily="2" charset="-78"/>
              </a:rPr>
              <a:t>,فيأخذوا بالأسباب في كل أعمالهم.</a:t>
            </a:r>
            <a:endParaRPr lang="en-US" sz="3400" b="1" dirty="0" smtClean="0">
              <a:cs typeface="Akhbar MT" pitchFamily="2" charset="-78"/>
            </a:endParaRPr>
          </a:p>
          <a:p>
            <a:pPr>
              <a:buFont typeface="Wingdings" pitchFamily="2" charset="2"/>
              <a:buChar char="v"/>
            </a:pPr>
            <a:endParaRPr lang="ar-SA" sz="3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a:xfrm>
            <a:off x="500034" y="928670"/>
            <a:ext cx="8229600" cy="4572000"/>
          </a:xfrm>
        </p:spPr>
        <p:txBody>
          <a:bodyPr>
            <a:noAutofit/>
          </a:bodyPr>
          <a:lstStyle/>
          <a:p>
            <a:pPr lvl="0">
              <a:buFont typeface="Wingdings" pitchFamily="2" charset="2"/>
              <a:buChar char="v"/>
            </a:pPr>
            <a:r>
              <a:rPr lang="ar-SA" sz="2400" b="1" dirty="0" smtClean="0">
                <a:cs typeface="Akhbar MT" pitchFamily="2" charset="-78"/>
              </a:rPr>
              <a:t>إن قبول علي بن أبي طالب النوم على فراش الرسول صلى الله عليه وسلم ليلة الهجرة منقبة عظيمه لعلي,دلت على إيمانه وشجاعته,وهذا يدل على جواز خداع العدو, والتمويه عليه عملا بأسباب النجاة.</a:t>
            </a:r>
            <a:endParaRPr lang="en-US" sz="2400" b="1" dirty="0" smtClean="0">
              <a:cs typeface="Akhbar MT" pitchFamily="2" charset="-78"/>
            </a:endParaRPr>
          </a:p>
          <a:p>
            <a:pPr lvl="0">
              <a:buFont typeface="Wingdings" pitchFamily="2" charset="2"/>
              <a:buChar char="v"/>
            </a:pPr>
            <a:r>
              <a:rPr lang="ar-SA" sz="2400" b="1" dirty="0" smtClean="0">
                <a:cs typeface="Akhbar MT" pitchFamily="2" charset="-78"/>
              </a:rPr>
              <a:t>إن العمل الذي قام </a:t>
            </a:r>
            <a:r>
              <a:rPr lang="ar-SA" sz="2400" b="1" dirty="0" err="1" smtClean="0">
                <a:cs typeface="Akhbar MT" pitchFamily="2" charset="-78"/>
              </a:rPr>
              <a:t>به</a:t>
            </a:r>
            <a:r>
              <a:rPr lang="ar-SA" sz="2400" b="1" dirty="0" smtClean="0">
                <a:cs typeface="Akhbar MT" pitchFamily="2" charset="-78"/>
              </a:rPr>
              <a:t> الشباب في تنفيذ خطة الرسول صلى الله عليه وسلم للهجرة ,مثل عمل علي وأبناء أبي بكر ,يعد عملا نموذجيا رائدا لشباب الإسلام.</a:t>
            </a:r>
            <a:endParaRPr lang="en-US" sz="2400" b="1" dirty="0" smtClean="0">
              <a:cs typeface="Akhbar MT" pitchFamily="2" charset="-78"/>
            </a:endParaRPr>
          </a:p>
          <a:p>
            <a:pPr lvl="0">
              <a:buFont typeface="Wingdings" pitchFamily="2" charset="2"/>
              <a:buChar char="v"/>
            </a:pPr>
            <a:r>
              <a:rPr lang="ar-SA" sz="2400" b="1" dirty="0" smtClean="0">
                <a:cs typeface="Akhbar MT" pitchFamily="2" charset="-78"/>
              </a:rPr>
              <a:t>أن المعجزات التي أجراها الله تعالى لحماية نبيه في هذه الرحلة جاءت ضربا من ضروب التكريم للرسول صلى الله عليه وسلم وإشارة إلى أن الله ناصره وممكن لدينه في أرضه,طال الزمن أم قصر.</a:t>
            </a:r>
            <a:endParaRPr lang="en-US" sz="2400" b="1" dirty="0" smtClean="0">
              <a:cs typeface="Akhbar MT" pitchFamily="2" charset="-78"/>
            </a:endParaRPr>
          </a:p>
          <a:p>
            <a:pPr lvl="0">
              <a:buFont typeface="Wingdings" pitchFamily="2" charset="2"/>
              <a:buChar char="v"/>
            </a:pPr>
            <a:r>
              <a:rPr lang="ar-SA" sz="2400" b="1" dirty="0" smtClean="0">
                <a:cs typeface="Akhbar MT" pitchFamily="2" charset="-78"/>
              </a:rPr>
              <a:t>إن العمل الذي قام </a:t>
            </a:r>
            <a:r>
              <a:rPr lang="ar-SA" sz="2400" b="1" dirty="0" err="1" smtClean="0">
                <a:cs typeface="Akhbar MT" pitchFamily="2" charset="-78"/>
              </a:rPr>
              <a:t>به</a:t>
            </a:r>
            <a:r>
              <a:rPr lang="ar-SA" sz="2400" b="1" dirty="0" smtClean="0">
                <a:cs typeface="Akhbar MT" pitchFamily="2" charset="-78"/>
              </a:rPr>
              <a:t> أبي بكر الصديق في الهجرة يعد منقبة كبرى له,ويكفيه تكريما إن يذكر في القران بمناسبة هذا العمل, في قوله تعالى:{{ثاني اثنين إذ هما في الغار إذ يقول لصاحبه لانحزن إن الله معنا...}}.</a:t>
            </a:r>
            <a:endParaRPr lang="en-US" sz="2400" b="1" dirty="0" smtClean="0">
              <a:cs typeface="Akhbar MT" pitchFamily="2" charset="-78"/>
            </a:endParaRPr>
          </a:p>
          <a:p>
            <a:pPr lvl="0">
              <a:buFont typeface="Wingdings" pitchFamily="2" charset="2"/>
              <a:buChar char="v"/>
            </a:pPr>
            <a:r>
              <a:rPr lang="ar-SA" sz="2400" b="1" dirty="0" smtClean="0">
                <a:cs typeface="Akhbar MT" pitchFamily="2" charset="-78"/>
              </a:rPr>
              <a:t>يفهم من أرداف الرسول صلى الله عليه وسلم لآبي بكر رضي الله عنه على راحلته,حين دخولهما المدينة ,مع وجود راحلة أخرى,إن الرسول صلى الله عليه وسلم اثر عامر بن </a:t>
            </a:r>
            <a:r>
              <a:rPr lang="ar-SA" sz="2400" b="1" dirty="0" err="1" smtClean="0">
                <a:cs typeface="Akhbar MT" pitchFamily="2" charset="-78"/>
              </a:rPr>
              <a:t>فهيرة</a:t>
            </a:r>
            <a:r>
              <a:rPr lang="ar-SA" sz="2400" b="1" dirty="0" smtClean="0">
                <a:cs typeface="Akhbar MT" pitchFamily="2" charset="-78"/>
              </a:rPr>
              <a:t> وعبد الله بن ارقد بركوب الناقة الثانية ,ذلك من كمال تواضعه.</a:t>
            </a:r>
            <a:endParaRPr lang="en-US" sz="2400" b="1" dirty="0" smtClean="0">
              <a:cs typeface="Akhbar MT" pitchFamily="2" charset="-78"/>
            </a:endParaRPr>
          </a:p>
          <a:p>
            <a:pPr>
              <a:buFont typeface="Wingdings" pitchFamily="2" charset="2"/>
              <a:buChar char="v"/>
            </a:pPr>
            <a:endParaRPr lang="ar-SA" sz="2400" b="1" dirty="0">
              <a:cs typeface="Akhbar MT"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p:txBody>
          <a:bodyPr>
            <a:normAutofit/>
          </a:bodyPr>
          <a:lstStyle/>
          <a:p>
            <a:pPr lvl="0">
              <a:buFont typeface="Wingdings" pitchFamily="2" charset="2"/>
              <a:buChar char="v"/>
            </a:pPr>
            <a:r>
              <a:rPr lang="ar-SA" sz="3200" dirty="0" smtClean="0">
                <a:solidFill>
                  <a:schemeClr val="accent3">
                    <a:lumMod val="75000"/>
                  </a:schemeClr>
                </a:solidFill>
                <a:cs typeface="Akhbar MT" pitchFamily="2" charset="-78"/>
              </a:rPr>
              <a:t>إذا تأملنا في قصة تبرك أبي أيوب الأنصاري وزوجه بآثار النبي,تبين لنا مشروعية التماس البركة من آثار النبي صلى الله عليه وسلم إن وجدت.</a:t>
            </a:r>
            <a:endParaRPr lang="en-US" sz="3200" dirty="0" smtClean="0">
              <a:solidFill>
                <a:schemeClr val="accent3">
                  <a:lumMod val="75000"/>
                </a:schemeClr>
              </a:solidFill>
              <a:cs typeface="Akhbar MT" pitchFamily="2" charset="-78"/>
            </a:endParaRPr>
          </a:p>
          <a:p>
            <a:pPr lvl="0">
              <a:buFont typeface="Wingdings" pitchFamily="2" charset="2"/>
              <a:buChar char="v"/>
            </a:pPr>
            <a:r>
              <a:rPr lang="ar-SA" sz="3200" dirty="0" smtClean="0">
                <a:solidFill>
                  <a:schemeClr val="accent3">
                    <a:lumMod val="75000"/>
                  </a:schemeClr>
                </a:solidFill>
                <a:cs typeface="Akhbar MT" pitchFamily="2" charset="-78"/>
              </a:rPr>
              <a:t>دل تصرف أبي أيوب وأم أيوب على مدى محبة الصحابة رضي الله عنهم للرسول صلى الله عليه وسلم.</a:t>
            </a:r>
            <a:endParaRPr lang="en-US" sz="3200" dirty="0" smtClean="0">
              <a:solidFill>
                <a:schemeClr val="accent3">
                  <a:lumMod val="75000"/>
                </a:schemeClr>
              </a:solidFill>
              <a:cs typeface="Akhbar MT" pitchFamily="2" charset="-78"/>
            </a:endParaRPr>
          </a:p>
          <a:p>
            <a:pPr lvl="0">
              <a:buFont typeface="Wingdings" pitchFamily="2" charset="2"/>
              <a:buChar char="v"/>
            </a:pPr>
            <a:r>
              <a:rPr lang="ar-SA" sz="3200" dirty="0" smtClean="0">
                <a:solidFill>
                  <a:schemeClr val="accent3">
                    <a:lumMod val="75000"/>
                  </a:schemeClr>
                </a:solidFill>
                <a:cs typeface="Akhbar MT" pitchFamily="2" charset="-78"/>
              </a:rPr>
              <a:t> إن في إعراض الرسول صلى الله عليه وسلم عن أكل الثوم النيئ دليل على إن ذلك من خصوصياته,وقد أحله للمسلمين بشرط إلا يأكلوه,ثم يرتادوا المساجد قبل إن تزول رائحته.</a:t>
            </a:r>
            <a:endParaRPr lang="en-US" sz="3200" dirty="0" smtClean="0">
              <a:solidFill>
                <a:schemeClr val="accent3">
                  <a:lumMod val="75000"/>
                </a:schemeClr>
              </a:solidFill>
              <a:cs typeface="Akhbar MT"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sp>
        <p:nvSpPr>
          <p:cNvPr id="2" name="عنصر نائب للمحتوى 1"/>
          <p:cNvSpPr>
            <a:spLocks noGrp="1"/>
          </p:cNvSpPr>
          <p:nvPr>
            <p:ph sz="quarter" idx="1"/>
          </p:nvPr>
        </p:nvSpPr>
        <p:spPr/>
        <p:txBody>
          <a:bodyPr/>
          <a:lstStyle/>
          <a:p>
            <a:pPr algn="ctr">
              <a:buNone/>
            </a:pPr>
            <a:r>
              <a:rPr lang="ar-SA" sz="4800" dirty="0" smtClean="0">
                <a:solidFill>
                  <a:schemeClr val="bg2">
                    <a:lumMod val="50000"/>
                  </a:schemeClr>
                </a:solidFill>
                <a:cs typeface="Akhbar MT" pitchFamily="2" charset="-78"/>
              </a:rPr>
              <a:t>عمل الطالبات :</a:t>
            </a:r>
          </a:p>
          <a:p>
            <a:pPr algn="ctr">
              <a:buNone/>
            </a:pPr>
            <a:r>
              <a:rPr lang="ar-SA" sz="3200" dirty="0" smtClean="0">
                <a:solidFill>
                  <a:schemeClr val="accent3">
                    <a:lumMod val="75000"/>
                  </a:schemeClr>
                </a:solidFill>
                <a:cs typeface="Akhbar MT" pitchFamily="2" charset="-78"/>
              </a:rPr>
              <a:t>هاجر العسيري</a:t>
            </a:r>
          </a:p>
          <a:p>
            <a:pPr algn="ctr">
              <a:buNone/>
            </a:pPr>
            <a:r>
              <a:rPr lang="ar-SA" sz="3200" dirty="0" smtClean="0">
                <a:solidFill>
                  <a:schemeClr val="accent3">
                    <a:lumMod val="75000"/>
                  </a:schemeClr>
                </a:solidFill>
                <a:cs typeface="Akhbar MT" pitchFamily="2" charset="-78"/>
              </a:rPr>
              <a:t>البندري </a:t>
            </a:r>
            <a:r>
              <a:rPr lang="ar-SA" sz="3200" dirty="0" err="1" smtClean="0">
                <a:solidFill>
                  <a:schemeClr val="accent3">
                    <a:lumMod val="75000"/>
                  </a:schemeClr>
                </a:solidFill>
                <a:cs typeface="Akhbar MT" pitchFamily="2" charset="-78"/>
              </a:rPr>
              <a:t>الشمراني</a:t>
            </a:r>
            <a:r>
              <a:rPr lang="ar-SA" sz="3200" dirty="0" smtClean="0">
                <a:solidFill>
                  <a:schemeClr val="accent3">
                    <a:lumMod val="75000"/>
                  </a:schemeClr>
                </a:solidFill>
                <a:cs typeface="Akhbar MT" pitchFamily="2" charset="-78"/>
              </a:rPr>
              <a:t> </a:t>
            </a:r>
          </a:p>
          <a:p>
            <a:pPr algn="ctr">
              <a:buNone/>
            </a:pPr>
            <a:r>
              <a:rPr lang="ar-SA" sz="3200" dirty="0" err="1" smtClean="0">
                <a:solidFill>
                  <a:schemeClr val="accent3">
                    <a:lumMod val="75000"/>
                  </a:schemeClr>
                </a:solidFill>
                <a:cs typeface="Akhbar MT" pitchFamily="2" charset="-78"/>
              </a:rPr>
              <a:t>ناضاء</a:t>
            </a:r>
            <a:r>
              <a:rPr lang="ar-SA" sz="3200" dirty="0" smtClean="0">
                <a:solidFill>
                  <a:schemeClr val="accent3">
                    <a:lumMod val="75000"/>
                  </a:schemeClr>
                </a:solidFill>
                <a:cs typeface="Akhbar MT" pitchFamily="2" charset="-78"/>
              </a:rPr>
              <a:t> </a:t>
            </a:r>
            <a:r>
              <a:rPr lang="ar-SA" sz="3200" dirty="0" err="1" smtClean="0">
                <a:solidFill>
                  <a:schemeClr val="accent3">
                    <a:lumMod val="75000"/>
                  </a:schemeClr>
                </a:solidFill>
                <a:cs typeface="Akhbar MT" pitchFamily="2" charset="-78"/>
              </a:rPr>
              <a:t>السبيعي</a:t>
            </a:r>
            <a:r>
              <a:rPr lang="ar-SA" sz="3200" dirty="0" smtClean="0">
                <a:solidFill>
                  <a:schemeClr val="accent3">
                    <a:lumMod val="75000"/>
                  </a:schemeClr>
                </a:solidFill>
                <a:cs typeface="Akhbar MT" pitchFamily="2" charset="-78"/>
              </a:rPr>
              <a:t> </a:t>
            </a:r>
          </a:p>
          <a:p>
            <a:pPr algn="ctr">
              <a:buNone/>
            </a:pPr>
            <a:r>
              <a:rPr lang="ar-SA" sz="3200" dirty="0" smtClean="0">
                <a:solidFill>
                  <a:schemeClr val="accent3">
                    <a:lumMod val="75000"/>
                  </a:schemeClr>
                </a:solidFill>
                <a:cs typeface="Akhbar MT" pitchFamily="2" charset="-78"/>
              </a:rPr>
              <a:t>أمجاد الشعبان </a:t>
            </a:r>
          </a:p>
          <a:p>
            <a:pPr algn="ctr">
              <a:buNone/>
            </a:pPr>
            <a:r>
              <a:rPr lang="ar-SA" sz="3200" dirty="0" err="1" smtClean="0">
                <a:solidFill>
                  <a:schemeClr val="accent3">
                    <a:lumMod val="75000"/>
                  </a:schemeClr>
                </a:solidFill>
                <a:cs typeface="Akhbar MT" pitchFamily="2" charset="-78"/>
              </a:rPr>
              <a:t>رزان</a:t>
            </a:r>
            <a:r>
              <a:rPr lang="ar-SA" sz="3200" dirty="0" smtClean="0">
                <a:solidFill>
                  <a:schemeClr val="accent3">
                    <a:lumMod val="75000"/>
                  </a:schemeClr>
                </a:solidFill>
                <a:cs typeface="Akhbar MT" pitchFamily="2" charset="-78"/>
              </a:rPr>
              <a:t> يوسف</a:t>
            </a:r>
            <a:endParaRPr lang="ar-SA" sz="3200" dirty="0">
              <a:solidFill>
                <a:schemeClr val="accent3">
                  <a:lumMod val="75000"/>
                </a:schemeClr>
              </a:solidFill>
              <a:cs typeface="Akhbar MT" pitchFamily="2"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خصص 1">
      <a:dk1>
        <a:srgbClr val="9A302F"/>
      </a:dk1>
      <a:lt1>
        <a:sysClr val="window" lastClr="FFFFFF"/>
      </a:lt1>
      <a:dk2>
        <a:srgbClr val="E8B5B5"/>
      </a:dk2>
      <a:lt2>
        <a:srgbClr val="D4D4D6"/>
      </a:lt2>
      <a:accent1>
        <a:srgbClr val="2F6130"/>
      </a:accent1>
      <a:accent2>
        <a:srgbClr val="60B5CC"/>
      </a:accent2>
      <a:accent3>
        <a:srgbClr val="E66C7D"/>
      </a:accent3>
      <a:accent4>
        <a:srgbClr val="A6D3A7"/>
      </a:accent4>
      <a:accent5>
        <a:srgbClr val="E88651"/>
      </a:accent5>
      <a:accent6>
        <a:srgbClr val="C64847"/>
      </a:accent6>
      <a:hlink>
        <a:srgbClr val="9FD2E0"/>
      </a:hlink>
      <a:folHlink>
        <a:srgbClr val="680000"/>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270</TotalTime>
  <Words>2504</Words>
  <Application>Microsoft Office PowerPoint</Application>
  <PresentationFormat>On-screen Show (4:3)</PresentationFormat>
  <Paragraphs>146</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مدني</vt:lpstr>
      <vt:lpstr>الهجرة إلى المدينة </vt:lpstr>
      <vt:lpstr>المبحث الأول : أسبابها</vt:lpstr>
      <vt:lpstr>ثانيا : وجود حماية للدعوة تمكنها من السير في طريقها.</vt:lpstr>
      <vt:lpstr>رابعا : مخافة الفتنة في الدين </vt:lpstr>
      <vt:lpstr>خامساً: الاذن للمسلمين بالقتال </vt:lpstr>
      <vt:lpstr>أول المهاجرين </vt:lpstr>
      <vt:lpstr>ما وقع للمسلمين في سبيل الهجرة</vt:lpstr>
      <vt:lpstr>هجرة عمر بن الخطاب رضي الله عنه و من معه من المسلمين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الهجرة إلى المدينة</dc:title>
  <dc:creator>PC</dc:creator>
  <cp:lastModifiedBy>Sarah Aziz Alshehri</cp:lastModifiedBy>
  <cp:revision>25</cp:revision>
  <dcterms:created xsi:type="dcterms:W3CDTF">2014-02-22T19:11:18Z</dcterms:created>
  <dcterms:modified xsi:type="dcterms:W3CDTF">2014-03-08T17:09:10Z</dcterms:modified>
</cp:coreProperties>
</file>